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63" r:id="rId3"/>
    <p:sldId id="257" r:id="rId4"/>
    <p:sldId id="266" r:id="rId5"/>
    <p:sldId id="258" r:id="rId6"/>
    <p:sldId id="259" r:id="rId7"/>
    <p:sldId id="267" r:id="rId8"/>
    <p:sldId id="260" r:id="rId9"/>
    <p:sldId id="261" r:id="rId10"/>
    <p:sldId id="262" r:id="rId11"/>
    <p:sldId id="265" r:id="rId12"/>
    <p:sldId id="264" r:id="rId13"/>
    <p:sldId id="26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5"/>
    <p:restoredTop sz="94700"/>
  </p:normalViewPr>
  <p:slideViewPr>
    <p:cSldViewPr snapToGrid="0" snapToObjects="1">
      <p:cViewPr varScale="1">
        <p:scale>
          <a:sx n="70" d="100"/>
          <a:sy n="70" d="100"/>
        </p:scale>
        <p:origin x="453" y="3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F3E7A5-E9E0-3043-8A01-F51C7A8E7453}" type="datetimeFigureOut">
              <a:rPr lang="en-US" smtClean="0"/>
              <a:t>11/27/2023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EE86A75-CDAC-2142-956F-9B158D22AA1D}" type="slidenum">
              <a:rPr lang="en-US" smtClean="0"/>
              <a:t>‹#›</a:t>
            </a:fld>
            <a:endParaRPr lang="en-US"/>
          </a:p>
        </p:txBody>
      </p:sp>
    </p:spTree>
    <p:extLst>
      <p:ext uri="{BB962C8B-B14F-4D97-AF65-F5344CB8AC3E}">
        <p14:creationId xmlns:p14="http://schemas.microsoft.com/office/powerpoint/2010/main" val="374197143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have completed the sub-sections in sequence </a:t>
            </a:r>
            <a:r>
              <a:rPr lang="mr-IN" dirty="0"/>
              <a:t>–</a:t>
            </a:r>
            <a:r>
              <a:rPr lang="en-US" dirty="0"/>
              <a:t> you will have covered</a:t>
            </a:r>
            <a:r>
              <a:rPr lang="en-US" baseline="0" dirty="0"/>
              <a:t> Gibb’s Reflective Cycle and understand the concept of the Action Plan as a part of his reflective process,</a:t>
            </a:r>
            <a:endParaRPr lang="en-US" dirty="0"/>
          </a:p>
        </p:txBody>
      </p:sp>
      <p:sp>
        <p:nvSpPr>
          <p:cNvPr id="4" name="Slide Number Placeholder 3"/>
          <p:cNvSpPr>
            <a:spLocks noGrp="1"/>
          </p:cNvSpPr>
          <p:nvPr>
            <p:ph type="sldNum" sz="quarter" idx="10"/>
          </p:nvPr>
        </p:nvSpPr>
        <p:spPr/>
        <p:txBody>
          <a:bodyPr/>
          <a:lstStyle/>
          <a:p>
            <a:fld id="{6EE86A75-CDAC-2142-956F-9B158D22AA1D}" type="slidenum">
              <a:rPr lang="en-US" smtClean="0"/>
              <a:t>9</a:t>
            </a:fld>
            <a:endParaRPr lang="en-US"/>
          </a:p>
        </p:txBody>
      </p:sp>
    </p:spTree>
    <p:extLst>
      <p:ext uri="{BB962C8B-B14F-4D97-AF65-F5344CB8AC3E}">
        <p14:creationId xmlns:p14="http://schemas.microsoft.com/office/powerpoint/2010/main" val="638842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accept</a:t>
            </a:r>
            <a:r>
              <a:rPr lang="en-US" baseline="0" dirty="0"/>
              <a:t> that my Cottrell ref is from 2011 </a:t>
            </a:r>
            <a:r>
              <a:rPr lang="mr-IN" baseline="0" dirty="0"/>
              <a:t>–</a:t>
            </a:r>
            <a:r>
              <a:rPr lang="en-US" baseline="0" dirty="0"/>
              <a:t> the copy available to me was the second edition, the bib ref here is the 3</a:t>
            </a:r>
            <a:r>
              <a:rPr lang="en-US" baseline="30000" dirty="0"/>
              <a:t>rd</a:t>
            </a:r>
            <a:r>
              <a:rPr lang="en-US" baseline="0" dirty="0"/>
              <a:t> edition which is available to you in the LLR.</a:t>
            </a:r>
            <a:endParaRPr lang="en-US" dirty="0"/>
          </a:p>
        </p:txBody>
      </p:sp>
      <p:sp>
        <p:nvSpPr>
          <p:cNvPr id="4" name="Slide Number Placeholder 3"/>
          <p:cNvSpPr>
            <a:spLocks noGrp="1"/>
          </p:cNvSpPr>
          <p:nvPr>
            <p:ph type="sldNum" sz="quarter" idx="10"/>
          </p:nvPr>
        </p:nvSpPr>
        <p:spPr/>
        <p:txBody>
          <a:bodyPr/>
          <a:lstStyle/>
          <a:p>
            <a:fld id="{6EE86A75-CDAC-2142-956F-9B158D22AA1D}" type="slidenum">
              <a:rPr lang="en-US" smtClean="0"/>
              <a:t>13</a:t>
            </a:fld>
            <a:endParaRPr lang="en-US"/>
          </a:p>
        </p:txBody>
      </p:sp>
    </p:spTree>
    <p:extLst>
      <p:ext uri="{BB962C8B-B14F-4D97-AF65-F5344CB8AC3E}">
        <p14:creationId xmlns:p14="http://schemas.microsoft.com/office/powerpoint/2010/main" val="4152682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48889E3-9D04-104A-867D-3F390A567AFB}"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589812-BE2B-EC4C-9AB3-26721EB49F20}" type="slidenum">
              <a:rPr lang="en-US" smtClean="0"/>
              <a:t>‹#›</a:t>
            </a:fld>
            <a:endParaRPr lang="en-US"/>
          </a:p>
        </p:txBody>
      </p:sp>
    </p:spTree>
    <p:extLst>
      <p:ext uri="{BB962C8B-B14F-4D97-AF65-F5344CB8AC3E}">
        <p14:creationId xmlns:p14="http://schemas.microsoft.com/office/powerpoint/2010/main" val="1105749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48889E3-9D04-104A-867D-3F390A567AFB}"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589812-BE2B-EC4C-9AB3-26721EB49F20}" type="slidenum">
              <a:rPr lang="en-US" smtClean="0"/>
              <a:t>‹#›</a:t>
            </a:fld>
            <a:endParaRPr lang="en-US"/>
          </a:p>
        </p:txBody>
      </p:sp>
    </p:spTree>
    <p:extLst>
      <p:ext uri="{BB962C8B-B14F-4D97-AF65-F5344CB8AC3E}">
        <p14:creationId xmlns:p14="http://schemas.microsoft.com/office/powerpoint/2010/main" val="3669882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8889E3-9D04-104A-867D-3F390A567AFB}"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589812-BE2B-EC4C-9AB3-26721EB49F20}" type="slidenum">
              <a:rPr lang="en-US" smtClean="0"/>
              <a:t>‹#›</a:t>
            </a:fld>
            <a:endParaRPr lang="en-US"/>
          </a:p>
        </p:txBody>
      </p:sp>
    </p:spTree>
    <p:extLst>
      <p:ext uri="{BB962C8B-B14F-4D97-AF65-F5344CB8AC3E}">
        <p14:creationId xmlns:p14="http://schemas.microsoft.com/office/powerpoint/2010/main" val="845871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F48889E3-9D04-104A-867D-3F390A567AFB}" type="datetimeFigureOut">
              <a:rPr lang="en-US" smtClean="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3589812-BE2B-EC4C-9AB3-26721EB49F20}" type="slidenum">
              <a:rPr lang="en-US" smtClean="0"/>
              <a:t>‹#›</a:t>
            </a:fld>
            <a:endParaRPr lang="en-US"/>
          </a:p>
        </p:txBody>
      </p:sp>
    </p:spTree>
    <p:extLst>
      <p:ext uri="{BB962C8B-B14F-4D97-AF65-F5344CB8AC3E}">
        <p14:creationId xmlns:p14="http://schemas.microsoft.com/office/powerpoint/2010/main" val="120598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48889E3-9D04-104A-867D-3F390A567AFB}" type="datetimeFigureOut">
              <a:rPr lang="en-US" smtClean="0"/>
              <a:t>11/27/2023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3589812-BE2B-EC4C-9AB3-26721EB49F20}" type="slidenum">
              <a:rPr lang="en-US" smtClean="0"/>
              <a:t>‹#›</a:t>
            </a:fld>
            <a:endParaRPr lang="en-US"/>
          </a:p>
        </p:txBody>
      </p:sp>
    </p:spTree>
    <p:extLst>
      <p:ext uri="{BB962C8B-B14F-4D97-AF65-F5344CB8AC3E}">
        <p14:creationId xmlns:p14="http://schemas.microsoft.com/office/powerpoint/2010/main" val="3412702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F48889E3-9D04-104A-867D-3F390A567AFB}" type="datetimeFigureOut">
              <a:rPr lang="en-US" smtClean="0"/>
              <a:t>11/27/2023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3589812-BE2B-EC4C-9AB3-26721EB49F20}" type="slidenum">
              <a:rPr lang="en-US" smtClean="0"/>
              <a:t>‹#›</a:t>
            </a:fld>
            <a:endParaRPr lang="en-US"/>
          </a:p>
        </p:txBody>
      </p:sp>
    </p:spTree>
    <p:extLst>
      <p:ext uri="{BB962C8B-B14F-4D97-AF65-F5344CB8AC3E}">
        <p14:creationId xmlns:p14="http://schemas.microsoft.com/office/powerpoint/2010/main" val="1827216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8889E3-9D04-104A-867D-3F390A567AFB}" type="datetimeFigureOut">
              <a:rPr lang="en-US" smtClean="0"/>
              <a:t>11/27/2023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3589812-BE2B-EC4C-9AB3-26721EB49F20}" type="slidenum">
              <a:rPr lang="en-US" smtClean="0"/>
              <a:t>‹#›</a:t>
            </a:fld>
            <a:endParaRPr lang="en-US"/>
          </a:p>
        </p:txBody>
      </p:sp>
    </p:spTree>
    <p:extLst>
      <p:ext uri="{BB962C8B-B14F-4D97-AF65-F5344CB8AC3E}">
        <p14:creationId xmlns:p14="http://schemas.microsoft.com/office/powerpoint/2010/main" val="581978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8889E3-9D04-104A-867D-3F390A567AFB}" type="datetimeFigureOut">
              <a:rPr lang="en-US" smtClean="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3589812-BE2B-EC4C-9AB3-26721EB49F20}" type="slidenum">
              <a:rPr lang="en-US" smtClean="0"/>
              <a:t>‹#›</a:t>
            </a:fld>
            <a:endParaRPr lang="en-US"/>
          </a:p>
        </p:txBody>
      </p:sp>
    </p:spTree>
    <p:extLst>
      <p:ext uri="{BB962C8B-B14F-4D97-AF65-F5344CB8AC3E}">
        <p14:creationId xmlns:p14="http://schemas.microsoft.com/office/powerpoint/2010/main" val="3716556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8889E3-9D04-104A-867D-3F390A567AFB}" type="datetimeFigureOut">
              <a:rPr lang="en-US" smtClean="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3589812-BE2B-EC4C-9AB3-26721EB49F20}" type="slidenum">
              <a:rPr lang="en-US" smtClean="0"/>
              <a:t>‹#›</a:t>
            </a:fld>
            <a:endParaRPr lang="en-US"/>
          </a:p>
        </p:txBody>
      </p:sp>
    </p:spTree>
    <p:extLst>
      <p:ext uri="{BB962C8B-B14F-4D97-AF65-F5344CB8AC3E}">
        <p14:creationId xmlns:p14="http://schemas.microsoft.com/office/powerpoint/2010/main" val="1991061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48889E3-9D04-104A-867D-3F390A567AFB}"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589812-BE2B-EC4C-9AB3-26721EB49F20}" type="slidenum">
              <a:rPr lang="en-US" smtClean="0"/>
              <a:t>‹#›</a:t>
            </a:fld>
            <a:endParaRPr lang="en-US"/>
          </a:p>
        </p:txBody>
      </p:sp>
    </p:spTree>
    <p:extLst>
      <p:ext uri="{BB962C8B-B14F-4D97-AF65-F5344CB8AC3E}">
        <p14:creationId xmlns:p14="http://schemas.microsoft.com/office/powerpoint/2010/main" val="126036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48889E3-9D04-104A-867D-3F390A567AFB}"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3589812-BE2B-EC4C-9AB3-26721EB49F20}" type="slidenum">
              <a:rPr lang="en-US" smtClean="0"/>
              <a:t>‹#›</a:t>
            </a:fld>
            <a:endParaRPr lang="en-US"/>
          </a:p>
        </p:txBody>
      </p:sp>
    </p:spTree>
    <p:extLst>
      <p:ext uri="{BB962C8B-B14F-4D97-AF65-F5344CB8AC3E}">
        <p14:creationId xmlns:p14="http://schemas.microsoft.com/office/powerpoint/2010/main" val="3616495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8889E3-9D04-104A-867D-3F390A567AFB}" type="datetimeFigureOut">
              <a:rPr lang="en-US" smtClean="0"/>
              <a:t>11/27/2023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589812-BE2B-EC4C-9AB3-26721EB49F20}" type="slidenum">
              <a:rPr lang="en-US" smtClean="0"/>
              <a:t>‹#›</a:t>
            </a:fld>
            <a:endParaRPr lang="en-US"/>
          </a:p>
        </p:txBody>
      </p:sp>
    </p:spTree>
    <p:extLst>
      <p:ext uri="{BB962C8B-B14F-4D97-AF65-F5344CB8AC3E}">
        <p14:creationId xmlns:p14="http://schemas.microsoft.com/office/powerpoint/2010/main" val="31587201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28956020242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librarysearch.uwtsd.ac.uk/permalink/44WHELF_UWTSD/11c0l68/alma991001079423024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Learning in a Digital Era</a:t>
            </a:r>
          </a:p>
        </p:txBody>
      </p:sp>
      <p:sp>
        <p:nvSpPr>
          <p:cNvPr id="3" name="Subtitle 2"/>
          <p:cNvSpPr>
            <a:spLocks noGrp="1"/>
          </p:cNvSpPr>
          <p:nvPr>
            <p:ph type="subTitle" idx="1"/>
          </p:nvPr>
        </p:nvSpPr>
        <p:spPr/>
        <p:txBody>
          <a:bodyPr/>
          <a:lstStyle/>
          <a:p>
            <a:r>
              <a:rPr lang="en-US" dirty="0"/>
              <a:t>Unit 4</a:t>
            </a:r>
          </a:p>
          <a:p>
            <a:endParaRPr lang="en-US" dirty="0"/>
          </a:p>
        </p:txBody>
      </p:sp>
    </p:spTree>
    <p:extLst>
      <p:ext uri="{BB962C8B-B14F-4D97-AF65-F5344CB8AC3E}">
        <p14:creationId xmlns:p14="http://schemas.microsoft.com/office/powerpoint/2010/main" val="4043452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Context</a:t>
            </a:r>
          </a:p>
        </p:txBody>
      </p:sp>
      <p:sp>
        <p:nvSpPr>
          <p:cNvPr id="3" name="Content Placeholder 2"/>
          <p:cNvSpPr>
            <a:spLocks noGrp="1"/>
          </p:cNvSpPr>
          <p:nvPr>
            <p:ph idx="1"/>
          </p:nvPr>
        </p:nvSpPr>
        <p:spPr/>
        <p:txBody>
          <a:bodyPr/>
          <a:lstStyle/>
          <a:p>
            <a:r>
              <a:rPr lang="en-US" dirty="0"/>
              <a:t>You have completed almost all of the Digital Era module and have been exposed to new concepts directing you to increased learner agility and have been introduced to pathways that guide you towards resilient approaches to learning.</a:t>
            </a:r>
            <a:endParaRPr lang="en-GB" dirty="0"/>
          </a:p>
          <a:p>
            <a:endParaRPr lang="en-US" dirty="0"/>
          </a:p>
        </p:txBody>
      </p:sp>
    </p:spTree>
    <p:extLst>
      <p:ext uri="{BB962C8B-B14F-4D97-AF65-F5344CB8AC3E}">
        <p14:creationId xmlns:p14="http://schemas.microsoft.com/office/powerpoint/2010/main" val="2147517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Context</a:t>
            </a:r>
          </a:p>
        </p:txBody>
      </p:sp>
      <p:sp>
        <p:nvSpPr>
          <p:cNvPr id="3" name="Content Placeholder 2"/>
          <p:cNvSpPr>
            <a:spLocks noGrp="1"/>
          </p:cNvSpPr>
          <p:nvPr>
            <p:ph idx="1"/>
          </p:nvPr>
        </p:nvSpPr>
        <p:spPr/>
        <p:txBody>
          <a:bodyPr/>
          <a:lstStyle/>
          <a:p>
            <a:r>
              <a:rPr lang="en-US" dirty="0"/>
              <a:t>The previous sub-section dealt with aspects of reflection for learning – a vital part of your development at University. </a:t>
            </a:r>
          </a:p>
          <a:p>
            <a:r>
              <a:rPr lang="en-US" dirty="0"/>
              <a:t>Reflection and reflexive writing and thinking are highly individual skills and we will all continue to develop our own practice as we encounter new experiences. </a:t>
            </a:r>
            <a:endParaRPr lang="en-GB" dirty="0"/>
          </a:p>
          <a:p>
            <a:endParaRPr lang="en-US" dirty="0"/>
          </a:p>
        </p:txBody>
      </p:sp>
    </p:spTree>
    <p:extLst>
      <p:ext uri="{BB962C8B-B14F-4D97-AF65-F5344CB8AC3E}">
        <p14:creationId xmlns:p14="http://schemas.microsoft.com/office/powerpoint/2010/main" val="3794482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Context</a:t>
            </a:r>
          </a:p>
        </p:txBody>
      </p:sp>
      <p:sp>
        <p:nvSpPr>
          <p:cNvPr id="3" name="Content Placeholder 2"/>
          <p:cNvSpPr>
            <a:spLocks noGrp="1"/>
          </p:cNvSpPr>
          <p:nvPr>
            <p:ph idx="1"/>
          </p:nvPr>
        </p:nvSpPr>
        <p:spPr/>
        <p:txBody>
          <a:bodyPr/>
          <a:lstStyle/>
          <a:p>
            <a:r>
              <a:rPr lang="en-US" dirty="0"/>
              <a:t>To help develop your reflective and critical thinking skills further, please complete the following tasks within the context and experience of your </a:t>
            </a:r>
            <a:r>
              <a:rPr lang="en-US" dirty="0" err="1"/>
              <a:t>programme</a:t>
            </a:r>
            <a:r>
              <a:rPr lang="en-US" dirty="0"/>
              <a:t>.</a:t>
            </a:r>
          </a:p>
        </p:txBody>
      </p:sp>
    </p:spTree>
    <p:extLst>
      <p:ext uri="{BB962C8B-B14F-4D97-AF65-F5344CB8AC3E}">
        <p14:creationId xmlns:p14="http://schemas.microsoft.com/office/powerpoint/2010/main" val="218002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Context</a:t>
            </a:r>
          </a:p>
        </p:txBody>
      </p:sp>
      <p:sp>
        <p:nvSpPr>
          <p:cNvPr id="3" name="Content Placeholder 2"/>
          <p:cNvSpPr>
            <a:spLocks noGrp="1"/>
          </p:cNvSpPr>
          <p:nvPr>
            <p:ph idx="1"/>
          </p:nvPr>
        </p:nvSpPr>
        <p:spPr/>
        <p:txBody>
          <a:bodyPr>
            <a:normAutofit lnSpcReduction="10000"/>
          </a:bodyPr>
          <a:lstStyle/>
          <a:p>
            <a:r>
              <a:rPr lang="en-US" dirty="0"/>
              <a:t>Jennifer Moon considers that reflection is a process of representing experiences in a specific medium rather than recreating them perfectly as they happened, and states that;</a:t>
            </a:r>
          </a:p>
          <a:p>
            <a:r>
              <a:rPr lang="en-US" dirty="0"/>
              <a:t>‘In making a representation of personal reflection, we shape and model the content of our reflection in different ways and learn also from the process itself. In other words, there is secondary learning.’ </a:t>
            </a:r>
            <a:r>
              <a:rPr lang="en-US" sz="2000" dirty="0"/>
              <a:t>(Moon, 2010:80).</a:t>
            </a:r>
            <a:endParaRPr lang="en-GB" sz="2000" dirty="0"/>
          </a:p>
          <a:p>
            <a:endParaRPr lang="en-US" dirty="0"/>
          </a:p>
        </p:txBody>
      </p:sp>
    </p:spTree>
    <p:extLst>
      <p:ext uri="{BB962C8B-B14F-4D97-AF65-F5344CB8AC3E}">
        <p14:creationId xmlns:p14="http://schemas.microsoft.com/office/powerpoint/2010/main" val="2676422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a:t>
            </a:r>
          </a:p>
        </p:txBody>
      </p:sp>
      <p:sp>
        <p:nvSpPr>
          <p:cNvPr id="3" name="Content Placeholder 2"/>
          <p:cNvSpPr>
            <a:spLocks noGrp="1"/>
          </p:cNvSpPr>
          <p:nvPr>
            <p:ph idx="1"/>
          </p:nvPr>
        </p:nvSpPr>
        <p:spPr/>
        <p:txBody>
          <a:bodyPr>
            <a:normAutofit/>
          </a:bodyPr>
          <a:lstStyle/>
          <a:p>
            <a:pPr marL="0" indent="0">
              <a:buNone/>
            </a:pPr>
            <a:endParaRPr lang="en-US" dirty="0"/>
          </a:p>
          <a:p>
            <a:r>
              <a:rPr lang="en-US" dirty="0"/>
              <a:t>For this final part of the module, you are required to consider and reflect upon your academic and practical experiences. </a:t>
            </a:r>
          </a:p>
          <a:p>
            <a:endParaRPr lang="en-US" dirty="0"/>
          </a:p>
          <a:p>
            <a:r>
              <a:rPr lang="en-US" dirty="0"/>
              <a:t>You will upload a small piece of writing to the </a:t>
            </a:r>
            <a:r>
              <a:rPr lang="en-US" b="1" dirty="0"/>
              <a:t>Reflection Task Forum</a:t>
            </a:r>
            <a:r>
              <a:rPr lang="en-US" dirty="0"/>
              <a:t> to share your findings. </a:t>
            </a:r>
            <a:endParaRPr lang="en-GB" dirty="0"/>
          </a:p>
          <a:p>
            <a:endParaRPr lang="en-US" dirty="0"/>
          </a:p>
        </p:txBody>
      </p:sp>
    </p:spTree>
    <p:extLst>
      <p:ext uri="{BB962C8B-B14F-4D97-AF65-F5344CB8AC3E}">
        <p14:creationId xmlns:p14="http://schemas.microsoft.com/office/powerpoint/2010/main" val="2309608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a:t>
            </a:r>
          </a:p>
        </p:txBody>
      </p:sp>
      <p:sp>
        <p:nvSpPr>
          <p:cNvPr id="3" name="Content Placeholder 2"/>
          <p:cNvSpPr>
            <a:spLocks noGrp="1"/>
          </p:cNvSpPr>
          <p:nvPr>
            <p:ph idx="1"/>
          </p:nvPr>
        </p:nvSpPr>
        <p:spPr>
          <a:xfrm>
            <a:off x="457200" y="1417638"/>
            <a:ext cx="8229600" cy="4708525"/>
          </a:xfrm>
        </p:spPr>
        <p:txBody>
          <a:bodyPr>
            <a:normAutofit/>
          </a:bodyPr>
          <a:lstStyle/>
          <a:p>
            <a:r>
              <a:rPr lang="en-US" dirty="0"/>
              <a:t>Using the scanned document from Stella Cottrell’s excellent study skills book ‘Critical Thinking Skills’, you will review a piece of your  writing that you have submitted during Semester one (it could be an unmarked piece of work for any module or could be one of your tasks for this module). </a:t>
            </a:r>
          </a:p>
          <a:p>
            <a:r>
              <a:rPr lang="en-US" dirty="0"/>
              <a:t>Scans titled: </a:t>
            </a:r>
          </a:p>
          <a:p>
            <a:r>
              <a:rPr lang="en-US" dirty="0"/>
              <a:t>Cottrell 204 + Cottrell 205</a:t>
            </a:r>
          </a:p>
          <a:p>
            <a:endParaRPr lang="en-GB" dirty="0"/>
          </a:p>
          <a:p>
            <a:endParaRPr lang="en-US" dirty="0"/>
          </a:p>
        </p:txBody>
      </p:sp>
    </p:spTree>
    <p:extLst>
      <p:ext uri="{BB962C8B-B14F-4D97-AF65-F5344CB8AC3E}">
        <p14:creationId xmlns:p14="http://schemas.microsoft.com/office/powerpoint/2010/main" val="2141126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a:t>
            </a:r>
          </a:p>
        </p:txBody>
      </p:sp>
      <p:sp>
        <p:nvSpPr>
          <p:cNvPr id="3" name="Content Placeholder 2"/>
          <p:cNvSpPr>
            <a:spLocks noGrp="1"/>
          </p:cNvSpPr>
          <p:nvPr>
            <p:ph idx="1"/>
          </p:nvPr>
        </p:nvSpPr>
        <p:spPr/>
        <p:txBody>
          <a:bodyPr>
            <a:normAutofit lnSpcReduction="10000"/>
          </a:bodyPr>
          <a:lstStyle/>
          <a:p>
            <a:r>
              <a:rPr lang="en-US" dirty="0"/>
              <a:t>Re-read your written submission and briefly </a:t>
            </a:r>
            <a:r>
              <a:rPr lang="en-US" dirty="0" err="1"/>
              <a:t>analyse</a:t>
            </a:r>
            <a:r>
              <a:rPr lang="en-US" dirty="0"/>
              <a:t> your work using the 18 points from Cottrell’s list. </a:t>
            </a:r>
            <a:r>
              <a:rPr lang="en-US" sz="2500" dirty="0"/>
              <a:t>(Scans – Cottrell 204 and 205)</a:t>
            </a:r>
          </a:p>
          <a:p>
            <a:r>
              <a:rPr lang="en-US" dirty="0"/>
              <a:t>This should take the form of a short paragraph or a collection of bullet points – but it is important that you are engaging with your own work and responding in a written form as this will help you capture your reactions for the next part of the task. </a:t>
            </a:r>
            <a:endParaRPr lang="en-GB" dirty="0"/>
          </a:p>
          <a:p>
            <a:endParaRPr lang="en-US" dirty="0"/>
          </a:p>
        </p:txBody>
      </p:sp>
    </p:spTree>
    <p:extLst>
      <p:ext uri="{BB962C8B-B14F-4D97-AF65-F5344CB8AC3E}">
        <p14:creationId xmlns:p14="http://schemas.microsoft.com/office/powerpoint/2010/main" val="1712819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a:t>
            </a:r>
          </a:p>
        </p:txBody>
      </p:sp>
      <p:sp>
        <p:nvSpPr>
          <p:cNvPr id="3" name="Content Placeholder 2"/>
          <p:cNvSpPr>
            <a:spLocks noGrp="1"/>
          </p:cNvSpPr>
          <p:nvPr>
            <p:ph idx="1"/>
          </p:nvPr>
        </p:nvSpPr>
        <p:spPr/>
        <p:txBody>
          <a:bodyPr/>
          <a:lstStyle/>
          <a:p>
            <a:r>
              <a:rPr lang="en-US" dirty="0"/>
              <a:t>Reflect upon your conclusion using Gibb’s reflective cycle and write an ‘Action Plan’ for personal improvement. </a:t>
            </a:r>
          </a:p>
          <a:p>
            <a:r>
              <a:rPr lang="en-US" dirty="0"/>
              <a:t>This may only be a few sentences long, but will demonstrate your ability to reflect and draw essential critical insight upon your work. </a:t>
            </a:r>
            <a:endParaRPr lang="en-GB" dirty="0"/>
          </a:p>
          <a:p>
            <a:r>
              <a:rPr lang="en-US" dirty="0"/>
              <a:t>Upload this summary to the </a:t>
            </a:r>
            <a:r>
              <a:rPr lang="en-US" b="1" dirty="0"/>
              <a:t>Reflection Task Forum</a:t>
            </a:r>
            <a:r>
              <a:rPr lang="en-US" dirty="0"/>
              <a:t>.</a:t>
            </a:r>
            <a:endParaRPr lang="en-GB" dirty="0"/>
          </a:p>
          <a:p>
            <a:endParaRPr lang="en-US" dirty="0"/>
          </a:p>
        </p:txBody>
      </p:sp>
    </p:spTree>
    <p:extLst>
      <p:ext uri="{BB962C8B-B14F-4D97-AF65-F5344CB8AC3E}">
        <p14:creationId xmlns:p14="http://schemas.microsoft.com/office/powerpoint/2010/main" val="1841649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 ‘b’</a:t>
            </a:r>
          </a:p>
        </p:txBody>
      </p:sp>
      <p:sp>
        <p:nvSpPr>
          <p:cNvPr id="3" name="Content Placeholder 2"/>
          <p:cNvSpPr>
            <a:spLocks noGrp="1"/>
          </p:cNvSpPr>
          <p:nvPr>
            <p:ph idx="1"/>
          </p:nvPr>
        </p:nvSpPr>
        <p:spPr/>
        <p:txBody>
          <a:bodyPr>
            <a:normAutofit/>
          </a:bodyPr>
          <a:lstStyle/>
          <a:p>
            <a:r>
              <a:rPr lang="en-US" dirty="0"/>
              <a:t>Now repeat this process, basing your reflection upon a practical experience from your first term using Cottrell’s ‘</a:t>
            </a:r>
            <a:r>
              <a:rPr lang="en-US" b="1" dirty="0"/>
              <a:t>Approach: relating experience to theory’ </a:t>
            </a:r>
            <a:r>
              <a:rPr lang="en-US" dirty="0"/>
              <a:t>(Cottrell, 2011:214) scanned excerpt.</a:t>
            </a:r>
          </a:p>
          <a:p>
            <a:r>
              <a:rPr lang="en-US" dirty="0"/>
              <a:t>Scan titled: </a:t>
            </a:r>
          </a:p>
          <a:p>
            <a:r>
              <a:rPr lang="en-GB" dirty="0"/>
              <a:t>Cottrell 214</a:t>
            </a:r>
          </a:p>
          <a:p>
            <a:endParaRPr lang="en-US" dirty="0"/>
          </a:p>
        </p:txBody>
      </p:sp>
    </p:spTree>
    <p:extLst>
      <p:ext uri="{BB962C8B-B14F-4D97-AF65-F5344CB8AC3E}">
        <p14:creationId xmlns:p14="http://schemas.microsoft.com/office/powerpoint/2010/main" val="111908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 ‘b’</a:t>
            </a:r>
          </a:p>
        </p:txBody>
      </p:sp>
      <p:sp>
        <p:nvSpPr>
          <p:cNvPr id="3" name="Content Placeholder 2"/>
          <p:cNvSpPr>
            <a:spLocks noGrp="1"/>
          </p:cNvSpPr>
          <p:nvPr>
            <p:ph idx="1"/>
          </p:nvPr>
        </p:nvSpPr>
        <p:spPr/>
        <p:txBody>
          <a:bodyPr>
            <a:normAutofit lnSpcReduction="10000"/>
          </a:bodyPr>
          <a:lstStyle/>
          <a:p>
            <a:pPr lvl="0"/>
            <a:r>
              <a:rPr lang="en-US" dirty="0"/>
              <a:t>Choose a practical experience - assessed or otherwise.</a:t>
            </a:r>
            <a:endParaRPr lang="en-GB" dirty="0"/>
          </a:p>
          <a:p>
            <a:pPr lvl="0"/>
            <a:r>
              <a:rPr lang="en-US" dirty="0"/>
              <a:t>Reflect upon the experience using </a:t>
            </a:r>
            <a:r>
              <a:rPr lang="en-US" b="1" dirty="0"/>
              <a:t>Cottrell’s 5 pointers </a:t>
            </a:r>
            <a:r>
              <a:rPr lang="en-US" dirty="0"/>
              <a:t>which guide you to consider the relationship between practice and theory. </a:t>
            </a:r>
            <a:endParaRPr lang="en-GB" dirty="0"/>
          </a:p>
          <a:p>
            <a:pPr lvl="0"/>
            <a:r>
              <a:rPr lang="en-US" dirty="0"/>
              <a:t>Upload this summary to the </a:t>
            </a:r>
            <a:r>
              <a:rPr lang="en-US" b="1" dirty="0"/>
              <a:t>Reflection Task Forum</a:t>
            </a:r>
            <a:r>
              <a:rPr lang="en-US" dirty="0"/>
              <a:t>.</a:t>
            </a:r>
            <a:endParaRPr lang="en-GB" dirty="0"/>
          </a:p>
          <a:p>
            <a:r>
              <a:rPr lang="en-US" dirty="0"/>
              <a:t>Your 2 </a:t>
            </a:r>
            <a:r>
              <a:rPr lang="en-US" dirty="0" err="1"/>
              <a:t>uploadable</a:t>
            </a:r>
            <a:r>
              <a:rPr lang="en-US" dirty="0"/>
              <a:t> summaries can be separate or in one single post. </a:t>
            </a:r>
          </a:p>
          <a:p>
            <a:endParaRPr lang="en-US" dirty="0"/>
          </a:p>
        </p:txBody>
      </p:sp>
    </p:spTree>
    <p:extLst>
      <p:ext uri="{BB962C8B-B14F-4D97-AF65-F5344CB8AC3E}">
        <p14:creationId xmlns:p14="http://schemas.microsoft.com/office/powerpoint/2010/main" val="2480686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Final bit</a:t>
            </a:r>
          </a:p>
        </p:txBody>
      </p:sp>
      <p:sp>
        <p:nvSpPr>
          <p:cNvPr id="3" name="Content Placeholder 2"/>
          <p:cNvSpPr>
            <a:spLocks noGrp="1"/>
          </p:cNvSpPr>
          <p:nvPr>
            <p:ph idx="1"/>
          </p:nvPr>
        </p:nvSpPr>
        <p:spPr>
          <a:xfrm>
            <a:off x="457200" y="1298575"/>
            <a:ext cx="8229600" cy="5099050"/>
          </a:xfrm>
        </p:spPr>
        <p:txBody>
          <a:bodyPr>
            <a:normAutofit/>
          </a:bodyPr>
          <a:lstStyle/>
          <a:p>
            <a:r>
              <a:rPr lang="en-US" dirty="0"/>
              <a:t>You should read another uploaded summary from one student on your </a:t>
            </a:r>
            <a:r>
              <a:rPr lang="en-US" dirty="0" err="1"/>
              <a:t>programme</a:t>
            </a:r>
            <a:r>
              <a:rPr lang="en-US" dirty="0"/>
              <a:t> and one student from another </a:t>
            </a:r>
            <a:r>
              <a:rPr lang="en-US" dirty="0" err="1"/>
              <a:t>programme</a:t>
            </a:r>
            <a:r>
              <a:rPr lang="en-US" dirty="0"/>
              <a:t> for insight into creative practice and reflection. </a:t>
            </a:r>
          </a:p>
          <a:p>
            <a:r>
              <a:rPr lang="en-US" dirty="0"/>
              <a:t>Consider the similarities and differences between your reflections and action plans. </a:t>
            </a:r>
          </a:p>
          <a:p>
            <a:r>
              <a:rPr lang="en-US" dirty="0"/>
              <a:t>There is </a:t>
            </a:r>
            <a:r>
              <a:rPr lang="en-US" b="1" dirty="0"/>
              <a:t>no need </a:t>
            </a:r>
            <a:r>
              <a:rPr lang="en-US" dirty="0"/>
              <a:t>to upload any notes on this part of the task, but you should keep a record of your thoughts.</a:t>
            </a:r>
            <a:endParaRPr lang="en-GB" dirty="0"/>
          </a:p>
          <a:p>
            <a:endParaRPr lang="en-US" dirty="0"/>
          </a:p>
        </p:txBody>
      </p:sp>
    </p:spTree>
    <p:extLst>
      <p:ext uri="{BB962C8B-B14F-4D97-AF65-F5344CB8AC3E}">
        <p14:creationId xmlns:p14="http://schemas.microsoft.com/office/powerpoint/2010/main" val="4265519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a:t>
            </a:r>
          </a:p>
        </p:txBody>
      </p:sp>
      <p:sp>
        <p:nvSpPr>
          <p:cNvPr id="3" name="Content Placeholder 2"/>
          <p:cNvSpPr>
            <a:spLocks noGrp="1"/>
          </p:cNvSpPr>
          <p:nvPr>
            <p:ph idx="1"/>
          </p:nvPr>
        </p:nvSpPr>
        <p:spPr/>
        <p:txBody>
          <a:bodyPr>
            <a:normAutofit fontScale="85000" lnSpcReduction="10000"/>
          </a:bodyPr>
          <a:lstStyle/>
          <a:p>
            <a:r>
              <a:rPr lang="en-US" dirty="0"/>
              <a:t>Cottrell, S. (2017) </a:t>
            </a:r>
            <a:r>
              <a:rPr lang="en-US" i="1" dirty="0"/>
              <a:t>Critical thinking skills : effective analysis, argument and reflection</a:t>
            </a:r>
            <a:r>
              <a:rPr lang="en-US" dirty="0"/>
              <a:t>. Third edition. London: Macmillan Education/Palgrave.</a:t>
            </a:r>
          </a:p>
          <a:p>
            <a:r>
              <a:rPr lang="en-US" dirty="0">
                <a:hlinkClick r:id="rId3"/>
              </a:rPr>
              <a:t>https://librarysearch.uwtsd.ac.uk/permalink/44WHELF_UWTSD/1pbrh66/alma99100289560202421</a:t>
            </a:r>
            <a:r>
              <a:rPr lang="en-US" dirty="0"/>
              <a:t> </a:t>
            </a:r>
          </a:p>
          <a:p>
            <a:endParaRPr lang="en-US" dirty="0"/>
          </a:p>
          <a:p>
            <a:r>
              <a:rPr lang="en-US" dirty="0"/>
              <a:t>Moon, J. A. (2004) </a:t>
            </a:r>
            <a:r>
              <a:rPr lang="en-US" i="1" dirty="0"/>
              <a:t>A handbook of reflective and experiential learning : theory and practice</a:t>
            </a:r>
            <a:r>
              <a:rPr lang="en-US" dirty="0"/>
              <a:t>. [Online]. New York: </a:t>
            </a:r>
            <a:r>
              <a:rPr lang="en-US" dirty="0" err="1"/>
              <a:t>Routledge</a:t>
            </a:r>
            <a:r>
              <a:rPr lang="en-US" dirty="0"/>
              <a:t> </a:t>
            </a:r>
            <a:r>
              <a:rPr lang="en-US" dirty="0" err="1"/>
              <a:t>Falmer</a:t>
            </a:r>
            <a:r>
              <a:rPr lang="en-US" dirty="0"/>
              <a:t>.</a:t>
            </a:r>
          </a:p>
          <a:p>
            <a:r>
              <a:rPr lang="en-US" dirty="0">
                <a:hlinkClick r:id="rId4"/>
              </a:rPr>
              <a:t>https://librarysearch.uwtsd.ac.uk/permalink/44WHELF_UWTSD/11c0l68/alma99100107942302421</a:t>
            </a:r>
            <a:r>
              <a:rPr lang="en-US" dirty="0"/>
              <a:t> </a:t>
            </a:r>
          </a:p>
          <a:p>
            <a:endParaRPr lang="en-US" dirty="0"/>
          </a:p>
        </p:txBody>
      </p:sp>
    </p:spTree>
    <p:extLst>
      <p:ext uri="{BB962C8B-B14F-4D97-AF65-F5344CB8AC3E}">
        <p14:creationId xmlns:p14="http://schemas.microsoft.com/office/powerpoint/2010/main" val="26843843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56</TotalTime>
  <Words>756</Words>
  <Application>Microsoft Office PowerPoint</Application>
  <PresentationFormat>On-screen Show (4:3)</PresentationFormat>
  <Paragraphs>51</Paragraphs>
  <Slides>13</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Learning in a Digital Era</vt:lpstr>
      <vt:lpstr>Context</vt:lpstr>
      <vt:lpstr>Context</vt:lpstr>
      <vt:lpstr>Context</vt:lpstr>
      <vt:lpstr>Context</vt:lpstr>
      <vt:lpstr>Task</vt:lpstr>
      <vt:lpstr>Task</vt:lpstr>
      <vt:lpstr>Task</vt:lpstr>
      <vt:lpstr>Task</vt:lpstr>
      <vt:lpstr>Task ‘b’</vt:lpstr>
      <vt:lpstr>Task ‘b’</vt:lpstr>
      <vt:lpstr>Final bit</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a Digital Era</dc:title>
  <dc:creator>Jonathan</dc:creator>
  <cp:lastModifiedBy>Jonathan Pugh</cp:lastModifiedBy>
  <cp:revision>14</cp:revision>
  <dcterms:created xsi:type="dcterms:W3CDTF">2021-12-20T10:28:08Z</dcterms:created>
  <dcterms:modified xsi:type="dcterms:W3CDTF">2023-11-27T13:00:23Z</dcterms:modified>
</cp:coreProperties>
</file>