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7" r:id="rId5"/>
    <p:sldId id="259" r:id="rId6"/>
    <p:sldId id="266" r:id="rId7"/>
    <p:sldId id="262" r:id="rId8"/>
    <p:sldId id="26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G,TB, TU.jp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6996" r="9804"/>
          <a:stretch>
            <a:fillRect/>
          </a:stretch>
        </p:blipFill>
        <p:spPr>
          <a:xfrm>
            <a:off x="5000628" y="2857496"/>
            <a:ext cx="2143140" cy="3571900"/>
          </a:xfrm>
          <a:prstGeom prst="rect">
            <a:avLst/>
          </a:prstGeom>
        </p:spPr>
      </p:pic>
      <p:pic>
        <p:nvPicPr>
          <p:cNvPr id="7" name="Picture 6" descr="Django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306257" y="2857496"/>
            <a:ext cx="1837743" cy="350046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14282" y="285728"/>
            <a:ext cx="742805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</a:rPr>
              <a:t>Film Analysis (HPMF5003):</a:t>
            </a:r>
          </a:p>
          <a:p>
            <a:r>
              <a:rPr lang="en-GB" sz="3200" b="1" dirty="0">
                <a:solidFill>
                  <a:srgbClr val="FFC000"/>
                </a:solidFill>
              </a:rPr>
              <a:t>The Italian Western and Quentin Tarantino</a:t>
            </a:r>
          </a:p>
          <a:p>
            <a:endParaRPr lang="en-GB" sz="32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85720" y="357166"/>
            <a:ext cx="8572560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</a:rPr>
              <a:t>The Revisionist Western</a:t>
            </a:r>
            <a:endParaRPr lang="en-GB" sz="3600" dirty="0">
              <a:solidFill>
                <a:srgbClr val="FFC000"/>
              </a:solidFill>
            </a:endParaRPr>
          </a:p>
          <a:p>
            <a:endParaRPr lang="en-GB" sz="3600" dirty="0"/>
          </a:p>
          <a:p>
            <a:r>
              <a:rPr lang="en-GB" sz="2800" dirty="0"/>
              <a:t>“Revisionist Westerns are ‘films that in whole or part interrogate aspects of the genre such as its traditional representations of </a:t>
            </a:r>
            <a:r>
              <a:rPr lang="en-GB" sz="2800" b="1" i="1" dirty="0">
                <a:solidFill>
                  <a:srgbClr val="FFC000"/>
                </a:solidFill>
              </a:rPr>
              <a:t>history</a:t>
            </a:r>
            <a:r>
              <a:rPr lang="en-GB" sz="2800" dirty="0"/>
              <a:t> and </a:t>
            </a:r>
            <a:r>
              <a:rPr lang="en-GB" sz="2800" b="1" i="1" dirty="0">
                <a:solidFill>
                  <a:srgbClr val="FFC000"/>
                </a:solidFill>
              </a:rPr>
              <a:t>myth</a:t>
            </a:r>
            <a:r>
              <a:rPr lang="en-GB" sz="2800" dirty="0"/>
              <a:t>, </a:t>
            </a:r>
            <a:r>
              <a:rPr lang="en-GB" sz="2800" b="1" i="1" dirty="0">
                <a:solidFill>
                  <a:srgbClr val="FFC000"/>
                </a:solidFill>
              </a:rPr>
              <a:t>heroism</a:t>
            </a:r>
            <a:r>
              <a:rPr lang="en-GB" sz="2800" dirty="0"/>
              <a:t> and </a:t>
            </a:r>
            <a:r>
              <a:rPr lang="en-GB" sz="2800" b="1" i="1" dirty="0">
                <a:solidFill>
                  <a:srgbClr val="FFC000"/>
                </a:solidFill>
              </a:rPr>
              <a:t>violence</a:t>
            </a:r>
            <a:r>
              <a:rPr lang="en-GB" sz="2800" dirty="0"/>
              <a:t>, </a:t>
            </a:r>
            <a:r>
              <a:rPr lang="en-GB" sz="2800" b="1" i="1" dirty="0">
                <a:solidFill>
                  <a:srgbClr val="FFC000"/>
                </a:solidFill>
              </a:rPr>
              <a:t>masculinity</a:t>
            </a:r>
            <a:r>
              <a:rPr lang="en-GB" sz="2800" dirty="0"/>
              <a:t> and </a:t>
            </a:r>
            <a:r>
              <a:rPr lang="en-GB" sz="2800" b="1" i="1" dirty="0">
                <a:solidFill>
                  <a:srgbClr val="FFC000"/>
                </a:solidFill>
              </a:rPr>
              <a:t>minority</a:t>
            </a:r>
            <a:r>
              <a:rPr lang="en-GB" sz="2800" dirty="0"/>
              <a:t>’ which ‘can be seen now to make up the primary focus of the genre’.”</a:t>
            </a:r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600" dirty="0"/>
              <a:t>Jim Kitses (Kitses and Rickman, 1998, p.19) in </a:t>
            </a:r>
            <a:r>
              <a:rPr lang="en-GB" sz="1600" i="1" dirty="0"/>
              <a:t>The Western</a:t>
            </a:r>
            <a:r>
              <a:rPr lang="en-GB" sz="1600" dirty="0"/>
              <a:t>, David Lusted (Harlow: Longman Pearson, 2003), p.231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57158" y="857232"/>
            <a:ext cx="37147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rgbClr val="FFC000"/>
                </a:solidFill>
              </a:rPr>
              <a:t>The Wilderness/Desert</a:t>
            </a:r>
          </a:p>
          <a:p>
            <a:endParaRPr lang="en-GB" sz="2400" i="1" dirty="0"/>
          </a:p>
          <a:p>
            <a:r>
              <a:rPr lang="en-GB" sz="2400" dirty="0">
                <a:solidFill>
                  <a:srgbClr val="FFC000"/>
                </a:solidFill>
              </a:rPr>
              <a:t>The individual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Freedom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Honour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Self-knowledge/Self-interest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Integrity</a:t>
            </a:r>
          </a:p>
          <a:p>
            <a:endParaRPr lang="en-GB" sz="2400" dirty="0"/>
          </a:p>
          <a:p>
            <a:r>
              <a:rPr lang="en-GB" sz="2400" dirty="0">
                <a:solidFill>
                  <a:srgbClr val="FFC000"/>
                </a:solidFill>
              </a:rPr>
              <a:t>Nature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Purity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Brutalisation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Savagery</a:t>
            </a:r>
          </a:p>
          <a:p>
            <a:pPr>
              <a:buFont typeface="Arial" pitchFamily="34" charset="0"/>
              <a:buChar char="•"/>
            </a:pPr>
            <a:endParaRPr lang="en-GB" sz="2000" dirty="0"/>
          </a:p>
          <a:p>
            <a:r>
              <a:rPr lang="en-GB" sz="2400" dirty="0">
                <a:solidFill>
                  <a:srgbClr val="FFC000"/>
                </a:solidFill>
              </a:rPr>
              <a:t>The West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Equality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Agrarianism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Tradition</a:t>
            </a:r>
            <a:endParaRPr lang="en-GB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357158" y="142852"/>
            <a:ext cx="8438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</a:rPr>
              <a:t>The Western: some structuring oppositions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14876" y="857232"/>
            <a:ext cx="37147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rgbClr val="92D050"/>
                </a:solidFill>
              </a:rPr>
              <a:t>Civilisation/Garden</a:t>
            </a:r>
          </a:p>
          <a:p>
            <a:endParaRPr lang="en-GB" sz="2400" i="1" dirty="0"/>
          </a:p>
          <a:p>
            <a:r>
              <a:rPr lang="en-GB" sz="2400" dirty="0">
                <a:solidFill>
                  <a:srgbClr val="92D050"/>
                </a:solidFill>
              </a:rPr>
              <a:t>The community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Restriction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Institutions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Illusion/Social responsibility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Compromise</a:t>
            </a:r>
          </a:p>
          <a:p>
            <a:endParaRPr lang="en-GB" sz="2400" dirty="0"/>
          </a:p>
          <a:p>
            <a:r>
              <a:rPr lang="en-GB" sz="2400" dirty="0">
                <a:solidFill>
                  <a:srgbClr val="92D050"/>
                </a:solidFill>
              </a:rPr>
              <a:t>Culture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Corruption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Refinement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Humanity</a:t>
            </a:r>
          </a:p>
          <a:p>
            <a:pPr>
              <a:buFont typeface="Arial" pitchFamily="34" charset="0"/>
              <a:buChar char="•"/>
            </a:pPr>
            <a:endParaRPr lang="en-GB" sz="2000" dirty="0"/>
          </a:p>
          <a:p>
            <a:r>
              <a:rPr lang="en-GB" sz="2400" dirty="0">
                <a:solidFill>
                  <a:srgbClr val="92D050"/>
                </a:solidFill>
              </a:rPr>
              <a:t>The East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Class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Industrialism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Change</a:t>
            </a:r>
            <a:endParaRPr lang="en-GB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5720" y="214290"/>
            <a:ext cx="857256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i="1" dirty="0">
                <a:solidFill>
                  <a:srgbClr val="FFC000"/>
                </a:solidFill>
              </a:rPr>
              <a:t>The Spaghetti Western</a:t>
            </a:r>
            <a:endParaRPr lang="en-GB" sz="3600" i="1" dirty="0">
              <a:solidFill>
                <a:srgbClr val="FFC000"/>
              </a:solidFill>
            </a:endParaRPr>
          </a:p>
          <a:p>
            <a:endParaRPr lang="en-GB" sz="3600" dirty="0"/>
          </a:p>
          <a:p>
            <a:r>
              <a:rPr lang="en-GB" sz="2400" dirty="0"/>
              <a:t>“In the United States in the early-1960s, the … victory of ‘good’ over ‘evil’ was ripe for reappraisal if Westerns were to remain marketable products.”</a:t>
            </a:r>
          </a:p>
          <a:p>
            <a:r>
              <a:rPr lang="en-GB" sz="2800" dirty="0"/>
              <a:t> </a:t>
            </a:r>
            <a:r>
              <a:rPr lang="en-GB" sz="2400" dirty="0"/>
              <a:t>	</a:t>
            </a:r>
          </a:p>
          <a:p>
            <a:r>
              <a:rPr lang="en-GB" sz="1600" dirty="0"/>
              <a:t>John White, </a:t>
            </a:r>
            <a:r>
              <a:rPr lang="en-GB" sz="1600" i="1" dirty="0"/>
              <a:t>Westerns</a:t>
            </a:r>
            <a:r>
              <a:rPr lang="en-GB" sz="1600" dirty="0"/>
              <a:t> (Oxford: Routledge, 2011), p.139</a:t>
            </a:r>
          </a:p>
          <a:p>
            <a:endParaRPr lang="en-GB" sz="2400" dirty="0"/>
          </a:p>
          <a:p>
            <a:r>
              <a:rPr lang="en-GB" sz="2400" dirty="0"/>
              <a:t>“In the late-1950s, high production costs on Hollywood westerns and the popularity of western TV shows  like </a:t>
            </a:r>
            <a:r>
              <a:rPr lang="en-GB" sz="2400" i="1" dirty="0"/>
              <a:t>Gunsmoke</a:t>
            </a:r>
            <a:r>
              <a:rPr lang="en-GB" sz="2400" dirty="0"/>
              <a:t> and </a:t>
            </a:r>
            <a:r>
              <a:rPr lang="en-GB" sz="2400" i="1" dirty="0"/>
              <a:t>Rawhide</a:t>
            </a:r>
            <a:r>
              <a:rPr lang="en-GB" sz="2400" dirty="0"/>
              <a:t> effectively killed off the genre at the US box office. But </a:t>
            </a:r>
            <a:r>
              <a:rPr lang="en-GB" sz="2400" i="1" dirty="0"/>
              <a:t>The Magnificent Seven</a:t>
            </a:r>
            <a:r>
              <a:rPr lang="en-GB" sz="2400" dirty="0"/>
              <a:t> (1960) ... made a fortune in Europe. To fill a gap in the home market, several European countries decided to begin making westerns of their own.”</a:t>
            </a:r>
          </a:p>
          <a:p>
            <a:endParaRPr lang="en-GB" sz="2400" dirty="0"/>
          </a:p>
          <a:p>
            <a:r>
              <a:rPr lang="en-GB" sz="1600" dirty="0"/>
              <a:t>Howard Hughes, </a:t>
            </a:r>
            <a:r>
              <a:rPr lang="en-GB" sz="1600" i="1" dirty="0"/>
              <a:t>Once Upon a Time in the Italian West</a:t>
            </a:r>
            <a:r>
              <a:rPr lang="en-GB" sz="1600" dirty="0"/>
              <a:t> (London: I.B. Tauris, 2004), p.xii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00034" y="214290"/>
            <a:ext cx="6292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>
                <a:solidFill>
                  <a:srgbClr val="FFC000"/>
                </a:solidFill>
              </a:rPr>
              <a:t>The Good, The Bad And The Ugly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0034" y="785794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Leone, 1966</a:t>
            </a:r>
          </a:p>
        </p:txBody>
      </p:sp>
      <p:pic>
        <p:nvPicPr>
          <p:cNvPr id="9" name="Picture 8" descr="TG,TB, TU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628" y="1000108"/>
            <a:ext cx="3643338" cy="505209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28596" y="1214423"/>
            <a:ext cx="44291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pPr>
              <a:buFont typeface="Arial" pitchFamily="34" charset="0"/>
              <a:buChar char="•"/>
            </a:pPr>
            <a:r>
              <a:rPr lang="en-GB" sz="2400" dirty="0"/>
              <a:t> Good and evil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Heroism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Violence/death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History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Myth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Masculinity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Minority (Race)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Undercutting genre convention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‘Audience-filmmaker complicity’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Black humour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214282" y="6286520"/>
            <a:ext cx="74481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‘Audience-filmmaker complicity’: John White, Westerns (Oxford: Routledge, 2011), p140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5720" y="214290"/>
            <a:ext cx="85725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>
                <a:solidFill>
                  <a:srgbClr val="FFC000"/>
                </a:solidFill>
              </a:rPr>
              <a:t>“When you have to shoot – shoot. Don’t talk.”</a:t>
            </a:r>
          </a:p>
          <a:p>
            <a:endParaRPr lang="en-GB" sz="3600" dirty="0"/>
          </a:p>
          <a:p>
            <a:r>
              <a:rPr lang="en-GB" sz="2800" dirty="0"/>
              <a:t>“In </a:t>
            </a:r>
            <a:r>
              <a:rPr lang="en-GB" sz="2800" i="1" dirty="0"/>
              <a:t>The Good, The Bad And The Ugly</a:t>
            </a:r>
            <a:r>
              <a:rPr lang="en-GB" sz="2800" dirty="0"/>
              <a:t>, the only hope for a better world lies in the possibility of a union or true partnership between Tuco and Blondie; but that cannot be as long as the blonde-haired, blue-eyed boy remains the archetype of the social good that reduces the Tucos of this world to ugliness and self-hatred.” 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3600" dirty="0"/>
          </a:p>
          <a:p>
            <a:r>
              <a:rPr lang="en-GB" sz="2400" dirty="0"/>
              <a:t>					</a:t>
            </a:r>
          </a:p>
          <a:p>
            <a:r>
              <a:rPr lang="en-GB" sz="1600" dirty="0"/>
              <a:t>Patrick McGee, </a:t>
            </a:r>
            <a:r>
              <a:rPr lang="en-GB" sz="1600" i="1" dirty="0"/>
              <a:t>From Shane to Kill Bill: Rethinking the Western </a:t>
            </a:r>
            <a:r>
              <a:rPr lang="en-GB" sz="1600" dirty="0"/>
              <a:t>(Oxford: Blackwell, 2007), p.178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28596" y="1214423"/>
            <a:ext cx="478634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pPr>
              <a:buFont typeface="Arial" pitchFamily="34" charset="0"/>
              <a:buChar char="•"/>
            </a:pPr>
            <a:r>
              <a:rPr lang="en-GB" sz="2400" dirty="0"/>
              <a:t> Heroism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Violence/death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History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Myth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Masculinity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Racial conflict/social change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Postmodern ‘play’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Undercutting genre convention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Intertextuality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Hommage to </a:t>
            </a:r>
            <a:r>
              <a:rPr lang="en-GB" sz="2400" i="1" dirty="0"/>
              <a:t>Django</a:t>
            </a:r>
            <a:r>
              <a:rPr lang="en-GB" sz="2400" dirty="0"/>
              <a:t> </a:t>
            </a:r>
            <a:r>
              <a:rPr lang="en-GB" sz="2000" dirty="0"/>
              <a:t>(Corbucci, 1966)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 </a:t>
            </a:r>
            <a:r>
              <a:rPr lang="en-GB" sz="2400" dirty="0"/>
              <a:t>Casting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Trilogy</a:t>
            </a:r>
          </a:p>
          <a:p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500034" y="357166"/>
            <a:ext cx="36343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>
                <a:solidFill>
                  <a:srgbClr val="FFC000"/>
                </a:solidFill>
              </a:rPr>
              <a:t>Django Unchained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928670"/>
            <a:ext cx="1643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Tarantino, 2012</a:t>
            </a:r>
          </a:p>
        </p:txBody>
      </p:sp>
      <p:pic>
        <p:nvPicPr>
          <p:cNvPr id="8" name="Picture 7" descr="Djang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0694" y="500042"/>
            <a:ext cx="3071834" cy="585111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85720" y="214290"/>
            <a:ext cx="8572560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>
                <a:solidFill>
                  <a:srgbClr val="FFC000"/>
                </a:solidFill>
              </a:rPr>
              <a:t>“Tell Miss Laura Goodbye”</a:t>
            </a:r>
          </a:p>
          <a:p>
            <a:endParaRPr lang="en-GB" sz="3600" dirty="0"/>
          </a:p>
          <a:p>
            <a:endParaRPr lang="en-GB" sz="2800" dirty="0"/>
          </a:p>
          <a:p>
            <a:r>
              <a:rPr lang="en-GB" sz="2800" dirty="0"/>
              <a:t>“There is only one </a:t>
            </a:r>
            <a:r>
              <a:rPr lang="en-GB" sz="2800" b="1" i="1" dirty="0">
                <a:solidFill>
                  <a:srgbClr val="FFC000"/>
                </a:solidFill>
              </a:rPr>
              <a:t>imaginary</a:t>
            </a:r>
            <a:r>
              <a:rPr lang="en-GB" sz="2800" dirty="0"/>
              <a:t> resolution to the social contradictions of capitalism, and that is </a:t>
            </a:r>
            <a:r>
              <a:rPr lang="en-GB" sz="2800" b="1" i="1" dirty="0">
                <a:solidFill>
                  <a:srgbClr val="FFC000"/>
                </a:solidFill>
              </a:rPr>
              <a:t>death</a:t>
            </a:r>
            <a:r>
              <a:rPr lang="en-GB" sz="2800" dirty="0"/>
              <a:t>. Yet death becomes a figure for self-transformation as the ground for </a:t>
            </a:r>
            <a:r>
              <a:rPr lang="en-GB" sz="2800" b="1" i="1" dirty="0">
                <a:solidFill>
                  <a:srgbClr val="FFC000"/>
                </a:solidFill>
              </a:rPr>
              <a:t>social change</a:t>
            </a:r>
            <a:r>
              <a:rPr lang="en-GB" sz="2800" dirty="0"/>
              <a:t>.” 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3600" dirty="0"/>
          </a:p>
          <a:p>
            <a:r>
              <a:rPr lang="en-GB" sz="2400" dirty="0"/>
              <a:t>					</a:t>
            </a:r>
          </a:p>
          <a:p>
            <a:r>
              <a:rPr lang="en-GB" sz="1600" dirty="0"/>
              <a:t>Patrick McGee, </a:t>
            </a:r>
            <a:r>
              <a:rPr lang="en-GB" sz="1600" i="1" dirty="0"/>
              <a:t>From Shane to Kill Bill: Rethinking the Western, </a:t>
            </a:r>
            <a:r>
              <a:rPr lang="en-GB" sz="1600" dirty="0"/>
              <a:t>Preface, p.xiv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558</Words>
  <Application>Microsoft Office PowerPoint</Application>
  <PresentationFormat>On-screen Show (4:3)</PresentationFormat>
  <Paragraphs>105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 Jones</cp:lastModifiedBy>
  <cp:revision>39</cp:revision>
  <dcterms:created xsi:type="dcterms:W3CDTF">2016-10-05T07:20:19Z</dcterms:created>
  <dcterms:modified xsi:type="dcterms:W3CDTF">2019-11-24T11:57:38Z</dcterms:modified>
</cp:coreProperties>
</file>