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5" Type="http://schemas.openxmlformats.org/officeDocument/2006/relationships/custom-properties" Target="docProps/custom.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5"/>
  </p:notesMasterIdLst>
  <p:sldIdLst>
    <p:sldId id="256" r:id="rId5"/>
    <p:sldId id="257" r:id="rId6"/>
    <p:sldId id="258" r:id="rId7"/>
    <p:sldId id="259" r:id="rId8"/>
    <p:sldId id="260" r:id="rId9"/>
    <p:sldId id="261" r:id="rId10"/>
    <p:sldId id="262" r:id="rId11"/>
    <p:sldId id="263" r:id="rId12"/>
    <p:sldId id="264" r:id="rId13"/>
    <p:sldId id="265"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59" autoAdjust="0"/>
    <p:restoredTop sz="94660"/>
  </p:normalViewPr>
  <p:slideViewPr>
    <p:cSldViewPr snapToGrid="0">
      <p:cViewPr varScale="1">
        <p:scale>
          <a:sx n="68" d="100"/>
          <a:sy n="68" d="100"/>
        </p:scale>
        <p:origin x="61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 /><Relationship Id="rId13" Type="http://schemas.openxmlformats.org/officeDocument/2006/relationships/slide" Target="slides/slide9.xml" /><Relationship Id="rId18" Type="http://schemas.openxmlformats.org/officeDocument/2006/relationships/theme" Target="theme/theme1.xml" /><Relationship Id="rId3" Type="http://schemas.openxmlformats.org/officeDocument/2006/relationships/customXml" Target="../customXml/item3.xml" /><Relationship Id="rId7" Type="http://schemas.openxmlformats.org/officeDocument/2006/relationships/slide" Target="slides/slide3.xml" /><Relationship Id="rId12" Type="http://schemas.openxmlformats.org/officeDocument/2006/relationships/slide" Target="slides/slide8.xml" /><Relationship Id="rId17" Type="http://schemas.openxmlformats.org/officeDocument/2006/relationships/viewProps" Target="viewProps.xml" /><Relationship Id="rId2" Type="http://schemas.openxmlformats.org/officeDocument/2006/relationships/customXml" Target="../customXml/item2.xml" /><Relationship Id="rId16" Type="http://schemas.openxmlformats.org/officeDocument/2006/relationships/presProps" Target="presProps.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slide" Target="slides/slide7.xml" /><Relationship Id="rId5" Type="http://schemas.openxmlformats.org/officeDocument/2006/relationships/slide" Target="slides/slide1.xml" /><Relationship Id="rId15" Type="http://schemas.openxmlformats.org/officeDocument/2006/relationships/notesMaster" Target="notesMasters/notesMaster1.xml" /><Relationship Id="rId10" Type="http://schemas.openxmlformats.org/officeDocument/2006/relationships/slide" Target="slides/slide6.xml" /><Relationship Id="rId19" Type="http://schemas.openxmlformats.org/officeDocument/2006/relationships/tableStyles" Target="tableStyles.xml" /><Relationship Id="rId4" Type="http://schemas.openxmlformats.org/officeDocument/2006/relationships/slideMaster" Target="slideMasters/slideMaster1.xml" /><Relationship Id="rId9" Type="http://schemas.openxmlformats.org/officeDocument/2006/relationships/slide" Target="slides/slide5.xml" /><Relationship Id="rId14" Type="http://schemas.openxmlformats.org/officeDocument/2006/relationships/slide" Target="slides/slide10.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E6699CE-C54C-4D28-AD1D-C67CE0B35B94}" type="datetimeFigureOut">
              <a:rPr lang="en-IN" smtClean="0"/>
              <a:t>21-11-2022</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6E9AF57-13AC-42D7-88D3-CCE21D52CD79}" type="slidenum">
              <a:rPr lang="en-IN" smtClean="0"/>
              <a:t>‹#›</a:t>
            </a:fld>
            <a:endParaRPr lang="en-IN"/>
          </a:p>
        </p:txBody>
      </p:sp>
    </p:spTree>
    <p:extLst>
      <p:ext uri="{BB962C8B-B14F-4D97-AF65-F5344CB8AC3E}">
        <p14:creationId xmlns:p14="http://schemas.microsoft.com/office/powerpoint/2010/main" val="18397857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In Egypt, the market for renewable energy is worth several billion dollars. Consequently, there is a good chance for establishing eco-friendly firms using renewable energy sources. Egypt has plenty of resources such as the Nile River and high wind speeds. The ministry of electricity and renewable energy has upgraded the country’s transmission grids. The government launched a structural reform with the assistance of the International Monetary Fund to increase Egypt's global competitiveness.</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C6E9AF57-13AC-42D7-88D3-CCE21D52CD79}" type="slidenum">
              <a:rPr lang="en-IN" smtClean="0"/>
              <a:t>3</a:t>
            </a:fld>
            <a:endParaRPr lang="en-IN"/>
          </a:p>
        </p:txBody>
      </p:sp>
    </p:spTree>
    <p:extLst>
      <p:ext uri="{BB962C8B-B14F-4D97-AF65-F5344CB8AC3E}">
        <p14:creationId xmlns:p14="http://schemas.microsoft.com/office/powerpoint/2010/main" val="27437463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The tax and regulatory landscape of the nation is still a complicated matter. Companies must submit separate tax reports for stamp duty and corporation taxes in Egypt due to the country's several taxing regimes. The business faces additional difficulties due to the language barrier because almost everyone speaks Arabic and has strict rules about the ways to communicate. Tesco can also face a lot of obstacles because of the increment in poverty in Egypt </a:t>
            </a:r>
            <a:r>
              <a:rPr lang="en-IN" sz="1800" dirty="0">
                <a:effectLst/>
                <a:highlight>
                  <a:srgbClr val="FFFFFF"/>
                </a:highlight>
                <a:latin typeface="Times New Roman" panose="02020603050405020304" pitchFamily="18" charset="0"/>
                <a:ea typeface="Times New Roman" panose="02020603050405020304" pitchFamily="18" charset="0"/>
              </a:rPr>
              <a:t>(Nosier </a:t>
            </a:r>
            <a:r>
              <a:rPr lang="en-IN" sz="1800" i="1" dirty="0">
                <a:effectLst/>
                <a:highlight>
                  <a:srgbClr val="FFFFFF"/>
                </a:highlight>
                <a:latin typeface="Times New Roman" panose="02020603050405020304" pitchFamily="18" charset="0"/>
                <a:ea typeface="Times New Roman" panose="02020603050405020304" pitchFamily="18" charset="0"/>
              </a:rPr>
              <a:t>et al</a:t>
            </a:r>
            <a:r>
              <a:rPr lang="en-IN" sz="1800" dirty="0">
                <a:effectLst/>
                <a:highlight>
                  <a:srgbClr val="FFFFFF"/>
                </a:highlight>
                <a:latin typeface="Times New Roman" panose="02020603050405020304" pitchFamily="18" charset="0"/>
                <a:ea typeface="Times New Roman" panose="02020603050405020304" pitchFamily="18" charset="0"/>
              </a:rPr>
              <a:t>., 2021)</a:t>
            </a:r>
            <a:r>
              <a:rPr lang="en-IN" sz="1800" dirty="0">
                <a:effectLst/>
                <a:latin typeface="Times New Roman" panose="02020603050405020304" pitchFamily="18" charset="0"/>
                <a:ea typeface="Times New Roman" panose="02020603050405020304" pitchFamily="18" charset="0"/>
              </a:rPr>
              <a:t>. A quarter of those in employment has temporary occupations. As a result, the country's income rate changes.</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C6E9AF57-13AC-42D7-88D3-CCE21D52CD79}" type="slidenum">
              <a:rPr lang="en-IN" smtClean="0"/>
              <a:t>4</a:t>
            </a:fld>
            <a:endParaRPr lang="en-IN"/>
          </a:p>
        </p:txBody>
      </p:sp>
    </p:spTree>
    <p:extLst>
      <p:ext uri="{BB962C8B-B14F-4D97-AF65-F5344CB8AC3E}">
        <p14:creationId xmlns:p14="http://schemas.microsoft.com/office/powerpoint/2010/main" val="14133910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One of the main problems facing the nation is inflation. In October 2022, Egypt's inflation rate rose to 16.2% (Tradingeconomics.com, 2022). The country's monetary policy has an impact on the unemployment rate </a:t>
            </a:r>
            <a:r>
              <a:rPr lang="en-IN" sz="1800" dirty="0">
                <a:effectLst/>
                <a:highlight>
                  <a:srgbClr val="FFFFFF"/>
                </a:highlight>
                <a:latin typeface="Times New Roman" panose="02020603050405020304" pitchFamily="18" charset="0"/>
                <a:ea typeface="Times New Roman" panose="02020603050405020304" pitchFamily="18" charset="0"/>
              </a:rPr>
              <a:t>(</a:t>
            </a:r>
            <a:r>
              <a:rPr lang="en-IN" sz="1800" dirty="0" err="1">
                <a:effectLst/>
                <a:highlight>
                  <a:srgbClr val="FFFFFF"/>
                </a:highlight>
                <a:latin typeface="Times New Roman" panose="02020603050405020304" pitchFamily="18" charset="0"/>
                <a:ea typeface="Times New Roman" panose="02020603050405020304" pitchFamily="18" charset="0"/>
              </a:rPr>
              <a:t>Omran</a:t>
            </a:r>
            <a:r>
              <a:rPr lang="en-IN" sz="1800" dirty="0">
                <a:effectLst/>
                <a:highlight>
                  <a:srgbClr val="FFFFFF"/>
                </a:highlight>
                <a:latin typeface="Times New Roman" panose="02020603050405020304" pitchFamily="18" charset="0"/>
                <a:ea typeface="Times New Roman" panose="02020603050405020304" pitchFamily="18" charset="0"/>
              </a:rPr>
              <a:t> and </a:t>
            </a:r>
            <a:r>
              <a:rPr lang="en-IN" sz="1800" dirty="0" err="1">
                <a:effectLst/>
                <a:highlight>
                  <a:srgbClr val="FFFFFF"/>
                </a:highlight>
                <a:latin typeface="Times New Roman" panose="02020603050405020304" pitchFamily="18" charset="0"/>
                <a:ea typeface="Times New Roman" panose="02020603050405020304" pitchFamily="18" charset="0"/>
              </a:rPr>
              <a:t>Bilan</a:t>
            </a:r>
            <a:r>
              <a:rPr lang="en-IN" sz="1800" dirty="0">
                <a:effectLst/>
                <a:highlight>
                  <a:srgbClr val="FFFFFF"/>
                </a:highlight>
                <a:latin typeface="Times New Roman" panose="02020603050405020304" pitchFamily="18" charset="0"/>
                <a:ea typeface="Times New Roman" panose="02020603050405020304" pitchFamily="18" charset="0"/>
              </a:rPr>
              <a:t>, 2020)</a:t>
            </a:r>
            <a:r>
              <a:rPr lang="en-IN" sz="1800" dirty="0">
                <a:effectLst/>
                <a:latin typeface="Times New Roman" panose="02020603050405020304" pitchFamily="18" charset="0"/>
                <a:ea typeface="Times New Roman" panose="02020603050405020304" pitchFamily="18" charset="0"/>
              </a:rPr>
              <a:t>. People in the nation pay special attention to their leaders and faithfully abide by the laws and regulations of the nation. People are not used to change and rarely respond positively to it because of this condition and because they adhere to national ideals.</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C6E9AF57-13AC-42D7-88D3-CCE21D52CD79}" type="slidenum">
              <a:rPr lang="en-IN" smtClean="0"/>
              <a:t>5</a:t>
            </a:fld>
            <a:endParaRPr lang="en-IN"/>
          </a:p>
        </p:txBody>
      </p:sp>
    </p:spTree>
    <p:extLst>
      <p:ext uri="{BB962C8B-B14F-4D97-AF65-F5344CB8AC3E}">
        <p14:creationId xmlns:p14="http://schemas.microsoft.com/office/powerpoint/2010/main" val="11953265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Tesco will have a robust renewable energy supply, allowing the grocery company to expand while maintaining its commitment to environmental aims and objectives because of the upgraded transmission grids. Tesco can create job programmes for the populace and make use of the government's declared smart city ambitions despite the fact that the nation has a problem with unemployment. Tesco must train its employees to use the language and manners required while serving customers in order to overcome the language barrier.</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C6E9AF57-13AC-42D7-88D3-CCE21D52CD79}" type="slidenum">
              <a:rPr lang="en-IN" smtClean="0"/>
              <a:t>6</a:t>
            </a:fld>
            <a:endParaRPr lang="en-IN"/>
          </a:p>
        </p:txBody>
      </p:sp>
    </p:spTree>
    <p:extLst>
      <p:ext uri="{BB962C8B-B14F-4D97-AF65-F5344CB8AC3E}">
        <p14:creationId xmlns:p14="http://schemas.microsoft.com/office/powerpoint/2010/main" val="1684185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Egypt is planning to increase the supply of electricity which is generated from renewable energy resources to 20% by 2022 and 42% by 2035 (Privacyshield.gov, 2022). Tesco has a partnership with the wind farms of the Scottish Highlands for wind energy supply in the UK (Tescoplc.com, 2021). If Tesco invests in wind sources in Egypt, the business will get more exposure in the country as wind speed has the largest contribution to renewable energy sources in the country. Due to government schemes of the country to build 14 new smart cities, Tesco can leverage this opportunity and grow the business in the cities as the cities will be sustainable and technology-advanced.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C6E9AF57-13AC-42D7-88D3-CCE21D52CD79}" type="slidenum">
              <a:rPr lang="en-IN" smtClean="0"/>
              <a:t>7</a:t>
            </a:fld>
            <a:endParaRPr lang="en-IN"/>
          </a:p>
        </p:txBody>
      </p:sp>
    </p:spTree>
    <p:extLst>
      <p:ext uri="{BB962C8B-B14F-4D97-AF65-F5344CB8AC3E}">
        <p14:creationId xmlns:p14="http://schemas.microsoft.com/office/powerpoint/2010/main" val="12375904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The language which Egyptians officially use the most is Egyptian Arabic and does not like to converse in any other language (</a:t>
            </a:r>
            <a:r>
              <a:rPr lang="en-IN" sz="1800" dirty="0" err="1">
                <a:effectLst/>
                <a:highlight>
                  <a:srgbClr val="FFFFFF"/>
                </a:highlight>
                <a:latin typeface="Times New Roman" panose="02020603050405020304" pitchFamily="18" charset="0"/>
                <a:ea typeface="Times New Roman" panose="02020603050405020304" pitchFamily="18" charset="0"/>
              </a:rPr>
              <a:t>Sherif</a:t>
            </a:r>
            <a:r>
              <a:rPr lang="en-IN" sz="1800" dirty="0">
                <a:effectLst/>
                <a:highlight>
                  <a:srgbClr val="FFFFFF"/>
                </a:highlight>
                <a:latin typeface="Times New Roman" panose="02020603050405020304" pitchFamily="18" charset="0"/>
                <a:ea typeface="Times New Roman" panose="02020603050405020304" pitchFamily="18" charset="0"/>
              </a:rPr>
              <a:t>, 2021</a:t>
            </a:r>
            <a:r>
              <a:rPr lang="en-IN" sz="1800" dirty="0">
                <a:effectLst/>
                <a:latin typeface="Times New Roman" panose="02020603050405020304" pitchFamily="18" charset="0"/>
                <a:ea typeface="Times New Roman" panose="02020603050405020304" pitchFamily="18" charset="0"/>
              </a:rPr>
              <a:t>). 68% of the total population of Egypt speaks Egyptian Arabic both in personal and professional fields. Businessmen have strict rules to include Arabic and English both in the visiting cards. Tax avoidance is a major challenge in the country. Even though many foreign countries entered the Egyptian market and the Egyptian economy increased, the companies avoided taxes nonetheless. This caused low tax revenue in the country. Moreover, the income tax for the higher-class people is relatively low which indicates the power imbalance of the country.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C6E9AF57-13AC-42D7-88D3-CCE21D52CD79}" type="slidenum">
              <a:rPr lang="en-IN" smtClean="0"/>
              <a:t>8</a:t>
            </a:fld>
            <a:endParaRPr lang="en-IN"/>
          </a:p>
        </p:txBody>
      </p:sp>
    </p:spTree>
    <p:extLst>
      <p:ext uri="{BB962C8B-B14F-4D97-AF65-F5344CB8AC3E}">
        <p14:creationId xmlns:p14="http://schemas.microsoft.com/office/powerpoint/2010/main" val="187226819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F237A034-A2AB-406B-8E6C-D246574784D6}" type="datetimeFigureOut">
              <a:rPr lang="en-IN" smtClean="0"/>
              <a:t>21-11-2022</a:t>
            </a:fld>
            <a:endParaRPr lang="en-IN"/>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IN"/>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52B4DE58-D197-4C00-9917-347A0153BF5A}" type="slidenum">
              <a:rPr lang="en-IN" smtClean="0"/>
              <a:t>‹#›</a:t>
            </a:fld>
            <a:endParaRPr lang="en-IN"/>
          </a:p>
        </p:txBody>
      </p:sp>
    </p:spTree>
    <p:extLst>
      <p:ext uri="{BB962C8B-B14F-4D97-AF65-F5344CB8AC3E}">
        <p14:creationId xmlns:p14="http://schemas.microsoft.com/office/powerpoint/2010/main" val="32157969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237A034-A2AB-406B-8E6C-D246574784D6}" type="datetimeFigureOut">
              <a:rPr lang="en-IN" smtClean="0"/>
              <a:t>21-11-2022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2B4DE58-D197-4C00-9917-347A0153BF5A}" type="slidenum">
              <a:rPr lang="en-IN" smtClean="0"/>
              <a:t>‹#›</a:t>
            </a:fld>
            <a:endParaRPr lang="en-IN"/>
          </a:p>
        </p:txBody>
      </p:sp>
    </p:spTree>
    <p:extLst>
      <p:ext uri="{BB962C8B-B14F-4D97-AF65-F5344CB8AC3E}">
        <p14:creationId xmlns:p14="http://schemas.microsoft.com/office/powerpoint/2010/main" val="34201980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237A034-A2AB-406B-8E6C-D246574784D6}" type="datetimeFigureOut">
              <a:rPr lang="en-IN" smtClean="0"/>
              <a:t>21-11-2022</a:t>
            </a:fld>
            <a:endParaRPr lang="en-IN"/>
          </a:p>
        </p:txBody>
      </p:sp>
      <p:sp>
        <p:nvSpPr>
          <p:cNvPr id="5" name="Footer Placeholder 4"/>
          <p:cNvSpPr>
            <a:spLocks noGrp="1"/>
          </p:cNvSpPr>
          <p:nvPr>
            <p:ph type="ftr" sz="quarter" idx="11"/>
          </p:nvPr>
        </p:nvSpPr>
        <p:spPr/>
        <p:txBody>
          <a:bodyPr/>
          <a:lstStyle/>
          <a:p>
            <a:endParaRPr lang="en-IN"/>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2B4DE58-D197-4C00-9917-347A0153BF5A}" type="slidenum">
              <a:rPr lang="en-IN" smtClean="0"/>
              <a:t>‹#›</a:t>
            </a:fld>
            <a:endParaRPr lang="en-IN"/>
          </a:p>
        </p:txBody>
      </p:sp>
    </p:spTree>
    <p:extLst>
      <p:ext uri="{BB962C8B-B14F-4D97-AF65-F5344CB8AC3E}">
        <p14:creationId xmlns:p14="http://schemas.microsoft.com/office/powerpoint/2010/main" val="12828199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237A034-A2AB-406B-8E6C-D246574784D6}" type="datetimeFigureOut">
              <a:rPr lang="en-IN" smtClean="0"/>
              <a:t>21-11-2022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2B4DE58-D197-4C00-9917-347A0153BF5A}" type="slidenum">
              <a:rPr lang="en-IN" smtClean="0"/>
              <a:t>‹#›</a:t>
            </a:fld>
            <a:endParaRPr lang="en-IN"/>
          </a:p>
        </p:txBody>
      </p:sp>
    </p:spTree>
    <p:extLst>
      <p:ext uri="{BB962C8B-B14F-4D97-AF65-F5344CB8AC3E}">
        <p14:creationId xmlns:p14="http://schemas.microsoft.com/office/powerpoint/2010/main" val="26504330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237A034-A2AB-406B-8E6C-D246574784D6}" type="datetimeFigureOut">
              <a:rPr lang="en-IN" smtClean="0"/>
              <a:t>21-11-2022</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52B4DE58-D197-4C00-9917-347A0153BF5A}" type="slidenum">
              <a:rPr lang="en-IN" smtClean="0"/>
              <a:t>‹#›</a:t>
            </a:fld>
            <a:endParaRPr lang="en-IN"/>
          </a:p>
        </p:txBody>
      </p:sp>
    </p:spTree>
    <p:extLst>
      <p:ext uri="{BB962C8B-B14F-4D97-AF65-F5344CB8AC3E}">
        <p14:creationId xmlns:p14="http://schemas.microsoft.com/office/powerpoint/2010/main" val="39152744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237A034-A2AB-406B-8E6C-D246574784D6}" type="datetimeFigureOut">
              <a:rPr lang="en-IN" smtClean="0"/>
              <a:t>21-11-2022</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52B4DE58-D197-4C00-9917-347A0153BF5A}" type="slidenum">
              <a:rPr lang="en-IN" smtClean="0"/>
              <a:t>‹#›</a:t>
            </a:fld>
            <a:endParaRPr lang="en-IN"/>
          </a:p>
        </p:txBody>
      </p:sp>
    </p:spTree>
    <p:extLst>
      <p:ext uri="{BB962C8B-B14F-4D97-AF65-F5344CB8AC3E}">
        <p14:creationId xmlns:p14="http://schemas.microsoft.com/office/powerpoint/2010/main" val="1422169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237A034-A2AB-406B-8E6C-D246574784D6}" type="datetimeFigureOut">
              <a:rPr lang="en-IN" smtClean="0"/>
              <a:t>21-11-2022</a:t>
            </a:fld>
            <a:endParaRPr lang="en-IN"/>
          </a:p>
        </p:txBody>
      </p:sp>
      <p:sp>
        <p:nvSpPr>
          <p:cNvPr id="3" name="Footer Placeholder 2"/>
          <p:cNvSpPr>
            <a:spLocks noGrp="1"/>
          </p:cNvSpPr>
          <p:nvPr>
            <p:ph type="ftr" sz="quarter" idx="11"/>
          </p:nvPr>
        </p:nvSpPr>
        <p:spPr/>
        <p:txBody>
          <a:bodyPr/>
          <a:lstStyle/>
          <a:p>
            <a:endParaRPr lang="en-IN"/>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52B4DE58-D197-4C00-9917-347A0153BF5A}" type="slidenum">
              <a:rPr lang="en-IN" smtClean="0"/>
              <a:t>‹#›</a:t>
            </a:fld>
            <a:endParaRPr lang="en-IN"/>
          </a:p>
        </p:txBody>
      </p:sp>
    </p:spTree>
    <p:extLst>
      <p:ext uri="{BB962C8B-B14F-4D97-AF65-F5344CB8AC3E}">
        <p14:creationId xmlns:p14="http://schemas.microsoft.com/office/powerpoint/2010/main" val="18625747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237A034-A2AB-406B-8E6C-D246574784D6}" type="datetimeFigureOut">
              <a:rPr lang="en-IN" smtClean="0"/>
              <a:t>21-11-2022</a:t>
            </a:fld>
            <a:endParaRPr lang="en-IN"/>
          </a:p>
        </p:txBody>
      </p:sp>
      <p:sp>
        <p:nvSpPr>
          <p:cNvPr id="6" name="Footer Placeholder 5"/>
          <p:cNvSpPr>
            <a:spLocks noGrp="1"/>
          </p:cNvSpPr>
          <p:nvPr>
            <p:ph type="ftr" sz="quarter" idx="11"/>
          </p:nvPr>
        </p:nvSpPr>
        <p:spPr/>
        <p:txBody>
          <a:bodyPr/>
          <a:lstStyle/>
          <a:p>
            <a:endParaRPr lang="en-IN"/>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52B4DE58-D197-4C00-9917-347A0153BF5A}" type="slidenum">
              <a:rPr lang="en-IN" smtClean="0"/>
              <a:t>‹#›</a:t>
            </a:fld>
            <a:endParaRPr lang="en-IN"/>
          </a:p>
        </p:txBody>
      </p:sp>
    </p:spTree>
    <p:extLst>
      <p:ext uri="{BB962C8B-B14F-4D97-AF65-F5344CB8AC3E}">
        <p14:creationId xmlns:p14="http://schemas.microsoft.com/office/powerpoint/2010/main" val="28644476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237A034-A2AB-406B-8E6C-D246574784D6}" type="datetimeFigureOut">
              <a:rPr lang="en-IN" smtClean="0"/>
              <a:t>21-11-2022</a:t>
            </a:fld>
            <a:endParaRPr lang="en-IN"/>
          </a:p>
        </p:txBody>
      </p:sp>
      <p:sp>
        <p:nvSpPr>
          <p:cNvPr id="6" name="Footer Placeholder 5"/>
          <p:cNvSpPr>
            <a:spLocks noGrp="1"/>
          </p:cNvSpPr>
          <p:nvPr>
            <p:ph type="ftr" sz="quarter" idx="11"/>
          </p:nvPr>
        </p:nvSpPr>
        <p:spPr/>
        <p:txBody>
          <a:bodyPr/>
          <a:lstStyle/>
          <a:p>
            <a:endParaRPr lang="en-IN"/>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52B4DE58-D197-4C00-9917-347A0153BF5A}" type="slidenum">
              <a:rPr lang="en-IN" smtClean="0"/>
              <a:t>‹#›</a:t>
            </a:fld>
            <a:endParaRPr lang="en-IN"/>
          </a:p>
        </p:txBody>
      </p:sp>
    </p:spTree>
    <p:extLst>
      <p:ext uri="{BB962C8B-B14F-4D97-AF65-F5344CB8AC3E}">
        <p14:creationId xmlns:p14="http://schemas.microsoft.com/office/powerpoint/2010/main" val="40365860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237A034-A2AB-406B-8E6C-D246574784D6}" type="datetimeFigureOut">
              <a:rPr lang="en-IN" smtClean="0"/>
              <a:t>21-11-2022</a:t>
            </a:fld>
            <a:endParaRPr lang="en-IN"/>
          </a:p>
        </p:txBody>
      </p:sp>
      <p:sp>
        <p:nvSpPr>
          <p:cNvPr id="6" name="Footer Placeholder 5"/>
          <p:cNvSpPr>
            <a:spLocks noGrp="1"/>
          </p:cNvSpPr>
          <p:nvPr>
            <p:ph type="ftr" sz="quarter" idx="11"/>
          </p:nvPr>
        </p:nvSpPr>
        <p:spPr/>
        <p:txBody>
          <a:bodyPr/>
          <a:lstStyle/>
          <a:p>
            <a:endParaRPr lang="en-IN"/>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52B4DE58-D197-4C00-9917-347A0153BF5A}" type="slidenum">
              <a:rPr lang="en-IN" smtClean="0"/>
              <a:t>‹#›</a:t>
            </a:fld>
            <a:endParaRPr lang="en-IN"/>
          </a:p>
        </p:txBody>
      </p:sp>
    </p:spTree>
    <p:extLst>
      <p:ext uri="{BB962C8B-B14F-4D97-AF65-F5344CB8AC3E}">
        <p14:creationId xmlns:p14="http://schemas.microsoft.com/office/powerpoint/2010/main" val="19368157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F237A034-A2AB-406B-8E6C-D246574784D6}" type="datetimeFigureOut">
              <a:rPr lang="en-IN" smtClean="0"/>
              <a:t>21-11-2022</a:t>
            </a:fld>
            <a:endParaRPr lang="en-IN"/>
          </a:p>
        </p:txBody>
      </p:sp>
      <p:sp>
        <p:nvSpPr>
          <p:cNvPr id="5" name="Footer Placeholder 4"/>
          <p:cNvSpPr>
            <a:spLocks noGrp="1"/>
          </p:cNvSpPr>
          <p:nvPr>
            <p:ph type="ftr" sz="quarter" idx="11"/>
          </p:nvPr>
        </p:nvSpPr>
        <p:spPr/>
        <p:txBody>
          <a:bodyPr/>
          <a:lstStyle/>
          <a:p>
            <a:endParaRPr lang="en-IN"/>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2B4DE58-D197-4C00-9917-347A0153BF5A}" type="slidenum">
              <a:rPr lang="en-IN" smtClean="0"/>
              <a:t>‹#›</a:t>
            </a:fld>
            <a:endParaRPr lang="en-IN"/>
          </a:p>
        </p:txBody>
      </p:sp>
    </p:spTree>
    <p:extLst>
      <p:ext uri="{BB962C8B-B14F-4D97-AF65-F5344CB8AC3E}">
        <p14:creationId xmlns:p14="http://schemas.microsoft.com/office/powerpoint/2010/main" val="18478591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F237A034-A2AB-406B-8E6C-D246574784D6}" type="datetimeFigureOut">
              <a:rPr lang="en-IN" smtClean="0"/>
              <a:t>21-11-2022</a:t>
            </a:fld>
            <a:endParaRPr lang="en-IN"/>
          </a:p>
        </p:txBody>
      </p:sp>
      <p:sp>
        <p:nvSpPr>
          <p:cNvPr id="5" name="Footer Placeholder 4"/>
          <p:cNvSpPr>
            <a:spLocks noGrp="1"/>
          </p:cNvSpPr>
          <p:nvPr>
            <p:ph type="ftr" sz="quarter" idx="11"/>
          </p:nvPr>
        </p:nvSpPr>
        <p:spPr/>
        <p:txBody>
          <a:bodyPr/>
          <a:lstStyle/>
          <a:p>
            <a:endParaRPr lang="en-IN"/>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2B4DE58-D197-4C00-9917-347A0153BF5A}" type="slidenum">
              <a:rPr lang="en-IN" smtClean="0"/>
              <a:t>‹#›</a:t>
            </a:fld>
            <a:endParaRPr lang="en-IN"/>
          </a:p>
        </p:txBody>
      </p:sp>
    </p:spTree>
    <p:extLst>
      <p:ext uri="{BB962C8B-B14F-4D97-AF65-F5344CB8AC3E}">
        <p14:creationId xmlns:p14="http://schemas.microsoft.com/office/powerpoint/2010/main" val="21501573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237A034-A2AB-406B-8E6C-D246574784D6}" type="datetimeFigureOut">
              <a:rPr lang="en-IN" smtClean="0"/>
              <a:t>21-11-2022</a:t>
            </a:fld>
            <a:endParaRPr lang="en-IN"/>
          </a:p>
        </p:txBody>
      </p:sp>
      <p:sp>
        <p:nvSpPr>
          <p:cNvPr id="5" name="Footer Placeholder 4"/>
          <p:cNvSpPr>
            <a:spLocks noGrp="1"/>
          </p:cNvSpPr>
          <p:nvPr>
            <p:ph type="ftr" sz="quarter" idx="11"/>
          </p:nvPr>
        </p:nvSpPr>
        <p:spPr/>
        <p:txBody>
          <a:bodyPr/>
          <a:lstStyle/>
          <a:p>
            <a:endParaRPr lang="en-IN"/>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2B4DE58-D197-4C00-9917-347A0153BF5A}" type="slidenum">
              <a:rPr lang="en-IN" smtClean="0"/>
              <a:t>‹#›</a:t>
            </a:fld>
            <a:endParaRPr lang="en-IN"/>
          </a:p>
        </p:txBody>
      </p:sp>
    </p:spTree>
    <p:extLst>
      <p:ext uri="{BB962C8B-B14F-4D97-AF65-F5344CB8AC3E}">
        <p14:creationId xmlns:p14="http://schemas.microsoft.com/office/powerpoint/2010/main" val="40937016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237A034-A2AB-406B-8E6C-D246574784D6}" type="datetimeFigureOut">
              <a:rPr lang="en-IN" smtClean="0"/>
              <a:t>21-11-2022</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52B4DE58-D197-4C00-9917-347A0153BF5A}" type="slidenum">
              <a:rPr lang="en-IN" smtClean="0"/>
              <a:t>‹#›</a:t>
            </a:fld>
            <a:endParaRPr lang="en-IN"/>
          </a:p>
        </p:txBody>
      </p:sp>
    </p:spTree>
    <p:extLst>
      <p:ext uri="{BB962C8B-B14F-4D97-AF65-F5344CB8AC3E}">
        <p14:creationId xmlns:p14="http://schemas.microsoft.com/office/powerpoint/2010/main" val="42203464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237A034-A2AB-406B-8E6C-D246574784D6}" type="datetimeFigureOut">
              <a:rPr lang="en-IN" smtClean="0"/>
              <a:t>21-11-2022</a:t>
            </a:fld>
            <a:endParaRPr lang="en-IN"/>
          </a:p>
        </p:txBody>
      </p:sp>
      <p:sp>
        <p:nvSpPr>
          <p:cNvPr id="8" name="Footer Placeholder 7"/>
          <p:cNvSpPr>
            <a:spLocks noGrp="1"/>
          </p:cNvSpPr>
          <p:nvPr>
            <p:ph type="ftr" sz="quarter" idx="11"/>
          </p:nvPr>
        </p:nvSpPr>
        <p:spPr>
          <a:xfrm>
            <a:off x="561111" y="6391838"/>
            <a:ext cx="3644282" cy="304801"/>
          </a:xfrm>
        </p:spPr>
        <p:txBody>
          <a:bodyPr/>
          <a:lstStyle/>
          <a:p>
            <a:endParaRPr lang="en-IN"/>
          </a:p>
        </p:txBody>
      </p:sp>
      <p:sp>
        <p:nvSpPr>
          <p:cNvPr id="9" name="Slide Number Placeholder 8"/>
          <p:cNvSpPr>
            <a:spLocks noGrp="1"/>
          </p:cNvSpPr>
          <p:nvPr>
            <p:ph type="sldNum" sz="quarter" idx="12"/>
          </p:nvPr>
        </p:nvSpPr>
        <p:spPr/>
        <p:txBody>
          <a:bodyPr/>
          <a:lstStyle/>
          <a:p>
            <a:fld id="{52B4DE58-D197-4C00-9917-347A0153BF5A}" type="slidenum">
              <a:rPr lang="en-IN" smtClean="0"/>
              <a:t>‹#›</a:t>
            </a:fld>
            <a:endParaRPr lang="en-IN"/>
          </a:p>
        </p:txBody>
      </p:sp>
    </p:spTree>
    <p:extLst>
      <p:ext uri="{BB962C8B-B14F-4D97-AF65-F5344CB8AC3E}">
        <p14:creationId xmlns:p14="http://schemas.microsoft.com/office/powerpoint/2010/main" val="32107123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F237A034-A2AB-406B-8E6C-D246574784D6}" type="datetimeFigureOut">
              <a:rPr lang="en-IN" smtClean="0"/>
              <a:t>21-11-2022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2B4DE58-D197-4C00-9917-347A0153BF5A}" type="slidenum">
              <a:rPr lang="en-IN" smtClean="0"/>
              <a:t>‹#›</a:t>
            </a:fld>
            <a:endParaRPr lang="en-IN"/>
          </a:p>
        </p:txBody>
      </p:sp>
    </p:spTree>
    <p:extLst>
      <p:ext uri="{BB962C8B-B14F-4D97-AF65-F5344CB8AC3E}">
        <p14:creationId xmlns:p14="http://schemas.microsoft.com/office/powerpoint/2010/main" val="12041684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F237A034-A2AB-406B-8E6C-D246574784D6}" type="datetimeFigureOut">
              <a:rPr lang="en-IN" smtClean="0"/>
              <a:t>21-11-2022</a:t>
            </a:fld>
            <a:endParaRPr lang="en-IN"/>
          </a:p>
        </p:txBody>
      </p:sp>
      <p:sp>
        <p:nvSpPr>
          <p:cNvPr id="5" name="Footer Placeholder 4"/>
          <p:cNvSpPr>
            <a:spLocks noGrp="1"/>
          </p:cNvSpPr>
          <p:nvPr>
            <p:ph type="ftr" sz="quarter" idx="11"/>
          </p:nvPr>
        </p:nvSpPr>
        <p:spPr/>
        <p:txBody>
          <a:bodyPr/>
          <a:lstStyle/>
          <a:p>
            <a:endParaRPr lang="en-IN"/>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2B4DE58-D197-4C00-9917-347A0153BF5A}" type="slidenum">
              <a:rPr lang="en-IN" smtClean="0"/>
              <a:t>‹#›</a:t>
            </a:fld>
            <a:endParaRPr lang="en-IN"/>
          </a:p>
        </p:txBody>
      </p:sp>
    </p:spTree>
    <p:extLst>
      <p:ext uri="{BB962C8B-B14F-4D97-AF65-F5344CB8AC3E}">
        <p14:creationId xmlns:p14="http://schemas.microsoft.com/office/powerpoint/2010/main" val="7247347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1.jpe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F237A034-A2AB-406B-8E6C-D246574784D6}" type="datetimeFigureOut">
              <a:rPr lang="en-IN" smtClean="0"/>
              <a:t>21-11-2022</a:t>
            </a:fld>
            <a:endParaRPr lang="en-IN"/>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IN"/>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52B4DE58-D197-4C00-9917-347A0153BF5A}" type="slidenum">
              <a:rPr lang="en-IN" smtClean="0"/>
              <a:t>‹#›</a:t>
            </a:fld>
            <a:endParaRPr lang="en-IN"/>
          </a:p>
        </p:txBody>
      </p:sp>
    </p:spTree>
    <p:extLst>
      <p:ext uri="{BB962C8B-B14F-4D97-AF65-F5344CB8AC3E}">
        <p14:creationId xmlns:p14="http://schemas.microsoft.com/office/powerpoint/2010/main" val="160614488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hyperlink" Target="https://sponsored.bloomberg.com/article/ministry-of-international-cooperation/egypts-new-cities" TargetMode="External" /><Relationship Id="rId2" Type="http://schemas.openxmlformats.org/officeDocument/2006/relationships/hyperlink" Target="https://www.privacyshield.gov/article?id=Egypt-Renewable-Energy" TargetMode="External" /><Relationship Id="rId1" Type="http://schemas.openxmlformats.org/officeDocument/2006/relationships/slideLayout" Target="../slideLayouts/slideLayout2.xml" /><Relationship Id="rId5" Type="http://schemas.openxmlformats.org/officeDocument/2006/relationships/hyperlink" Target="https://tradingeconomics.com/egypt/inflation-cpi" TargetMode="External" /><Relationship Id="rId4" Type="http://schemas.openxmlformats.org/officeDocument/2006/relationships/hyperlink" Target="https://www.tescoplc.com/news/2021/tesco-s-major-green-investment-goes-live-with-windfarm-in-the-scottish-highlands/"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E5C083-7064-603D-3ECC-D308BAE05293}"/>
              </a:ext>
            </a:extLst>
          </p:cNvPr>
          <p:cNvSpPr>
            <a:spLocks noGrp="1"/>
          </p:cNvSpPr>
          <p:nvPr>
            <p:ph type="ctrTitle"/>
          </p:nvPr>
        </p:nvSpPr>
        <p:spPr>
          <a:xfrm>
            <a:off x="941061" y="741796"/>
            <a:ext cx="8825658" cy="2677648"/>
          </a:xfrm>
        </p:spPr>
        <p:txBody>
          <a:bodyPr/>
          <a:lstStyle/>
          <a:p>
            <a:r>
              <a:rPr lang="en-IN" sz="4400" b="1" dirty="0">
                <a:effectLst/>
                <a:latin typeface="Times New Roman" panose="02020603050405020304" pitchFamily="18" charset="0"/>
                <a:ea typeface="Times New Roman" panose="02020603050405020304" pitchFamily="18" charset="0"/>
              </a:rPr>
              <a:t>GLOBAL BUSINESS ENVIRONMENT- Task 2</a:t>
            </a:r>
            <a:br>
              <a:rPr lang="en-IN" sz="1800" dirty="0">
                <a:effectLst/>
                <a:latin typeface="Arial" panose="020B0604020202020204" pitchFamily="34" charset="0"/>
                <a:ea typeface="Arial" panose="020B0604020202020204" pitchFamily="34" charset="0"/>
              </a:rPr>
            </a:br>
            <a:endParaRPr lang="en-IN" dirty="0"/>
          </a:p>
        </p:txBody>
      </p:sp>
      <p:sp>
        <p:nvSpPr>
          <p:cNvPr id="3" name="Subtitle 2">
            <a:extLst>
              <a:ext uri="{FF2B5EF4-FFF2-40B4-BE49-F238E27FC236}">
                <a16:creationId xmlns:a16="http://schemas.microsoft.com/office/drawing/2014/main" id="{7CA54949-BA23-9847-95F5-64C849029248}"/>
              </a:ext>
            </a:extLst>
          </p:cNvPr>
          <p:cNvSpPr>
            <a:spLocks noGrp="1"/>
          </p:cNvSpPr>
          <p:nvPr>
            <p:ph type="subTitle" idx="1"/>
          </p:nvPr>
        </p:nvSpPr>
        <p:spPr>
          <a:xfrm>
            <a:off x="762815" y="2988734"/>
            <a:ext cx="8825658" cy="3024085"/>
          </a:xfrm>
        </p:spPr>
        <p:txBody>
          <a:bodyPr>
            <a:normAutofit/>
          </a:bodyPr>
          <a:lstStyle/>
          <a:p>
            <a:r>
              <a:rPr lang="en-GB" sz="2800" b="1" dirty="0">
                <a:solidFill>
                  <a:schemeClr val="bg1">
                    <a:lumMod val="90000"/>
                  </a:schemeClr>
                </a:solidFill>
                <a:latin typeface="Arial" panose="020B0604020202020204" pitchFamily="34" charset="0"/>
                <a:cs typeface="Arial" panose="020B0604020202020204" pitchFamily="34" charset="0"/>
              </a:rPr>
              <a:t>Name: </a:t>
            </a:r>
            <a:r>
              <a:rPr lang="en-GB" sz="2400" b="1" dirty="0">
                <a:solidFill>
                  <a:schemeClr val="bg1">
                    <a:lumMod val="90000"/>
                  </a:schemeClr>
                </a:solidFill>
                <a:latin typeface="Arial" panose="020B0604020202020204" pitchFamily="34" charset="0"/>
                <a:cs typeface="Arial" panose="020B0604020202020204" pitchFamily="34" charset="0"/>
              </a:rPr>
              <a:t>Alexandra </a:t>
            </a:r>
            <a:r>
              <a:rPr lang="en-GB" sz="2400" b="1" dirty="0" err="1">
                <a:solidFill>
                  <a:schemeClr val="bg1">
                    <a:lumMod val="90000"/>
                  </a:schemeClr>
                </a:solidFill>
                <a:latin typeface="Arial" panose="020B0604020202020204" pitchFamily="34" charset="0"/>
                <a:cs typeface="Arial" panose="020B0604020202020204" pitchFamily="34" charset="0"/>
              </a:rPr>
              <a:t>Elisaveta</a:t>
            </a:r>
            <a:r>
              <a:rPr lang="en-GB" sz="2400" b="1" dirty="0">
                <a:solidFill>
                  <a:schemeClr val="bg1">
                    <a:lumMod val="90000"/>
                  </a:schemeClr>
                </a:solidFill>
                <a:latin typeface="Arial" panose="020B0604020202020204" pitchFamily="34" charset="0"/>
                <a:cs typeface="Arial" panose="020B0604020202020204" pitchFamily="34" charset="0"/>
              </a:rPr>
              <a:t> </a:t>
            </a:r>
            <a:r>
              <a:rPr lang="en-GB" sz="2400" b="1" dirty="0" err="1">
                <a:solidFill>
                  <a:schemeClr val="bg1">
                    <a:lumMod val="90000"/>
                  </a:schemeClr>
                </a:solidFill>
                <a:latin typeface="Arial" panose="020B0604020202020204" pitchFamily="34" charset="0"/>
                <a:cs typeface="Arial" panose="020B0604020202020204" pitchFamily="34" charset="0"/>
              </a:rPr>
              <a:t>Strajeriu</a:t>
            </a:r>
            <a:r>
              <a:rPr lang="en-GB" sz="2800" b="1" dirty="0">
                <a:solidFill>
                  <a:schemeClr val="bg1">
                    <a:lumMod val="90000"/>
                  </a:schemeClr>
                </a:solidFill>
                <a:latin typeface="Arial" panose="020B0604020202020204" pitchFamily="34" charset="0"/>
                <a:cs typeface="Arial" panose="020B0604020202020204" pitchFamily="34" charset="0"/>
              </a:rPr>
              <a:t> </a:t>
            </a:r>
          </a:p>
          <a:p>
            <a:r>
              <a:rPr lang="en-GB" sz="2800" b="1" dirty="0">
                <a:solidFill>
                  <a:schemeClr val="bg1">
                    <a:lumMod val="90000"/>
                  </a:schemeClr>
                </a:solidFill>
                <a:latin typeface="Arial" panose="020B0604020202020204" pitchFamily="34" charset="0"/>
                <a:cs typeface="Arial" panose="020B0604020202020204" pitchFamily="34" charset="0"/>
              </a:rPr>
              <a:t>Student id: 2214913</a:t>
            </a:r>
          </a:p>
          <a:p>
            <a:r>
              <a:rPr lang="en-GB" sz="2800" b="1" dirty="0">
                <a:solidFill>
                  <a:schemeClr val="bg1">
                    <a:lumMod val="90000"/>
                  </a:schemeClr>
                </a:solidFill>
                <a:latin typeface="Arial" panose="020B0604020202020204" pitchFamily="34" charset="0"/>
                <a:cs typeface="Arial" panose="020B0604020202020204" pitchFamily="34" charset="0"/>
              </a:rPr>
              <a:t>Module code: </a:t>
            </a:r>
            <a:r>
              <a:rPr lang="en-GB" sz="2400" b="1" dirty="0">
                <a:solidFill>
                  <a:schemeClr val="bg1">
                    <a:lumMod val="90000"/>
                  </a:schemeClr>
                </a:solidFill>
                <a:latin typeface="Arial" panose="020B0604020202020204" pitchFamily="34" charset="0"/>
                <a:cs typeface="Arial" panose="020B0604020202020204" pitchFamily="34" charset="0"/>
              </a:rPr>
              <a:t>LCBB4005</a:t>
            </a:r>
            <a:r>
              <a:rPr lang="en-GB" sz="2800" b="1" dirty="0">
                <a:solidFill>
                  <a:schemeClr val="bg1">
                    <a:lumMod val="90000"/>
                  </a:schemeClr>
                </a:solidFill>
                <a:latin typeface="Arial" panose="020B0604020202020204" pitchFamily="34" charset="0"/>
                <a:cs typeface="Arial" panose="020B0604020202020204" pitchFamily="34" charset="0"/>
              </a:rPr>
              <a:t> </a:t>
            </a:r>
          </a:p>
          <a:p>
            <a:r>
              <a:rPr lang="en-GB" sz="2800" b="1" dirty="0">
                <a:solidFill>
                  <a:schemeClr val="bg1">
                    <a:lumMod val="90000"/>
                  </a:schemeClr>
                </a:solidFill>
                <a:latin typeface="Arial" panose="020B0604020202020204" pitchFamily="34" charset="0"/>
                <a:cs typeface="Arial" panose="020B0604020202020204" pitchFamily="34" charset="0"/>
              </a:rPr>
              <a:t>Module name:</a:t>
            </a:r>
            <a:r>
              <a:rPr lang="en-GB" sz="2400" b="1" dirty="0">
                <a:solidFill>
                  <a:schemeClr val="bg1">
                    <a:lumMod val="90000"/>
                  </a:schemeClr>
                </a:solidFill>
                <a:latin typeface="Arial" panose="020B0604020202020204" pitchFamily="34" charset="0"/>
                <a:cs typeface="Arial" panose="020B0604020202020204" pitchFamily="34" charset="0"/>
              </a:rPr>
              <a:t> Global Business environment</a:t>
            </a:r>
            <a:endParaRPr lang="en-GB" sz="2000" b="1" dirty="0">
              <a:solidFill>
                <a:schemeClr val="bg1">
                  <a:lumMod val="90000"/>
                </a:schemeClr>
              </a:solidFill>
              <a:latin typeface="Arial" panose="020B0604020202020204" pitchFamily="34" charset="0"/>
              <a:cs typeface="Arial" panose="020B0604020202020204" pitchFamily="34" charset="0"/>
            </a:endParaRPr>
          </a:p>
          <a:p>
            <a:r>
              <a:rPr lang="en-GB" sz="2800" b="1" dirty="0">
                <a:solidFill>
                  <a:schemeClr val="bg1">
                    <a:lumMod val="90000"/>
                  </a:schemeClr>
                </a:solidFill>
                <a:latin typeface="Arial" panose="020B0604020202020204" pitchFamily="34" charset="0"/>
                <a:cs typeface="Arial" panose="020B0604020202020204" pitchFamily="34" charset="0"/>
              </a:rPr>
              <a:t>Lecturer</a:t>
            </a:r>
            <a:r>
              <a:rPr lang="en-GB" sz="2800" b="1">
                <a:solidFill>
                  <a:schemeClr val="bg1">
                    <a:lumMod val="90000"/>
                  </a:schemeClr>
                </a:solidFill>
                <a:latin typeface="Arial" panose="020B0604020202020204" pitchFamily="34" charset="0"/>
                <a:cs typeface="Arial" panose="020B0604020202020204" pitchFamily="34" charset="0"/>
              </a:rPr>
              <a:t>: </a:t>
            </a:r>
            <a:r>
              <a:rPr lang="en-GB" sz="2400" b="1">
                <a:solidFill>
                  <a:schemeClr val="bg1">
                    <a:lumMod val="90000"/>
                  </a:schemeClr>
                </a:solidFill>
                <a:latin typeface="Arial" panose="020B0604020202020204" pitchFamily="34" charset="0"/>
                <a:cs typeface="Arial" panose="020B0604020202020204" pitchFamily="34" charset="0"/>
              </a:rPr>
              <a:t>dr.</a:t>
            </a:r>
            <a:r>
              <a:rPr lang="en-GB" sz="2800" b="1">
                <a:solidFill>
                  <a:schemeClr val="bg1">
                    <a:lumMod val="90000"/>
                  </a:schemeClr>
                </a:solidFill>
                <a:latin typeface="Arial" panose="020B0604020202020204" pitchFamily="34" charset="0"/>
                <a:cs typeface="Arial" panose="020B0604020202020204" pitchFamily="34" charset="0"/>
              </a:rPr>
              <a:t> </a:t>
            </a:r>
            <a:r>
              <a:rPr lang="en-GB" sz="2400" b="1" dirty="0" err="1">
                <a:solidFill>
                  <a:schemeClr val="bg1">
                    <a:lumMod val="90000"/>
                  </a:schemeClr>
                </a:solidFill>
                <a:latin typeface="Arial" panose="020B0604020202020204" pitchFamily="34" charset="0"/>
                <a:cs typeface="Arial" panose="020B0604020202020204" pitchFamily="34" charset="0"/>
              </a:rPr>
              <a:t>nadeem</a:t>
            </a:r>
            <a:r>
              <a:rPr lang="en-GB" sz="2400" b="1" dirty="0">
                <a:solidFill>
                  <a:schemeClr val="bg1">
                    <a:lumMod val="90000"/>
                  </a:schemeClr>
                </a:solidFill>
                <a:latin typeface="Arial" panose="020B0604020202020204" pitchFamily="34" charset="0"/>
                <a:cs typeface="Arial" panose="020B0604020202020204" pitchFamily="34" charset="0"/>
              </a:rPr>
              <a:t> </a:t>
            </a:r>
            <a:r>
              <a:rPr lang="en-GB" sz="2400" b="1" dirty="0" err="1">
                <a:solidFill>
                  <a:schemeClr val="bg1">
                    <a:lumMod val="90000"/>
                  </a:schemeClr>
                </a:solidFill>
                <a:latin typeface="Arial" panose="020B0604020202020204" pitchFamily="34" charset="0"/>
                <a:cs typeface="Arial" panose="020B0604020202020204" pitchFamily="34" charset="0"/>
              </a:rPr>
              <a:t>mirza</a:t>
            </a:r>
            <a:endParaRPr lang="en-GB" sz="2800" b="1" dirty="0">
              <a:solidFill>
                <a:schemeClr val="bg1">
                  <a:lumMod val="9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86658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A7E79-A664-CF92-F58D-8EE8F3491692}"/>
              </a:ext>
            </a:extLst>
          </p:cNvPr>
          <p:cNvSpPr>
            <a:spLocks noGrp="1"/>
          </p:cNvSpPr>
          <p:nvPr>
            <p:ph type="title"/>
          </p:nvPr>
        </p:nvSpPr>
        <p:spPr/>
        <p:txBody>
          <a:bodyPr/>
          <a:lstStyle/>
          <a:p>
            <a:r>
              <a:rPr lang="en-GB" b="1" dirty="0">
                <a:effectLst/>
                <a:latin typeface="Times New Roman" panose="02020603050405020304" pitchFamily="18" charset="0"/>
                <a:ea typeface="Times New Roman" panose="02020603050405020304" pitchFamily="18" charset="0"/>
              </a:rPr>
              <a:t>Introduction</a:t>
            </a:r>
            <a:endParaRPr lang="en-IN" dirty="0"/>
          </a:p>
        </p:txBody>
      </p:sp>
      <p:sp>
        <p:nvSpPr>
          <p:cNvPr id="3" name="Content Placeholder 2">
            <a:extLst>
              <a:ext uri="{FF2B5EF4-FFF2-40B4-BE49-F238E27FC236}">
                <a16:creationId xmlns:a16="http://schemas.microsoft.com/office/drawing/2014/main" id="{BBEE77BB-565E-DBA7-5ACE-B6763D234EAE}"/>
              </a:ext>
            </a:extLst>
          </p:cNvPr>
          <p:cNvSpPr>
            <a:spLocks noGrp="1"/>
          </p:cNvSpPr>
          <p:nvPr>
            <p:ph idx="1"/>
          </p:nvPr>
        </p:nvSpPr>
        <p:spPr>
          <a:xfrm>
            <a:off x="433139" y="2189747"/>
            <a:ext cx="5891766" cy="4475748"/>
          </a:xfrm>
        </p:spPr>
        <p:txBody>
          <a:bodyPr>
            <a:normAutofit/>
          </a:bodyPr>
          <a:lstStyle/>
          <a:p>
            <a:pPr algn="just"/>
            <a:r>
              <a:rPr lang="en-IN" sz="2000" dirty="0">
                <a:effectLst/>
                <a:latin typeface="Times New Roman" panose="02020603050405020304" pitchFamily="18" charset="0"/>
                <a:ea typeface="Times New Roman" panose="02020603050405020304" pitchFamily="18" charset="0"/>
              </a:rPr>
              <a:t>Tesco is planning to expand its business in a developing country and Egypt is ideal for the expansion. </a:t>
            </a:r>
          </a:p>
          <a:p>
            <a:pPr algn="just"/>
            <a:r>
              <a:rPr lang="en-IN" sz="2000" dirty="0">
                <a:effectLst/>
                <a:latin typeface="Times New Roman" panose="02020603050405020304" pitchFamily="18" charset="0"/>
                <a:ea typeface="Times New Roman" panose="02020603050405020304" pitchFamily="18" charset="0"/>
              </a:rPr>
              <a:t>As a developing country, Egypt has some good opportunities for business that Tesco can take advantage of and increase the supermarket chain. </a:t>
            </a:r>
          </a:p>
          <a:p>
            <a:pPr algn="just"/>
            <a:r>
              <a:rPr lang="en-IN" sz="2000" dirty="0">
                <a:effectLst/>
                <a:latin typeface="Times New Roman" panose="02020603050405020304" pitchFamily="18" charset="0"/>
                <a:ea typeface="Times New Roman" panose="02020603050405020304" pitchFamily="18" charset="0"/>
              </a:rPr>
              <a:t>However, the presentation also discussed the challenges the country is facing which will affect Tesco. </a:t>
            </a:r>
          </a:p>
          <a:p>
            <a:pPr algn="just"/>
            <a:r>
              <a:rPr lang="en-IN" sz="2000" dirty="0">
                <a:effectLst/>
                <a:latin typeface="Times New Roman" panose="02020603050405020304" pitchFamily="18" charset="0"/>
                <a:ea typeface="Times New Roman" panose="02020603050405020304" pitchFamily="18" charset="0"/>
              </a:rPr>
              <a:t>But by adopting some strategies and maintaining good relationships with customers and stakeholders, the company can establish its market. </a:t>
            </a:r>
            <a:endParaRPr lang="en-IN" sz="2000" dirty="0">
              <a:effectLst/>
              <a:latin typeface="Arial" panose="020B0604020202020204" pitchFamily="34" charset="0"/>
              <a:ea typeface="Arial" panose="020B0604020202020204" pitchFamily="34" charset="0"/>
            </a:endParaRPr>
          </a:p>
          <a:p>
            <a:pPr algn="just"/>
            <a:endParaRPr lang="en-IN" sz="2000" dirty="0"/>
          </a:p>
        </p:txBody>
      </p:sp>
      <p:pic>
        <p:nvPicPr>
          <p:cNvPr id="4" name="Picture 3">
            <a:extLst>
              <a:ext uri="{FF2B5EF4-FFF2-40B4-BE49-F238E27FC236}">
                <a16:creationId xmlns:a16="http://schemas.microsoft.com/office/drawing/2014/main" id="{E84AA255-B282-C76A-9C8E-BF1F7456E172}"/>
              </a:ext>
            </a:extLst>
          </p:cNvPr>
          <p:cNvPicPr>
            <a:picLocks noChangeAspect="1"/>
          </p:cNvPicPr>
          <p:nvPr/>
        </p:nvPicPr>
        <p:blipFill>
          <a:blip r:embed="rId2"/>
          <a:stretch>
            <a:fillRect/>
          </a:stretch>
        </p:blipFill>
        <p:spPr>
          <a:xfrm>
            <a:off x="6761747" y="2369921"/>
            <a:ext cx="5293895" cy="3225064"/>
          </a:xfrm>
          <a:prstGeom prst="rect">
            <a:avLst/>
          </a:prstGeom>
        </p:spPr>
      </p:pic>
    </p:spTree>
    <p:extLst>
      <p:ext uri="{BB962C8B-B14F-4D97-AF65-F5344CB8AC3E}">
        <p14:creationId xmlns:p14="http://schemas.microsoft.com/office/powerpoint/2010/main" val="35142016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1FA55E-ECED-2A75-0E3A-2572A2B882A2}"/>
              </a:ext>
            </a:extLst>
          </p:cNvPr>
          <p:cNvSpPr>
            <a:spLocks noGrp="1"/>
          </p:cNvSpPr>
          <p:nvPr>
            <p:ph type="title"/>
          </p:nvPr>
        </p:nvSpPr>
        <p:spPr/>
        <p:txBody>
          <a:bodyPr/>
          <a:lstStyle/>
          <a:p>
            <a:r>
              <a:rPr lang="en-IN" sz="3200" b="1" dirty="0">
                <a:effectLst/>
                <a:latin typeface="Times New Roman" panose="02020603050405020304" pitchFamily="18" charset="0"/>
                <a:ea typeface="Times New Roman" panose="02020603050405020304" pitchFamily="18" charset="0"/>
              </a:rPr>
              <a:t>Key opportunities that are present in Egypt</a:t>
            </a:r>
            <a:br>
              <a:rPr lang="en-IN" sz="3200" dirty="0">
                <a:effectLst/>
                <a:latin typeface="Arial" panose="020B0604020202020204" pitchFamily="34" charset="0"/>
                <a:ea typeface="Arial" panose="020B0604020202020204" pitchFamily="34" charset="0"/>
              </a:rPr>
            </a:br>
            <a:endParaRPr lang="en-IN" sz="3200" dirty="0"/>
          </a:p>
        </p:txBody>
      </p:sp>
      <p:sp>
        <p:nvSpPr>
          <p:cNvPr id="3" name="Content Placeholder 2">
            <a:extLst>
              <a:ext uri="{FF2B5EF4-FFF2-40B4-BE49-F238E27FC236}">
                <a16:creationId xmlns:a16="http://schemas.microsoft.com/office/drawing/2014/main" id="{09DA118F-5027-E1DC-E07D-03ABED26D685}"/>
              </a:ext>
            </a:extLst>
          </p:cNvPr>
          <p:cNvSpPr>
            <a:spLocks noGrp="1"/>
          </p:cNvSpPr>
          <p:nvPr>
            <p:ph idx="1"/>
          </p:nvPr>
        </p:nvSpPr>
        <p:spPr/>
        <p:txBody>
          <a:bodyPr>
            <a:normAutofit fontScale="92500"/>
          </a:bodyPr>
          <a:lstStyle/>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The renewable energy market has a billion dollars market in Egypt which opens opportunities for Tesco to align with the eco-friendly strategy</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High wind speeds and the Nile River are some of the main sources of renewable energy in Egypt </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The ministry of electricity and renewable energy has upgraded the country’s transmission grids.</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The government launched a structural reform with the assistance of the International Monetary Fund to increase Egypt's global competitiveness.</a:t>
            </a:r>
            <a:endParaRPr lang="en-IN" sz="1800" u="none" strike="noStrike" dirty="0">
              <a:effectLst/>
              <a:latin typeface="Arial" panose="020B0604020202020204" pitchFamily="34" charset="0"/>
              <a:ea typeface="Arial" panose="020B0604020202020204" pitchFamily="34" charset="0"/>
            </a:endParaRPr>
          </a:p>
          <a:p>
            <a:endParaRPr lang="en-IN" dirty="0"/>
          </a:p>
        </p:txBody>
      </p:sp>
    </p:spTree>
    <p:extLst>
      <p:ext uri="{BB962C8B-B14F-4D97-AF65-F5344CB8AC3E}">
        <p14:creationId xmlns:p14="http://schemas.microsoft.com/office/powerpoint/2010/main" val="25833216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AB47E6-0C95-40B3-0B20-156087581D58}"/>
              </a:ext>
            </a:extLst>
          </p:cNvPr>
          <p:cNvSpPr>
            <a:spLocks noGrp="1"/>
          </p:cNvSpPr>
          <p:nvPr>
            <p:ph type="title"/>
          </p:nvPr>
        </p:nvSpPr>
        <p:spPr/>
        <p:txBody>
          <a:bodyPr/>
          <a:lstStyle/>
          <a:p>
            <a:r>
              <a:rPr lang="en-IN" b="1" dirty="0">
                <a:effectLst/>
                <a:latin typeface="Times New Roman" panose="02020603050405020304" pitchFamily="18" charset="0"/>
                <a:ea typeface="Times New Roman" panose="02020603050405020304" pitchFamily="18" charset="0"/>
              </a:rPr>
              <a:t>Challenges that are present in Egypt</a:t>
            </a:r>
            <a:br>
              <a:rPr lang="en-IN" dirty="0">
                <a:effectLst/>
                <a:latin typeface="Arial" panose="020B0604020202020204" pitchFamily="34" charset="0"/>
                <a:ea typeface="Arial" panose="020B0604020202020204" pitchFamily="34" charset="0"/>
              </a:rPr>
            </a:br>
            <a:endParaRPr lang="en-IN" dirty="0"/>
          </a:p>
        </p:txBody>
      </p:sp>
      <p:sp>
        <p:nvSpPr>
          <p:cNvPr id="3" name="Content Placeholder 2">
            <a:extLst>
              <a:ext uri="{FF2B5EF4-FFF2-40B4-BE49-F238E27FC236}">
                <a16:creationId xmlns:a16="http://schemas.microsoft.com/office/drawing/2014/main" id="{F6C8BC9E-0294-9BBA-F518-93ECDBC303D6}"/>
              </a:ext>
            </a:extLst>
          </p:cNvPr>
          <p:cNvSpPr>
            <a:spLocks noGrp="1"/>
          </p:cNvSpPr>
          <p:nvPr>
            <p:ph idx="1"/>
          </p:nvPr>
        </p:nvSpPr>
        <p:spPr>
          <a:xfrm>
            <a:off x="1154954" y="2603500"/>
            <a:ext cx="9649404" cy="3416300"/>
          </a:xfrm>
        </p:spPr>
        <p:txBody>
          <a:bodyPr>
            <a:noAutofit/>
          </a:bodyPr>
          <a:lstStyle/>
          <a:p>
            <a:pPr marL="342900" lvl="0" indent="-342900" algn="just">
              <a:lnSpc>
                <a:spcPct val="150000"/>
              </a:lnSpc>
              <a:buFont typeface="Arial" panose="020B0604020202020204" pitchFamily="34" charset="0"/>
              <a:buChar char="●"/>
            </a:pPr>
            <a:r>
              <a:rPr lang="en-IN" sz="2400" u="none" strike="noStrike" dirty="0">
                <a:effectLst/>
                <a:latin typeface="Times New Roman" panose="02020603050405020304" pitchFamily="18" charset="0"/>
                <a:ea typeface="Times New Roman" panose="02020603050405020304" pitchFamily="18" charset="0"/>
              </a:rPr>
              <a:t>The tax and regulatory landscape of the nation is still a complicated issue</a:t>
            </a:r>
            <a:endParaRPr lang="en-IN" sz="24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2400" u="none" strike="noStrike" dirty="0">
                <a:effectLst/>
                <a:latin typeface="Times New Roman" panose="02020603050405020304" pitchFamily="18" charset="0"/>
                <a:ea typeface="Times New Roman" panose="02020603050405020304" pitchFamily="18" charset="0"/>
              </a:rPr>
              <a:t>Companies have to submit separate tax reports for stamp duty and corporation taxes in Egypt due to the country's several taxing regimes</a:t>
            </a:r>
            <a:endParaRPr lang="en-IN" sz="24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2400" u="none" strike="noStrike" dirty="0">
                <a:effectLst/>
                <a:latin typeface="Times New Roman" panose="02020603050405020304" pitchFamily="18" charset="0"/>
                <a:ea typeface="Times New Roman" panose="02020603050405020304" pitchFamily="18" charset="0"/>
              </a:rPr>
              <a:t>The business faces additional challenges due to the language barrier because almost everyone speaks Egyptian Arabic (</a:t>
            </a:r>
            <a:r>
              <a:rPr lang="en-IN" sz="2400" u="none" strike="noStrike" dirty="0" err="1">
                <a:effectLst/>
                <a:highlight>
                  <a:srgbClr val="FFFFFF"/>
                </a:highlight>
                <a:latin typeface="Times New Roman" panose="02020603050405020304" pitchFamily="18" charset="0"/>
                <a:ea typeface="Times New Roman" panose="02020603050405020304" pitchFamily="18" charset="0"/>
              </a:rPr>
              <a:t>Sherif</a:t>
            </a:r>
            <a:r>
              <a:rPr lang="en-IN" sz="2400" u="none" strike="noStrike" dirty="0">
                <a:effectLst/>
                <a:highlight>
                  <a:srgbClr val="FFFFFF"/>
                </a:highlight>
                <a:latin typeface="Times New Roman" panose="02020603050405020304" pitchFamily="18" charset="0"/>
                <a:ea typeface="Times New Roman" panose="02020603050405020304" pitchFamily="18" charset="0"/>
              </a:rPr>
              <a:t>, 2021</a:t>
            </a:r>
            <a:r>
              <a:rPr lang="en-IN" sz="2400" u="none" strike="noStrike" dirty="0">
                <a:effectLst/>
                <a:latin typeface="Times New Roman" panose="02020603050405020304" pitchFamily="18" charset="0"/>
                <a:ea typeface="Times New Roman" panose="02020603050405020304" pitchFamily="18" charset="0"/>
              </a:rPr>
              <a:t>)</a:t>
            </a:r>
            <a:endParaRPr lang="en-IN" sz="24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2400" u="none" strike="noStrike" dirty="0">
                <a:effectLst/>
                <a:latin typeface="Times New Roman" panose="02020603050405020304" pitchFamily="18" charset="0"/>
                <a:ea typeface="Times New Roman" panose="02020603050405020304" pitchFamily="18" charset="0"/>
              </a:rPr>
              <a:t>One-fourth of employed workers have temporary jobs which lead to fluctuating income rate</a:t>
            </a:r>
            <a:endParaRPr lang="en-IN" sz="2400" u="none" strike="noStrike" dirty="0">
              <a:effectLst/>
              <a:latin typeface="Arial" panose="020B0604020202020204" pitchFamily="34" charset="0"/>
              <a:ea typeface="Arial" panose="020B0604020202020204" pitchFamily="34" charset="0"/>
            </a:endParaRPr>
          </a:p>
          <a:p>
            <a:endParaRPr lang="en-IN" sz="2400" dirty="0"/>
          </a:p>
        </p:txBody>
      </p:sp>
    </p:spTree>
    <p:extLst>
      <p:ext uri="{BB962C8B-B14F-4D97-AF65-F5344CB8AC3E}">
        <p14:creationId xmlns:p14="http://schemas.microsoft.com/office/powerpoint/2010/main" val="33272371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69213-451C-3B76-FF9E-CCDF71194800}"/>
              </a:ext>
            </a:extLst>
          </p:cNvPr>
          <p:cNvSpPr>
            <a:spLocks noGrp="1"/>
          </p:cNvSpPr>
          <p:nvPr>
            <p:ph type="title"/>
          </p:nvPr>
        </p:nvSpPr>
        <p:spPr/>
        <p:txBody>
          <a:bodyPr/>
          <a:lstStyle/>
          <a:p>
            <a:r>
              <a:rPr lang="en-IN" b="1" dirty="0">
                <a:effectLst/>
                <a:latin typeface="Times New Roman" panose="02020603050405020304" pitchFamily="18" charset="0"/>
                <a:ea typeface="Times New Roman" panose="02020603050405020304" pitchFamily="18" charset="0"/>
              </a:rPr>
              <a:t>Key issues of Egypt </a:t>
            </a:r>
            <a:br>
              <a:rPr lang="en-IN" dirty="0">
                <a:effectLst/>
                <a:latin typeface="Arial" panose="020B0604020202020204" pitchFamily="34" charset="0"/>
                <a:ea typeface="Arial" panose="020B0604020202020204" pitchFamily="34" charset="0"/>
              </a:rPr>
            </a:br>
            <a:endParaRPr lang="en-IN" dirty="0"/>
          </a:p>
        </p:txBody>
      </p:sp>
      <p:sp>
        <p:nvSpPr>
          <p:cNvPr id="3" name="Content Placeholder 2">
            <a:extLst>
              <a:ext uri="{FF2B5EF4-FFF2-40B4-BE49-F238E27FC236}">
                <a16:creationId xmlns:a16="http://schemas.microsoft.com/office/drawing/2014/main" id="{74893353-8FE9-9A57-91F5-DB55F23E9DFE}"/>
              </a:ext>
            </a:extLst>
          </p:cNvPr>
          <p:cNvSpPr>
            <a:spLocks noGrp="1"/>
          </p:cNvSpPr>
          <p:nvPr>
            <p:ph idx="1"/>
          </p:nvPr>
        </p:nvSpPr>
        <p:spPr>
          <a:xfrm>
            <a:off x="360947" y="2334126"/>
            <a:ext cx="5735053" cy="4235116"/>
          </a:xfrm>
        </p:spPr>
        <p:txBody>
          <a:bodyPr>
            <a:normAutofit/>
          </a:bodyPr>
          <a:lstStyle/>
          <a:p>
            <a:pPr marL="342900" lvl="0" indent="-342900" algn="just">
              <a:lnSpc>
                <a:spcPct val="150000"/>
              </a:lnSpc>
              <a:buFont typeface="Arial" panose="020B0604020202020204" pitchFamily="34" charset="0"/>
              <a:buChar char="●"/>
            </a:pPr>
            <a:r>
              <a:rPr lang="en-IN" sz="2400" u="none" strike="noStrike" dirty="0">
                <a:effectLst/>
                <a:latin typeface="Times New Roman" panose="02020603050405020304" pitchFamily="18" charset="0"/>
                <a:ea typeface="Times New Roman" panose="02020603050405020304" pitchFamily="18" charset="0"/>
              </a:rPr>
              <a:t>Inflation is a key issue in the country</a:t>
            </a:r>
            <a:endParaRPr lang="en-IN" sz="24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2400" u="none" strike="noStrike" dirty="0">
                <a:effectLst/>
                <a:latin typeface="Times New Roman" panose="02020603050405020304" pitchFamily="18" charset="0"/>
                <a:ea typeface="Times New Roman" panose="02020603050405020304" pitchFamily="18" charset="0"/>
              </a:rPr>
              <a:t>The unemployment rate is also an issue in the country due to the monetary policy </a:t>
            </a:r>
            <a:r>
              <a:rPr lang="en-IN" sz="2400" u="none" strike="noStrike" dirty="0">
                <a:effectLst/>
                <a:highlight>
                  <a:srgbClr val="FFFFFF"/>
                </a:highlight>
                <a:latin typeface="Times New Roman" panose="02020603050405020304" pitchFamily="18" charset="0"/>
                <a:ea typeface="Times New Roman" panose="02020603050405020304" pitchFamily="18" charset="0"/>
              </a:rPr>
              <a:t>(</a:t>
            </a:r>
            <a:r>
              <a:rPr lang="en-IN" sz="2400" u="none" strike="noStrike" dirty="0" err="1">
                <a:effectLst/>
                <a:highlight>
                  <a:srgbClr val="FFFFFF"/>
                </a:highlight>
                <a:latin typeface="Times New Roman" panose="02020603050405020304" pitchFamily="18" charset="0"/>
                <a:ea typeface="Times New Roman" panose="02020603050405020304" pitchFamily="18" charset="0"/>
              </a:rPr>
              <a:t>Omran</a:t>
            </a:r>
            <a:r>
              <a:rPr lang="en-IN" sz="2400" u="none" strike="noStrike" dirty="0">
                <a:effectLst/>
                <a:highlight>
                  <a:srgbClr val="FFFFFF"/>
                </a:highlight>
                <a:latin typeface="Times New Roman" panose="02020603050405020304" pitchFamily="18" charset="0"/>
                <a:ea typeface="Times New Roman" panose="02020603050405020304" pitchFamily="18" charset="0"/>
              </a:rPr>
              <a:t> and </a:t>
            </a:r>
            <a:r>
              <a:rPr lang="en-IN" sz="2400" u="none" strike="noStrike" dirty="0" err="1">
                <a:effectLst/>
                <a:highlight>
                  <a:srgbClr val="FFFFFF"/>
                </a:highlight>
                <a:latin typeface="Times New Roman" panose="02020603050405020304" pitchFamily="18" charset="0"/>
                <a:ea typeface="Times New Roman" panose="02020603050405020304" pitchFamily="18" charset="0"/>
              </a:rPr>
              <a:t>Bilan</a:t>
            </a:r>
            <a:r>
              <a:rPr lang="en-IN" sz="2400" u="none" strike="noStrike" dirty="0">
                <a:effectLst/>
                <a:highlight>
                  <a:srgbClr val="FFFFFF"/>
                </a:highlight>
                <a:latin typeface="Times New Roman" panose="02020603050405020304" pitchFamily="18" charset="0"/>
                <a:ea typeface="Times New Roman" panose="02020603050405020304" pitchFamily="18" charset="0"/>
              </a:rPr>
              <a:t>, 2020)</a:t>
            </a:r>
            <a:endParaRPr lang="en-IN" sz="24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2400" dirty="0">
                <a:latin typeface="Times New Roman" panose="02020603050405020304" pitchFamily="18" charset="0"/>
                <a:ea typeface="Times New Roman" panose="02020603050405020304" pitchFamily="18" charset="0"/>
              </a:rPr>
              <a:t>P</a:t>
            </a:r>
            <a:r>
              <a:rPr lang="en-IN" sz="2400" u="none" strike="noStrike" dirty="0">
                <a:effectLst/>
                <a:latin typeface="Times New Roman" panose="02020603050405020304" pitchFamily="18" charset="0"/>
                <a:ea typeface="Times New Roman" panose="02020603050405020304" pitchFamily="18" charset="0"/>
              </a:rPr>
              <a:t>eople are not accustomed to changing and not taking it positively often</a:t>
            </a:r>
            <a:endParaRPr lang="en-IN" sz="2400" u="none" strike="noStrike" dirty="0">
              <a:effectLst/>
              <a:latin typeface="Arial" panose="020B0604020202020204" pitchFamily="34" charset="0"/>
              <a:ea typeface="Arial" panose="020B0604020202020204" pitchFamily="34" charset="0"/>
            </a:endParaRPr>
          </a:p>
          <a:p>
            <a:endParaRPr lang="en-IN" sz="2400" dirty="0"/>
          </a:p>
        </p:txBody>
      </p:sp>
      <p:pic>
        <p:nvPicPr>
          <p:cNvPr id="4" name="Picture 3">
            <a:extLst>
              <a:ext uri="{FF2B5EF4-FFF2-40B4-BE49-F238E27FC236}">
                <a16:creationId xmlns:a16="http://schemas.microsoft.com/office/drawing/2014/main" id="{BE523951-0204-A336-1A34-905CAC4EB991}"/>
              </a:ext>
            </a:extLst>
          </p:cNvPr>
          <p:cNvPicPr>
            <a:picLocks noChangeAspect="1"/>
          </p:cNvPicPr>
          <p:nvPr/>
        </p:nvPicPr>
        <p:blipFill>
          <a:blip r:embed="rId3"/>
          <a:stretch>
            <a:fillRect/>
          </a:stretch>
        </p:blipFill>
        <p:spPr>
          <a:xfrm>
            <a:off x="6096000" y="2603500"/>
            <a:ext cx="5735053" cy="3027279"/>
          </a:xfrm>
          <a:prstGeom prst="rect">
            <a:avLst/>
          </a:prstGeom>
        </p:spPr>
      </p:pic>
    </p:spTree>
    <p:extLst>
      <p:ext uri="{BB962C8B-B14F-4D97-AF65-F5344CB8AC3E}">
        <p14:creationId xmlns:p14="http://schemas.microsoft.com/office/powerpoint/2010/main" val="26942603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F816E-CF9B-934B-FFF0-971CCE241A2D}"/>
              </a:ext>
            </a:extLst>
          </p:cNvPr>
          <p:cNvSpPr>
            <a:spLocks noGrp="1"/>
          </p:cNvSpPr>
          <p:nvPr>
            <p:ph type="title"/>
          </p:nvPr>
        </p:nvSpPr>
        <p:spPr/>
        <p:txBody>
          <a:bodyPr/>
          <a:lstStyle/>
          <a:p>
            <a:r>
              <a:rPr lang="en-IN" b="1" dirty="0">
                <a:effectLst/>
                <a:latin typeface="Times New Roman" panose="02020603050405020304" pitchFamily="18" charset="0"/>
                <a:ea typeface="Times New Roman" panose="02020603050405020304" pitchFamily="18" charset="0"/>
              </a:rPr>
              <a:t>Managing the opportunities and challenges </a:t>
            </a:r>
            <a:br>
              <a:rPr lang="en-IN" dirty="0">
                <a:effectLst/>
                <a:latin typeface="Arial" panose="020B0604020202020204" pitchFamily="34" charset="0"/>
                <a:ea typeface="Arial" panose="020B0604020202020204" pitchFamily="34" charset="0"/>
              </a:rPr>
            </a:br>
            <a:endParaRPr lang="en-IN" dirty="0"/>
          </a:p>
        </p:txBody>
      </p:sp>
      <p:sp>
        <p:nvSpPr>
          <p:cNvPr id="3" name="Content Placeholder 2">
            <a:extLst>
              <a:ext uri="{FF2B5EF4-FFF2-40B4-BE49-F238E27FC236}">
                <a16:creationId xmlns:a16="http://schemas.microsoft.com/office/drawing/2014/main" id="{D7023D27-1126-B2CB-6175-B9BB390924BB}"/>
              </a:ext>
            </a:extLst>
          </p:cNvPr>
          <p:cNvSpPr>
            <a:spLocks noGrp="1"/>
          </p:cNvSpPr>
          <p:nvPr>
            <p:ph idx="1"/>
          </p:nvPr>
        </p:nvSpPr>
        <p:spPr/>
        <p:txBody>
          <a:bodyPr>
            <a:normAutofit/>
          </a:bodyPr>
          <a:lstStyle/>
          <a:p>
            <a:pPr marL="342900" lvl="0" indent="-342900" algn="just">
              <a:lnSpc>
                <a:spcPct val="150000"/>
              </a:lnSpc>
              <a:buFont typeface="Arial" panose="020B0604020202020204" pitchFamily="34" charset="0"/>
              <a:buChar char="●"/>
            </a:pPr>
            <a:r>
              <a:rPr lang="en-IN" sz="2000" u="none" strike="noStrike" dirty="0">
                <a:effectLst/>
                <a:latin typeface="Times New Roman" panose="02020603050405020304" pitchFamily="18" charset="0"/>
                <a:ea typeface="Times New Roman" panose="02020603050405020304" pitchFamily="18" charset="0"/>
              </a:rPr>
              <a:t>Tesco will have a robust renewable energy supply, allowing the grocery company to expand while maintaining its commitment to environmental aims</a:t>
            </a:r>
            <a:endParaRPr lang="en-IN" sz="20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2000" u="none" strike="noStrike" dirty="0">
                <a:effectLst/>
                <a:latin typeface="Times New Roman" panose="02020603050405020304" pitchFamily="18" charset="0"/>
                <a:ea typeface="Times New Roman" panose="02020603050405020304" pitchFamily="18" charset="0"/>
              </a:rPr>
              <a:t>Tesco can launch employment schemes for the people</a:t>
            </a:r>
            <a:endParaRPr lang="en-IN" sz="20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2000" u="none" strike="noStrike" dirty="0">
                <a:effectLst/>
                <a:latin typeface="Times New Roman" panose="02020603050405020304" pitchFamily="18" charset="0"/>
                <a:ea typeface="Times New Roman" panose="02020603050405020304" pitchFamily="18" charset="0"/>
              </a:rPr>
              <a:t>To eliminate the language challenge, Tesco has to train its employees to adopt the language and etiquette </a:t>
            </a:r>
            <a:endParaRPr lang="en-IN" sz="2000" u="none" strike="noStrike" dirty="0">
              <a:effectLst/>
              <a:latin typeface="Arial" panose="020B0604020202020204" pitchFamily="34" charset="0"/>
              <a:ea typeface="Arial" panose="020B0604020202020204" pitchFamily="34" charset="0"/>
            </a:endParaRPr>
          </a:p>
          <a:p>
            <a:endParaRPr lang="en-IN" sz="2000" dirty="0"/>
          </a:p>
        </p:txBody>
      </p:sp>
    </p:spTree>
    <p:extLst>
      <p:ext uri="{BB962C8B-B14F-4D97-AF65-F5344CB8AC3E}">
        <p14:creationId xmlns:p14="http://schemas.microsoft.com/office/powerpoint/2010/main" val="8725381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63DB40-B2E6-F557-07D3-C01DFBF64932}"/>
              </a:ext>
            </a:extLst>
          </p:cNvPr>
          <p:cNvSpPr>
            <a:spLocks noGrp="1"/>
          </p:cNvSpPr>
          <p:nvPr>
            <p:ph type="title"/>
          </p:nvPr>
        </p:nvSpPr>
        <p:spPr/>
        <p:txBody>
          <a:bodyPr/>
          <a:lstStyle/>
          <a:p>
            <a:r>
              <a:rPr lang="en-IN" b="1" dirty="0">
                <a:effectLst/>
                <a:latin typeface="Times New Roman" panose="02020603050405020304" pitchFamily="18" charset="0"/>
                <a:ea typeface="Times New Roman" panose="02020603050405020304" pitchFamily="18" charset="0"/>
              </a:rPr>
              <a:t>Evidence of key opportunities</a:t>
            </a:r>
            <a:br>
              <a:rPr lang="en-IN" dirty="0">
                <a:effectLst/>
                <a:latin typeface="Arial" panose="020B0604020202020204" pitchFamily="34" charset="0"/>
                <a:ea typeface="Arial" panose="020B0604020202020204" pitchFamily="34" charset="0"/>
              </a:rPr>
            </a:br>
            <a:endParaRPr lang="en-IN" dirty="0"/>
          </a:p>
        </p:txBody>
      </p:sp>
      <p:sp>
        <p:nvSpPr>
          <p:cNvPr id="3" name="Content Placeholder 2">
            <a:extLst>
              <a:ext uri="{FF2B5EF4-FFF2-40B4-BE49-F238E27FC236}">
                <a16:creationId xmlns:a16="http://schemas.microsoft.com/office/drawing/2014/main" id="{BB5AAEE4-10B8-CC4F-6434-5EB8A3A21CB2}"/>
              </a:ext>
            </a:extLst>
          </p:cNvPr>
          <p:cNvSpPr>
            <a:spLocks noGrp="1"/>
          </p:cNvSpPr>
          <p:nvPr>
            <p:ph idx="1"/>
          </p:nvPr>
        </p:nvSpPr>
        <p:spPr/>
        <p:txBody>
          <a:bodyPr/>
          <a:lstStyle/>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Egypt is planning to increase the supply of electricity which is generated from renewable energy resources to 20% by 2022 and 42% by 2035 (Privacyshield.gov, 2022)</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Tesco can invest in the wind sources sector in Egypt, the business will get more exposure in the country as wind speed has the largest contribution in the renewable energy sources in the country</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Tesco can leverage the smart city scheme by the government and grow the business in the cities as the cities will be sustainable and technology-advanced</a:t>
            </a:r>
            <a:endParaRPr lang="en-IN" sz="1800" u="none" strike="noStrike" dirty="0">
              <a:effectLst/>
              <a:latin typeface="Arial" panose="020B0604020202020204" pitchFamily="34" charset="0"/>
              <a:ea typeface="Arial" panose="020B0604020202020204" pitchFamily="34" charset="0"/>
            </a:endParaRPr>
          </a:p>
          <a:p>
            <a:endParaRPr lang="en-IN" dirty="0"/>
          </a:p>
        </p:txBody>
      </p:sp>
    </p:spTree>
    <p:extLst>
      <p:ext uri="{BB962C8B-B14F-4D97-AF65-F5344CB8AC3E}">
        <p14:creationId xmlns:p14="http://schemas.microsoft.com/office/powerpoint/2010/main" val="7198890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367AF6-C1E3-58D2-3F08-149C27F7C777}"/>
              </a:ext>
            </a:extLst>
          </p:cNvPr>
          <p:cNvSpPr>
            <a:spLocks noGrp="1"/>
          </p:cNvSpPr>
          <p:nvPr>
            <p:ph type="title"/>
          </p:nvPr>
        </p:nvSpPr>
        <p:spPr/>
        <p:txBody>
          <a:bodyPr/>
          <a:lstStyle/>
          <a:p>
            <a:r>
              <a:rPr lang="en-IN" b="1" dirty="0">
                <a:effectLst/>
                <a:latin typeface="Times New Roman" panose="02020603050405020304" pitchFamily="18" charset="0"/>
                <a:ea typeface="Times New Roman" panose="02020603050405020304" pitchFamily="18" charset="0"/>
              </a:rPr>
              <a:t>Evidence of challenges </a:t>
            </a:r>
            <a:br>
              <a:rPr lang="en-IN" dirty="0">
                <a:effectLst/>
                <a:latin typeface="Arial" panose="020B0604020202020204" pitchFamily="34" charset="0"/>
                <a:ea typeface="Arial" panose="020B0604020202020204" pitchFamily="34" charset="0"/>
              </a:rPr>
            </a:br>
            <a:endParaRPr lang="en-IN" dirty="0"/>
          </a:p>
        </p:txBody>
      </p:sp>
      <p:sp>
        <p:nvSpPr>
          <p:cNvPr id="3" name="Content Placeholder 2">
            <a:extLst>
              <a:ext uri="{FF2B5EF4-FFF2-40B4-BE49-F238E27FC236}">
                <a16:creationId xmlns:a16="http://schemas.microsoft.com/office/drawing/2014/main" id="{F28EBF89-7849-B805-0152-F21F1DEEFAEB}"/>
              </a:ext>
            </a:extLst>
          </p:cNvPr>
          <p:cNvSpPr>
            <a:spLocks noGrp="1"/>
          </p:cNvSpPr>
          <p:nvPr>
            <p:ph idx="1"/>
          </p:nvPr>
        </p:nvSpPr>
        <p:spPr/>
        <p:txBody>
          <a:bodyPr>
            <a:normAutofit fontScale="92500" lnSpcReduction="10000"/>
          </a:bodyPr>
          <a:lstStyle/>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The language which Egyptians use the most is Egyptian Arabic and does not like to converse in any other language</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68% of the total population of Egypt speaks Egyptian Arabic both in personal and professional fields</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Even though many foreign countries entered the Egyptian market and the Egyptian economy increased, the companies avoided taxes nonetheless</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The income tax for the higher-class people is relatively low which indicates the power imbalance in the country</a:t>
            </a:r>
            <a:endParaRPr lang="en-IN" sz="1800" u="none" strike="noStrike" dirty="0">
              <a:effectLst/>
              <a:latin typeface="Arial" panose="020B0604020202020204" pitchFamily="34" charset="0"/>
              <a:ea typeface="Arial" panose="020B0604020202020204" pitchFamily="34" charset="0"/>
            </a:endParaRPr>
          </a:p>
          <a:p>
            <a:endParaRPr lang="en-IN" dirty="0"/>
          </a:p>
        </p:txBody>
      </p:sp>
    </p:spTree>
    <p:extLst>
      <p:ext uri="{BB962C8B-B14F-4D97-AF65-F5344CB8AC3E}">
        <p14:creationId xmlns:p14="http://schemas.microsoft.com/office/powerpoint/2010/main" val="39949549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45FD84-5A86-2414-1112-AE7DAE2E31A1}"/>
              </a:ext>
            </a:extLst>
          </p:cNvPr>
          <p:cNvSpPr>
            <a:spLocks noGrp="1"/>
          </p:cNvSpPr>
          <p:nvPr>
            <p:ph type="title"/>
          </p:nvPr>
        </p:nvSpPr>
        <p:spPr/>
        <p:txBody>
          <a:bodyPr/>
          <a:lstStyle/>
          <a:p>
            <a:r>
              <a:rPr lang="en-IN" sz="4000" b="1" dirty="0">
                <a:effectLst/>
                <a:latin typeface="Times New Roman" panose="02020603050405020304" pitchFamily="18" charset="0"/>
                <a:ea typeface="Times New Roman" panose="02020603050405020304" pitchFamily="18" charset="0"/>
              </a:rPr>
              <a:t>Conclusion </a:t>
            </a:r>
            <a:br>
              <a:rPr lang="en-IN" sz="4000" dirty="0">
                <a:effectLst/>
                <a:latin typeface="Arial" panose="020B0604020202020204" pitchFamily="34" charset="0"/>
                <a:ea typeface="Arial" panose="020B0604020202020204" pitchFamily="34" charset="0"/>
              </a:rPr>
            </a:br>
            <a:endParaRPr lang="en-IN" sz="4000" dirty="0"/>
          </a:p>
        </p:txBody>
      </p:sp>
      <p:sp>
        <p:nvSpPr>
          <p:cNvPr id="3" name="Content Placeholder 2">
            <a:extLst>
              <a:ext uri="{FF2B5EF4-FFF2-40B4-BE49-F238E27FC236}">
                <a16:creationId xmlns:a16="http://schemas.microsoft.com/office/drawing/2014/main" id="{304CBBF7-E364-A2E6-5AB7-CBEC8BA83E8A}"/>
              </a:ext>
            </a:extLst>
          </p:cNvPr>
          <p:cNvSpPr>
            <a:spLocks noGrp="1"/>
          </p:cNvSpPr>
          <p:nvPr>
            <p:ph idx="1"/>
          </p:nvPr>
        </p:nvSpPr>
        <p:spPr/>
        <p:txBody>
          <a:bodyPr>
            <a:noAutofit/>
          </a:bodyPr>
          <a:lstStyle/>
          <a:p>
            <a:pPr algn="just"/>
            <a:r>
              <a:rPr lang="en-GB" sz="2000" dirty="0">
                <a:effectLst/>
                <a:latin typeface="Times New Roman" panose="02020603050405020304" pitchFamily="18" charset="0"/>
                <a:ea typeface="Times New Roman" panose="02020603050405020304" pitchFamily="18" charset="0"/>
              </a:rPr>
              <a:t>Even though Egypt has many barriers and challenges, Tesco can eliminate these situations easily. </a:t>
            </a:r>
          </a:p>
          <a:p>
            <a:pPr algn="just"/>
            <a:r>
              <a:rPr lang="en-GB" sz="2000" dirty="0">
                <a:effectLst/>
                <a:latin typeface="Times New Roman" panose="02020603050405020304" pitchFamily="18" charset="0"/>
                <a:ea typeface="Times New Roman" panose="02020603050405020304" pitchFamily="18" charset="0"/>
              </a:rPr>
              <a:t>By adopting some strategies and strategic partnerships, Tesco can grow its business in the Egyptian market. </a:t>
            </a:r>
          </a:p>
          <a:p>
            <a:pPr algn="just"/>
            <a:r>
              <a:rPr lang="en-GB" sz="2000" dirty="0">
                <a:effectLst/>
                <a:latin typeface="Times New Roman" panose="02020603050405020304" pitchFamily="18" charset="0"/>
                <a:ea typeface="Times New Roman" panose="02020603050405020304" pitchFamily="18" charset="0"/>
              </a:rPr>
              <a:t>The company has to train the employees according to the business culture and make sure that the products are safe for the customers. </a:t>
            </a:r>
          </a:p>
          <a:p>
            <a:pPr algn="just"/>
            <a:r>
              <a:rPr lang="en-GB" sz="2000" dirty="0">
                <a:effectLst/>
                <a:latin typeface="Times New Roman" panose="02020603050405020304" pitchFamily="18" charset="0"/>
                <a:ea typeface="Times New Roman" panose="02020603050405020304" pitchFamily="18" charset="0"/>
              </a:rPr>
              <a:t>Tesco has many opportunities in the country to expand its business by collaborating with stakeholders and investors. </a:t>
            </a:r>
          </a:p>
          <a:p>
            <a:pPr algn="just"/>
            <a:r>
              <a:rPr lang="en-GB" sz="2000" dirty="0">
                <a:effectLst/>
                <a:latin typeface="Times New Roman" panose="02020603050405020304" pitchFamily="18" charset="0"/>
                <a:ea typeface="Times New Roman" panose="02020603050405020304" pitchFamily="18" charset="0"/>
              </a:rPr>
              <a:t>The different schemes that the government is launching will surely benefit the business. </a:t>
            </a:r>
            <a:endParaRPr lang="en-IN" sz="2000" dirty="0"/>
          </a:p>
        </p:txBody>
      </p:sp>
    </p:spTree>
    <p:extLst>
      <p:ext uri="{BB962C8B-B14F-4D97-AF65-F5344CB8AC3E}">
        <p14:creationId xmlns:p14="http://schemas.microsoft.com/office/powerpoint/2010/main" val="11186336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154EF8-CA7F-3030-0D37-072C077A7110}"/>
              </a:ext>
            </a:extLst>
          </p:cNvPr>
          <p:cNvSpPr>
            <a:spLocks noGrp="1"/>
          </p:cNvSpPr>
          <p:nvPr>
            <p:ph type="title"/>
          </p:nvPr>
        </p:nvSpPr>
        <p:spPr/>
        <p:txBody>
          <a:bodyPr/>
          <a:lstStyle/>
          <a:p>
            <a:r>
              <a:rPr lang="en-IN" sz="4400" b="1" dirty="0">
                <a:effectLst/>
                <a:latin typeface="Times New Roman" panose="02020603050405020304" pitchFamily="18" charset="0"/>
                <a:ea typeface="Times New Roman" panose="02020603050405020304" pitchFamily="18" charset="0"/>
              </a:rPr>
              <a:t>Reference list</a:t>
            </a:r>
            <a:br>
              <a:rPr lang="en-IN" sz="4400" dirty="0">
                <a:effectLst/>
                <a:latin typeface="Arial" panose="020B0604020202020204" pitchFamily="34" charset="0"/>
                <a:ea typeface="Arial" panose="020B0604020202020204" pitchFamily="34" charset="0"/>
              </a:rPr>
            </a:br>
            <a:endParaRPr lang="en-IN" sz="4400" dirty="0"/>
          </a:p>
        </p:txBody>
      </p:sp>
      <p:sp>
        <p:nvSpPr>
          <p:cNvPr id="3" name="Content Placeholder 2">
            <a:extLst>
              <a:ext uri="{FF2B5EF4-FFF2-40B4-BE49-F238E27FC236}">
                <a16:creationId xmlns:a16="http://schemas.microsoft.com/office/drawing/2014/main" id="{757AA28F-7340-B82B-F44E-18E7923F44FE}"/>
              </a:ext>
            </a:extLst>
          </p:cNvPr>
          <p:cNvSpPr>
            <a:spLocks noGrp="1"/>
          </p:cNvSpPr>
          <p:nvPr>
            <p:ph idx="1"/>
          </p:nvPr>
        </p:nvSpPr>
        <p:spPr>
          <a:xfrm>
            <a:off x="385012" y="2093495"/>
            <a:ext cx="11020926" cy="3926305"/>
          </a:xfrm>
        </p:spPr>
        <p:txBody>
          <a:bodyPr>
            <a:noAutofit/>
          </a:bodyPr>
          <a:lstStyle/>
          <a:p>
            <a:pPr algn="just">
              <a:lnSpc>
                <a:spcPct val="150000"/>
              </a:lnSpc>
            </a:pPr>
            <a:r>
              <a:rPr lang="en-IN" sz="1400" dirty="0">
                <a:effectLst/>
                <a:highlight>
                  <a:srgbClr val="FFFFFF"/>
                </a:highlight>
                <a:latin typeface="Times New Roman" panose="02020603050405020304" pitchFamily="18" charset="0"/>
                <a:ea typeface="Times New Roman" panose="02020603050405020304" pitchFamily="18" charset="0"/>
              </a:rPr>
              <a:t>Nosier, S., </a:t>
            </a:r>
            <a:r>
              <a:rPr lang="en-IN" sz="1400" dirty="0" err="1">
                <a:effectLst/>
                <a:highlight>
                  <a:srgbClr val="FFFFFF"/>
                </a:highlight>
                <a:latin typeface="Times New Roman" panose="02020603050405020304" pitchFamily="18" charset="0"/>
                <a:ea typeface="Times New Roman" panose="02020603050405020304" pitchFamily="18" charset="0"/>
              </a:rPr>
              <a:t>Beram</a:t>
            </a:r>
            <a:r>
              <a:rPr lang="en-IN" sz="1400" dirty="0">
                <a:effectLst/>
                <a:highlight>
                  <a:srgbClr val="FFFFFF"/>
                </a:highlight>
                <a:latin typeface="Times New Roman" panose="02020603050405020304" pitchFamily="18" charset="0"/>
                <a:ea typeface="Times New Roman" panose="02020603050405020304" pitchFamily="18" charset="0"/>
              </a:rPr>
              <a:t>, R. and </a:t>
            </a:r>
            <a:r>
              <a:rPr lang="en-IN" sz="1400" dirty="0" err="1">
                <a:effectLst/>
                <a:highlight>
                  <a:srgbClr val="FFFFFF"/>
                </a:highlight>
                <a:latin typeface="Times New Roman" panose="02020603050405020304" pitchFamily="18" charset="0"/>
                <a:ea typeface="Times New Roman" panose="02020603050405020304" pitchFamily="18" charset="0"/>
              </a:rPr>
              <a:t>Mahrous</a:t>
            </a:r>
            <a:r>
              <a:rPr lang="en-IN" sz="1400" dirty="0">
                <a:effectLst/>
                <a:highlight>
                  <a:srgbClr val="FFFFFF"/>
                </a:highlight>
                <a:latin typeface="Times New Roman" panose="02020603050405020304" pitchFamily="18" charset="0"/>
                <a:ea typeface="Times New Roman" panose="02020603050405020304" pitchFamily="18" charset="0"/>
              </a:rPr>
              <a:t>, M., 2021. Household Poverty in Egypt: Poverty Profile, Econometric </a:t>
            </a:r>
            <a:r>
              <a:rPr lang="en-IN" sz="1400" dirty="0" err="1">
                <a:effectLst/>
                <a:highlight>
                  <a:srgbClr val="FFFFFF"/>
                </a:highlight>
                <a:latin typeface="Times New Roman" panose="02020603050405020304" pitchFamily="18" charset="0"/>
                <a:ea typeface="Times New Roman" panose="02020603050405020304" pitchFamily="18" charset="0"/>
              </a:rPr>
              <a:t>Modeling</a:t>
            </a:r>
            <a:r>
              <a:rPr lang="en-IN" sz="1400" dirty="0">
                <a:effectLst/>
                <a:highlight>
                  <a:srgbClr val="FFFFFF"/>
                </a:highlight>
                <a:latin typeface="Times New Roman" panose="02020603050405020304" pitchFamily="18" charset="0"/>
                <a:ea typeface="Times New Roman" panose="02020603050405020304" pitchFamily="18" charset="0"/>
              </a:rPr>
              <a:t> and Policy Simulations.</a:t>
            </a:r>
            <a:endParaRPr lang="en-IN" sz="1400" dirty="0">
              <a:effectLst/>
              <a:latin typeface="Arial" panose="020B0604020202020204" pitchFamily="34" charset="0"/>
              <a:ea typeface="Arial" panose="020B0604020202020204" pitchFamily="34" charset="0"/>
            </a:endParaRPr>
          </a:p>
          <a:p>
            <a:pPr algn="just">
              <a:lnSpc>
                <a:spcPct val="150000"/>
              </a:lnSpc>
            </a:pPr>
            <a:r>
              <a:rPr lang="en-IN" sz="1400" dirty="0" err="1">
                <a:effectLst/>
                <a:highlight>
                  <a:srgbClr val="FFFFFF"/>
                </a:highlight>
                <a:latin typeface="Times New Roman" panose="02020603050405020304" pitchFamily="18" charset="0"/>
                <a:ea typeface="Times New Roman" panose="02020603050405020304" pitchFamily="18" charset="0"/>
              </a:rPr>
              <a:t>Omran</a:t>
            </a:r>
            <a:r>
              <a:rPr lang="en-IN" sz="1400" dirty="0">
                <a:effectLst/>
                <a:highlight>
                  <a:srgbClr val="FFFFFF"/>
                </a:highlight>
                <a:latin typeface="Times New Roman" panose="02020603050405020304" pitchFamily="18" charset="0"/>
                <a:ea typeface="Times New Roman" panose="02020603050405020304" pitchFamily="18" charset="0"/>
              </a:rPr>
              <a:t>, E.A.M. and </a:t>
            </a:r>
            <a:r>
              <a:rPr lang="en-IN" sz="1400" dirty="0" err="1">
                <a:effectLst/>
                <a:highlight>
                  <a:srgbClr val="FFFFFF"/>
                </a:highlight>
                <a:latin typeface="Times New Roman" panose="02020603050405020304" pitchFamily="18" charset="0"/>
                <a:ea typeface="Times New Roman" panose="02020603050405020304" pitchFamily="18" charset="0"/>
              </a:rPr>
              <a:t>Bilan</a:t>
            </a:r>
            <a:r>
              <a:rPr lang="en-IN" sz="1400" dirty="0">
                <a:effectLst/>
                <a:highlight>
                  <a:srgbClr val="FFFFFF"/>
                </a:highlight>
                <a:latin typeface="Times New Roman" panose="02020603050405020304" pitchFamily="18" charset="0"/>
                <a:ea typeface="Times New Roman" panose="02020603050405020304" pitchFamily="18" charset="0"/>
              </a:rPr>
              <a:t>, Y., 2020. The impact of fiscal policy on the unemployment rate in Egypt. </a:t>
            </a:r>
            <a:r>
              <a:rPr lang="en-IN" sz="1400" i="1" dirty="0">
                <a:effectLst/>
                <a:highlight>
                  <a:srgbClr val="FFFFFF"/>
                </a:highlight>
                <a:latin typeface="Times New Roman" panose="02020603050405020304" pitchFamily="18" charset="0"/>
                <a:ea typeface="Times New Roman" panose="02020603050405020304" pitchFamily="18" charset="0"/>
              </a:rPr>
              <a:t>Montenegrin Journal of Economics</a:t>
            </a:r>
            <a:r>
              <a:rPr lang="en-IN" sz="1400" dirty="0">
                <a:effectLst/>
                <a:highlight>
                  <a:srgbClr val="FFFFFF"/>
                </a:highlight>
                <a:latin typeface="Times New Roman" panose="02020603050405020304" pitchFamily="18" charset="0"/>
                <a:ea typeface="Times New Roman" panose="02020603050405020304" pitchFamily="18" charset="0"/>
              </a:rPr>
              <a:t>.</a:t>
            </a:r>
            <a:endParaRPr lang="en-IN" sz="1400" dirty="0">
              <a:effectLst/>
              <a:latin typeface="Arial" panose="020B0604020202020204" pitchFamily="34" charset="0"/>
              <a:ea typeface="Arial" panose="020B0604020202020204" pitchFamily="34" charset="0"/>
            </a:endParaRPr>
          </a:p>
          <a:p>
            <a:pPr algn="just">
              <a:lnSpc>
                <a:spcPct val="150000"/>
              </a:lnSpc>
            </a:pPr>
            <a:r>
              <a:rPr lang="en-IN" sz="1400" dirty="0">
                <a:effectLst/>
                <a:latin typeface="Times New Roman" panose="02020603050405020304" pitchFamily="18" charset="0"/>
                <a:ea typeface="Times New Roman" panose="02020603050405020304" pitchFamily="18" charset="0"/>
              </a:rPr>
              <a:t>Privacyshield.gov, (2022) </a:t>
            </a:r>
            <a:r>
              <a:rPr lang="en-IN" sz="1400" i="1" dirty="0">
                <a:effectLst/>
                <a:latin typeface="Times New Roman" panose="02020603050405020304" pitchFamily="18" charset="0"/>
                <a:ea typeface="Times New Roman" panose="02020603050405020304" pitchFamily="18" charset="0"/>
              </a:rPr>
              <a:t>Egypt - Renewable Energy </a:t>
            </a:r>
            <a:r>
              <a:rPr lang="en-IN" sz="1400" dirty="0">
                <a:effectLst/>
                <a:latin typeface="Times New Roman" panose="02020603050405020304" pitchFamily="18" charset="0"/>
                <a:ea typeface="Times New Roman" panose="02020603050405020304" pitchFamily="18" charset="0"/>
              </a:rPr>
              <a:t>Available </a:t>
            </a:r>
            <a:r>
              <a:rPr lang="en-IN" sz="1400" dirty="0" err="1">
                <a:effectLst/>
                <a:latin typeface="Times New Roman" panose="02020603050405020304" pitchFamily="18" charset="0"/>
                <a:ea typeface="Times New Roman" panose="02020603050405020304" pitchFamily="18" charset="0"/>
              </a:rPr>
              <a:t>at:</a:t>
            </a:r>
            <a:r>
              <a:rPr lang="en-IN" sz="1400" u="sng" dirty="0" err="1">
                <a:solidFill>
                  <a:srgbClr val="1155CC"/>
                </a:solidFill>
                <a:effectLst/>
                <a:latin typeface="Times New Roman" panose="02020603050405020304" pitchFamily="18" charset="0"/>
                <a:ea typeface="Times New Roman" panose="02020603050405020304" pitchFamily="18" charset="0"/>
                <a:hlinkClick r:id="rId2"/>
              </a:rPr>
              <a:t>https</a:t>
            </a:r>
            <a:r>
              <a:rPr lang="en-IN" sz="1400" u="sng" dirty="0">
                <a:solidFill>
                  <a:srgbClr val="1155CC"/>
                </a:solidFill>
                <a:effectLst/>
                <a:latin typeface="Times New Roman" panose="02020603050405020304" pitchFamily="18" charset="0"/>
                <a:ea typeface="Times New Roman" panose="02020603050405020304" pitchFamily="18" charset="0"/>
                <a:hlinkClick r:id="rId2"/>
              </a:rPr>
              <a:t>://www.privacyshield.gov/article?id=Egypt-Renewable-Energy</a:t>
            </a:r>
            <a:r>
              <a:rPr lang="en-IN" sz="1400" dirty="0">
                <a:effectLst/>
                <a:latin typeface="Times New Roman" panose="02020603050405020304" pitchFamily="18" charset="0"/>
                <a:ea typeface="Times New Roman" panose="02020603050405020304" pitchFamily="18" charset="0"/>
              </a:rPr>
              <a:t>[Accessed on: 15.11.2022]</a:t>
            </a:r>
            <a:endParaRPr lang="en-IN" sz="1400" dirty="0">
              <a:effectLst/>
              <a:latin typeface="Arial" panose="020B0604020202020204" pitchFamily="34" charset="0"/>
              <a:ea typeface="Arial" panose="020B0604020202020204" pitchFamily="34" charset="0"/>
            </a:endParaRPr>
          </a:p>
          <a:p>
            <a:pPr algn="just">
              <a:lnSpc>
                <a:spcPct val="150000"/>
              </a:lnSpc>
            </a:pPr>
            <a:r>
              <a:rPr lang="en-IN" sz="1400" dirty="0" err="1">
                <a:effectLst/>
                <a:highlight>
                  <a:srgbClr val="FFFFFF"/>
                </a:highlight>
                <a:latin typeface="Times New Roman" panose="02020603050405020304" pitchFamily="18" charset="0"/>
                <a:ea typeface="Times New Roman" panose="02020603050405020304" pitchFamily="18" charset="0"/>
              </a:rPr>
              <a:t>Sherif</a:t>
            </a:r>
            <a:r>
              <a:rPr lang="en-IN" sz="1400" dirty="0">
                <a:effectLst/>
                <a:highlight>
                  <a:srgbClr val="FFFFFF"/>
                </a:highlight>
                <a:latin typeface="Times New Roman" panose="02020603050405020304" pitchFamily="18" charset="0"/>
                <a:ea typeface="Times New Roman" panose="02020603050405020304" pitchFamily="18" charset="0"/>
              </a:rPr>
              <a:t>, A.O., 2021, August. The Allocation of Power between Religious and Secular Authorities in Egypt. In </a:t>
            </a:r>
            <a:r>
              <a:rPr lang="en-IN" sz="1400" i="1" dirty="0">
                <a:effectLst/>
                <a:highlight>
                  <a:srgbClr val="FFFFFF"/>
                </a:highlight>
                <a:latin typeface="Times New Roman" panose="02020603050405020304" pitchFamily="18" charset="0"/>
                <a:ea typeface="Times New Roman" panose="02020603050405020304" pitchFamily="18" charset="0"/>
              </a:rPr>
              <a:t>Constitutional Review in the Middle East and North Africa</a:t>
            </a:r>
            <a:r>
              <a:rPr lang="en-IN" sz="1400" dirty="0">
                <a:effectLst/>
                <a:highlight>
                  <a:srgbClr val="FFFFFF"/>
                </a:highlight>
                <a:latin typeface="Times New Roman" panose="02020603050405020304" pitchFamily="18" charset="0"/>
                <a:ea typeface="Times New Roman" panose="02020603050405020304" pitchFamily="18" charset="0"/>
              </a:rPr>
              <a:t> (pp. 291-306). Nomos </a:t>
            </a:r>
            <a:r>
              <a:rPr lang="en-IN" sz="1400" dirty="0" err="1">
                <a:effectLst/>
                <a:highlight>
                  <a:srgbClr val="FFFFFF"/>
                </a:highlight>
                <a:latin typeface="Times New Roman" panose="02020603050405020304" pitchFamily="18" charset="0"/>
                <a:ea typeface="Times New Roman" panose="02020603050405020304" pitchFamily="18" charset="0"/>
              </a:rPr>
              <a:t>Verlagsgesellschaft</a:t>
            </a:r>
            <a:r>
              <a:rPr lang="en-IN" sz="1400" dirty="0">
                <a:effectLst/>
                <a:highlight>
                  <a:srgbClr val="FFFFFF"/>
                </a:highlight>
                <a:latin typeface="Times New Roman" panose="02020603050405020304" pitchFamily="18" charset="0"/>
                <a:ea typeface="Times New Roman" panose="02020603050405020304" pitchFamily="18" charset="0"/>
              </a:rPr>
              <a:t> </a:t>
            </a:r>
            <a:r>
              <a:rPr lang="en-IN" sz="1400" dirty="0" err="1">
                <a:effectLst/>
                <a:highlight>
                  <a:srgbClr val="FFFFFF"/>
                </a:highlight>
                <a:latin typeface="Times New Roman" panose="02020603050405020304" pitchFamily="18" charset="0"/>
                <a:ea typeface="Times New Roman" panose="02020603050405020304" pitchFamily="18" charset="0"/>
              </a:rPr>
              <a:t>mbH</a:t>
            </a:r>
            <a:r>
              <a:rPr lang="en-IN" sz="1400" dirty="0">
                <a:effectLst/>
                <a:highlight>
                  <a:srgbClr val="FFFFFF"/>
                </a:highlight>
                <a:latin typeface="Times New Roman" panose="02020603050405020304" pitchFamily="18" charset="0"/>
                <a:ea typeface="Times New Roman" panose="02020603050405020304" pitchFamily="18" charset="0"/>
              </a:rPr>
              <a:t> &amp; Co. KG.</a:t>
            </a:r>
            <a:endParaRPr lang="en-IN" sz="1400" dirty="0">
              <a:effectLst/>
              <a:latin typeface="Arial" panose="020B0604020202020204" pitchFamily="34" charset="0"/>
              <a:ea typeface="Arial" panose="020B0604020202020204" pitchFamily="34" charset="0"/>
            </a:endParaRPr>
          </a:p>
          <a:p>
            <a:pPr algn="just">
              <a:lnSpc>
                <a:spcPct val="150000"/>
              </a:lnSpc>
            </a:pPr>
            <a:r>
              <a:rPr lang="en-IN" sz="1400" dirty="0">
                <a:effectLst/>
                <a:latin typeface="Times New Roman" panose="02020603050405020304" pitchFamily="18" charset="0"/>
                <a:ea typeface="Times New Roman" panose="02020603050405020304" pitchFamily="18" charset="0"/>
              </a:rPr>
              <a:t>Sponsored.bloomberg.com, (2022) </a:t>
            </a:r>
            <a:r>
              <a:rPr lang="en-IN" sz="1400" i="1" dirty="0">
                <a:effectLst/>
                <a:latin typeface="Times New Roman" panose="02020603050405020304" pitchFamily="18" charset="0"/>
                <a:ea typeface="Times New Roman" panose="02020603050405020304" pitchFamily="18" charset="0"/>
              </a:rPr>
              <a:t>Egypt’s New Cities: A Blueprint for Sustainability in the Middle East </a:t>
            </a:r>
            <a:r>
              <a:rPr lang="en-IN" sz="1400" dirty="0">
                <a:effectLst/>
                <a:latin typeface="Times New Roman" panose="02020603050405020304" pitchFamily="18" charset="0"/>
                <a:ea typeface="Times New Roman" panose="02020603050405020304" pitchFamily="18" charset="0"/>
              </a:rPr>
              <a:t>Available </a:t>
            </a:r>
            <a:r>
              <a:rPr lang="en-IN" sz="1400" dirty="0" err="1">
                <a:effectLst/>
                <a:latin typeface="Times New Roman" panose="02020603050405020304" pitchFamily="18" charset="0"/>
                <a:ea typeface="Times New Roman" panose="02020603050405020304" pitchFamily="18" charset="0"/>
              </a:rPr>
              <a:t>at:</a:t>
            </a:r>
            <a:r>
              <a:rPr lang="en-IN" sz="1400" u="sng" dirty="0" err="1">
                <a:solidFill>
                  <a:srgbClr val="1155CC"/>
                </a:solidFill>
                <a:effectLst/>
                <a:latin typeface="Times New Roman" panose="02020603050405020304" pitchFamily="18" charset="0"/>
                <a:ea typeface="Times New Roman" panose="02020603050405020304" pitchFamily="18" charset="0"/>
                <a:hlinkClick r:id="rId3"/>
              </a:rPr>
              <a:t>https</a:t>
            </a:r>
            <a:r>
              <a:rPr lang="en-IN" sz="1400" u="sng" dirty="0">
                <a:solidFill>
                  <a:srgbClr val="1155CC"/>
                </a:solidFill>
                <a:effectLst/>
                <a:latin typeface="Times New Roman" panose="02020603050405020304" pitchFamily="18" charset="0"/>
                <a:ea typeface="Times New Roman" panose="02020603050405020304" pitchFamily="18" charset="0"/>
                <a:hlinkClick r:id="rId3"/>
              </a:rPr>
              <a:t>://sponsored.bloomberg.com/article/ministry-of-international-cooperation/</a:t>
            </a:r>
            <a:r>
              <a:rPr lang="en-IN" sz="1400" u="sng" dirty="0" err="1">
                <a:solidFill>
                  <a:srgbClr val="1155CC"/>
                </a:solidFill>
                <a:effectLst/>
                <a:latin typeface="Times New Roman" panose="02020603050405020304" pitchFamily="18" charset="0"/>
                <a:ea typeface="Times New Roman" panose="02020603050405020304" pitchFamily="18" charset="0"/>
                <a:hlinkClick r:id="rId3"/>
              </a:rPr>
              <a:t>egypts</a:t>
            </a:r>
            <a:r>
              <a:rPr lang="en-IN" sz="1400" u="sng" dirty="0">
                <a:solidFill>
                  <a:srgbClr val="1155CC"/>
                </a:solidFill>
                <a:effectLst/>
                <a:latin typeface="Times New Roman" panose="02020603050405020304" pitchFamily="18" charset="0"/>
                <a:ea typeface="Times New Roman" panose="02020603050405020304" pitchFamily="18" charset="0"/>
                <a:hlinkClick r:id="rId3"/>
              </a:rPr>
              <a:t>-new-cities</a:t>
            </a:r>
            <a:r>
              <a:rPr lang="en-IN" sz="1400" dirty="0">
                <a:effectLst/>
                <a:latin typeface="Times New Roman" panose="02020603050405020304" pitchFamily="18" charset="0"/>
                <a:ea typeface="Times New Roman" panose="02020603050405020304" pitchFamily="18" charset="0"/>
              </a:rPr>
              <a:t> [Accessed on: 15.11.2022]</a:t>
            </a:r>
            <a:endParaRPr lang="en-IN" sz="1400" dirty="0">
              <a:effectLst/>
              <a:latin typeface="Arial" panose="020B0604020202020204" pitchFamily="34" charset="0"/>
              <a:ea typeface="Arial" panose="020B0604020202020204" pitchFamily="34" charset="0"/>
            </a:endParaRPr>
          </a:p>
          <a:p>
            <a:pPr algn="just">
              <a:lnSpc>
                <a:spcPct val="150000"/>
              </a:lnSpc>
            </a:pPr>
            <a:r>
              <a:rPr lang="en-IN" sz="1400" dirty="0">
                <a:effectLst/>
                <a:latin typeface="Times New Roman" panose="02020603050405020304" pitchFamily="18" charset="0"/>
                <a:ea typeface="Times New Roman" panose="02020603050405020304" pitchFamily="18" charset="0"/>
              </a:rPr>
              <a:t>Tescoplc.com, (2021) </a:t>
            </a:r>
            <a:r>
              <a:rPr lang="en-IN" sz="1400" i="1" dirty="0">
                <a:effectLst/>
                <a:latin typeface="Times New Roman" panose="02020603050405020304" pitchFamily="18" charset="0"/>
                <a:ea typeface="Times New Roman" panose="02020603050405020304" pitchFamily="18" charset="0"/>
              </a:rPr>
              <a:t>Tesco’s major green investment goes live with windfarm in the Scottish Highlands </a:t>
            </a:r>
            <a:r>
              <a:rPr lang="en-IN" sz="1400" dirty="0">
                <a:effectLst/>
                <a:latin typeface="Times New Roman" panose="02020603050405020304" pitchFamily="18" charset="0"/>
                <a:ea typeface="Times New Roman" panose="02020603050405020304" pitchFamily="18" charset="0"/>
              </a:rPr>
              <a:t>Available </a:t>
            </a:r>
            <a:r>
              <a:rPr lang="en-IN" sz="1400" dirty="0" err="1">
                <a:effectLst/>
                <a:latin typeface="Times New Roman" panose="02020603050405020304" pitchFamily="18" charset="0"/>
                <a:ea typeface="Times New Roman" panose="02020603050405020304" pitchFamily="18" charset="0"/>
              </a:rPr>
              <a:t>at:</a:t>
            </a:r>
            <a:r>
              <a:rPr lang="en-IN" sz="1400" u="sng" dirty="0" err="1">
                <a:solidFill>
                  <a:srgbClr val="1155CC"/>
                </a:solidFill>
                <a:effectLst/>
                <a:latin typeface="Times New Roman" panose="02020603050405020304" pitchFamily="18" charset="0"/>
                <a:ea typeface="Times New Roman" panose="02020603050405020304" pitchFamily="18" charset="0"/>
                <a:hlinkClick r:id="rId4"/>
              </a:rPr>
              <a:t>https</a:t>
            </a:r>
            <a:r>
              <a:rPr lang="en-IN" sz="1400" u="sng" dirty="0">
                <a:solidFill>
                  <a:srgbClr val="1155CC"/>
                </a:solidFill>
                <a:effectLst/>
                <a:latin typeface="Times New Roman" panose="02020603050405020304" pitchFamily="18" charset="0"/>
                <a:ea typeface="Times New Roman" panose="02020603050405020304" pitchFamily="18" charset="0"/>
                <a:hlinkClick r:id="rId4"/>
              </a:rPr>
              <a:t>://www.tescoplc.com/news/2021/tesco-s-major-green-investment-goes-live-with-windfarm-in-the-scottish-highlands/</a:t>
            </a:r>
            <a:r>
              <a:rPr lang="en-IN" sz="1400" dirty="0">
                <a:effectLst/>
                <a:latin typeface="Times New Roman" panose="02020603050405020304" pitchFamily="18" charset="0"/>
                <a:ea typeface="Times New Roman" panose="02020603050405020304" pitchFamily="18" charset="0"/>
              </a:rPr>
              <a:t> [Accessed on: 15.11.2022]</a:t>
            </a:r>
            <a:endParaRPr lang="en-IN" sz="1400" dirty="0">
              <a:effectLst/>
              <a:latin typeface="Arial" panose="020B0604020202020204" pitchFamily="34" charset="0"/>
              <a:ea typeface="Arial" panose="020B0604020202020204" pitchFamily="34" charset="0"/>
            </a:endParaRPr>
          </a:p>
          <a:p>
            <a:pPr algn="just">
              <a:lnSpc>
                <a:spcPct val="150000"/>
              </a:lnSpc>
            </a:pPr>
            <a:r>
              <a:rPr lang="en-IN" sz="1400" dirty="0">
                <a:effectLst/>
                <a:latin typeface="Times New Roman" panose="02020603050405020304" pitchFamily="18" charset="0"/>
                <a:ea typeface="Times New Roman" panose="02020603050405020304" pitchFamily="18" charset="0"/>
              </a:rPr>
              <a:t>Tradingeconomics.com, (2022) </a:t>
            </a:r>
            <a:r>
              <a:rPr lang="en-IN" sz="1400" i="1" dirty="0">
                <a:effectLst/>
                <a:latin typeface="Times New Roman" panose="02020603050405020304" pitchFamily="18" charset="0"/>
                <a:ea typeface="Times New Roman" panose="02020603050405020304" pitchFamily="18" charset="0"/>
              </a:rPr>
              <a:t>Egypt Inflation Rate </a:t>
            </a:r>
            <a:r>
              <a:rPr lang="en-IN" sz="1400" dirty="0">
                <a:effectLst/>
                <a:latin typeface="Times New Roman" panose="02020603050405020304" pitchFamily="18" charset="0"/>
                <a:ea typeface="Times New Roman" panose="02020603050405020304" pitchFamily="18" charset="0"/>
              </a:rPr>
              <a:t>Available </a:t>
            </a:r>
            <a:r>
              <a:rPr lang="en-IN" sz="1400" dirty="0" err="1">
                <a:effectLst/>
                <a:latin typeface="Times New Roman" panose="02020603050405020304" pitchFamily="18" charset="0"/>
                <a:ea typeface="Times New Roman" panose="02020603050405020304" pitchFamily="18" charset="0"/>
              </a:rPr>
              <a:t>at:</a:t>
            </a:r>
            <a:r>
              <a:rPr lang="en-IN" sz="1400" u="sng" dirty="0" err="1">
                <a:solidFill>
                  <a:srgbClr val="1155CC"/>
                </a:solidFill>
                <a:effectLst/>
                <a:latin typeface="Times New Roman" panose="02020603050405020304" pitchFamily="18" charset="0"/>
                <a:ea typeface="Times New Roman" panose="02020603050405020304" pitchFamily="18" charset="0"/>
                <a:hlinkClick r:id="rId5"/>
              </a:rPr>
              <a:t>https</a:t>
            </a:r>
            <a:r>
              <a:rPr lang="en-IN" sz="1400" u="sng" dirty="0">
                <a:solidFill>
                  <a:srgbClr val="1155CC"/>
                </a:solidFill>
                <a:effectLst/>
                <a:latin typeface="Times New Roman" panose="02020603050405020304" pitchFamily="18" charset="0"/>
                <a:ea typeface="Times New Roman" panose="02020603050405020304" pitchFamily="18" charset="0"/>
                <a:hlinkClick r:id="rId5"/>
              </a:rPr>
              <a:t>://tradingeconomics.com/</a:t>
            </a:r>
            <a:r>
              <a:rPr lang="en-IN" sz="1400" u="sng" dirty="0" err="1">
                <a:solidFill>
                  <a:srgbClr val="1155CC"/>
                </a:solidFill>
                <a:effectLst/>
                <a:latin typeface="Times New Roman" panose="02020603050405020304" pitchFamily="18" charset="0"/>
                <a:ea typeface="Times New Roman" panose="02020603050405020304" pitchFamily="18" charset="0"/>
                <a:hlinkClick r:id="rId5"/>
              </a:rPr>
              <a:t>egypt</a:t>
            </a:r>
            <a:r>
              <a:rPr lang="en-IN" sz="1400" u="sng" dirty="0">
                <a:solidFill>
                  <a:srgbClr val="1155CC"/>
                </a:solidFill>
                <a:effectLst/>
                <a:latin typeface="Times New Roman" panose="02020603050405020304" pitchFamily="18" charset="0"/>
                <a:ea typeface="Times New Roman" panose="02020603050405020304" pitchFamily="18" charset="0"/>
                <a:hlinkClick r:id="rId5"/>
              </a:rPr>
              <a:t>/inflation-cpi</a:t>
            </a:r>
            <a:r>
              <a:rPr lang="en-IN" sz="1400" dirty="0">
                <a:effectLst/>
                <a:latin typeface="Times New Roman" panose="02020603050405020304" pitchFamily="18" charset="0"/>
                <a:ea typeface="Times New Roman" panose="02020603050405020304" pitchFamily="18" charset="0"/>
              </a:rPr>
              <a:t> [Accessed on: 15.11.2022]</a:t>
            </a:r>
            <a:endParaRPr lang="en-IN" sz="1400" dirty="0">
              <a:effectLst/>
              <a:latin typeface="Arial" panose="020B0604020202020204" pitchFamily="34" charset="0"/>
              <a:ea typeface="Arial" panose="020B0604020202020204" pitchFamily="34" charset="0"/>
            </a:endParaRPr>
          </a:p>
          <a:p>
            <a:endParaRPr lang="en-IN" sz="1400" dirty="0"/>
          </a:p>
        </p:txBody>
      </p:sp>
    </p:spTree>
    <p:extLst>
      <p:ext uri="{BB962C8B-B14F-4D97-AF65-F5344CB8AC3E}">
        <p14:creationId xmlns:p14="http://schemas.microsoft.com/office/powerpoint/2010/main" val="320489360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6C1C2C81BC13E4DA432EA7A0D1FFDA0" ma:contentTypeVersion="2" ma:contentTypeDescription="Create a new document." ma:contentTypeScope="" ma:versionID="54b49e972684e6042f017c044e017019">
  <xsd:schema xmlns:xsd="http://www.w3.org/2001/XMLSchema" xmlns:xs="http://www.w3.org/2001/XMLSchema" xmlns:p="http://schemas.microsoft.com/office/2006/metadata/properties" xmlns:ns3="3ff2b8d2-2e0d-4c80-af57-09cdf837b591" targetNamespace="http://schemas.microsoft.com/office/2006/metadata/properties" ma:root="true" ma:fieldsID="67ce7d166c77b31990d920cb2b545d39" ns3:_="">
    <xsd:import namespace="3ff2b8d2-2e0d-4c80-af57-09cdf837b59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ff2b8d2-2e0d-4c80-af57-09cdf837b5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4FDA639E-C375-4804-A3B2-6002F1D9A7E7}">
  <ds:schemaRefs>
    <ds:schemaRef ds:uri="http://schemas.microsoft.com/office/2006/metadata/contentType"/>
    <ds:schemaRef ds:uri="http://schemas.microsoft.com/office/2006/metadata/properties/metaAttributes"/>
    <ds:schemaRef ds:uri="http://www.w3.org/2000/xmlns/"/>
    <ds:schemaRef ds:uri="http://www.w3.org/2001/XMLSchema"/>
    <ds:schemaRef ds:uri="3ff2b8d2-2e0d-4c80-af57-09cdf837b591"/>
  </ds:schemaRefs>
</ds:datastoreItem>
</file>

<file path=customXml/itemProps2.xml><?xml version="1.0" encoding="utf-8"?>
<ds:datastoreItem xmlns:ds="http://schemas.openxmlformats.org/officeDocument/2006/customXml" ds:itemID="{86989EC2-5D6F-4FC6-83F7-BD444E5DFB0C}">
  <ds:schemaRefs>
    <ds:schemaRef ds:uri="http://schemas.microsoft.com/sharepoint/v3/contenttype/forms"/>
  </ds:schemaRefs>
</ds:datastoreItem>
</file>

<file path=customXml/itemProps3.xml><?xml version="1.0" encoding="utf-8"?>
<ds:datastoreItem xmlns:ds="http://schemas.openxmlformats.org/officeDocument/2006/customXml" ds:itemID="{F1260167-094F-4468-814E-E44C6472A545}">
  <ds:schemaRefs>
    <ds:schemaRef ds:uri="http://schemas.microsoft.com/office/2006/metadata/properties"/>
    <ds:schemaRef ds:uri="http://www.w3.org/2000/xmlns/"/>
  </ds:schemaRefs>
</ds:datastoreItem>
</file>

<file path=docProps/app.xml><?xml version="1.0" encoding="utf-8"?>
<Properties xmlns="http://schemas.openxmlformats.org/officeDocument/2006/extended-properties" xmlns:vt="http://schemas.openxmlformats.org/officeDocument/2006/docPropsVTypes">
  <Template>Ion Boardroom</Template>
  <TotalTime>13</TotalTime>
  <Words>1484</Words>
  <Application>Microsoft Office PowerPoint</Application>
  <PresentationFormat>Widescreen</PresentationFormat>
  <Paragraphs>59</Paragraphs>
  <Slides>10</Slides>
  <Notes>6</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Ion Boardroom</vt:lpstr>
      <vt:lpstr>GLOBAL BUSINESS ENVIRONMENT- Task 2 </vt:lpstr>
      <vt:lpstr>Introduction</vt:lpstr>
      <vt:lpstr>Key opportunities that are present in Egypt </vt:lpstr>
      <vt:lpstr>Challenges that are present in Egypt </vt:lpstr>
      <vt:lpstr>Key issues of Egypt  </vt:lpstr>
      <vt:lpstr>Managing the opportunities and challenges  </vt:lpstr>
      <vt:lpstr>Evidence of key opportunities </vt:lpstr>
      <vt:lpstr>Evidence of challenges  </vt:lpstr>
      <vt:lpstr>Conclusion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GLOBAL BUSINESS ENVIRONMENT- Task 2</dc:title>
  <dc:creator>Suroshree Maity</dc:creator>
  <cp:lastModifiedBy>Alexandra Strajeriu</cp:lastModifiedBy>
  <cp:revision>5</cp:revision>
  <dcterms:created xsi:type="dcterms:W3CDTF">2022-11-15T16:39:21Z</dcterms:created>
  <dcterms:modified xsi:type="dcterms:W3CDTF">2022-11-21T19:46:54Z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0x01010076C1C2C81BC13E4DA432EA7A0D1FFDA0</vt:lpwstr>
  </property>
</Properties>
</file>