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84C4B-6340-1515-563C-D5A001FF9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CBF156-4658-7A2D-A69D-770A55A2EA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97B2D-A91A-2978-2961-90DA6220A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5A86D-0D63-0C92-9A2C-D43295C63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08CFD-CFE3-DE06-8DAB-70E155F52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86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76CC-A395-8478-4473-9DE6DF3FF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8A828-2811-9078-7F34-2A6F84DC0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E4267-A7D9-88B9-7FEC-11089B194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8F509-5BE4-B2ED-B97F-E930B00E3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D4643-59BF-C0DA-C231-8ADFD17C6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755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B1581-3705-6C5B-5968-E7B395175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52EB4E-D31E-EE77-1813-8CC803007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00B7E-0589-9873-D0B1-F6056662B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34CBD-3EDA-EB17-89CB-7F69C4F75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1A59E-4EEA-7B39-5FCB-D797ABC33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820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277E2-6EA0-3001-AADE-FD40436B9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0BD2-17A7-800D-5255-F7556D7DC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691D9-250D-1EAA-3615-8DED65F6D7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30E9B7-2047-5DAA-99A4-6D88BB2C3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7F8CC0-588D-C0D9-DC0C-99A0DF768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AD26EE-C968-0C93-BAD1-AB494725D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904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20A22-70EE-5B5A-1BF4-F8B446537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799E32-499D-40E6-E7C0-5EEF275661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4393E9-8BFF-0B4F-7EC6-8121FF3F1D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A48C7B-2988-AC45-7B69-697E2C9FFE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61DD85-5DA9-293A-4589-4EE6CA7C6F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1794D9-3B61-19B2-AB84-D79CD2C96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8EE69D-25DC-85AC-93EC-75C49437E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5C721A-1D93-A06A-EE50-3D8816562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833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38912-095A-7F54-C1F8-ADECB57D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DC79CC-599A-283F-664A-7D58DD224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501427-EB2D-87E4-8D25-9CD65C1DC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E634B-5E07-9922-8C96-C163E28B5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62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05B291-8EEC-44CB-AB4E-542F01667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98A9FA-1970-20E0-B8D2-7C81DCDFF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30D66F-A12F-BF9E-E60E-BC02E5573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64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4CB1-54F8-318A-F0CE-129116BC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8D859-D6F7-E5D0-1D0A-45E86C022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57A957-16CB-8B50-5122-FA811CCDC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FE4AF-CAE9-DAC8-5DDB-DF9D89E60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64C9A-F9CE-68B8-E8C6-46BDB0E4A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D9D6A8-103E-0507-B35F-06DB71D2A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73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69482-3763-55FF-266B-BC624A039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46BD1A-ECCA-B98F-27E9-61A8CDC527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E3656-F17B-97FF-5DCC-8B05FE5D06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DC19E-3C5F-A138-16F3-D7520899E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34289D-D4F0-8358-EBEF-9BC05D13E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D2A4A-6A17-E1E4-3294-B0E475A3B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872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073AA-53EF-E7B9-8B41-B6ADF42E6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934B41-97EA-D293-9CA2-C06E613355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AA5E9B-96B6-91DA-E1B0-DD9C9079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23583-674F-BCA8-F99B-36EEEA527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29C09-1E13-6656-2C93-2F1E010D8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69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C8D701-E318-6E5B-BF8F-C1B1054CCF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878695-0E7F-6B7E-304E-166E28C243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5E121-259C-91BE-50B1-FE732CCB5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E0BA9-61EB-1C00-6839-5878BBE2F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DA990-9EE6-26F4-D92E-5E9686784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86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CDE5E8-71F4-E7A1-31AB-12EFAA3E8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CBF5F1-B31A-1E9B-149F-544081711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B2F0A-13D5-F93F-07C0-C4171D1D6D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21D23D-9F8C-6743-850E-ECF5A0C1567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D39D2-3DB7-82C0-7442-FAC6FC37D3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49D5D-8C0E-E87E-75AF-D03557D19F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7776A7-60AA-D746-A4DD-FC92CAB20D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948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593B71-F5C7-8BD7-669E-F30414AAC065}"/>
              </a:ext>
            </a:extLst>
          </p:cNvPr>
          <p:cNvSpPr txBox="1"/>
          <p:nvPr/>
        </p:nvSpPr>
        <p:spPr>
          <a:xfrm>
            <a:off x="7320466" y="609600"/>
            <a:ext cx="4140014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 ANALYSIS OF BASIL’S BAKERY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7635F5-68DB-E468-AEF9-B334E5C143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73" r="3513" b="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8D1FAF-FBB6-5396-4DF8-C8A632B2A429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Name: Simon George Stoican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Number: 2506764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Module Name: Problem Solving for Business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Module Code: LCLM4004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Lecturer’s Name: Babar Syed</a:t>
            </a:r>
          </a:p>
        </p:txBody>
      </p:sp>
    </p:spTree>
    <p:extLst>
      <p:ext uri="{BB962C8B-B14F-4D97-AF65-F5344CB8AC3E}">
        <p14:creationId xmlns:p14="http://schemas.microsoft.com/office/powerpoint/2010/main" val="4121679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84E10B-4FA5-21BB-FA8C-DA27F5C4CB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6" r="743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98E2F-E922-21FB-0613-62BE7E4A4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PRESENTATION STRUCTURE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9C12EA-3D24-0AF3-6C19-BAD0589060E1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Introduction &amp; Background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Key Issues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PESTEL Analysis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Fishbone Diagram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Key Findings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References</a:t>
            </a:r>
          </a:p>
        </p:txBody>
      </p:sp>
    </p:spTree>
    <p:extLst>
      <p:ext uri="{BB962C8B-B14F-4D97-AF65-F5344CB8AC3E}">
        <p14:creationId xmlns:p14="http://schemas.microsoft.com/office/powerpoint/2010/main" val="776371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5FF5-6605-9133-475D-9942BD01F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INTRODUCTION &amp; BACKGROUND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03CE2F-0CC7-66FC-2E41-94E7ABF1918B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• Opened in 2015 in a Coventry retail park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• Specialises in organic bread, cakes and pastries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• Served shoppers, retail staff and local industrial workers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• Sales grew steadily until 2019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• Since 2023, sales are 25% lower than pre-2020 levels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Source: Case study provided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C9485A-D88E-9B7A-1206-74357F04B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6" r="3128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9519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4C1BA-E19B-B25A-54E7-B744D0610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MAIN ISSUES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42D796-8A35-4CA9-4252-B753F021BC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63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2A8997-91F2-5E95-BC9C-65A8A44E3FBE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Fewer visitors to the retail park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More people working from home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Customers want delivery and pre-order options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Rising costs: rent, bills and organic ingredients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Too busy baking to always answer phone calls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Source: Case study provided</a:t>
            </a:r>
          </a:p>
        </p:txBody>
      </p:sp>
    </p:spTree>
    <p:extLst>
      <p:ext uri="{BB962C8B-B14F-4D97-AF65-F5344CB8AC3E}">
        <p14:creationId xmlns:p14="http://schemas.microsoft.com/office/powerpoint/2010/main" val="694701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B92B8-61E4-E2C0-383D-299979A76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– WHAT IT 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C1871A-FB42-7BDA-F68A-235EB6C202DA}"/>
              </a:ext>
            </a:extLst>
          </p:cNvPr>
          <p:cNvSpPr txBox="1"/>
          <p:nvPr/>
        </p:nvSpPr>
        <p:spPr>
          <a:xfrm>
            <a:off x="258431" y="1819534"/>
            <a:ext cx="6098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 framework to </a:t>
            </a:r>
            <a:r>
              <a:rPr lang="en-US" dirty="0" err="1"/>
              <a:t>analyse</a:t>
            </a:r>
            <a:r>
              <a:rPr lang="en-US" dirty="0"/>
              <a:t> external factors affecting the business: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DB471F-C69B-EBB0-0E83-01F1C12F74DA}"/>
              </a:ext>
            </a:extLst>
          </p:cNvPr>
          <p:cNvSpPr txBox="1"/>
          <p:nvPr/>
        </p:nvSpPr>
        <p:spPr>
          <a:xfrm>
            <a:off x="258431" y="2918070"/>
            <a:ext cx="609895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• Political – rules, taxes and regulations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Economic – costs, inflation and spending power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Social – work habits and customer preferences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Technological – online tools and digital services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Environmental – sustainability and organic trends</a:t>
            </a:r>
            <a:endParaRPr lang="en-GB" dirty="0"/>
          </a:p>
          <a:p>
            <a:endParaRPr lang="en-GB" dirty="0"/>
          </a:p>
          <a:p>
            <a:r>
              <a:rPr lang="en-US" dirty="0"/>
              <a:t>• Legal – food safety and trading laws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Source: Johnson et al. (2023)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65FB64-81E0-D227-0C81-F765D3D875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90688"/>
            <a:ext cx="4408180" cy="4523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06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7D5B-F7F3-FFD6-5FAC-3B963F833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– APPLIED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E8E0B97-3D1A-F337-22D9-4320AEB057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01645598"/>
              </p:ext>
            </p:extLst>
          </p:nvPr>
        </p:nvGraphicFramePr>
        <p:xfrm>
          <a:off x="289442" y="2223209"/>
          <a:ext cx="8128000" cy="42696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13695241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98528151"/>
                    </a:ext>
                  </a:extLst>
                </a:gridCol>
              </a:tblGrid>
              <a:tr h="4984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Factor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Details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71163864"/>
                  </a:ext>
                </a:extLst>
              </a:tr>
              <a:tr h="4984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Political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Business rates, food safety standards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898969988"/>
                  </a:ext>
                </a:extLst>
              </a:tr>
              <a:tr h="888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Economic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High inflation, expensive organic supplies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661132694"/>
                  </a:ext>
                </a:extLst>
              </a:tr>
              <a:tr h="8886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Social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Hybrid working, demand for convenience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3168717"/>
                  </a:ext>
                </a:extLst>
              </a:tr>
              <a:tr h="4984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Technological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Opportunity for online ordering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4025889301"/>
                  </a:ext>
                </a:extLst>
              </a:tr>
              <a:tr h="4984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Environmental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Customers prefer local/organic products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737552919"/>
                  </a:ext>
                </a:extLst>
              </a:tr>
              <a:tr h="4984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Legal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Hygiene rules and consumer rights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01460939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B1EC93C-B111-71FB-4406-7F2DD2299D39}"/>
              </a:ext>
            </a:extLst>
          </p:cNvPr>
          <p:cNvSpPr txBox="1"/>
          <p:nvPr/>
        </p:nvSpPr>
        <p:spPr>
          <a:xfrm>
            <a:off x="289442" y="648866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Kotler</a:t>
            </a:r>
            <a:r>
              <a:rPr lang="en-US" dirty="0"/>
              <a:t> &amp; Armstrong (2021)</a:t>
            </a:r>
          </a:p>
        </p:txBody>
      </p:sp>
    </p:spTree>
    <p:extLst>
      <p:ext uri="{BB962C8B-B14F-4D97-AF65-F5344CB8AC3E}">
        <p14:creationId xmlns:p14="http://schemas.microsoft.com/office/powerpoint/2010/main" val="1730111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F23BD-2ABF-6ACF-5758-84F8B8698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 DIAGRAM – WHAT IT 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8CFBE-AB51-40C5-79DB-A2F6DDC1BCC2}"/>
              </a:ext>
            </a:extLst>
          </p:cNvPr>
          <p:cNvSpPr txBox="1"/>
          <p:nvPr/>
        </p:nvSpPr>
        <p:spPr>
          <a:xfrm>
            <a:off x="361802" y="2045217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Also called a Cause-and-Effect diagram: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7706F8-F328-52DF-577C-EA0188D1B348}"/>
              </a:ext>
            </a:extLst>
          </p:cNvPr>
          <p:cNvSpPr txBox="1"/>
          <p:nvPr/>
        </p:nvSpPr>
        <p:spPr>
          <a:xfrm>
            <a:off x="361802" y="2603475"/>
            <a:ext cx="609895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• Identifies the root causes of a problem</a:t>
            </a:r>
            <a:endParaRPr lang="en-GB" dirty="0"/>
          </a:p>
          <a:p>
            <a:r>
              <a:rPr lang="en-US" dirty="0"/>
              <a:t>• Groups reasons into clear categories</a:t>
            </a:r>
            <a:endParaRPr lang="en-GB" dirty="0"/>
          </a:p>
          <a:p>
            <a:r>
              <a:rPr lang="en-US" dirty="0"/>
              <a:t>• Helps show what is really causing the issue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US" dirty="0"/>
              <a:t>Source: Slack et al. (2022)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9B6357-6536-4233-D446-BE9CB42C1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326" y="1690688"/>
            <a:ext cx="6897872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604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2CC6F-BE09-E561-E89D-075993E58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 DIAGRAM – APPLIED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2088DD-61BF-E973-0AC0-19252883D355}"/>
              </a:ext>
            </a:extLst>
          </p:cNvPr>
          <p:cNvSpPr txBox="1"/>
          <p:nvPr/>
        </p:nvSpPr>
        <p:spPr>
          <a:xfrm>
            <a:off x="3046524" y="1756957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PROBLEM: SALES 25% BELOW 2019 LEVELS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509090-7DFD-A75A-777D-9ACF7A6BE4BD}"/>
              </a:ext>
            </a:extLst>
          </p:cNvPr>
          <p:cNvSpPr txBox="1"/>
          <p:nvPr/>
        </p:nvSpPr>
        <p:spPr>
          <a:xfrm>
            <a:off x="7684237" y="1506022"/>
            <a:ext cx="42641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OPERATIONAL</a:t>
            </a:r>
            <a:endParaRPr lang="en-GB" dirty="0"/>
          </a:p>
          <a:p>
            <a:r>
              <a:rPr lang="en-US" dirty="0"/>
              <a:t>• No proper pre-order system</a:t>
            </a:r>
            <a:endParaRPr lang="en-GB" dirty="0"/>
          </a:p>
          <a:p>
            <a:r>
              <a:rPr lang="en-US" dirty="0"/>
              <a:t>• No delivery service</a:t>
            </a:r>
            <a:endParaRPr lang="en-GB" dirty="0"/>
          </a:p>
          <a:p>
            <a:r>
              <a:rPr lang="en-US" dirty="0"/>
              <a:t>• Cannot always answer calls</a:t>
            </a:r>
            <a:endParaRPr lang="en-GB" dirty="0"/>
          </a:p>
          <a:p>
            <a:endParaRPr lang="en-GB" dirty="0"/>
          </a:p>
          <a:p>
            <a:r>
              <a:rPr lang="en-US" dirty="0"/>
              <a:t>CUSTOMER </a:t>
            </a:r>
            <a:r>
              <a:rPr lang="en-US" dirty="0" err="1"/>
              <a:t>BEHAVIOUR</a:t>
            </a:r>
            <a:endParaRPr lang="en-GB" dirty="0"/>
          </a:p>
          <a:p>
            <a:r>
              <a:rPr lang="en-US" dirty="0"/>
              <a:t>• Less footfall in the retail park</a:t>
            </a:r>
            <a:endParaRPr lang="en-GB" dirty="0"/>
          </a:p>
          <a:p>
            <a:r>
              <a:rPr lang="en-US" dirty="0"/>
              <a:t>• More people work from home</a:t>
            </a:r>
            <a:endParaRPr lang="en-GB" dirty="0"/>
          </a:p>
          <a:p>
            <a:r>
              <a:rPr lang="en-US" dirty="0"/>
              <a:t>• Want easier ordering options</a:t>
            </a:r>
            <a:endParaRPr lang="en-GB" dirty="0"/>
          </a:p>
          <a:p>
            <a:endParaRPr lang="en-GB" dirty="0"/>
          </a:p>
          <a:p>
            <a:r>
              <a:rPr lang="en-US" dirty="0"/>
              <a:t>FINANCIAL</a:t>
            </a:r>
            <a:endParaRPr lang="en-GB" dirty="0"/>
          </a:p>
          <a:p>
            <a:r>
              <a:rPr lang="en-US" dirty="0"/>
              <a:t>• Higher rent and utility costs</a:t>
            </a:r>
            <a:endParaRPr lang="en-GB" dirty="0"/>
          </a:p>
          <a:p>
            <a:r>
              <a:rPr lang="en-US" dirty="0"/>
              <a:t>• Organic ingredients are more expensive</a:t>
            </a:r>
            <a:endParaRPr lang="en-GB" dirty="0"/>
          </a:p>
          <a:p>
            <a:endParaRPr lang="en-GB" dirty="0"/>
          </a:p>
          <a:p>
            <a:r>
              <a:rPr lang="en-US" dirty="0"/>
              <a:t>MARKET CHANGES</a:t>
            </a:r>
            <a:endParaRPr lang="en-GB" dirty="0"/>
          </a:p>
          <a:p>
            <a:r>
              <a:rPr lang="en-US" dirty="0"/>
              <a:t>• Other shops have closed</a:t>
            </a:r>
            <a:endParaRPr lang="en-GB" dirty="0"/>
          </a:p>
          <a:p>
            <a:r>
              <a:rPr lang="en-US" dirty="0"/>
              <a:t>• Shopping habits changed after lockdownSource: Case study provided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2AA156-707B-E959-881C-3B29463E12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63" y="2712251"/>
            <a:ext cx="4878813" cy="378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394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8D7AA-129F-7CD0-6D67-A1A5DC00E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KEY FINDINGS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BAA53A-FD38-A9CF-90D2-D51700980C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88" b="-3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300F1E-BA28-A052-EC14-4A9B4F2256BA}"/>
              </a:ext>
            </a:extLst>
          </p:cNvPr>
          <p:cNvSpPr txBox="1"/>
          <p:nvPr/>
        </p:nvSpPr>
        <p:spPr>
          <a:xfrm>
            <a:off x="6417734" y="2614612"/>
            <a:ext cx="5291663" cy="3752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Sales dropped due to both external changes and internal limits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Biggest challenges: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. fewer visitors and remote working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Customers want simpler ways to order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Rising costs reduce profit margins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Small changes could help improve the business</a:t>
            </a:r>
          </a:p>
        </p:txBody>
      </p:sp>
    </p:spTree>
    <p:extLst>
      <p:ext uri="{BB962C8B-B14F-4D97-AF65-F5344CB8AC3E}">
        <p14:creationId xmlns:p14="http://schemas.microsoft.com/office/powerpoint/2010/main" val="692580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981FB1-CA75-38B5-06FB-2F64A61AB1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40" r="1154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91C7F-FA26-0778-5889-FF4B8A0F7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5D5B64-460A-BCDF-D996-F57786D45743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De Bono, E. (2016) Six Thinking Hats. 2nd edn. London: Penguin.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Doran, G.T. (1981) ‘There’s a S.M.A.R.T. way to write management’s goals and objectives’, Management Review, 70(11), pp. 35–36.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Johnson, G., Whittington, R. and Scholes, K. (2023) Exploring Strategy. 12th edn. Harlow: Pearson.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Kotler, P. and Armstrong, G. (2021) Principles of Marketing. 18th edn. Harlow: Pearson.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 Slack, N., Brandon-Jones, A. and Johnston, R. (2022) Operations Management. 9th edn.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1605791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F98F14-446C-B5F3-1714-A27D50DA96B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88" b="2246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2B45BF-C370-798D-2CC7-6C6815415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Thankyou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161425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PRESENTATION STRUCTURE</vt:lpstr>
      <vt:lpstr>INTRODUCTION &amp; BACKGROUND</vt:lpstr>
      <vt:lpstr>MAIN ISSUES</vt:lpstr>
      <vt:lpstr>PESTEL ANALYSIS – WHAT IT IS</vt:lpstr>
      <vt:lpstr>PESTEL ANALYSIS – APPLIED</vt:lpstr>
      <vt:lpstr>FISHBONE DIAGRAM – WHAT IT IS</vt:lpstr>
      <vt:lpstr>FISHBONE DIAGRAM – APPLIED</vt:lpstr>
      <vt:lpstr>KEY FINDINGS</vt:lpstr>
      <vt:lpstr>REFERENCES</vt:lpstr>
      <vt:lpstr>Thankyou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George Stoican (2506764)</dc:creator>
  <cp:lastModifiedBy>Simon George Stoican (2506764)</cp:lastModifiedBy>
  <cp:revision>1</cp:revision>
  <dcterms:created xsi:type="dcterms:W3CDTF">2026-06-10T21:40:16Z</dcterms:created>
  <dcterms:modified xsi:type="dcterms:W3CDTF">2026-06-10T22:37:15Z</dcterms:modified>
</cp:coreProperties>
</file>