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sldIdLst>
    <p:sldId id="280" r:id="rId3"/>
    <p:sldId id="358" r:id="rId4"/>
    <p:sldId id="350" r:id="rId5"/>
    <p:sldId id="353" r:id="rId6"/>
    <p:sldId id="355" r:id="rId7"/>
    <p:sldId id="356" r:id="rId8"/>
    <p:sldId id="357" r:id="rId9"/>
    <p:sldId id="354" r:id="rId10"/>
    <p:sldId id="340" r:id="rId11"/>
    <p:sldId id="339" r:id="rId12"/>
    <p:sldId id="341" r:id="rId13"/>
    <p:sldId id="342" r:id="rId14"/>
    <p:sldId id="347" r:id="rId15"/>
    <p:sldId id="343" r:id="rId16"/>
    <p:sldId id="345" r:id="rId17"/>
    <p:sldId id="346" r:id="rId18"/>
    <p:sldId id="362" r:id="rId19"/>
    <p:sldId id="359" r:id="rId20"/>
    <p:sldId id="360" r:id="rId21"/>
    <p:sldId id="36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0" d="100"/>
          <a:sy n="120" d="100"/>
        </p:scale>
        <p:origin x="198" y="10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6FBF7C-36D4-41F3-8736-E17CF7C473B3}" type="doc">
      <dgm:prSet loTypeId="urn:microsoft.com/office/officeart/2005/8/layout/arrow2" loCatId="process" qsTypeId="urn:microsoft.com/office/officeart/2005/8/quickstyle/simple1" qsCatId="simple" csTypeId="urn:microsoft.com/office/officeart/2005/8/colors/accent1_2" csCatId="accent1" phldr="1"/>
      <dgm:spPr/>
    </dgm:pt>
    <dgm:pt modelId="{E4295897-6FF8-4ACA-A340-7BB5EE28FDEF}">
      <dgm:prSet phldrT="[Text]"/>
      <dgm:spPr/>
      <dgm:t>
        <a:bodyPr/>
        <a:lstStyle/>
        <a:p>
          <a:r>
            <a:rPr lang="en-GB" dirty="0"/>
            <a:t>Plan &amp; Structure</a:t>
          </a:r>
        </a:p>
      </dgm:t>
    </dgm:pt>
    <dgm:pt modelId="{D642B0F1-E3D1-4CD3-BAB0-947844D36EB1}" type="parTrans" cxnId="{4FBE43ED-15B3-4359-9E09-EB9EE9CB8BAA}">
      <dgm:prSet/>
      <dgm:spPr/>
      <dgm:t>
        <a:bodyPr/>
        <a:lstStyle/>
        <a:p>
          <a:endParaRPr lang="en-GB"/>
        </a:p>
      </dgm:t>
    </dgm:pt>
    <dgm:pt modelId="{7E765CAD-0910-4E8E-A104-2718E174D198}" type="sibTrans" cxnId="{4FBE43ED-15B3-4359-9E09-EB9EE9CB8BAA}">
      <dgm:prSet/>
      <dgm:spPr/>
      <dgm:t>
        <a:bodyPr/>
        <a:lstStyle/>
        <a:p>
          <a:endParaRPr lang="en-GB"/>
        </a:p>
      </dgm:t>
    </dgm:pt>
    <dgm:pt modelId="{72538B25-4D37-4A65-B0CB-977016765CE6}">
      <dgm:prSet phldrT="[Text]"/>
      <dgm:spPr/>
      <dgm:t>
        <a:bodyPr/>
        <a:lstStyle/>
        <a:p>
          <a:r>
            <a:rPr lang="en-GB" dirty="0"/>
            <a:t>Research &amp; Write</a:t>
          </a:r>
        </a:p>
      </dgm:t>
    </dgm:pt>
    <dgm:pt modelId="{FA92DCD3-93DA-4E8B-8962-76FBB4E02190}" type="parTrans" cxnId="{C0C2E0DA-945C-4A18-8E31-F31269360A08}">
      <dgm:prSet/>
      <dgm:spPr/>
      <dgm:t>
        <a:bodyPr/>
        <a:lstStyle/>
        <a:p>
          <a:endParaRPr lang="en-GB"/>
        </a:p>
      </dgm:t>
    </dgm:pt>
    <dgm:pt modelId="{71426A07-863C-41EF-9F3F-D6F1CC2B388A}" type="sibTrans" cxnId="{C0C2E0DA-945C-4A18-8E31-F31269360A08}">
      <dgm:prSet/>
      <dgm:spPr/>
      <dgm:t>
        <a:bodyPr/>
        <a:lstStyle/>
        <a:p>
          <a:endParaRPr lang="en-GB"/>
        </a:p>
      </dgm:t>
    </dgm:pt>
    <dgm:pt modelId="{0BE084F8-5977-4C56-887B-9CC837DA0C81}">
      <dgm:prSet phldrT="[Text]"/>
      <dgm:spPr/>
      <dgm:t>
        <a:bodyPr/>
        <a:lstStyle/>
        <a:p>
          <a:r>
            <a:rPr lang="en-GB" dirty="0"/>
            <a:t>Edit &amp; Submit</a:t>
          </a:r>
        </a:p>
      </dgm:t>
    </dgm:pt>
    <dgm:pt modelId="{378EBD8E-E430-4CD3-BAF8-3ACA9CB74352}" type="parTrans" cxnId="{26E22E1B-D825-450B-91A8-90CEF1F744F2}">
      <dgm:prSet/>
      <dgm:spPr/>
      <dgm:t>
        <a:bodyPr/>
        <a:lstStyle/>
        <a:p>
          <a:endParaRPr lang="en-GB"/>
        </a:p>
      </dgm:t>
    </dgm:pt>
    <dgm:pt modelId="{2C487780-C6B4-4CF6-96F3-6B037541A2A7}" type="sibTrans" cxnId="{26E22E1B-D825-450B-91A8-90CEF1F744F2}">
      <dgm:prSet/>
      <dgm:spPr/>
      <dgm:t>
        <a:bodyPr/>
        <a:lstStyle/>
        <a:p>
          <a:endParaRPr lang="en-GB"/>
        </a:p>
      </dgm:t>
    </dgm:pt>
    <dgm:pt modelId="{E82CDD9D-BC4A-49EE-BF53-1716C1F8AC78}" type="pres">
      <dgm:prSet presAssocID="{FE6FBF7C-36D4-41F3-8736-E17CF7C473B3}" presName="arrowDiagram" presStyleCnt="0">
        <dgm:presLayoutVars>
          <dgm:chMax val="5"/>
          <dgm:dir/>
          <dgm:resizeHandles val="exact"/>
        </dgm:presLayoutVars>
      </dgm:prSet>
      <dgm:spPr/>
    </dgm:pt>
    <dgm:pt modelId="{505686C1-D32A-49B4-A0D0-EED078AFE69E}" type="pres">
      <dgm:prSet presAssocID="{FE6FBF7C-36D4-41F3-8736-E17CF7C473B3}" presName="arrow" presStyleLbl="bgShp" presStyleIdx="0" presStyleCnt="1"/>
      <dgm:spPr/>
    </dgm:pt>
    <dgm:pt modelId="{DA81111B-5179-4B75-9D9D-13BA0096204E}" type="pres">
      <dgm:prSet presAssocID="{FE6FBF7C-36D4-41F3-8736-E17CF7C473B3}" presName="arrowDiagram3" presStyleCnt="0"/>
      <dgm:spPr/>
    </dgm:pt>
    <dgm:pt modelId="{0482E347-3849-49FC-B395-B00DA79210BF}" type="pres">
      <dgm:prSet presAssocID="{E4295897-6FF8-4ACA-A340-7BB5EE28FDEF}" presName="bullet3a" presStyleLbl="node1" presStyleIdx="0" presStyleCnt="3"/>
      <dgm:spPr/>
    </dgm:pt>
    <dgm:pt modelId="{F6D8E771-C7C3-4131-82D6-3B13334D42F3}" type="pres">
      <dgm:prSet presAssocID="{E4295897-6FF8-4ACA-A340-7BB5EE28FDEF}" presName="textBox3a" presStyleLbl="revTx" presStyleIdx="0" presStyleCnt="3">
        <dgm:presLayoutVars>
          <dgm:bulletEnabled val="1"/>
        </dgm:presLayoutVars>
      </dgm:prSet>
      <dgm:spPr/>
    </dgm:pt>
    <dgm:pt modelId="{C6789054-ED45-4C78-B5EF-AB515ED23924}" type="pres">
      <dgm:prSet presAssocID="{72538B25-4D37-4A65-B0CB-977016765CE6}" presName="bullet3b" presStyleLbl="node1" presStyleIdx="1" presStyleCnt="3"/>
      <dgm:spPr/>
    </dgm:pt>
    <dgm:pt modelId="{D55D1CD1-BBB4-40D5-B140-38C1F510B872}" type="pres">
      <dgm:prSet presAssocID="{72538B25-4D37-4A65-B0CB-977016765CE6}" presName="textBox3b" presStyleLbl="revTx" presStyleIdx="1" presStyleCnt="3">
        <dgm:presLayoutVars>
          <dgm:bulletEnabled val="1"/>
        </dgm:presLayoutVars>
      </dgm:prSet>
      <dgm:spPr/>
    </dgm:pt>
    <dgm:pt modelId="{02C71DC0-1972-47F7-A6D2-CF86786B3888}" type="pres">
      <dgm:prSet presAssocID="{0BE084F8-5977-4C56-887B-9CC837DA0C81}" presName="bullet3c" presStyleLbl="node1" presStyleIdx="2" presStyleCnt="3"/>
      <dgm:spPr/>
    </dgm:pt>
    <dgm:pt modelId="{702AE97B-1A3F-4864-8D49-AC312BA6C4AF}" type="pres">
      <dgm:prSet presAssocID="{0BE084F8-5977-4C56-887B-9CC837DA0C81}" presName="textBox3c" presStyleLbl="revTx" presStyleIdx="2" presStyleCnt="3">
        <dgm:presLayoutVars>
          <dgm:bulletEnabled val="1"/>
        </dgm:presLayoutVars>
      </dgm:prSet>
      <dgm:spPr/>
    </dgm:pt>
  </dgm:ptLst>
  <dgm:cxnLst>
    <dgm:cxn modelId="{26E22E1B-D825-450B-91A8-90CEF1F744F2}" srcId="{FE6FBF7C-36D4-41F3-8736-E17CF7C473B3}" destId="{0BE084F8-5977-4C56-887B-9CC837DA0C81}" srcOrd="2" destOrd="0" parTransId="{378EBD8E-E430-4CD3-BAF8-3ACA9CB74352}" sibTransId="{2C487780-C6B4-4CF6-96F3-6B037541A2A7}"/>
    <dgm:cxn modelId="{465BF34C-076A-4DC9-AFB0-3F09B2BAA3AB}" type="presOf" srcId="{72538B25-4D37-4A65-B0CB-977016765CE6}" destId="{D55D1CD1-BBB4-40D5-B140-38C1F510B872}" srcOrd="0" destOrd="0" presId="urn:microsoft.com/office/officeart/2005/8/layout/arrow2"/>
    <dgm:cxn modelId="{2A034D73-2123-44D7-A4F4-989D35DDA6CC}" type="presOf" srcId="{E4295897-6FF8-4ACA-A340-7BB5EE28FDEF}" destId="{F6D8E771-C7C3-4131-82D6-3B13334D42F3}" srcOrd="0" destOrd="0" presId="urn:microsoft.com/office/officeart/2005/8/layout/arrow2"/>
    <dgm:cxn modelId="{B5EC6E9E-6D90-4AA9-92E2-9F834C91A7B9}" type="presOf" srcId="{0BE084F8-5977-4C56-887B-9CC837DA0C81}" destId="{702AE97B-1A3F-4864-8D49-AC312BA6C4AF}" srcOrd="0" destOrd="0" presId="urn:microsoft.com/office/officeart/2005/8/layout/arrow2"/>
    <dgm:cxn modelId="{0DA727B4-FC82-48E8-A315-8B38F0397501}" type="presOf" srcId="{FE6FBF7C-36D4-41F3-8736-E17CF7C473B3}" destId="{E82CDD9D-BC4A-49EE-BF53-1716C1F8AC78}" srcOrd="0" destOrd="0" presId="urn:microsoft.com/office/officeart/2005/8/layout/arrow2"/>
    <dgm:cxn modelId="{C0C2E0DA-945C-4A18-8E31-F31269360A08}" srcId="{FE6FBF7C-36D4-41F3-8736-E17CF7C473B3}" destId="{72538B25-4D37-4A65-B0CB-977016765CE6}" srcOrd="1" destOrd="0" parTransId="{FA92DCD3-93DA-4E8B-8962-76FBB4E02190}" sibTransId="{71426A07-863C-41EF-9F3F-D6F1CC2B388A}"/>
    <dgm:cxn modelId="{4FBE43ED-15B3-4359-9E09-EB9EE9CB8BAA}" srcId="{FE6FBF7C-36D4-41F3-8736-E17CF7C473B3}" destId="{E4295897-6FF8-4ACA-A340-7BB5EE28FDEF}" srcOrd="0" destOrd="0" parTransId="{D642B0F1-E3D1-4CD3-BAB0-947844D36EB1}" sibTransId="{7E765CAD-0910-4E8E-A104-2718E174D198}"/>
    <dgm:cxn modelId="{C3B95852-38A0-47D3-AFE4-09C33E49B3B0}" type="presParOf" srcId="{E82CDD9D-BC4A-49EE-BF53-1716C1F8AC78}" destId="{505686C1-D32A-49B4-A0D0-EED078AFE69E}" srcOrd="0" destOrd="0" presId="urn:microsoft.com/office/officeart/2005/8/layout/arrow2"/>
    <dgm:cxn modelId="{4A75AB80-0BD9-47EF-A238-941CD21F488B}" type="presParOf" srcId="{E82CDD9D-BC4A-49EE-BF53-1716C1F8AC78}" destId="{DA81111B-5179-4B75-9D9D-13BA0096204E}" srcOrd="1" destOrd="0" presId="urn:microsoft.com/office/officeart/2005/8/layout/arrow2"/>
    <dgm:cxn modelId="{1B5021FD-2FEE-4A60-96E6-1F193922C52F}" type="presParOf" srcId="{DA81111B-5179-4B75-9D9D-13BA0096204E}" destId="{0482E347-3849-49FC-B395-B00DA79210BF}" srcOrd="0" destOrd="0" presId="urn:microsoft.com/office/officeart/2005/8/layout/arrow2"/>
    <dgm:cxn modelId="{FEAEF753-83C0-4F1F-8552-D70E855C3836}" type="presParOf" srcId="{DA81111B-5179-4B75-9D9D-13BA0096204E}" destId="{F6D8E771-C7C3-4131-82D6-3B13334D42F3}" srcOrd="1" destOrd="0" presId="urn:microsoft.com/office/officeart/2005/8/layout/arrow2"/>
    <dgm:cxn modelId="{86C867DA-C448-4EC7-9668-EC79D77F3A68}" type="presParOf" srcId="{DA81111B-5179-4B75-9D9D-13BA0096204E}" destId="{C6789054-ED45-4C78-B5EF-AB515ED23924}" srcOrd="2" destOrd="0" presId="urn:microsoft.com/office/officeart/2005/8/layout/arrow2"/>
    <dgm:cxn modelId="{FEDB4874-3FCE-4484-B7FD-E40373871E84}" type="presParOf" srcId="{DA81111B-5179-4B75-9D9D-13BA0096204E}" destId="{D55D1CD1-BBB4-40D5-B140-38C1F510B872}" srcOrd="3" destOrd="0" presId="urn:microsoft.com/office/officeart/2005/8/layout/arrow2"/>
    <dgm:cxn modelId="{A2A36619-D709-4E16-8763-301C087A655F}" type="presParOf" srcId="{DA81111B-5179-4B75-9D9D-13BA0096204E}" destId="{02C71DC0-1972-47F7-A6D2-CF86786B3888}" srcOrd="4" destOrd="0" presId="urn:microsoft.com/office/officeart/2005/8/layout/arrow2"/>
    <dgm:cxn modelId="{8DFB3AFA-E1B7-45BD-8E63-2D06232C01BF}" type="presParOf" srcId="{DA81111B-5179-4B75-9D9D-13BA0096204E}" destId="{702AE97B-1A3F-4864-8D49-AC312BA6C4AF}"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5686C1-D32A-49B4-A0D0-EED078AFE69E}">
      <dsp:nvSpPr>
        <dsp:cNvPr id="0" name=""/>
        <dsp:cNvSpPr/>
      </dsp:nvSpPr>
      <dsp:spPr>
        <a:xfrm>
          <a:off x="0" y="237312"/>
          <a:ext cx="7067276" cy="4417047"/>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2E347-3849-49FC-B395-B00DA79210BF}">
      <dsp:nvSpPr>
        <dsp:cNvPr id="0" name=""/>
        <dsp:cNvSpPr/>
      </dsp:nvSpPr>
      <dsp:spPr>
        <a:xfrm>
          <a:off x="897544" y="3285958"/>
          <a:ext cx="183749" cy="183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D8E771-C7C3-4131-82D6-3B13334D42F3}">
      <dsp:nvSpPr>
        <dsp:cNvPr id="0" name=""/>
        <dsp:cNvSpPr/>
      </dsp:nvSpPr>
      <dsp:spPr>
        <a:xfrm>
          <a:off x="989418" y="3377833"/>
          <a:ext cx="1646675" cy="1276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65" tIns="0" rIns="0" bIns="0" numCol="1" spcCol="1270" anchor="t" anchorCtr="0">
          <a:noAutofit/>
        </a:bodyPr>
        <a:lstStyle/>
        <a:p>
          <a:pPr marL="0" lvl="0" indent="0" algn="l" defTabSz="1333500">
            <a:lnSpc>
              <a:spcPct val="90000"/>
            </a:lnSpc>
            <a:spcBef>
              <a:spcPct val="0"/>
            </a:spcBef>
            <a:spcAft>
              <a:spcPct val="35000"/>
            </a:spcAft>
            <a:buNone/>
          </a:pPr>
          <a:r>
            <a:rPr lang="en-GB" sz="3000" kern="1200" dirty="0"/>
            <a:t>Plan &amp; Structure</a:t>
          </a:r>
        </a:p>
      </dsp:txBody>
      <dsp:txXfrm>
        <a:off x="989418" y="3377833"/>
        <a:ext cx="1646675" cy="1276526"/>
      </dsp:txXfrm>
    </dsp:sp>
    <dsp:sp modelId="{C6789054-ED45-4C78-B5EF-AB515ED23924}">
      <dsp:nvSpPr>
        <dsp:cNvPr id="0" name=""/>
        <dsp:cNvSpPr/>
      </dsp:nvSpPr>
      <dsp:spPr>
        <a:xfrm>
          <a:off x="2519483" y="2085405"/>
          <a:ext cx="332161" cy="33216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5D1CD1-BBB4-40D5-B140-38C1F510B872}">
      <dsp:nvSpPr>
        <dsp:cNvPr id="0" name=""/>
        <dsp:cNvSpPr/>
      </dsp:nvSpPr>
      <dsp:spPr>
        <a:xfrm>
          <a:off x="2685564" y="2251486"/>
          <a:ext cx="1696146" cy="2402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06" tIns="0" rIns="0" bIns="0" numCol="1" spcCol="1270" anchor="t" anchorCtr="0">
          <a:noAutofit/>
        </a:bodyPr>
        <a:lstStyle/>
        <a:p>
          <a:pPr marL="0" lvl="0" indent="0" algn="l" defTabSz="1333500">
            <a:lnSpc>
              <a:spcPct val="90000"/>
            </a:lnSpc>
            <a:spcBef>
              <a:spcPct val="0"/>
            </a:spcBef>
            <a:spcAft>
              <a:spcPct val="35000"/>
            </a:spcAft>
            <a:buNone/>
          </a:pPr>
          <a:r>
            <a:rPr lang="en-GB" sz="3000" kern="1200" dirty="0"/>
            <a:t>Research &amp; Write</a:t>
          </a:r>
        </a:p>
      </dsp:txBody>
      <dsp:txXfrm>
        <a:off x="2685564" y="2251486"/>
        <a:ext cx="1696146" cy="2402873"/>
      </dsp:txXfrm>
    </dsp:sp>
    <dsp:sp modelId="{02C71DC0-1972-47F7-A6D2-CF86786B3888}">
      <dsp:nvSpPr>
        <dsp:cNvPr id="0" name=""/>
        <dsp:cNvSpPr/>
      </dsp:nvSpPr>
      <dsp:spPr>
        <a:xfrm>
          <a:off x="4470052" y="1354825"/>
          <a:ext cx="459372" cy="45937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AE97B-1A3F-4864-8D49-AC312BA6C4AF}">
      <dsp:nvSpPr>
        <dsp:cNvPr id="0" name=""/>
        <dsp:cNvSpPr/>
      </dsp:nvSpPr>
      <dsp:spPr>
        <a:xfrm>
          <a:off x="4699738" y="1584512"/>
          <a:ext cx="1696146" cy="3069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3412" tIns="0" rIns="0" bIns="0" numCol="1" spcCol="1270" anchor="t" anchorCtr="0">
          <a:noAutofit/>
        </a:bodyPr>
        <a:lstStyle/>
        <a:p>
          <a:pPr marL="0" lvl="0" indent="0" algn="l" defTabSz="1333500">
            <a:lnSpc>
              <a:spcPct val="90000"/>
            </a:lnSpc>
            <a:spcBef>
              <a:spcPct val="0"/>
            </a:spcBef>
            <a:spcAft>
              <a:spcPct val="35000"/>
            </a:spcAft>
            <a:buNone/>
          </a:pPr>
          <a:r>
            <a:rPr lang="en-GB" sz="3000" kern="1200" dirty="0"/>
            <a:t>Edit &amp; Submit</a:t>
          </a:r>
        </a:p>
      </dsp:txBody>
      <dsp:txXfrm>
        <a:off x="4699738" y="1584512"/>
        <a:ext cx="1696146" cy="3069848"/>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B60EE10-3554-4DB7-8687-BD40C3733E76}" type="datetime1">
              <a:rPr lang="en-GB" smtClean="0">
                <a:solidFill>
                  <a:prstClr val="black">
                    <a:tint val="75000"/>
                  </a:prstClr>
                </a:solidFill>
              </a:rPr>
              <a:t>27/09/2024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77845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9E4C25-0E6F-4674-82AB-42C21C15F2B0}" type="datetime1">
              <a:rPr lang="en-GB" smtClean="0">
                <a:solidFill>
                  <a:prstClr val="black">
                    <a:tint val="75000"/>
                  </a:prstClr>
                </a:solidFill>
              </a:rPr>
              <a:t>27/09/2024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8054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D3AF08-F09C-44F4-9CE7-69942AD01A23}" type="datetime1">
              <a:rPr lang="en-GB" smtClean="0">
                <a:solidFill>
                  <a:prstClr val="black">
                    <a:tint val="75000"/>
                  </a:prstClr>
                </a:solidFill>
              </a:rPr>
              <a:t>27/09/2024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3641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E311789-719B-4754-A74F-41BFF83744AB}" type="datetime1">
              <a:rPr lang="en-GB" smtClean="0">
                <a:solidFill>
                  <a:prstClr val="black">
                    <a:tint val="75000"/>
                  </a:prstClr>
                </a:solidFill>
              </a:rPr>
              <a:t>27/09/2024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933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60F60F5-D667-4E9E-995A-2474EDDA5DB2}" type="datetime1">
              <a:rPr lang="en-GB" smtClean="0">
                <a:solidFill>
                  <a:prstClr val="black">
                    <a:tint val="75000"/>
                  </a:prstClr>
                </a:solidFill>
              </a:rPr>
              <a:t>27/09/2024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5754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B504D6-919F-4AD5-A81B-F2F7A0B9510A}" type="datetime1">
              <a:rPr lang="en-GB" smtClean="0">
                <a:solidFill>
                  <a:prstClr val="black">
                    <a:tint val="75000"/>
                  </a:prstClr>
                </a:solidFill>
              </a:rPr>
              <a:t>27/09/2024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2395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763B62-64BB-45C9-A9D6-7988E88495A4}" type="datetime1">
              <a:rPr lang="en-GB" smtClean="0">
                <a:solidFill>
                  <a:prstClr val="black">
                    <a:tint val="75000"/>
                  </a:prstClr>
                </a:solidFill>
              </a:rPr>
              <a:t>27/09/2024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1100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C7E1DB-6691-4C20-A483-8A3FFD0E0FF3}" type="datetime1">
              <a:rPr lang="en-GB" smtClean="0">
                <a:solidFill>
                  <a:prstClr val="black">
                    <a:tint val="75000"/>
                  </a:prstClr>
                </a:solidFill>
              </a:rPr>
              <a:t>27/09/2024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3654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64E879-07FD-4641-8E05-F9FE66390E29}" type="datetime1">
              <a:rPr lang="en-GB" smtClean="0">
                <a:solidFill>
                  <a:prstClr val="black">
                    <a:tint val="75000"/>
                  </a:prstClr>
                </a:solidFill>
              </a:rPr>
              <a:t>27/09/2024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3279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053C01-9CD5-4973-B893-6BFCE7A6D29F}" type="datetime1">
              <a:rPr lang="en-GB" smtClean="0">
                <a:solidFill>
                  <a:prstClr val="black">
                    <a:tint val="75000"/>
                  </a:prstClr>
                </a:solidFill>
              </a:rPr>
              <a:t>27/09/2024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0026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EDB5AE-1AE0-4BB0-822D-65018EE676FF}" type="datetime1">
              <a:rPr lang="en-GB" smtClean="0">
                <a:solidFill>
                  <a:prstClr val="black">
                    <a:tint val="75000"/>
                  </a:prstClr>
                </a:solidFill>
              </a:rPr>
              <a:t>27/09/2024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44951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02A26486-0814-4A28-8881-71828916A19E}" type="datetime1">
              <a:rPr lang="en-GB" smtClean="0">
                <a:solidFill>
                  <a:prstClr val="black">
                    <a:tint val="75000"/>
                  </a:prstClr>
                </a:solidFill>
              </a:rPr>
              <a:t>27/09/2024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1462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27/09/2024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74255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27/09/2024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81274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27/09/2024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60132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27/09/2024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73898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27/09/2024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18606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27/09/2024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21701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27/09/2024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7715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27/09/2024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22433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27/09/2024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34492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27/09/2024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428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DA89CD3-6D2C-4578-AD5B-BCEF4FE3C9D3}" type="datetime1">
              <a:rPr lang="en-GB" smtClean="0">
                <a:solidFill>
                  <a:prstClr val="black">
                    <a:tint val="75000"/>
                  </a:prstClr>
                </a:solidFill>
              </a:rPr>
              <a:t>27/09/2024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1190722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CCC24C7-2529-4B5E-B1CF-3154BA8D5642}" type="datetime1">
              <a:rPr lang="en-GB" smtClean="0">
                <a:solidFill>
                  <a:prstClr val="black">
                    <a:tint val="75000"/>
                  </a:prstClr>
                </a:solidFill>
              </a:rPr>
              <a:t>27/09/2024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1141461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cradle.uwtsd.ac.uk/Live/ReportCradleSite/reportviewer.aspx?reportinstanceid=245E1C4CF9131744082A51178B3DF98527F2551C814A139E52E82C6A1F0D30693103CF462C0E1140&amp;username=0B783FAACFDD0BDC"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73795" y="1228725"/>
            <a:ext cx="7817929" cy="2128269"/>
          </a:xfrm>
        </p:spPr>
        <p:txBody>
          <a:bodyPr>
            <a:normAutofit/>
          </a:bodyPr>
          <a:lstStyle/>
          <a:p>
            <a:r>
              <a:rPr lang="en-GB" sz="5400" b="1" dirty="0">
                <a:solidFill>
                  <a:schemeClr val="bg1"/>
                </a:solidFill>
              </a:rPr>
              <a:t>BMPL 6015</a:t>
            </a:r>
            <a:br>
              <a:rPr lang="en-GB" sz="5400" b="1" dirty="0">
                <a:solidFill>
                  <a:schemeClr val="bg1"/>
                </a:solidFill>
              </a:rPr>
            </a:br>
            <a:r>
              <a:rPr lang="en-GB" sz="5400" b="1" dirty="0">
                <a:solidFill>
                  <a:schemeClr val="bg1"/>
                </a:solidFill>
              </a:rPr>
              <a:t>Policing Research</a:t>
            </a:r>
          </a:p>
        </p:txBody>
      </p:sp>
      <p:sp>
        <p:nvSpPr>
          <p:cNvPr id="4" name="Subtitle 2"/>
          <p:cNvSpPr>
            <a:spLocks noGrp="1"/>
          </p:cNvSpPr>
          <p:nvPr>
            <p:ph type="subTitle" idx="1"/>
          </p:nvPr>
        </p:nvSpPr>
        <p:spPr>
          <a:xfrm>
            <a:off x="1631504" y="3501008"/>
            <a:ext cx="8856984" cy="2592288"/>
          </a:xfrm>
        </p:spPr>
        <p:txBody>
          <a:bodyPr>
            <a:normAutofit fontScale="40000" lnSpcReduction="20000"/>
          </a:bodyPr>
          <a:lstStyle/>
          <a:p>
            <a:r>
              <a:rPr lang="en-GB" sz="13500" b="1" dirty="0">
                <a:solidFill>
                  <a:schemeClr val="bg1"/>
                </a:solidFill>
              </a:rPr>
              <a:t>2024</a:t>
            </a:r>
          </a:p>
          <a:p>
            <a:endParaRPr lang="en-GB" sz="5400" b="1" dirty="0">
              <a:solidFill>
                <a:schemeClr val="bg1"/>
              </a:solidFill>
            </a:endParaRPr>
          </a:p>
          <a:p>
            <a:r>
              <a:rPr lang="en-GB" sz="6000" b="1" dirty="0">
                <a:solidFill>
                  <a:schemeClr val="bg1"/>
                </a:solidFill>
              </a:rPr>
              <a:t>Mike </a:t>
            </a:r>
            <a:r>
              <a:rPr lang="en-GB" sz="6000" b="1" dirty="0" err="1">
                <a:solidFill>
                  <a:schemeClr val="bg1"/>
                </a:solidFill>
              </a:rPr>
              <a:t>Durke</a:t>
            </a:r>
            <a:r>
              <a:rPr lang="en-GB" sz="6000" b="1" dirty="0">
                <a:solidFill>
                  <a:schemeClr val="bg1"/>
                </a:solidFill>
              </a:rPr>
              <a:t> </a:t>
            </a:r>
          </a:p>
          <a:p>
            <a:r>
              <a:rPr lang="en-GB" sz="6000" b="1" dirty="0">
                <a:solidFill>
                  <a:schemeClr val="bg1"/>
                </a:solidFill>
              </a:rPr>
              <a:t>Senior Lecturer</a:t>
            </a:r>
          </a:p>
          <a:p>
            <a:r>
              <a:rPr lang="en-GB" sz="6000" b="1" dirty="0">
                <a:solidFill>
                  <a:schemeClr val="bg1"/>
                </a:solidFill>
              </a:rPr>
              <a:t>MA (Child Welfare), MBA, PGCE (PCET), BA (Hons) </a:t>
            </a:r>
          </a:p>
          <a:p>
            <a:r>
              <a:rPr lang="en-GB" sz="6000" b="1" dirty="0" err="1">
                <a:solidFill>
                  <a:schemeClr val="bg1"/>
                </a:solidFill>
              </a:rPr>
              <a:t>CMgr</a:t>
            </a:r>
            <a:r>
              <a:rPr lang="en-GB" sz="6000" b="1" dirty="0">
                <a:solidFill>
                  <a:schemeClr val="bg1"/>
                </a:solidFill>
              </a:rPr>
              <a:t>, FCMI, FHEA</a:t>
            </a:r>
          </a:p>
        </p:txBody>
      </p:sp>
      <p:sp>
        <p:nvSpPr>
          <p:cNvPr id="3" name="Slide Number Placeholder 2"/>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4BBCB-DF2D-D468-259C-8F5B46791B8D}"/>
              </a:ext>
            </a:extLst>
          </p:cNvPr>
          <p:cNvSpPr>
            <a:spLocks noGrp="1"/>
          </p:cNvSpPr>
          <p:nvPr>
            <p:ph type="title"/>
          </p:nvPr>
        </p:nvSpPr>
        <p:spPr/>
        <p:txBody>
          <a:bodyPr>
            <a:normAutofit/>
          </a:bodyPr>
          <a:lstStyle/>
          <a:p>
            <a:pPr algn="l"/>
            <a:r>
              <a:rPr lang="en-GB" sz="6000" dirty="0"/>
              <a:t>Contents</a:t>
            </a:r>
          </a:p>
        </p:txBody>
      </p:sp>
      <p:sp>
        <p:nvSpPr>
          <p:cNvPr id="3" name="Content Placeholder 2">
            <a:extLst>
              <a:ext uri="{FF2B5EF4-FFF2-40B4-BE49-F238E27FC236}">
                <a16:creationId xmlns:a16="http://schemas.microsoft.com/office/drawing/2014/main" id="{B884A120-EC1A-63AD-C783-CF211A2A2462}"/>
              </a:ext>
            </a:extLst>
          </p:cNvPr>
          <p:cNvSpPr>
            <a:spLocks noGrp="1"/>
          </p:cNvSpPr>
          <p:nvPr>
            <p:ph idx="1"/>
          </p:nvPr>
        </p:nvSpPr>
        <p:spPr>
          <a:xfrm>
            <a:off x="609600" y="2066925"/>
            <a:ext cx="10972800" cy="3450308"/>
          </a:xfrm>
        </p:spPr>
        <p:txBody>
          <a:bodyPr/>
          <a:lstStyle/>
          <a:p>
            <a:r>
              <a:rPr lang="en-GB" dirty="0"/>
              <a:t>Induction Guidance and ‘bridging’ Curriculum for the Professional Policing Degree (PPD) April 2024</a:t>
            </a:r>
          </a:p>
          <a:p>
            <a:r>
              <a:rPr lang="en-GB" dirty="0"/>
              <a:t>The shape of the 40-credit module</a:t>
            </a:r>
          </a:p>
          <a:p>
            <a:endParaRPr lang="en-GB" dirty="0"/>
          </a:p>
        </p:txBody>
      </p:sp>
      <p:sp>
        <p:nvSpPr>
          <p:cNvPr id="4" name="Slide Number Placeholder 3">
            <a:extLst>
              <a:ext uri="{FF2B5EF4-FFF2-40B4-BE49-F238E27FC236}">
                <a16:creationId xmlns:a16="http://schemas.microsoft.com/office/drawing/2014/main" id="{003C5051-F7E3-8F77-72B5-6E65428BEA81}"/>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spTree>
    <p:extLst>
      <p:ext uri="{BB962C8B-B14F-4D97-AF65-F5344CB8AC3E}">
        <p14:creationId xmlns:p14="http://schemas.microsoft.com/office/powerpoint/2010/main" val="1296183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A333-2A77-8198-AE04-54C3E029E8E2}"/>
              </a:ext>
            </a:extLst>
          </p:cNvPr>
          <p:cNvSpPr>
            <a:spLocks noGrp="1"/>
          </p:cNvSpPr>
          <p:nvPr>
            <p:ph type="title"/>
          </p:nvPr>
        </p:nvSpPr>
        <p:spPr/>
        <p:txBody>
          <a:bodyPr>
            <a:normAutofit/>
          </a:bodyPr>
          <a:lstStyle/>
          <a:p>
            <a:pPr algn="l"/>
            <a:r>
              <a:rPr lang="en-GB" sz="6000" dirty="0"/>
              <a:t>Curriculum v1.0 (April 2024)</a:t>
            </a:r>
          </a:p>
        </p:txBody>
      </p:sp>
      <p:sp>
        <p:nvSpPr>
          <p:cNvPr id="3" name="Content Placeholder 2">
            <a:extLst>
              <a:ext uri="{FF2B5EF4-FFF2-40B4-BE49-F238E27FC236}">
                <a16:creationId xmlns:a16="http://schemas.microsoft.com/office/drawing/2014/main" id="{57673188-9FA5-D706-10F8-E9B3ABDC79BE}"/>
              </a:ext>
            </a:extLst>
          </p:cNvPr>
          <p:cNvSpPr>
            <a:spLocks noGrp="1"/>
          </p:cNvSpPr>
          <p:nvPr>
            <p:ph idx="1"/>
          </p:nvPr>
        </p:nvSpPr>
        <p:spPr>
          <a:xfrm>
            <a:off x="609599" y="1600201"/>
            <a:ext cx="6926981" cy="3917032"/>
          </a:xfrm>
        </p:spPr>
        <p:txBody>
          <a:bodyPr>
            <a:normAutofit/>
          </a:bodyPr>
          <a:lstStyle/>
          <a:p>
            <a:r>
              <a:rPr lang="en-US" sz="2400" dirty="0"/>
              <a:t>Policing Curriculum Guidance from the College of Policing</a:t>
            </a:r>
          </a:p>
          <a:p>
            <a:r>
              <a:rPr lang="en-US" sz="2400" dirty="0"/>
              <a:t>New shape and structure for September 2024</a:t>
            </a:r>
          </a:p>
          <a:p>
            <a:r>
              <a:rPr lang="en-US" sz="2400" dirty="0"/>
              <a:t>All UK Professional Policing Degree (PPD) </a:t>
            </a:r>
            <a:r>
              <a:rPr lang="en-US" sz="2400" dirty="0" err="1"/>
              <a:t>programmes</a:t>
            </a:r>
            <a:r>
              <a:rPr lang="en-US" sz="2400" dirty="0"/>
              <a:t> are shaped by this important guidance</a:t>
            </a:r>
          </a:p>
          <a:p>
            <a:r>
              <a:rPr lang="en-US" sz="2400" dirty="0"/>
              <a:t>We map our content to the CoP requirements</a:t>
            </a:r>
          </a:p>
          <a:p>
            <a:r>
              <a:rPr lang="en-US" sz="2400" dirty="0"/>
              <a:t>We are licensed by the CoP</a:t>
            </a:r>
            <a:endParaRPr lang="en-GB" dirty="0"/>
          </a:p>
        </p:txBody>
      </p:sp>
      <p:sp>
        <p:nvSpPr>
          <p:cNvPr id="4" name="Slide Number Placeholder 3">
            <a:extLst>
              <a:ext uri="{FF2B5EF4-FFF2-40B4-BE49-F238E27FC236}">
                <a16:creationId xmlns:a16="http://schemas.microsoft.com/office/drawing/2014/main" id="{5044A995-8A04-F74F-AC62-E5A49C51068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6" name="Picture 5">
            <a:extLst>
              <a:ext uri="{FF2B5EF4-FFF2-40B4-BE49-F238E27FC236}">
                <a16:creationId xmlns:a16="http://schemas.microsoft.com/office/drawing/2014/main" id="{CD2D6941-CD64-3E69-3C76-828AFF1357AD}"/>
              </a:ext>
            </a:extLst>
          </p:cNvPr>
          <p:cNvPicPr>
            <a:picLocks noChangeAspect="1"/>
          </p:cNvPicPr>
          <p:nvPr/>
        </p:nvPicPr>
        <p:blipFill>
          <a:blip r:embed="rId2"/>
          <a:stretch>
            <a:fillRect/>
          </a:stretch>
        </p:blipFill>
        <p:spPr>
          <a:xfrm rot="200499">
            <a:off x="8012831" y="1398451"/>
            <a:ext cx="3702920" cy="49825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59088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A333-2A77-8198-AE04-54C3E029E8E2}"/>
              </a:ext>
            </a:extLst>
          </p:cNvPr>
          <p:cNvSpPr>
            <a:spLocks noGrp="1"/>
          </p:cNvSpPr>
          <p:nvPr>
            <p:ph type="title"/>
          </p:nvPr>
        </p:nvSpPr>
        <p:spPr>
          <a:xfrm>
            <a:off x="609600" y="274638"/>
            <a:ext cx="10972800" cy="1554162"/>
          </a:xfrm>
        </p:spPr>
        <p:txBody>
          <a:bodyPr>
            <a:normAutofit/>
          </a:bodyPr>
          <a:lstStyle/>
          <a:p>
            <a:pPr algn="l"/>
            <a:r>
              <a:rPr lang="en-GB" sz="6000" dirty="0"/>
              <a:t>‘Bridging’</a:t>
            </a:r>
          </a:p>
        </p:txBody>
      </p:sp>
      <p:sp>
        <p:nvSpPr>
          <p:cNvPr id="3" name="Content Placeholder 2">
            <a:extLst>
              <a:ext uri="{FF2B5EF4-FFF2-40B4-BE49-F238E27FC236}">
                <a16:creationId xmlns:a16="http://schemas.microsoft.com/office/drawing/2014/main" id="{57673188-9FA5-D706-10F8-E9B3ABDC79BE}"/>
              </a:ext>
            </a:extLst>
          </p:cNvPr>
          <p:cNvSpPr>
            <a:spLocks noGrp="1"/>
          </p:cNvSpPr>
          <p:nvPr>
            <p:ph idx="1"/>
          </p:nvPr>
        </p:nvSpPr>
        <p:spPr>
          <a:xfrm>
            <a:off x="609599" y="2040555"/>
            <a:ext cx="6926981" cy="3476677"/>
          </a:xfrm>
        </p:spPr>
        <p:txBody>
          <a:bodyPr>
            <a:normAutofit/>
          </a:bodyPr>
          <a:lstStyle/>
          <a:p>
            <a:r>
              <a:rPr lang="en-US" sz="2400" dirty="0"/>
              <a:t>The ‘Bridging’ Curriculum</a:t>
            </a:r>
          </a:p>
          <a:p>
            <a:r>
              <a:rPr lang="en-US" sz="2400" dirty="0"/>
              <a:t>Different routes into policing but you all end up in the same place as fully fledge Police Constables. What key learning should you all have?</a:t>
            </a:r>
          </a:p>
          <a:p>
            <a:r>
              <a:rPr lang="en-US" sz="2400" dirty="0"/>
              <a:t>What does the modern Police Officer need?</a:t>
            </a:r>
          </a:p>
          <a:p>
            <a:pPr marL="0" indent="0">
              <a:buNone/>
            </a:pPr>
            <a:endParaRPr lang="en-GB" dirty="0"/>
          </a:p>
        </p:txBody>
      </p:sp>
      <p:sp>
        <p:nvSpPr>
          <p:cNvPr id="4" name="Slide Number Placeholder 3">
            <a:extLst>
              <a:ext uri="{FF2B5EF4-FFF2-40B4-BE49-F238E27FC236}">
                <a16:creationId xmlns:a16="http://schemas.microsoft.com/office/drawing/2014/main" id="{5044A995-8A04-F74F-AC62-E5A49C51068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6" name="Picture 5">
            <a:extLst>
              <a:ext uri="{FF2B5EF4-FFF2-40B4-BE49-F238E27FC236}">
                <a16:creationId xmlns:a16="http://schemas.microsoft.com/office/drawing/2014/main" id="{CD2D6941-CD64-3E69-3C76-828AFF1357AD}"/>
              </a:ext>
            </a:extLst>
          </p:cNvPr>
          <p:cNvPicPr>
            <a:picLocks noChangeAspect="1"/>
          </p:cNvPicPr>
          <p:nvPr/>
        </p:nvPicPr>
        <p:blipFill>
          <a:blip r:embed="rId2"/>
          <a:stretch>
            <a:fillRect/>
          </a:stretch>
        </p:blipFill>
        <p:spPr>
          <a:xfrm>
            <a:off x="7536580" y="439901"/>
            <a:ext cx="4324952" cy="56603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4295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9998339-D0F5-96F8-780C-5914BC9CB6A2}"/>
              </a:ext>
            </a:extLst>
          </p:cNvPr>
          <p:cNvSpPr>
            <a:spLocks noGrp="1"/>
          </p:cNvSpPr>
          <p:nvPr>
            <p:ph type="title"/>
          </p:nvPr>
        </p:nvSpPr>
        <p:spPr/>
        <p:txBody>
          <a:bodyPr>
            <a:normAutofit/>
          </a:bodyPr>
          <a:lstStyle/>
          <a:p>
            <a:pPr algn="l"/>
            <a:r>
              <a:rPr lang="en-GB" dirty="0"/>
              <a:t>Police Constable Entry Routes (PCER)</a:t>
            </a:r>
            <a:br>
              <a:rPr lang="en-GB" dirty="0"/>
            </a:br>
            <a:r>
              <a:rPr lang="en-GB" sz="2200" dirty="0"/>
              <a:t>New curriculum enables PPD graduates to ‘bridge’ their learning into practice</a:t>
            </a:r>
          </a:p>
        </p:txBody>
      </p:sp>
      <p:sp>
        <p:nvSpPr>
          <p:cNvPr id="3" name="Content Placeholder 2">
            <a:extLst>
              <a:ext uri="{FF2B5EF4-FFF2-40B4-BE49-F238E27FC236}">
                <a16:creationId xmlns:a16="http://schemas.microsoft.com/office/drawing/2014/main" id="{9DADC083-05F7-E938-6A56-1021E261DA2E}"/>
              </a:ext>
            </a:extLst>
          </p:cNvPr>
          <p:cNvSpPr>
            <a:spLocks noGrp="1"/>
          </p:cNvSpPr>
          <p:nvPr>
            <p:ph idx="1"/>
          </p:nvPr>
        </p:nvSpPr>
        <p:spPr>
          <a:xfrm>
            <a:off x="447674" y="2313355"/>
            <a:ext cx="2200275" cy="2850233"/>
          </a:xfrm>
        </p:spPr>
        <p:txBody>
          <a:bodyPr>
            <a:normAutofit/>
          </a:bodyPr>
          <a:lstStyle/>
          <a:p>
            <a:r>
              <a:rPr lang="en-US" dirty="0"/>
              <a:t>PCDA </a:t>
            </a:r>
          </a:p>
          <a:p>
            <a:r>
              <a:rPr lang="en-US" dirty="0"/>
              <a:t>PPD </a:t>
            </a:r>
          </a:p>
          <a:p>
            <a:r>
              <a:rPr lang="en-US" dirty="0"/>
              <a:t>DHEP</a:t>
            </a:r>
          </a:p>
          <a:p>
            <a:r>
              <a:rPr lang="en-US" dirty="0"/>
              <a:t>PCEP</a:t>
            </a:r>
          </a:p>
        </p:txBody>
      </p:sp>
      <p:sp>
        <p:nvSpPr>
          <p:cNvPr id="4" name="Slide Number Placeholder 3">
            <a:extLst>
              <a:ext uri="{FF2B5EF4-FFF2-40B4-BE49-F238E27FC236}">
                <a16:creationId xmlns:a16="http://schemas.microsoft.com/office/drawing/2014/main" id="{87E66551-8D65-8192-746B-D561659B6A5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TextBox 5">
            <a:extLst>
              <a:ext uri="{FF2B5EF4-FFF2-40B4-BE49-F238E27FC236}">
                <a16:creationId xmlns:a16="http://schemas.microsoft.com/office/drawing/2014/main" id="{FED7802A-9E90-DA6B-F63D-A148A5E68F90}"/>
              </a:ext>
            </a:extLst>
          </p:cNvPr>
          <p:cNvSpPr txBox="1"/>
          <p:nvPr/>
        </p:nvSpPr>
        <p:spPr>
          <a:xfrm>
            <a:off x="447674" y="5600520"/>
            <a:ext cx="10868026" cy="1200329"/>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The </a:t>
            </a:r>
            <a:r>
              <a:rPr kumimoji="0" lang="en-US" sz="1800" b="1" i="0" u="none" strike="noStrike" kern="1200" cap="none" spc="0" normalizeH="0" baseline="0" noProof="0" dirty="0">
                <a:ln>
                  <a:noFill/>
                </a:ln>
                <a:solidFill>
                  <a:prstClr val="black"/>
                </a:solidFill>
                <a:effectLst/>
                <a:uLnTx/>
                <a:uFillTx/>
                <a:latin typeface="Myriad Pro"/>
                <a:ea typeface="+mn-ea"/>
                <a:cs typeface="+mn-cs"/>
              </a:rPr>
              <a:t>PC Degree Apprenticeship </a:t>
            </a:r>
            <a:r>
              <a:rPr kumimoji="0" lang="en-US" sz="1800" b="0" i="0" u="none" strike="noStrike" kern="1200" cap="none" spc="0" normalizeH="0" baseline="0" noProof="0" dirty="0">
                <a:ln>
                  <a:noFill/>
                </a:ln>
                <a:solidFill>
                  <a:prstClr val="black"/>
                </a:solidFill>
                <a:effectLst/>
                <a:uLnTx/>
                <a:uFillTx/>
                <a:latin typeface="Myriad Pro"/>
                <a:ea typeface="+mn-ea"/>
                <a:cs typeface="+mn-cs"/>
              </a:rPr>
              <a:t>leads to a Degree in Professional Policing Practice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College-licensed </a:t>
            </a:r>
            <a:r>
              <a:rPr kumimoji="0" lang="en-US" sz="1800" b="1" i="0" u="none" strike="noStrike" kern="1200" cap="none" spc="0" normalizeH="0" baseline="0" noProof="0" dirty="0">
                <a:ln>
                  <a:noFill/>
                </a:ln>
                <a:solidFill>
                  <a:prstClr val="black"/>
                </a:solidFill>
                <a:effectLst/>
                <a:uLnTx/>
                <a:uFillTx/>
                <a:latin typeface="Myriad Pro"/>
                <a:ea typeface="+mn-ea"/>
                <a:cs typeface="+mn-cs"/>
              </a:rPr>
              <a:t>Professional Policing Degree </a:t>
            </a:r>
            <a:r>
              <a:rPr kumimoji="0" lang="en-US" sz="1800" b="0" i="0" u="none" strike="noStrike" kern="1200" cap="none" spc="0" normalizeH="0" baseline="0" noProof="0" dirty="0">
                <a:ln>
                  <a:noFill/>
                </a:ln>
                <a:solidFill>
                  <a:prstClr val="black"/>
                </a:solidFill>
                <a:effectLst/>
                <a:uLnTx/>
                <a:uFillTx/>
                <a:latin typeface="Myriad Pro"/>
                <a:ea typeface="+mn-ea"/>
                <a:cs typeface="+mn-cs"/>
              </a:rPr>
              <a:t>achieved before joining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Myriad Pro"/>
                <a:ea typeface="+mn-ea"/>
                <a:cs typeface="+mn-cs"/>
              </a:rPr>
              <a:t>The </a:t>
            </a:r>
            <a:r>
              <a:rPr kumimoji="0" lang="en-US" sz="1800" b="1" i="0" u="none" strike="noStrike" kern="1200" cap="none" spc="0" normalizeH="0" baseline="0" noProof="0" dirty="0">
                <a:ln>
                  <a:noFill/>
                </a:ln>
                <a:solidFill>
                  <a:prstClr val="black"/>
                </a:solidFill>
                <a:effectLst/>
                <a:uLnTx/>
                <a:uFillTx/>
                <a:latin typeface="Myriad Pro"/>
                <a:ea typeface="+mn-ea"/>
                <a:cs typeface="+mn-cs"/>
              </a:rPr>
              <a:t>Degree-holder Entry </a:t>
            </a:r>
            <a:r>
              <a:rPr kumimoji="0" lang="en-US" sz="1800" b="1" i="0" u="none" strike="noStrike" kern="1200" cap="none" spc="0" normalizeH="0" baseline="0" noProof="0" dirty="0" err="1">
                <a:ln>
                  <a:noFill/>
                </a:ln>
                <a:solidFill>
                  <a:prstClr val="black"/>
                </a:solidFill>
                <a:effectLst/>
                <a:uLnTx/>
                <a:uFillTx/>
                <a:latin typeface="Myriad Pro"/>
                <a:ea typeface="+mn-ea"/>
                <a:cs typeface="+mn-cs"/>
              </a:rPr>
              <a:t>Programme</a:t>
            </a:r>
            <a:r>
              <a:rPr kumimoji="0" lang="en-US" sz="1800" b="1" i="0" u="none" strike="noStrike" kern="1200" cap="none" spc="0" normalizeH="0" baseline="0" noProof="0" dirty="0">
                <a:ln>
                  <a:noFill/>
                </a:ln>
                <a:solidFill>
                  <a:prstClr val="black"/>
                </a:solidFill>
                <a:effectLst/>
                <a:uLnTx/>
                <a:uFillTx/>
                <a:latin typeface="Myriad Pro"/>
                <a:ea typeface="+mn-ea"/>
                <a:cs typeface="+mn-cs"/>
              </a:rPr>
              <a:t> </a:t>
            </a:r>
            <a:r>
              <a:rPr kumimoji="0" lang="en-US" sz="1800" b="0" i="0" u="none" strike="noStrike" kern="1200" cap="none" spc="0" normalizeH="0" baseline="0" noProof="0" dirty="0" err="1">
                <a:ln>
                  <a:noFill/>
                </a:ln>
                <a:solidFill>
                  <a:prstClr val="black"/>
                </a:solidFill>
                <a:effectLst/>
                <a:uLnTx/>
                <a:uFillTx/>
                <a:latin typeface="Myriad Pro"/>
                <a:ea typeface="+mn-ea"/>
                <a:cs typeface="+mn-cs"/>
              </a:rPr>
              <a:t>leds</a:t>
            </a:r>
            <a:r>
              <a:rPr kumimoji="0" lang="en-US" sz="1800" b="0" i="0" u="none" strike="noStrike" kern="1200" cap="none" spc="0" normalizeH="0" baseline="0" noProof="0" dirty="0">
                <a:ln>
                  <a:noFill/>
                </a:ln>
                <a:solidFill>
                  <a:prstClr val="black"/>
                </a:solidFill>
                <a:effectLst/>
                <a:uLnTx/>
                <a:uFillTx/>
                <a:latin typeface="Myriad Pro"/>
                <a:ea typeface="+mn-ea"/>
                <a:cs typeface="+mn-cs"/>
              </a:rPr>
              <a:t> to Graduate Diploma in Professional Policing Practice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Myriad Pro"/>
                <a:ea typeface="+mn-ea"/>
                <a:cs typeface="+mn-cs"/>
              </a:rPr>
              <a:t>PC Entry </a:t>
            </a:r>
            <a:r>
              <a:rPr kumimoji="0" lang="en-US" sz="1800" b="1" i="0" u="none" strike="noStrike" kern="1200" cap="none" spc="0" normalizeH="0" baseline="0" noProof="0" dirty="0" err="1">
                <a:ln>
                  <a:noFill/>
                </a:ln>
                <a:solidFill>
                  <a:prstClr val="black"/>
                </a:solidFill>
                <a:effectLst/>
                <a:uLnTx/>
                <a:uFillTx/>
                <a:latin typeface="Myriad Pro"/>
                <a:ea typeface="+mn-ea"/>
                <a:cs typeface="+mn-cs"/>
              </a:rPr>
              <a:t>Programme</a:t>
            </a:r>
            <a:r>
              <a:rPr kumimoji="0" lang="en-US" sz="1800" b="1" i="0" u="none" strike="noStrike" kern="1200" cap="none" spc="0" normalizeH="0" baseline="0" noProof="0" dirty="0">
                <a:ln>
                  <a:noFill/>
                </a:ln>
                <a:solidFill>
                  <a:prstClr val="black"/>
                </a:solidFill>
                <a:effectLst/>
                <a:uLnTx/>
                <a:uFillTx/>
                <a:latin typeface="Myriad Pro"/>
                <a:ea typeface="+mn-ea"/>
                <a:cs typeface="+mn-cs"/>
              </a:rPr>
              <a:t> </a:t>
            </a:r>
            <a:r>
              <a:rPr kumimoji="0" lang="en-US" sz="1800" b="0" i="0" u="none" strike="noStrike" kern="1200" cap="none" spc="0" normalizeH="0" baseline="0" noProof="0" dirty="0">
                <a:ln>
                  <a:noFill/>
                </a:ln>
                <a:solidFill>
                  <a:prstClr val="black"/>
                </a:solidFill>
                <a:effectLst/>
                <a:uLnTx/>
                <a:uFillTx/>
                <a:latin typeface="Myriad Pro"/>
                <a:ea typeface="+mn-ea"/>
                <a:cs typeface="+mn-cs"/>
              </a:rPr>
              <a:t>does not require the learner to achieve a formal qualification</a:t>
            </a:r>
          </a:p>
        </p:txBody>
      </p:sp>
      <p:sp>
        <p:nvSpPr>
          <p:cNvPr id="8" name="Right Brace 7">
            <a:extLst>
              <a:ext uri="{FF2B5EF4-FFF2-40B4-BE49-F238E27FC236}">
                <a16:creationId xmlns:a16="http://schemas.microsoft.com/office/drawing/2014/main" id="{88D3CF76-606C-CBDE-B86B-62710701936E}"/>
              </a:ext>
            </a:extLst>
          </p:cNvPr>
          <p:cNvSpPr/>
          <p:nvPr/>
        </p:nvSpPr>
        <p:spPr>
          <a:xfrm>
            <a:off x="2324100" y="2364456"/>
            <a:ext cx="1133475" cy="2362201"/>
          </a:xfrm>
          <a:prstGeom prst="rightBrace">
            <a:avLst/>
          </a:prstGeom>
          <a:ln w="5715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0" name="Rectangle: Rounded Corners 9">
            <a:extLst>
              <a:ext uri="{FF2B5EF4-FFF2-40B4-BE49-F238E27FC236}">
                <a16:creationId xmlns:a16="http://schemas.microsoft.com/office/drawing/2014/main" id="{E1E1888C-1260-96FE-7477-91CBEF26DD71}"/>
              </a:ext>
            </a:extLst>
          </p:cNvPr>
          <p:cNvSpPr/>
          <p:nvPr/>
        </p:nvSpPr>
        <p:spPr>
          <a:xfrm>
            <a:off x="3590927" y="1613886"/>
            <a:ext cx="2362198" cy="38633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Myriad Pro"/>
                <a:ea typeface="+mn-ea"/>
                <a:cs typeface="+mn-cs"/>
              </a:rPr>
              <a:t>Practice-based learning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PPD 2-year probation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Confirmation of knowledge &amp; understanding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RPL for Specials</a:t>
            </a:r>
          </a:p>
        </p:txBody>
      </p:sp>
      <p:sp>
        <p:nvSpPr>
          <p:cNvPr id="11" name="Rectangle: Rounded Corners 10">
            <a:extLst>
              <a:ext uri="{FF2B5EF4-FFF2-40B4-BE49-F238E27FC236}">
                <a16:creationId xmlns:a16="http://schemas.microsoft.com/office/drawing/2014/main" id="{14EFC2C5-9730-A479-5560-F75920FE8676}"/>
              </a:ext>
            </a:extLst>
          </p:cNvPr>
          <p:cNvSpPr/>
          <p:nvPr/>
        </p:nvSpPr>
        <p:spPr>
          <a:xfrm>
            <a:off x="6534152" y="1613886"/>
            <a:ext cx="2362198" cy="38633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Myriad Pro"/>
                <a:ea typeface="+mn-ea"/>
                <a:cs typeface="+mn-cs"/>
              </a:rPr>
              <a:t>Progression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Qualified Special Constable Status (QSCS)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Directed Patrol Status (DPS)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Myriad Pro"/>
              <a:ea typeface="+mn-ea"/>
              <a:cs typeface="+mn-cs"/>
            </a:endParaRPr>
          </a:p>
        </p:txBody>
      </p:sp>
      <p:sp>
        <p:nvSpPr>
          <p:cNvPr id="12" name="Rectangle: Rounded Corners 11">
            <a:extLst>
              <a:ext uri="{FF2B5EF4-FFF2-40B4-BE49-F238E27FC236}">
                <a16:creationId xmlns:a16="http://schemas.microsoft.com/office/drawing/2014/main" id="{8B653E22-61C6-6CCF-20E3-E9C0CBCACA4F}"/>
              </a:ext>
            </a:extLst>
          </p:cNvPr>
          <p:cNvSpPr/>
          <p:nvPr/>
        </p:nvSpPr>
        <p:spPr>
          <a:xfrm>
            <a:off x="9296402" y="1577409"/>
            <a:ext cx="2362198" cy="38633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Myriad Pro"/>
                <a:ea typeface="+mn-ea"/>
                <a:cs typeface="+mn-cs"/>
              </a:rPr>
              <a:t>Progression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Independent Patrol Status (IPS)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Full Operational Competence (FOC)</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1090803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0B8D5C-5AAA-6F59-F6B8-321CA19DDB80}"/>
              </a:ext>
            </a:extLst>
          </p:cNvPr>
          <p:cNvSpPr>
            <a:spLocks noGrp="1"/>
          </p:cNvSpPr>
          <p:nvPr>
            <p:ph idx="1"/>
          </p:nvPr>
        </p:nvSpPr>
        <p:spPr>
          <a:xfrm>
            <a:off x="590549" y="361950"/>
            <a:ext cx="11496676" cy="5229225"/>
          </a:xfrm>
        </p:spPr>
        <p:txBody>
          <a:bodyPr>
            <a:normAutofit fontScale="85000" lnSpcReduction="20000"/>
          </a:bodyPr>
          <a:lstStyle/>
          <a:p>
            <a:pPr marL="0" indent="0">
              <a:buNone/>
            </a:pPr>
            <a:r>
              <a:rPr lang="en-US" sz="4000" b="1" dirty="0"/>
              <a:t>Directed learning inputs (statutory training for all PCs)</a:t>
            </a:r>
          </a:p>
          <a:p>
            <a:r>
              <a:rPr lang="en-US" dirty="0"/>
              <a:t>Public and personal safety training (PPST)</a:t>
            </a:r>
          </a:p>
          <a:p>
            <a:r>
              <a:rPr lang="en-US" dirty="0"/>
              <a:t>First aid training</a:t>
            </a:r>
          </a:p>
          <a:p>
            <a:r>
              <a:rPr lang="en-US" dirty="0"/>
              <a:t>Health and safety at work training</a:t>
            </a:r>
          </a:p>
          <a:p>
            <a:endParaRPr lang="en-US" dirty="0"/>
          </a:p>
          <a:p>
            <a:pPr marL="0" indent="0">
              <a:buNone/>
            </a:pPr>
            <a:r>
              <a:rPr lang="en-US" sz="4000" b="1" dirty="0"/>
              <a:t>Directed or independent learning inputs</a:t>
            </a:r>
          </a:p>
          <a:p>
            <a:r>
              <a:rPr lang="en-US" dirty="0"/>
              <a:t>Valuing diversity and inclusion</a:t>
            </a:r>
          </a:p>
          <a:p>
            <a:r>
              <a:rPr lang="en-US" dirty="0"/>
              <a:t>Communication skills</a:t>
            </a:r>
          </a:p>
          <a:p>
            <a:r>
              <a:rPr lang="en-US" dirty="0"/>
              <a:t>Wellbeing and resilience</a:t>
            </a:r>
          </a:p>
          <a:p>
            <a:r>
              <a:rPr lang="en-US" dirty="0"/>
              <a:t>Leadership and team working</a:t>
            </a:r>
          </a:p>
          <a:p>
            <a:r>
              <a:rPr lang="en-US" dirty="0"/>
              <a:t>Introduction to coaching, mentoring and assessment</a:t>
            </a:r>
          </a:p>
          <a:p>
            <a:r>
              <a:rPr lang="en-US" dirty="0" err="1"/>
              <a:t>Familiarisation</a:t>
            </a:r>
            <a:r>
              <a:rPr lang="en-US" dirty="0"/>
              <a:t> with local communities and force orientation</a:t>
            </a:r>
          </a:p>
          <a:p>
            <a:endParaRPr lang="en-GB" dirty="0"/>
          </a:p>
        </p:txBody>
      </p:sp>
      <p:sp>
        <p:nvSpPr>
          <p:cNvPr id="4" name="Slide Number Placeholder 3">
            <a:extLst>
              <a:ext uri="{FF2B5EF4-FFF2-40B4-BE49-F238E27FC236}">
                <a16:creationId xmlns:a16="http://schemas.microsoft.com/office/drawing/2014/main" id="{E7E806E1-C96C-2AC5-48A3-1380CFA525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037442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 calcmode="lin" valueType="num">
                                      <p:cBhvr additive="base">
                                        <p:cTn id="6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FB0BD-9C4C-FA67-74B1-1A7C98FFFCE2}"/>
              </a:ext>
            </a:extLst>
          </p:cNvPr>
          <p:cNvSpPr>
            <a:spLocks noGrp="1"/>
          </p:cNvSpPr>
          <p:nvPr>
            <p:ph type="title"/>
          </p:nvPr>
        </p:nvSpPr>
        <p:spPr>
          <a:xfrm>
            <a:off x="609600" y="274637"/>
            <a:ext cx="10972800" cy="1563687"/>
          </a:xfrm>
        </p:spPr>
        <p:txBody>
          <a:bodyPr>
            <a:noAutofit/>
          </a:bodyPr>
          <a:lstStyle/>
          <a:p>
            <a:r>
              <a:rPr lang="en-US" sz="4800" dirty="0"/>
              <a:t>Assessment of operational competence</a:t>
            </a:r>
            <a:endParaRPr lang="en-GB" sz="5400" dirty="0"/>
          </a:p>
        </p:txBody>
      </p:sp>
      <p:sp>
        <p:nvSpPr>
          <p:cNvPr id="3" name="Content Placeholder 2">
            <a:extLst>
              <a:ext uri="{FF2B5EF4-FFF2-40B4-BE49-F238E27FC236}">
                <a16:creationId xmlns:a16="http://schemas.microsoft.com/office/drawing/2014/main" id="{3A95CC0F-7B4A-412F-E09D-81772177A5FF}"/>
              </a:ext>
            </a:extLst>
          </p:cNvPr>
          <p:cNvSpPr>
            <a:spLocks noGrp="1"/>
          </p:cNvSpPr>
          <p:nvPr>
            <p:ph idx="1"/>
          </p:nvPr>
        </p:nvSpPr>
        <p:spPr>
          <a:xfrm>
            <a:off x="609600" y="1838325"/>
            <a:ext cx="10972800" cy="3678908"/>
          </a:xfrm>
        </p:spPr>
        <p:txBody>
          <a:bodyPr/>
          <a:lstStyle/>
          <a:p>
            <a:r>
              <a:rPr lang="en-US" dirty="0"/>
              <a:t>Assessment of applied skills, </a:t>
            </a:r>
            <a:r>
              <a:rPr lang="en-US" dirty="0" err="1"/>
              <a:t>behaviours</a:t>
            </a:r>
            <a:r>
              <a:rPr lang="en-US" dirty="0"/>
              <a:t>, knowledge and understanding relating to achievement of Independent Patrol Status (IPS) </a:t>
            </a:r>
          </a:p>
          <a:p>
            <a:r>
              <a:rPr lang="en-US" dirty="0"/>
              <a:t>Assessment of applied skills, </a:t>
            </a:r>
            <a:r>
              <a:rPr lang="en-US" dirty="0" err="1"/>
              <a:t>behaviours</a:t>
            </a:r>
            <a:r>
              <a:rPr lang="en-US" dirty="0"/>
              <a:t>, knowledge and understanding relating to Full Operational Competence (FOC).</a:t>
            </a:r>
          </a:p>
          <a:p>
            <a:endParaRPr lang="en-GB" dirty="0"/>
          </a:p>
        </p:txBody>
      </p:sp>
      <p:sp>
        <p:nvSpPr>
          <p:cNvPr id="4" name="Slide Number Placeholder 3">
            <a:extLst>
              <a:ext uri="{FF2B5EF4-FFF2-40B4-BE49-F238E27FC236}">
                <a16:creationId xmlns:a16="http://schemas.microsoft.com/office/drawing/2014/main" id="{CCE1B853-4379-99CD-575E-43DF6FCA272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781861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A333-2A77-8198-AE04-54C3E029E8E2}"/>
              </a:ext>
            </a:extLst>
          </p:cNvPr>
          <p:cNvSpPr>
            <a:spLocks noGrp="1"/>
          </p:cNvSpPr>
          <p:nvPr>
            <p:ph type="title"/>
          </p:nvPr>
        </p:nvSpPr>
        <p:spPr>
          <a:xfrm>
            <a:off x="609600" y="35743"/>
            <a:ext cx="10972800" cy="1143000"/>
          </a:xfrm>
        </p:spPr>
        <p:txBody>
          <a:bodyPr>
            <a:normAutofit/>
          </a:bodyPr>
          <a:lstStyle/>
          <a:p>
            <a:pPr algn="l"/>
            <a:r>
              <a:rPr lang="en-GB" sz="4800" dirty="0"/>
              <a:t>New Curriculum</a:t>
            </a:r>
          </a:p>
        </p:txBody>
      </p:sp>
      <p:sp>
        <p:nvSpPr>
          <p:cNvPr id="4" name="Slide Number Placeholder 3">
            <a:extLst>
              <a:ext uri="{FF2B5EF4-FFF2-40B4-BE49-F238E27FC236}">
                <a16:creationId xmlns:a16="http://schemas.microsoft.com/office/drawing/2014/main" id="{5044A995-8A04-F74F-AC62-E5A49C51068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9" name="Picture 8">
            <a:extLst>
              <a:ext uri="{FF2B5EF4-FFF2-40B4-BE49-F238E27FC236}">
                <a16:creationId xmlns:a16="http://schemas.microsoft.com/office/drawing/2014/main" id="{51134026-8933-584F-8D1B-30B1ED0CC8BE}"/>
              </a:ext>
            </a:extLst>
          </p:cNvPr>
          <p:cNvPicPr>
            <a:picLocks noChangeAspect="1"/>
          </p:cNvPicPr>
          <p:nvPr/>
        </p:nvPicPr>
        <p:blipFill>
          <a:blip r:embed="rId2"/>
          <a:stretch>
            <a:fillRect/>
          </a:stretch>
        </p:blipFill>
        <p:spPr>
          <a:xfrm>
            <a:off x="175988" y="1196257"/>
            <a:ext cx="6033558" cy="4896535"/>
          </a:xfrm>
          <a:prstGeom prst="rect">
            <a:avLst/>
          </a:prstGeom>
        </p:spPr>
      </p:pic>
      <p:pic>
        <p:nvPicPr>
          <p:cNvPr id="13" name="Picture 12">
            <a:extLst>
              <a:ext uri="{FF2B5EF4-FFF2-40B4-BE49-F238E27FC236}">
                <a16:creationId xmlns:a16="http://schemas.microsoft.com/office/drawing/2014/main" id="{72C5FAA7-E659-48FE-1F1D-EA94C7AB111B}"/>
              </a:ext>
            </a:extLst>
          </p:cNvPr>
          <p:cNvPicPr>
            <a:picLocks noChangeAspect="1"/>
          </p:cNvPicPr>
          <p:nvPr/>
        </p:nvPicPr>
        <p:blipFill>
          <a:blip r:embed="rId3"/>
          <a:stretch>
            <a:fillRect/>
          </a:stretch>
        </p:blipFill>
        <p:spPr>
          <a:xfrm>
            <a:off x="6071997" y="537143"/>
            <a:ext cx="5382912" cy="2462707"/>
          </a:xfrm>
          <a:prstGeom prst="rect">
            <a:avLst/>
          </a:prstGeom>
        </p:spPr>
      </p:pic>
      <p:pic>
        <p:nvPicPr>
          <p:cNvPr id="15" name="Picture 14">
            <a:extLst>
              <a:ext uri="{FF2B5EF4-FFF2-40B4-BE49-F238E27FC236}">
                <a16:creationId xmlns:a16="http://schemas.microsoft.com/office/drawing/2014/main" id="{6303ED9F-A349-2DAD-364B-75EA7D356CC6}"/>
              </a:ext>
            </a:extLst>
          </p:cNvPr>
          <p:cNvPicPr>
            <a:picLocks noChangeAspect="1"/>
          </p:cNvPicPr>
          <p:nvPr/>
        </p:nvPicPr>
        <p:blipFill>
          <a:blip r:embed="rId4"/>
          <a:stretch>
            <a:fillRect/>
          </a:stretch>
        </p:blipFill>
        <p:spPr>
          <a:xfrm>
            <a:off x="6211588" y="2891740"/>
            <a:ext cx="4520580" cy="2787517"/>
          </a:xfrm>
          <a:prstGeom prst="rect">
            <a:avLst/>
          </a:prstGeom>
        </p:spPr>
      </p:pic>
    </p:spTree>
    <p:extLst>
      <p:ext uri="{BB962C8B-B14F-4D97-AF65-F5344CB8AC3E}">
        <p14:creationId xmlns:p14="http://schemas.microsoft.com/office/powerpoint/2010/main" val="86370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487E2-96EB-4F5B-9FDC-F1436C0E35FE}"/>
              </a:ext>
            </a:extLst>
          </p:cNvPr>
          <p:cNvSpPr>
            <a:spLocks noGrp="1"/>
          </p:cNvSpPr>
          <p:nvPr>
            <p:ph type="title"/>
          </p:nvPr>
        </p:nvSpPr>
        <p:spPr/>
        <p:txBody>
          <a:bodyPr/>
          <a:lstStyle/>
          <a:p>
            <a:pPr algn="l"/>
            <a:r>
              <a:rPr lang="en-GB" dirty="0"/>
              <a:t>Shape of the Module</a:t>
            </a:r>
          </a:p>
        </p:txBody>
      </p:sp>
      <p:sp>
        <p:nvSpPr>
          <p:cNvPr id="3" name="Content Placeholder 2">
            <a:extLst>
              <a:ext uri="{FF2B5EF4-FFF2-40B4-BE49-F238E27FC236}">
                <a16:creationId xmlns:a16="http://schemas.microsoft.com/office/drawing/2014/main" id="{898C2FDB-64CC-404D-AFD2-8A81E7F721D5}"/>
              </a:ext>
            </a:extLst>
          </p:cNvPr>
          <p:cNvSpPr>
            <a:spLocks noGrp="1"/>
          </p:cNvSpPr>
          <p:nvPr>
            <p:ph idx="1"/>
          </p:nvPr>
        </p:nvSpPr>
        <p:spPr/>
        <p:txBody>
          <a:bodyPr/>
          <a:lstStyle/>
          <a:p>
            <a:r>
              <a:rPr lang="en-GB" dirty="0"/>
              <a:t>Aims</a:t>
            </a:r>
          </a:p>
          <a:p>
            <a:r>
              <a:rPr lang="en-GB" dirty="0"/>
              <a:t>Learning Outcomes</a:t>
            </a:r>
          </a:p>
          <a:p>
            <a:r>
              <a:rPr lang="en-GB" dirty="0"/>
              <a:t>Indicative Content</a:t>
            </a:r>
          </a:p>
          <a:p>
            <a:r>
              <a:rPr lang="en-GB" dirty="0"/>
              <a:t>Study Time </a:t>
            </a:r>
          </a:p>
          <a:p>
            <a:r>
              <a:rPr lang="en-GB" dirty="0"/>
              <a:t>Assessment</a:t>
            </a:r>
          </a:p>
          <a:p>
            <a:r>
              <a:rPr lang="en-GB" dirty="0"/>
              <a:t>Reading List</a:t>
            </a:r>
          </a:p>
        </p:txBody>
      </p:sp>
      <p:sp>
        <p:nvSpPr>
          <p:cNvPr id="4" name="Slide Number Placeholder 3">
            <a:extLst>
              <a:ext uri="{FF2B5EF4-FFF2-40B4-BE49-F238E27FC236}">
                <a16:creationId xmlns:a16="http://schemas.microsoft.com/office/drawing/2014/main" id="{2AE7F153-9AEB-4270-857B-01CB5DA562F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graphicFrame>
        <p:nvGraphicFramePr>
          <p:cNvPr id="5" name="Diagram 4">
            <a:extLst>
              <a:ext uri="{FF2B5EF4-FFF2-40B4-BE49-F238E27FC236}">
                <a16:creationId xmlns:a16="http://schemas.microsoft.com/office/drawing/2014/main" id="{E2974645-F872-4D42-BC0B-36115992F4C0}"/>
              </a:ext>
            </a:extLst>
          </p:cNvPr>
          <p:cNvGraphicFramePr/>
          <p:nvPr/>
        </p:nvGraphicFramePr>
        <p:xfrm>
          <a:off x="4764506" y="274638"/>
          <a:ext cx="7067276" cy="48916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7" name="Straight Connector 6">
            <a:extLst>
              <a:ext uri="{FF2B5EF4-FFF2-40B4-BE49-F238E27FC236}">
                <a16:creationId xmlns:a16="http://schemas.microsoft.com/office/drawing/2014/main" id="{D1E1BF9D-C0EC-478E-89F2-A384A41C5BC6}"/>
              </a:ext>
            </a:extLst>
          </p:cNvPr>
          <p:cNvCxnSpPr>
            <a:cxnSpLocks/>
          </p:cNvCxnSpPr>
          <p:nvPr/>
        </p:nvCxnSpPr>
        <p:spPr>
          <a:xfrm>
            <a:off x="7452287" y="475376"/>
            <a:ext cx="0" cy="515488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2398002-8AB0-414B-84B7-D52CE2202D2C}"/>
              </a:ext>
            </a:extLst>
          </p:cNvPr>
          <p:cNvCxnSpPr>
            <a:cxnSpLocks/>
          </p:cNvCxnSpPr>
          <p:nvPr/>
        </p:nvCxnSpPr>
        <p:spPr>
          <a:xfrm>
            <a:off x="9458027" y="543955"/>
            <a:ext cx="0" cy="5154881"/>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76ED4F9B-47F2-4334-AC76-350D113D770C}"/>
              </a:ext>
            </a:extLst>
          </p:cNvPr>
          <p:cNvSpPr txBox="1"/>
          <p:nvPr/>
        </p:nvSpPr>
        <p:spPr>
          <a:xfrm>
            <a:off x="5337879" y="4804145"/>
            <a:ext cx="1976578" cy="646331"/>
          </a:xfrm>
          <a:prstGeom prst="rect">
            <a:avLst/>
          </a:prstGeom>
          <a:noFill/>
          <a:ln w="12700">
            <a:solidFill>
              <a:schemeClr val="accent1">
                <a:shade val="95000"/>
                <a:satMod val="105000"/>
              </a:scheme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September - October</a:t>
            </a:r>
          </a:p>
        </p:txBody>
      </p:sp>
      <p:sp>
        <p:nvSpPr>
          <p:cNvPr id="13" name="TextBox 12">
            <a:extLst>
              <a:ext uri="{FF2B5EF4-FFF2-40B4-BE49-F238E27FC236}">
                <a16:creationId xmlns:a16="http://schemas.microsoft.com/office/drawing/2014/main" id="{6AA9F54B-FFAB-486F-944F-969646AD22F7}"/>
              </a:ext>
            </a:extLst>
          </p:cNvPr>
          <p:cNvSpPr txBox="1"/>
          <p:nvPr/>
        </p:nvSpPr>
        <p:spPr>
          <a:xfrm>
            <a:off x="7597155" y="3817204"/>
            <a:ext cx="1744209" cy="646331"/>
          </a:xfrm>
          <a:prstGeom prst="rect">
            <a:avLst/>
          </a:prstGeom>
          <a:noFill/>
          <a:ln w="12700">
            <a:solidFill>
              <a:schemeClr val="accent1">
                <a:shade val="95000"/>
                <a:satMod val="105000"/>
              </a:scheme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November - March</a:t>
            </a:r>
          </a:p>
        </p:txBody>
      </p:sp>
      <p:sp>
        <p:nvSpPr>
          <p:cNvPr id="14" name="TextBox 13">
            <a:extLst>
              <a:ext uri="{FF2B5EF4-FFF2-40B4-BE49-F238E27FC236}">
                <a16:creationId xmlns:a16="http://schemas.microsoft.com/office/drawing/2014/main" id="{43C0BD0B-C3AE-4253-A3BD-D1FE9C4F3D7A}"/>
              </a:ext>
            </a:extLst>
          </p:cNvPr>
          <p:cNvSpPr txBox="1"/>
          <p:nvPr/>
        </p:nvSpPr>
        <p:spPr>
          <a:xfrm>
            <a:off x="9823096" y="3450597"/>
            <a:ext cx="1976578" cy="1200329"/>
          </a:xfrm>
          <a:prstGeom prst="rect">
            <a:avLst/>
          </a:prstGeom>
          <a:noFill/>
          <a:ln w="12700">
            <a:solidFill>
              <a:schemeClr val="accent1">
                <a:shade val="95000"/>
                <a:satMod val="105000"/>
              </a:scheme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April – May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Deadline 6</a:t>
            </a:r>
            <a:r>
              <a:rPr kumimoji="0" lang="en-GB" sz="1800" b="0" i="0" u="none" strike="noStrike" kern="1200" cap="none" spc="0" normalizeH="0" baseline="30000" noProof="0" dirty="0">
                <a:ln>
                  <a:noFill/>
                </a:ln>
                <a:solidFill>
                  <a:prstClr val="black"/>
                </a:solidFill>
                <a:effectLst/>
                <a:uLnTx/>
                <a:uFillTx/>
                <a:latin typeface="Myriad Pro"/>
                <a:ea typeface="+mn-ea"/>
                <a:cs typeface="+mn-cs"/>
              </a:rPr>
              <a:t>th</a:t>
            </a:r>
            <a:r>
              <a:rPr kumimoji="0" lang="en-GB" sz="1800" b="0" i="0" u="none" strike="noStrike" kern="1200" cap="none" spc="0" normalizeH="0" baseline="0" noProof="0" dirty="0">
                <a:ln>
                  <a:noFill/>
                </a:ln>
                <a:solidFill>
                  <a:prstClr val="black"/>
                </a:solidFill>
                <a:effectLst/>
                <a:uLnTx/>
                <a:uFillTx/>
                <a:latin typeface="Myriad Pro"/>
                <a:ea typeface="+mn-ea"/>
                <a:cs typeface="+mn-cs"/>
              </a:rPr>
              <a:t> May at 11.59pm</a:t>
            </a:r>
          </a:p>
        </p:txBody>
      </p:sp>
    </p:spTree>
    <p:extLst>
      <p:ext uri="{BB962C8B-B14F-4D97-AF65-F5344CB8AC3E}">
        <p14:creationId xmlns:p14="http://schemas.microsoft.com/office/powerpoint/2010/main" val="164353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505686C1-D32A-49B4-A0D0-EED078AFE69E}"/>
                                            </p:graphicEl>
                                          </p:spTgt>
                                        </p:tgtEl>
                                        <p:attrNameLst>
                                          <p:attrName>style.visibility</p:attrName>
                                        </p:attrNameLst>
                                      </p:cBhvr>
                                      <p:to>
                                        <p:strVal val="visible"/>
                                      </p:to>
                                    </p:set>
                                    <p:anim calcmode="lin" valueType="num">
                                      <p:cBhvr additive="base">
                                        <p:cTn id="7" dur="500" fill="hold"/>
                                        <p:tgtEl>
                                          <p:spTgt spid="5">
                                            <p:graphicEl>
                                              <a:dgm id="{505686C1-D32A-49B4-A0D0-EED078AFE69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505686C1-D32A-49B4-A0D0-EED078AFE69E}"/>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0482E347-3849-49FC-B395-B00DA79210BF}"/>
                                            </p:graphicEl>
                                          </p:spTgt>
                                        </p:tgtEl>
                                        <p:attrNameLst>
                                          <p:attrName>style.visibility</p:attrName>
                                        </p:attrNameLst>
                                      </p:cBhvr>
                                      <p:to>
                                        <p:strVal val="visible"/>
                                      </p:to>
                                    </p:set>
                                    <p:anim calcmode="lin" valueType="num">
                                      <p:cBhvr additive="base">
                                        <p:cTn id="13" dur="500" fill="hold"/>
                                        <p:tgtEl>
                                          <p:spTgt spid="5">
                                            <p:graphicEl>
                                              <a:dgm id="{0482E347-3849-49FC-B395-B00DA79210BF}"/>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0482E347-3849-49FC-B395-B00DA79210BF}"/>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graphicEl>
                                              <a:dgm id="{F6D8E771-C7C3-4131-82D6-3B13334D42F3}"/>
                                            </p:graphicEl>
                                          </p:spTgt>
                                        </p:tgtEl>
                                        <p:attrNameLst>
                                          <p:attrName>style.visibility</p:attrName>
                                        </p:attrNameLst>
                                      </p:cBhvr>
                                      <p:to>
                                        <p:strVal val="visible"/>
                                      </p:to>
                                    </p:set>
                                    <p:anim calcmode="lin" valueType="num">
                                      <p:cBhvr additive="base">
                                        <p:cTn id="17" dur="500" fill="hold"/>
                                        <p:tgtEl>
                                          <p:spTgt spid="5">
                                            <p:graphicEl>
                                              <a:dgm id="{F6D8E771-C7C3-4131-82D6-3B13334D42F3}"/>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F6D8E771-C7C3-4131-82D6-3B13334D42F3}"/>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graphicEl>
                                              <a:dgm id="{C6789054-ED45-4C78-B5EF-AB515ED23924}"/>
                                            </p:graphicEl>
                                          </p:spTgt>
                                        </p:tgtEl>
                                        <p:attrNameLst>
                                          <p:attrName>style.visibility</p:attrName>
                                        </p:attrNameLst>
                                      </p:cBhvr>
                                      <p:to>
                                        <p:strVal val="visible"/>
                                      </p:to>
                                    </p:set>
                                    <p:anim calcmode="lin" valueType="num">
                                      <p:cBhvr additive="base">
                                        <p:cTn id="23" dur="500" fill="hold"/>
                                        <p:tgtEl>
                                          <p:spTgt spid="5">
                                            <p:graphicEl>
                                              <a:dgm id="{C6789054-ED45-4C78-B5EF-AB515ED23924}"/>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graphicEl>
                                              <a:dgm id="{C6789054-ED45-4C78-B5EF-AB515ED23924}"/>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5">
                                            <p:graphicEl>
                                              <a:dgm id="{D55D1CD1-BBB4-40D5-B140-38C1F510B872}"/>
                                            </p:graphicEl>
                                          </p:spTgt>
                                        </p:tgtEl>
                                        <p:attrNameLst>
                                          <p:attrName>style.visibility</p:attrName>
                                        </p:attrNameLst>
                                      </p:cBhvr>
                                      <p:to>
                                        <p:strVal val="visible"/>
                                      </p:to>
                                    </p:set>
                                    <p:anim calcmode="lin" valueType="num">
                                      <p:cBhvr additive="base">
                                        <p:cTn id="27" dur="500" fill="hold"/>
                                        <p:tgtEl>
                                          <p:spTgt spid="5">
                                            <p:graphicEl>
                                              <a:dgm id="{D55D1CD1-BBB4-40D5-B140-38C1F510B872}"/>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D55D1CD1-BBB4-40D5-B140-38C1F510B872}"/>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5">
                                            <p:graphicEl>
                                              <a:dgm id="{02C71DC0-1972-47F7-A6D2-CF86786B3888}"/>
                                            </p:graphicEl>
                                          </p:spTgt>
                                        </p:tgtEl>
                                        <p:attrNameLst>
                                          <p:attrName>style.visibility</p:attrName>
                                        </p:attrNameLst>
                                      </p:cBhvr>
                                      <p:to>
                                        <p:strVal val="visible"/>
                                      </p:to>
                                    </p:set>
                                    <p:anim calcmode="lin" valueType="num">
                                      <p:cBhvr additive="base">
                                        <p:cTn id="33" dur="500" fill="hold"/>
                                        <p:tgtEl>
                                          <p:spTgt spid="5">
                                            <p:graphicEl>
                                              <a:dgm id="{02C71DC0-1972-47F7-A6D2-CF86786B3888}"/>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graphicEl>
                                              <a:dgm id="{02C71DC0-1972-47F7-A6D2-CF86786B3888}"/>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5">
                                            <p:graphicEl>
                                              <a:dgm id="{702AE97B-1A3F-4864-8D49-AC312BA6C4AF}"/>
                                            </p:graphicEl>
                                          </p:spTgt>
                                        </p:tgtEl>
                                        <p:attrNameLst>
                                          <p:attrName>style.visibility</p:attrName>
                                        </p:attrNameLst>
                                      </p:cBhvr>
                                      <p:to>
                                        <p:strVal val="visible"/>
                                      </p:to>
                                    </p:set>
                                    <p:anim calcmode="lin" valueType="num">
                                      <p:cBhvr additive="base">
                                        <p:cTn id="37" dur="500" fill="hold"/>
                                        <p:tgtEl>
                                          <p:spTgt spid="5">
                                            <p:graphicEl>
                                              <a:dgm id="{702AE97B-1A3F-4864-8D49-AC312BA6C4AF}"/>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702AE97B-1A3F-4864-8D49-AC312BA6C4AF}"/>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1000"/>
                                        <p:tgtEl>
                                          <p:spTgt spid="9"/>
                                        </p:tgtEl>
                                      </p:cBhvr>
                                    </p:animEffect>
                                    <p:anim calcmode="lin" valueType="num">
                                      <p:cBhvr>
                                        <p:cTn id="51" dur="1000" fill="hold"/>
                                        <p:tgtEl>
                                          <p:spTgt spid="9"/>
                                        </p:tgtEl>
                                        <p:attrNameLst>
                                          <p:attrName>ppt_x</p:attrName>
                                        </p:attrNameLst>
                                      </p:cBhvr>
                                      <p:tavLst>
                                        <p:tav tm="0">
                                          <p:val>
                                            <p:strVal val="#ppt_x"/>
                                          </p:val>
                                        </p:tav>
                                        <p:tav tm="100000">
                                          <p:val>
                                            <p:strVal val="#ppt_x"/>
                                          </p:val>
                                        </p:tav>
                                      </p:tavLst>
                                    </p:anim>
                                    <p:anim calcmode="lin" valueType="num">
                                      <p:cBhvr>
                                        <p:cTn id="5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1000"/>
                                        <p:tgtEl>
                                          <p:spTgt spid="12"/>
                                        </p:tgtEl>
                                      </p:cBhvr>
                                    </p:animEffect>
                                    <p:anim calcmode="lin" valueType="num">
                                      <p:cBhvr>
                                        <p:cTn id="58" dur="1000" fill="hold"/>
                                        <p:tgtEl>
                                          <p:spTgt spid="12"/>
                                        </p:tgtEl>
                                        <p:attrNameLst>
                                          <p:attrName>ppt_x</p:attrName>
                                        </p:attrNameLst>
                                      </p:cBhvr>
                                      <p:tavLst>
                                        <p:tav tm="0">
                                          <p:val>
                                            <p:strVal val="#ppt_x"/>
                                          </p:val>
                                        </p:tav>
                                        <p:tav tm="100000">
                                          <p:val>
                                            <p:strVal val="#ppt_x"/>
                                          </p:val>
                                        </p:tav>
                                      </p:tavLst>
                                    </p:anim>
                                    <p:anim calcmode="lin" valueType="num">
                                      <p:cBhvr>
                                        <p:cTn id="5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13"/>
                                        </p:tgtEl>
                                        <p:attrNameLst>
                                          <p:attrName>style.visibility</p:attrName>
                                        </p:attrNameLst>
                                      </p:cBhvr>
                                      <p:to>
                                        <p:strVal val="visible"/>
                                      </p:to>
                                    </p:set>
                                    <p:animEffect transition="in" filter="fade">
                                      <p:cBhvr>
                                        <p:cTn id="64" dur="1000"/>
                                        <p:tgtEl>
                                          <p:spTgt spid="13"/>
                                        </p:tgtEl>
                                      </p:cBhvr>
                                    </p:animEffect>
                                    <p:anim calcmode="lin" valueType="num">
                                      <p:cBhvr>
                                        <p:cTn id="65" dur="1000" fill="hold"/>
                                        <p:tgtEl>
                                          <p:spTgt spid="13"/>
                                        </p:tgtEl>
                                        <p:attrNameLst>
                                          <p:attrName>ppt_x</p:attrName>
                                        </p:attrNameLst>
                                      </p:cBhvr>
                                      <p:tavLst>
                                        <p:tav tm="0">
                                          <p:val>
                                            <p:strVal val="#ppt_x"/>
                                          </p:val>
                                        </p:tav>
                                        <p:tav tm="100000">
                                          <p:val>
                                            <p:strVal val="#ppt_x"/>
                                          </p:val>
                                        </p:tav>
                                      </p:tavLst>
                                    </p:anim>
                                    <p:anim calcmode="lin" valueType="num">
                                      <p:cBhvr>
                                        <p:cTn id="6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14"/>
                                        </p:tgtEl>
                                        <p:attrNameLst>
                                          <p:attrName>style.visibility</p:attrName>
                                        </p:attrNameLst>
                                      </p:cBhvr>
                                      <p:to>
                                        <p:strVal val="visible"/>
                                      </p:to>
                                    </p:set>
                                    <p:animEffect transition="in" filter="fade">
                                      <p:cBhvr>
                                        <p:cTn id="71" dur="1000"/>
                                        <p:tgtEl>
                                          <p:spTgt spid="14"/>
                                        </p:tgtEl>
                                      </p:cBhvr>
                                    </p:animEffect>
                                    <p:anim calcmode="lin" valueType="num">
                                      <p:cBhvr>
                                        <p:cTn id="72" dur="1000" fill="hold"/>
                                        <p:tgtEl>
                                          <p:spTgt spid="14"/>
                                        </p:tgtEl>
                                        <p:attrNameLst>
                                          <p:attrName>ppt_x</p:attrName>
                                        </p:attrNameLst>
                                      </p:cBhvr>
                                      <p:tavLst>
                                        <p:tav tm="0">
                                          <p:val>
                                            <p:strVal val="#ppt_x"/>
                                          </p:val>
                                        </p:tav>
                                        <p:tav tm="100000">
                                          <p:val>
                                            <p:strVal val="#ppt_x"/>
                                          </p:val>
                                        </p:tav>
                                      </p:tavLst>
                                    </p:anim>
                                    <p:anim calcmode="lin" valueType="num">
                                      <p:cBhvr>
                                        <p:cTn id="7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12" grpId="0" animBg="1"/>
      <p:bldP spid="13"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302101" y="210910"/>
            <a:ext cx="9880847" cy="1835370"/>
          </a:xfrm>
          <a:solidFill>
            <a:schemeClr val="accent1"/>
          </a:solidFill>
        </p:spPr>
        <p:txBody>
          <a:bodyPr>
            <a:normAutofit/>
          </a:bodyPr>
          <a:lstStyle/>
          <a:p>
            <a:pPr marL="0" indent="0" algn="ctr">
              <a:buClr>
                <a:srgbClr val="93A299"/>
              </a:buClr>
              <a:buSzPct val="85000"/>
              <a:buNone/>
            </a:pPr>
            <a:r>
              <a:rPr lang="en-GB" sz="2250" b="1" dirty="0">
                <a:solidFill>
                  <a:srgbClr val="292934"/>
                </a:solidFill>
                <a:latin typeface="Arial"/>
              </a:rPr>
              <a:t>Semester 1</a:t>
            </a:r>
          </a:p>
          <a:p>
            <a:pPr marL="0" indent="0" algn="ctr">
              <a:buClr>
                <a:srgbClr val="93A299"/>
              </a:buClr>
              <a:buSzPct val="85000"/>
              <a:buNone/>
            </a:pPr>
            <a:r>
              <a:rPr lang="en-GB" sz="2250" b="1" dirty="0">
                <a:solidFill>
                  <a:srgbClr val="292934"/>
                </a:solidFill>
                <a:latin typeface="Arial"/>
              </a:rPr>
              <a:t>Weeks 1 – 11 (w/b)</a:t>
            </a:r>
          </a:p>
          <a:p>
            <a:pPr marL="0" indent="0" algn="ctr">
              <a:buClr>
                <a:srgbClr val="93A299"/>
              </a:buClr>
              <a:buSzPct val="85000"/>
              <a:buNone/>
            </a:pPr>
            <a:r>
              <a:rPr lang="en-GB" sz="2250" dirty="0">
                <a:solidFill>
                  <a:srgbClr val="292934"/>
                </a:solidFill>
                <a:latin typeface="Arial"/>
              </a:rPr>
              <a:t>30</a:t>
            </a:r>
            <a:r>
              <a:rPr lang="en-GB" sz="2250" baseline="30000" dirty="0">
                <a:solidFill>
                  <a:srgbClr val="292934"/>
                </a:solidFill>
                <a:latin typeface="Arial"/>
              </a:rPr>
              <a:t>th</a:t>
            </a:r>
            <a:r>
              <a:rPr lang="en-GB" sz="2250" dirty="0">
                <a:solidFill>
                  <a:srgbClr val="292934"/>
                </a:solidFill>
                <a:latin typeface="Arial"/>
              </a:rPr>
              <a:t> September – 13</a:t>
            </a:r>
            <a:r>
              <a:rPr lang="en-GB" sz="2250" baseline="30000" dirty="0">
                <a:solidFill>
                  <a:srgbClr val="292934"/>
                </a:solidFill>
                <a:latin typeface="Arial"/>
              </a:rPr>
              <a:t>th</a:t>
            </a:r>
            <a:r>
              <a:rPr lang="en-GB" sz="2250" dirty="0">
                <a:solidFill>
                  <a:srgbClr val="292934"/>
                </a:solidFill>
                <a:latin typeface="Arial"/>
              </a:rPr>
              <a:t> December 2023 (11 weeks)</a:t>
            </a:r>
          </a:p>
          <a:p>
            <a:pPr marL="0" indent="0" algn="ctr">
              <a:buClr>
                <a:srgbClr val="93A299"/>
              </a:buClr>
              <a:buSzPct val="85000"/>
              <a:buNone/>
            </a:pPr>
            <a:r>
              <a:rPr lang="en-GB" dirty="0">
                <a:solidFill>
                  <a:srgbClr val="292934"/>
                </a:solidFill>
                <a:latin typeface="Arial"/>
              </a:rPr>
              <a:t>Xmas break 16</a:t>
            </a:r>
            <a:r>
              <a:rPr lang="en-GB" baseline="30000" dirty="0">
                <a:solidFill>
                  <a:srgbClr val="292934"/>
                </a:solidFill>
                <a:latin typeface="Arial"/>
              </a:rPr>
              <a:t>th</a:t>
            </a:r>
            <a:r>
              <a:rPr lang="en-GB" dirty="0">
                <a:solidFill>
                  <a:srgbClr val="292934"/>
                </a:solidFill>
                <a:latin typeface="Arial"/>
              </a:rPr>
              <a:t> December – 6</a:t>
            </a:r>
            <a:r>
              <a:rPr lang="en-GB" baseline="30000" dirty="0">
                <a:solidFill>
                  <a:srgbClr val="292934"/>
                </a:solidFill>
                <a:latin typeface="Arial"/>
              </a:rPr>
              <a:t>th</a:t>
            </a:r>
            <a:r>
              <a:rPr lang="en-GB" dirty="0">
                <a:solidFill>
                  <a:srgbClr val="292934"/>
                </a:solidFill>
                <a:latin typeface="Arial"/>
              </a:rPr>
              <a:t> January 2025 (3 weeks)</a:t>
            </a:r>
          </a:p>
          <a:p>
            <a:pPr marL="0" indent="0" algn="ctr">
              <a:buClr>
                <a:srgbClr val="93A299"/>
              </a:buClr>
              <a:buSzPct val="85000"/>
              <a:buNone/>
            </a:pPr>
            <a:endParaRPr lang="en-GB" dirty="0">
              <a:solidFill>
                <a:srgbClr val="292934"/>
              </a:solidFill>
              <a:latin typeface="Arial"/>
            </a:endParaRPr>
          </a:p>
          <a:p>
            <a:pPr marL="0" indent="0" algn="ctr">
              <a:buClr>
                <a:srgbClr val="93A299"/>
              </a:buClr>
              <a:buSzPct val="85000"/>
              <a:buNone/>
            </a:pPr>
            <a:endParaRPr lang="en-GB" dirty="0">
              <a:solidFill>
                <a:srgbClr val="292934"/>
              </a:solidFill>
              <a:latin typeface="Arial"/>
            </a:endParaRPr>
          </a:p>
        </p:txBody>
      </p:sp>
      <p:sp>
        <p:nvSpPr>
          <p:cNvPr id="3" name="Rectangle 2"/>
          <p:cNvSpPr/>
          <p:nvPr/>
        </p:nvSpPr>
        <p:spPr>
          <a:xfrm>
            <a:off x="302100" y="2046280"/>
            <a:ext cx="9880847" cy="4011867"/>
          </a:xfrm>
          <a:prstGeom prst="rect">
            <a:avLst/>
          </a:prstGeom>
          <a:solidFill>
            <a:srgbClr val="FFC000"/>
          </a:solidFill>
        </p:spPr>
        <p:txBody>
          <a:bodyPr wrap="square">
            <a:spAutoFit/>
          </a:bodyPr>
          <a:lstStyle/>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1" i="0" u="none" strike="noStrike" kern="1200" cap="none" spc="0" normalizeH="0" baseline="0" noProof="0" dirty="0">
                <a:ln>
                  <a:noFill/>
                </a:ln>
                <a:solidFill>
                  <a:srgbClr val="292934"/>
                </a:solidFill>
                <a:effectLst/>
                <a:uLnTx/>
                <a:uFillTx/>
                <a:latin typeface="Arial"/>
                <a:ea typeface="+mn-ea"/>
                <a:cs typeface="+mn-cs"/>
              </a:rPr>
              <a:t>Weeks 12 – 21 (w/b)</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lang="en-GB" sz="2250" dirty="0">
                <a:solidFill>
                  <a:srgbClr val="292934"/>
                </a:solidFill>
                <a:latin typeface="Arial"/>
              </a:rPr>
              <a:t>6</a:t>
            </a:r>
            <a:r>
              <a:rPr kumimoji="0" lang="en-GB" sz="2250" b="0" i="0" u="none" strike="noStrike" kern="1200" cap="none" spc="0" normalizeH="0" baseline="30000" noProof="0" dirty="0" err="1">
                <a:ln>
                  <a:noFill/>
                </a:ln>
                <a:solidFill>
                  <a:srgbClr val="292934"/>
                </a:solidFill>
                <a:effectLst/>
                <a:uLnTx/>
                <a:uFillTx/>
                <a:latin typeface="Arial"/>
                <a:ea typeface="+mn-ea"/>
                <a:cs typeface="+mn-cs"/>
              </a:rPr>
              <a:t>th</a:t>
            </a:r>
            <a:r>
              <a:rPr kumimoji="0" lang="en-GB" sz="2250" b="0" i="0" u="none" strike="noStrike" kern="1200" cap="none" spc="0" normalizeH="0" baseline="0" noProof="0" dirty="0">
                <a:ln>
                  <a:noFill/>
                </a:ln>
                <a:solidFill>
                  <a:srgbClr val="292934"/>
                </a:solidFill>
                <a:effectLst/>
                <a:uLnTx/>
                <a:uFillTx/>
                <a:latin typeface="Arial"/>
                <a:ea typeface="+mn-ea"/>
                <a:cs typeface="+mn-cs"/>
              </a:rPr>
              <a:t> January 2024 – </a:t>
            </a:r>
            <a:r>
              <a:rPr lang="en-GB" sz="2250" dirty="0">
                <a:solidFill>
                  <a:srgbClr val="292934"/>
                </a:solidFill>
                <a:latin typeface="Arial"/>
              </a:rPr>
              <a:t>4</a:t>
            </a:r>
            <a:r>
              <a:rPr lang="en-GB" sz="2250" baseline="30000" dirty="0">
                <a:solidFill>
                  <a:srgbClr val="292934"/>
                </a:solidFill>
                <a:latin typeface="Arial"/>
              </a:rPr>
              <a:t>th</a:t>
            </a:r>
            <a:r>
              <a:rPr lang="en-GB" sz="2250" dirty="0">
                <a:solidFill>
                  <a:srgbClr val="292934"/>
                </a:solidFill>
                <a:latin typeface="Arial"/>
              </a:rPr>
              <a:t> April</a:t>
            </a:r>
            <a:r>
              <a:rPr kumimoji="0" lang="en-GB" sz="2250" b="0" i="0" u="none" strike="noStrike" kern="1200" cap="none" spc="0" normalizeH="0" baseline="0" noProof="0" dirty="0">
                <a:ln>
                  <a:noFill/>
                </a:ln>
                <a:solidFill>
                  <a:srgbClr val="292934"/>
                </a:solidFill>
                <a:effectLst/>
                <a:uLnTx/>
                <a:uFillTx/>
                <a:latin typeface="Arial"/>
                <a:ea typeface="+mn-ea"/>
                <a:cs typeface="+mn-cs"/>
              </a:rPr>
              <a:t> (13 weeks)</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0" i="0" u="none" strike="noStrike" kern="1200" cap="none" spc="0" normalizeH="0" baseline="0" noProof="0" dirty="0">
                <a:ln>
                  <a:noFill/>
                </a:ln>
                <a:solidFill>
                  <a:srgbClr val="292934"/>
                </a:solidFill>
                <a:effectLst/>
                <a:uLnTx/>
                <a:uFillTx/>
                <a:latin typeface="Arial"/>
                <a:ea typeface="+mn-ea"/>
                <a:cs typeface="+mn-cs"/>
              </a:rPr>
              <a:t>Easter Break </a:t>
            </a:r>
            <a:r>
              <a:rPr lang="en-GB" sz="2250" dirty="0">
                <a:solidFill>
                  <a:srgbClr val="292934"/>
                </a:solidFill>
                <a:latin typeface="Arial"/>
              </a:rPr>
              <a:t>7</a:t>
            </a:r>
            <a:r>
              <a:rPr lang="en-GB" sz="2250" baseline="30000" dirty="0">
                <a:solidFill>
                  <a:srgbClr val="292934"/>
                </a:solidFill>
                <a:latin typeface="Arial"/>
              </a:rPr>
              <a:t>th</a:t>
            </a:r>
            <a:r>
              <a:rPr lang="en-GB" sz="2250" dirty="0">
                <a:solidFill>
                  <a:srgbClr val="292934"/>
                </a:solidFill>
                <a:latin typeface="Arial"/>
              </a:rPr>
              <a:t> April</a:t>
            </a:r>
            <a:r>
              <a:rPr kumimoji="0" lang="en-GB" sz="2250" b="0" i="0" u="none" strike="noStrike" kern="1200" cap="none" spc="0" normalizeH="0" baseline="0" noProof="0" dirty="0">
                <a:ln>
                  <a:noFill/>
                </a:ln>
                <a:solidFill>
                  <a:srgbClr val="292934"/>
                </a:solidFill>
                <a:effectLst/>
                <a:uLnTx/>
                <a:uFillTx/>
                <a:latin typeface="Arial"/>
                <a:ea typeface="+mn-ea"/>
                <a:cs typeface="+mn-cs"/>
              </a:rPr>
              <a:t> – </a:t>
            </a:r>
            <a:r>
              <a:rPr lang="en-GB" sz="2250" dirty="0">
                <a:solidFill>
                  <a:srgbClr val="292934"/>
                </a:solidFill>
                <a:latin typeface="Arial"/>
              </a:rPr>
              <a:t>21</a:t>
            </a:r>
            <a:r>
              <a:rPr lang="en-GB" sz="2250" baseline="30000" dirty="0">
                <a:solidFill>
                  <a:srgbClr val="292934"/>
                </a:solidFill>
                <a:latin typeface="Arial"/>
              </a:rPr>
              <a:t>st</a:t>
            </a:r>
            <a:r>
              <a:rPr lang="en-GB" sz="2250" dirty="0">
                <a:solidFill>
                  <a:srgbClr val="292934"/>
                </a:solidFill>
                <a:latin typeface="Arial"/>
              </a:rPr>
              <a:t> </a:t>
            </a:r>
            <a:r>
              <a:rPr kumimoji="0" lang="en-GB" sz="2250" b="0" i="0" u="none" strike="noStrike" kern="1200" cap="none" spc="0" normalizeH="0" baseline="0" noProof="0" dirty="0">
                <a:ln>
                  <a:noFill/>
                </a:ln>
                <a:solidFill>
                  <a:srgbClr val="292934"/>
                </a:solidFill>
                <a:effectLst/>
                <a:uLnTx/>
                <a:uFillTx/>
                <a:latin typeface="Arial"/>
                <a:ea typeface="+mn-ea"/>
                <a:cs typeface="+mn-cs"/>
              </a:rPr>
              <a:t>April (3 weeks)</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1" i="0" u="none" strike="noStrike" kern="1200" cap="none" spc="0" normalizeH="0" baseline="0" noProof="0" dirty="0">
                <a:ln>
                  <a:noFill/>
                </a:ln>
                <a:solidFill>
                  <a:srgbClr val="292934"/>
                </a:solidFill>
                <a:effectLst/>
                <a:uLnTx/>
                <a:uFillTx/>
                <a:latin typeface="Arial"/>
                <a:ea typeface="+mn-ea"/>
                <a:cs typeface="+mn-cs"/>
              </a:rPr>
              <a:t>Week 22 (w/b)</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lang="en-GB" sz="2250" dirty="0">
                <a:solidFill>
                  <a:srgbClr val="292934"/>
                </a:solidFill>
                <a:latin typeface="Arial"/>
              </a:rPr>
              <a:t>28</a:t>
            </a:r>
            <a:r>
              <a:rPr lang="en-GB" sz="2250" baseline="30000" dirty="0">
                <a:solidFill>
                  <a:srgbClr val="292934"/>
                </a:solidFill>
                <a:latin typeface="Arial"/>
              </a:rPr>
              <a:t>th</a:t>
            </a:r>
            <a:r>
              <a:rPr lang="en-GB" sz="2250" dirty="0">
                <a:solidFill>
                  <a:srgbClr val="292934"/>
                </a:solidFill>
                <a:latin typeface="Arial"/>
              </a:rPr>
              <a:t> </a:t>
            </a:r>
            <a:r>
              <a:rPr kumimoji="0" lang="en-GB" sz="2250" b="0" i="0" u="none" strike="noStrike" kern="1200" cap="none" spc="0" normalizeH="0" baseline="0" noProof="0" dirty="0">
                <a:ln>
                  <a:noFill/>
                </a:ln>
                <a:solidFill>
                  <a:srgbClr val="292934"/>
                </a:solidFill>
                <a:effectLst/>
                <a:uLnTx/>
                <a:uFillTx/>
                <a:latin typeface="Arial"/>
                <a:ea typeface="+mn-ea"/>
                <a:cs typeface="+mn-cs"/>
              </a:rPr>
              <a:t>April – </a:t>
            </a:r>
            <a:r>
              <a:rPr lang="en-GB" sz="2250" noProof="0" dirty="0">
                <a:solidFill>
                  <a:srgbClr val="292934"/>
                </a:solidFill>
                <a:latin typeface="Arial"/>
              </a:rPr>
              <a:t>6</a:t>
            </a:r>
            <a:r>
              <a:rPr lang="en-GB" sz="2250" baseline="30000" noProof="0" dirty="0">
                <a:solidFill>
                  <a:srgbClr val="292934"/>
                </a:solidFill>
                <a:latin typeface="Arial"/>
              </a:rPr>
              <a:t>th</a:t>
            </a:r>
            <a:r>
              <a:rPr lang="en-GB" sz="2250" noProof="0" dirty="0">
                <a:solidFill>
                  <a:srgbClr val="292934"/>
                </a:solidFill>
                <a:latin typeface="Arial"/>
              </a:rPr>
              <a:t> </a:t>
            </a:r>
            <a:r>
              <a:rPr lang="en-GB" sz="2250" dirty="0">
                <a:solidFill>
                  <a:srgbClr val="292934"/>
                </a:solidFill>
                <a:latin typeface="Arial"/>
              </a:rPr>
              <a:t>May</a:t>
            </a:r>
            <a:r>
              <a:rPr kumimoji="0" lang="en-GB" sz="2250" b="0" i="0" u="none" strike="noStrike" kern="1200" cap="none" spc="0" normalizeH="0" baseline="0" noProof="0" dirty="0">
                <a:ln>
                  <a:noFill/>
                </a:ln>
                <a:solidFill>
                  <a:srgbClr val="292934"/>
                </a:solidFill>
                <a:effectLst/>
                <a:uLnTx/>
                <a:uFillTx/>
                <a:latin typeface="Arial"/>
                <a:ea typeface="+mn-ea"/>
                <a:cs typeface="+mn-cs"/>
              </a:rPr>
              <a:t> (1 week,</a:t>
            </a:r>
            <a:r>
              <a:rPr kumimoji="0" lang="en-GB" sz="2250" b="0" i="0" u="none" strike="noStrike" kern="1200" cap="none" spc="0" normalizeH="0" noProof="0" dirty="0">
                <a:ln>
                  <a:noFill/>
                </a:ln>
                <a:solidFill>
                  <a:srgbClr val="292934"/>
                </a:solidFill>
                <a:effectLst/>
                <a:uLnTx/>
                <a:uFillTx/>
                <a:latin typeface="Arial"/>
                <a:ea typeface="+mn-ea"/>
                <a:cs typeface="+mn-cs"/>
              </a:rPr>
              <a:t> 2 days</a:t>
            </a:r>
            <a:r>
              <a:rPr kumimoji="0" lang="en-GB" sz="2250" b="0" i="0" u="none" strike="noStrike" kern="1200" cap="none" spc="0" normalizeH="0" baseline="0" noProof="0" dirty="0">
                <a:ln>
                  <a:noFill/>
                </a:ln>
                <a:solidFill>
                  <a:srgbClr val="292934"/>
                </a:solidFill>
                <a:effectLst/>
                <a:uLnTx/>
                <a:uFillTx/>
                <a:latin typeface="Arial"/>
                <a:ea typeface="+mn-ea"/>
                <a:cs typeface="+mn-cs"/>
              </a:rPr>
              <a:t>)</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endParaRPr kumimoji="0" lang="en-GB" sz="2250" b="1" i="0" u="none" strike="noStrike" kern="1200" cap="none" spc="0" normalizeH="0" baseline="0" noProof="0" dirty="0">
              <a:ln>
                <a:noFill/>
              </a:ln>
              <a:solidFill>
                <a:srgbClr val="292934"/>
              </a:solidFill>
              <a:effectLst/>
              <a:uLnTx/>
              <a:uFillTx/>
              <a:latin typeface="Arial"/>
              <a:ea typeface="+mn-ea"/>
              <a:cs typeface="+mn-cs"/>
            </a:endParaRP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1" i="0" u="none" strike="noStrike" kern="1200" cap="none" spc="0" normalizeH="0" baseline="0" noProof="0" dirty="0">
                <a:ln>
                  <a:noFill/>
                </a:ln>
                <a:solidFill>
                  <a:srgbClr val="292934"/>
                </a:solidFill>
                <a:effectLst/>
                <a:uLnTx/>
                <a:uFillTx/>
                <a:latin typeface="Arial"/>
                <a:ea typeface="+mn-ea"/>
                <a:cs typeface="+mn-cs"/>
              </a:rPr>
              <a:t>Assignment due </a:t>
            </a:r>
            <a:r>
              <a:rPr lang="en-GB" sz="2250" b="1" dirty="0">
                <a:solidFill>
                  <a:srgbClr val="292934"/>
                </a:solidFill>
                <a:latin typeface="Arial"/>
              </a:rPr>
              <a:t>6</a:t>
            </a:r>
            <a:r>
              <a:rPr lang="en-GB" sz="2250" b="1" baseline="30000" dirty="0">
                <a:solidFill>
                  <a:srgbClr val="292934"/>
                </a:solidFill>
                <a:latin typeface="Arial"/>
              </a:rPr>
              <a:t>th</a:t>
            </a:r>
            <a:r>
              <a:rPr lang="en-GB" sz="2250" b="1" dirty="0">
                <a:solidFill>
                  <a:srgbClr val="292934"/>
                </a:solidFill>
                <a:latin typeface="Arial"/>
              </a:rPr>
              <a:t> </a:t>
            </a:r>
            <a:r>
              <a:rPr kumimoji="0" lang="en-GB" sz="2250" b="1" i="0" u="none" strike="noStrike" kern="1200" cap="none" spc="0" normalizeH="0" baseline="0" noProof="0" dirty="0">
                <a:ln>
                  <a:noFill/>
                </a:ln>
                <a:solidFill>
                  <a:srgbClr val="292934"/>
                </a:solidFill>
                <a:effectLst/>
                <a:uLnTx/>
                <a:uFillTx/>
                <a:latin typeface="Arial"/>
                <a:ea typeface="+mn-ea"/>
                <a:cs typeface="+mn-cs"/>
              </a:rPr>
              <a:t>May 2025 </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3600" b="1" i="0" u="none" strike="noStrike" kern="1200" cap="none" spc="0" normalizeH="0" baseline="0" noProof="0" dirty="0">
                <a:ln>
                  <a:noFill/>
                </a:ln>
                <a:solidFill>
                  <a:srgbClr val="292934"/>
                </a:solidFill>
                <a:effectLst/>
                <a:uLnTx/>
                <a:uFillTx/>
                <a:latin typeface="Arial"/>
                <a:ea typeface="+mn-ea"/>
                <a:cs typeface="+mn-cs"/>
              </a:rPr>
              <a:t>31 weeks away - 31 x 7 = 217 days</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endParaRPr kumimoji="0" lang="en-GB" sz="2250" b="1" i="0" u="none" strike="noStrike" kern="1200" cap="none" spc="0" normalizeH="0" baseline="0" noProof="0" dirty="0">
              <a:ln>
                <a:noFill/>
              </a:ln>
              <a:solidFill>
                <a:srgbClr val="292934"/>
              </a:solidFill>
              <a:effectLst/>
              <a:uLnTx/>
              <a:uFillTx/>
              <a:latin typeface="Arial"/>
              <a:ea typeface="+mn-ea"/>
              <a:cs typeface="+mn-cs"/>
            </a:endParaRPr>
          </a:p>
        </p:txBody>
      </p:sp>
      <p:sp>
        <p:nvSpPr>
          <p:cNvPr id="4" name="Rectangle 3"/>
          <p:cNvSpPr/>
          <p:nvPr/>
        </p:nvSpPr>
        <p:spPr>
          <a:xfrm>
            <a:off x="10246555" y="2732753"/>
            <a:ext cx="1824538" cy="523220"/>
          </a:xfrm>
          <a:prstGeom prst="rect">
            <a:avLst/>
          </a:prstGeom>
        </p:spPr>
        <p:txBody>
          <a:bodyPr wrap="none">
            <a:spAutoFit/>
          </a:bodyPr>
          <a:lstStyle/>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800" b="0" i="0" u="none" strike="noStrike" kern="1200" cap="none" spc="0" normalizeH="0" baseline="0" noProof="0" dirty="0">
                <a:ln>
                  <a:noFill/>
                </a:ln>
                <a:solidFill>
                  <a:srgbClr val="292934"/>
                </a:solidFill>
                <a:effectLst/>
                <a:uLnTx/>
                <a:uFillTx/>
                <a:latin typeface="Arial"/>
                <a:ea typeface="+mn-ea"/>
                <a:cs typeface="+mn-cs"/>
              </a:rPr>
              <a:t>40 Credits</a:t>
            </a:r>
          </a:p>
        </p:txBody>
      </p:sp>
      <p:sp>
        <p:nvSpPr>
          <p:cNvPr id="2" name="Slide Number Placeholder 1"/>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9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10</a:t>
            </a:fld>
            <a:endParaRPr kumimoji="0" lang="en-GB" sz="90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31527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par>
                                <p:cTn id="27" presetID="2" presetClass="entr" presetSubtype="4" fill="hold" nodeType="with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 calcmode="lin" valueType="num">
                                      <p:cBhvr additive="base">
                                        <p:cTn id="2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 calcmode="lin" valueType="num">
                                      <p:cBhvr additive="base">
                                        <p:cTn id="3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 calcmode="lin" valueType="num">
                                      <p:cBhvr additive="base">
                                        <p:cTn id="4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 calcmode="lin" valueType="num">
                                      <p:cBhvr additive="base">
                                        <p:cTn id="5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3">
                                            <p:txEl>
                                              <p:pRg st="7" end="7"/>
                                            </p:txEl>
                                          </p:spTgt>
                                        </p:tgtEl>
                                        <p:attrNameLst>
                                          <p:attrName>style.visibility</p:attrName>
                                        </p:attrNameLst>
                                      </p:cBhvr>
                                      <p:to>
                                        <p:strVal val="visible"/>
                                      </p:to>
                                    </p:set>
                                    <p:anim calcmode="lin" valueType="num">
                                      <p:cBhvr additive="base">
                                        <p:cTn id="5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Aims</a:t>
            </a:r>
          </a:p>
        </p:txBody>
      </p:sp>
      <p:sp>
        <p:nvSpPr>
          <p:cNvPr id="3" name="Content Placeholder 2">
            <a:extLst>
              <a:ext uri="{FF2B5EF4-FFF2-40B4-BE49-F238E27FC236}">
                <a16:creationId xmlns:a16="http://schemas.microsoft.com/office/drawing/2014/main" id="{85744FA3-D38C-4EF5-9704-2129F1FA6C29}"/>
              </a:ext>
            </a:extLst>
          </p:cNvPr>
          <p:cNvSpPr>
            <a:spLocks noGrp="1"/>
          </p:cNvSpPr>
          <p:nvPr>
            <p:ph idx="1"/>
          </p:nvPr>
        </p:nvSpPr>
        <p:spPr>
          <a:xfrm>
            <a:off x="609600" y="1600201"/>
            <a:ext cx="5691612" cy="3917032"/>
          </a:xfrm>
        </p:spPr>
        <p:txBody>
          <a:bodyPr>
            <a:normAutofit/>
          </a:bodyPr>
          <a:lstStyle/>
          <a:p>
            <a:r>
              <a:rPr lang="en-US" sz="2800" dirty="0">
                <a:effectLst/>
                <a:latin typeface="Arial" panose="020B0604020202020204" pitchFamily="34" charset="0"/>
                <a:ea typeface="Times New Roman" panose="02020603050405020304" pitchFamily="18" charset="0"/>
              </a:rPr>
              <a:t>To develop the ability of the student to engage critically and innovatively with theory and/or practice relevant to professional policing, in order to produce an in-depth research project or dissertation. </a:t>
            </a:r>
            <a:endParaRPr lang="en-GB" sz="2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11</a:t>
            </a:fld>
            <a:endParaRPr lang="en-GB">
              <a:solidFill>
                <a:prstClr val="black">
                  <a:tint val="75000"/>
                </a:prstClr>
              </a:solidFill>
            </a:endParaRPr>
          </a:p>
        </p:txBody>
      </p:sp>
      <p:sp>
        <p:nvSpPr>
          <p:cNvPr id="5" name="TextBox 4">
            <a:extLst>
              <a:ext uri="{FF2B5EF4-FFF2-40B4-BE49-F238E27FC236}">
                <a16:creationId xmlns:a16="http://schemas.microsoft.com/office/drawing/2014/main" id="{808CA22D-E2C0-1C56-6627-099FB324A61C}"/>
              </a:ext>
            </a:extLst>
          </p:cNvPr>
          <p:cNvSpPr txBox="1"/>
          <p:nvPr/>
        </p:nvSpPr>
        <p:spPr>
          <a:xfrm>
            <a:off x="7020962" y="1417638"/>
            <a:ext cx="4561438" cy="3785652"/>
          </a:xfrm>
          <a:prstGeom prst="rect">
            <a:avLst/>
          </a:prstGeom>
          <a:solidFill>
            <a:srgbClr val="7030A0"/>
          </a:solidFill>
        </p:spPr>
        <p:txBody>
          <a:bodyPr wrap="square" rtlCol="0">
            <a:spAutoFit/>
          </a:bodyPr>
          <a:lstStyle/>
          <a:p>
            <a:r>
              <a:rPr lang="en-GB" sz="2000" dirty="0">
                <a:solidFill>
                  <a:schemeClr val="bg1"/>
                </a:solidFill>
              </a:rPr>
              <a:t>Engaging critically and innovating </a:t>
            </a:r>
          </a:p>
          <a:p>
            <a:endParaRPr lang="en-GB" sz="2000" dirty="0">
              <a:solidFill>
                <a:schemeClr val="bg1"/>
              </a:solidFill>
            </a:endParaRPr>
          </a:p>
          <a:p>
            <a:r>
              <a:rPr lang="en-GB" sz="2000" dirty="0">
                <a:solidFill>
                  <a:schemeClr val="bg1"/>
                </a:solidFill>
              </a:rPr>
              <a:t>Means that we want you to pause, reflect and challenge</a:t>
            </a:r>
          </a:p>
          <a:p>
            <a:endParaRPr lang="en-GB" sz="2000" dirty="0">
              <a:solidFill>
                <a:schemeClr val="bg1"/>
              </a:solidFill>
            </a:endParaRPr>
          </a:p>
          <a:p>
            <a:r>
              <a:rPr lang="en-GB" sz="2000" dirty="0">
                <a:solidFill>
                  <a:schemeClr val="bg1"/>
                </a:solidFill>
              </a:rPr>
              <a:t>You are required to add value to your chosen area</a:t>
            </a:r>
          </a:p>
          <a:p>
            <a:endParaRPr lang="en-GB" sz="2000" dirty="0">
              <a:solidFill>
                <a:schemeClr val="bg1"/>
              </a:solidFill>
            </a:endParaRPr>
          </a:p>
          <a:p>
            <a:r>
              <a:rPr lang="en-GB" sz="2000" dirty="0">
                <a:solidFill>
                  <a:schemeClr val="bg1"/>
                </a:solidFill>
              </a:rPr>
              <a:t>Not simple description but a detailed exploration of the issues at play. With an indication of where future direction of travel might lay</a:t>
            </a:r>
          </a:p>
        </p:txBody>
      </p:sp>
    </p:spTree>
    <p:extLst>
      <p:ext uri="{BB962C8B-B14F-4D97-AF65-F5344CB8AC3E}">
        <p14:creationId xmlns:p14="http://schemas.microsoft.com/office/powerpoint/2010/main" val="506718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Learning Outcomes</a:t>
            </a:r>
          </a:p>
        </p:txBody>
      </p:sp>
      <p:sp>
        <p:nvSpPr>
          <p:cNvPr id="3" name="Content Placeholder 2">
            <a:extLst>
              <a:ext uri="{FF2B5EF4-FFF2-40B4-BE49-F238E27FC236}">
                <a16:creationId xmlns:a16="http://schemas.microsoft.com/office/drawing/2014/main" id="{85744FA3-D38C-4EF5-9704-2129F1FA6C29}"/>
              </a:ext>
            </a:extLst>
          </p:cNvPr>
          <p:cNvSpPr>
            <a:spLocks noGrp="1"/>
          </p:cNvSpPr>
          <p:nvPr>
            <p:ph idx="1"/>
          </p:nvPr>
        </p:nvSpPr>
        <p:spPr>
          <a:xfrm>
            <a:off x="609600" y="1417638"/>
            <a:ext cx="11410950" cy="4190999"/>
          </a:xfrm>
        </p:spPr>
        <p:txBody>
          <a:bodyPr>
            <a:normAutofit fontScale="85000" lnSpcReduction="10000"/>
          </a:bodyPr>
          <a:lstStyle/>
          <a:p>
            <a:pPr marL="0" lvl="0" indent="0">
              <a:buNone/>
            </a:pPr>
            <a:r>
              <a:rPr lang="en-GB" sz="3300" dirty="0">
                <a:latin typeface="Arial" panose="020B0604020202020204" pitchFamily="34" charset="0"/>
                <a:cs typeface="Arial" panose="020B0604020202020204" pitchFamily="34" charset="0"/>
              </a:rPr>
              <a:t>Upon the successful completion of this module, the student should be able to:</a:t>
            </a:r>
          </a:p>
          <a:p>
            <a:pPr lvl="0"/>
            <a:r>
              <a:rPr lang="en-US" sz="3300" dirty="0">
                <a:latin typeface="Arial" panose="020B0604020202020204" pitchFamily="34" charset="0"/>
                <a:cs typeface="Arial" panose="020B0604020202020204" pitchFamily="34" charset="0"/>
              </a:rPr>
              <a:t>demonstrate intellectual skills in the identification of an appropriate topic, problem or challenge for investigation pertinent to a professional policing context, and formulate a suitable plan for further research </a:t>
            </a:r>
            <a:r>
              <a:rPr lang="en-US" sz="3300" dirty="0" err="1">
                <a:latin typeface="Arial" panose="020B0604020202020204" pitchFamily="34" charset="0"/>
                <a:cs typeface="Arial" panose="020B0604020202020204" pitchFamily="34" charset="0"/>
              </a:rPr>
              <a:t>utilising</a:t>
            </a:r>
            <a:r>
              <a:rPr lang="en-US" sz="3300" dirty="0">
                <a:latin typeface="Arial" panose="020B0604020202020204" pitchFamily="34" charset="0"/>
                <a:cs typeface="Arial" panose="020B0604020202020204" pitchFamily="34" charset="0"/>
              </a:rPr>
              <a:t> relevant investigative methods in order to produce a response;</a:t>
            </a:r>
            <a:endParaRPr lang="en-GB" sz="3300" dirty="0">
              <a:latin typeface="Arial" panose="020B0604020202020204" pitchFamily="34" charset="0"/>
              <a:cs typeface="Arial" panose="020B0604020202020204" pitchFamily="34" charset="0"/>
            </a:endParaRPr>
          </a:p>
          <a:p>
            <a:pPr lvl="0"/>
            <a:r>
              <a:rPr lang="en-GB" sz="3300" dirty="0">
                <a:latin typeface="Arial" panose="020B0604020202020204" pitchFamily="34" charset="0"/>
                <a:cs typeface="Arial" panose="020B0604020202020204" pitchFamily="34" charset="0"/>
              </a:rPr>
              <a:t>evidence an in-depth knowledge and systematic understanding of principles necessary to underpin their education within their chosen field of professional policing and problem-solving techniques;</a:t>
            </a:r>
          </a:p>
          <a:p>
            <a:pPr marL="0" indent="0">
              <a:buNone/>
            </a:pPr>
            <a:endParaRPr lang="en-GB" dirty="0"/>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12</a:t>
            </a:fld>
            <a:endParaRPr lang="en-GB">
              <a:solidFill>
                <a:prstClr val="black">
                  <a:tint val="75000"/>
                </a:prstClr>
              </a:solidFill>
            </a:endParaRPr>
          </a:p>
        </p:txBody>
      </p:sp>
    </p:spTree>
    <p:extLst>
      <p:ext uri="{BB962C8B-B14F-4D97-AF65-F5344CB8AC3E}">
        <p14:creationId xmlns:p14="http://schemas.microsoft.com/office/powerpoint/2010/main" val="3727384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Learning Outcomes</a:t>
            </a:r>
          </a:p>
        </p:txBody>
      </p:sp>
      <p:sp>
        <p:nvSpPr>
          <p:cNvPr id="3" name="Content Placeholder 2">
            <a:extLst>
              <a:ext uri="{FF2B5EF4-FFF2-40B4-BE49-F238E27FC236}">
                <a16:creationId xmlns:a16="http://schemas.microsoft.com/office/drawing/2014/main" id="{85744FA3-D38C-4EF5-9704-2129F1FA6C29}"/>
              </a:ext>
            </a:extLst>
          </p:cNvPr>
          <p:cNvSpPr>
            <a:spLocks noGrp="1"/>
          </p:cNvSpPr>
          <p:nvPr>
            <p:ph idx="1"/>
          </p:nvPr>
        </p:nvSpPr>
        <p:spPr>
          <a:xfrm>
            <a:off x="609600" y="1600200"/>
            <a:ext cx="11258550" cy="4057649"/>
          </a:xfrm>
        </p:spPr>
        <p:txBody>
          <a:bodyPr>
            <a:normAutofit fontScale="85000" lnSpcReduction="10000"/>
          </a:bodyPr>
          <a:lstStyle/>
          <a:p>
            <a:pPr marL="0" indent="0">
              <a:buNone/>
            </a:pPr>
            <a:r>
              <a:rPr lang="en-GB" sz="3300" dirty="0">
                <a:latin typeface="Arial" panose="020B0604020202020204" pitchFamily="34" charset="0"/>
                <a:cs typeface="Arial" panose="020B0604020202020204" pitchFamily="34" charset="0"/>
              </a:rPr>
              <a:t>Upon the successful completion of this module, the student should be able to:</a:t>
            </a:r>
          </a:p>
          <a:p>
            <a:pPr lvl="0"/>
            <a:r>
              <a:rPr lang="en-US" sz="3300" dirty="0">
                <a:latin typeface="Arial" panose="020B0604020202020204" pitchFamily="34" charset="0"/>
                <a:cs typeface="Arial" panose="020B06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a:t>
            </a:r>
            <a:endParaRPr lang="en-GB" sz="3300" dirty="0">
              <a:latin typeface="Arial" panose="020B0604020202020204" pitchFamily="34" charset="0"/>
              <a:cs typeface="Arial" panose="020B0604020202020204" pitchFamily="34" charset="0"/>
            </a:endParaRPr>
          </a:p>
          <a:p>
            <a:pPr lvl="0"/>
            <a:r>
              <a:rPr lang="en-US" sz="3300" dirty="0">
                <a:latin typeface="Arial" panose="020B0604020202020204" pitchFamily="34" charset="0"/>
                <a:cs typeface="Arial" panose="020B0604020202020204" pitchFamily="34" charset="0"/>
              </a:rPr>
              <a:t>collate their knowledge and learning through the use of a range of media, and present their work appropriately in a manner that can be understood by specialist and non-specialist audiences. </a:t>
            </a:r>
            <a:endParaRPr lang="en-GB" sz="3300"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13</a:t>
            </a:fld>
            <a:endParaRPr lang="en-GB">
              <a:solidFill>
                <a:prstClr val="black">
                  <a:tint val="75000"/>
                </a:prstClr>
              </a:solidFill>
            </a:endParaRPr>
          </a:p>
        </p:txBody>
      </p:sp>
    </p:spTree>
    <p:extLst>
      <p:ext uri="{BB962C8B-B14F-4D97-AF65-F5344CB8AC3E}">
        <p14:creationId xmlns:p14="http://schemas.microsoft.com/office/powerpoint/2010/main" val="2572511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Indicative Content</a:t>
            </a:r>
          </a:p>
        </p:txBody>
      </p:sp>
      <p:sp>
        <p:nvSpPr>
          <p:cNvPr id="5" name="Content Placeholder 4">
            <a:extLst>
              <a:ext uri="{FF2B5EF4-FFF2-40B4-BE49-F238E27FC236}">
                <a16:creationId xmlns:a16="http://schemas.microsoft.com/office/drawing/2014/main" id="{F6BB0D19-3270-4F80-A2C2-CF03DC7A0816}"/>
              </a:ext>
            </a:extLst>
          </p:cNvPr>
          <p:cNvSpPr>
            <a:spLocks noGrp="1"/>
          </p:cNvSpPr>
          <p:nvPr>
            <p:ph sz="half" idx="1"/>
          </p:nvPr>
        </p:nvSpPr>
        <p:spPr>
          <a:xfrm>
            <a:off x="609599" y="1876424"/>
            <a:ext cx="6067425" cy="3800475"/>
          </a:xfrm>
        </p:spPr>
        <p:txBody>
          <a:bodyPr>
            <a:normAutofit/>
          </a:bodyPr>
          <a:lstStyle/>
          <a:p>
            <a:pPr lvl="0" hangingPunct="0"/>
            <a:r>
              <a:rPr lang="en-GB" dirty="0">
                <a:latin typeface="Arial" panose="020B0604020202020204" pitchFamily="34" charset="0"/>
                <a:cs typeface="Arial" panose="020B0604020202020204" pitchFamily="34" charset="0"/>
              </a:rPr>
              <a:t>Research Proposal feedback</a:t>
            </a:r>
            <a:endParaRPr lang="en-GB" b="1" dirty="0">
              <a:latin typeface="Arial" panose="020B0604020202020204" pitchFamily="34" charset="0"/>
              <a:cs typeface="Arial" panose="020B0604020202020204" pitchFamily="34" charset="0"/>
            </a:endParaRPr>
          </a:p>
          <a:p>
            <a:pPr lvl="0" hangingPunct="0"/>
            <a:r>
              <a:rPr lang="en-GB" dirty="0">
                <a:latin typeface="Arial" panose="020B0604020202020204" pitchFamily="34" charset="0"/>
                <a:cs typeface="Arial" panose="020B0604020202020204" pitchFamily="34" charset="0"/>
              </a:rPr>
              <a:t>Ethics Form feedback</a:t>
            </a:r>
            <a:endParaRPr lang="en-GB" b="1" dirty="0">
              <a:latin typeface="Arial" panose="020B0604020202020204" pitchFamily="34" charset="0"/>
              <a:cs typeface="Arial" panose="020B0604020202020204" pitchFamily="34" charset="0"/>
            </a:endParaRPr>
          </a:p>
          <a:p>
            <a:pPr lvl="0" hangingPunct="0"/>
            <a:r>
              <a:rPr lang="en-GB" dirty="0">
                <a:latin typeface="Arial" panose="020B0604020202020204" pitchFamily="34" charset="0"/>
                <a:cs typeface="Arial" panose="020B0604020202020204" pitchFamily="34" charset="0"/>
              </a:rPr>
              <a:t>Methodology </a:t>
            </a:r>
            <a:endParaRPr lang="en-GB" b="1" dirty="0">
              <a:latin typeface="Arial" panose="020B0604020202020204" pitchFamily="34" charset="0"/>
              <a:cs typeface="Arial" panose="020B0604020202020204" pitchFamily="34" charset="0"/>
            </a:endParaRPr>
          </a:p>
          <a:p>
            <a:pPr lvl="0" hangingPunct="0"/>
            <a:r>
              <a:rPr lang="en-GB" dirty="0">
                <a:latin typeface="Arial" panose="020B0604020202020204" pitchFamily="34" charset="0"/>
                <a:cs typeface="Arial" panose="020B0604020202020204" pitchFamily="34" charset="0"/>
              </a:rPr>
              <a:t>Data Analysis</a:t>
            </a:r>
            <a:endParaRPr lang="en-GB" b="1" dirty="0">
              <a:latin typeface="Arial" panose="020B0604020202020204" pitchFamily="34" charset="0"/>
              <a:cs typeface="Arial" panose="020B0604020202020204" pitchFamily="34" charset="0"/>
            </a:endParaRPr>
          </a:p>
          <a:p>
            <a:pPr lvl="0" hangingPunct="0"/>
            <a:r>
              <a:rPr lang="en-GB" dirty="0">
                <a:latin typeface="Arial" panose="020B0604020202020204" pitchFamily="34" charset="0"/>
                <a:cs typeface="Arial" panose="020B0604020202020204" pitchFamily="34" charset="0"/>
              </a:rPr>
              <a:t>Concluding research findings </a:t>
            </a:r>
            <a:endParaRPr lang="en-GB" b="1" dirty="0">
              <a:latin typeface="Arial" panose="020B0604020202020204" pitchFamily="34" charset="0"/>
              <a:cs typeface="Arial" panose="020B0604020202020204" pitchFamily="34" charset="0"/>
            </a:endParaRPr>
          </a:p>
          <a:p>
            <a:pPr lvl="0" hangingPunct="0"/>
            <a:r>
              <a:rPr lang="en-GB" dirty="0">
                <a:latin typeface="Arial" panose="020B0604020202020204" pitchFamily="34" charset="0"/>
                <a:cs typeface="Arial" panose="020B0604020202020204" pitchFamily="34" charset="0"/>
              </a:rPr>
              <a:t>Establishing recommendations </a:t>
            </a:r>
            <a:endParaRPr lang="en-GB" b="1"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14</a:t>
            </a:fld>
            <a:endParaRPr lang="en-GB">
              <a:solidFill>
                <a:prstClr val="black">
                  <a:tint val="75000"/>
                </a:prstClr>
              </a:solidFill>
            </a:endParaRPr>
          </a:p>
        </p:txBody>
      </p:sp>
      <p:pic>
        <p:nvPicPr>
          <p:cNvPr id="9" name="Picture 8" descr="A person and person in graduation gowns&#10;&#10;Description automatically generated">
            <a:extLst>
              <a:ext uri="{FF2B5EF4-FFF2-40B4-BE49-F238E27FC236}">
                <a16:creationId xmlns:a16="http://schemas.microsoft.com/office/drawing/2014/main" id="{7CFE1B61-784D-28DA-4C0C-FAC8F3BFF3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343048" y="1053698"/>
            <a:ext cx="5236144" cy="3927108"/>
          </a:xfrm>
          <a:prstGeom prst="rect">
            <a:avLst/>
          </a:prstGeom>
        </p:spPr>
      </p:pic>
    </p:spTree>
    <p:extLst>
      <p:ext uri="{BB962C8B-B14F-4D97-AF65-F5344CB8AC3E}">
        <p14:creationId xmlns:p14="http://schemas.microsoft.com/office/powerpoint/2010/main" val="3498745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22DD941-1952-4A2F-C7A4-0FF8D66880EB}"/>
              </a:ext>
            </a:extLst>
          </p:cNvPr>
          <p:cNvSpPr>
            <a:spLocks noGrp="1"/>
          </p:cNvSpPr>
          <p:nvPr>
            <p:ph type="title"/>
          </p:nvPr>
        </p:nvSpPr>
        <p:spPr>
          <a:xfrm>
            <a:off x="529272" y="455613"/>
            <a:ext cx="10972800" cy="1143000"/>
          </a:xfrm>
        </p:spPr>
        <p:txBody>
          <a:bodyPr>
            <a:normAutofit fontScale="90000"/>
          </a:bodyPr>
          <a:lstStyle/>
          <a:p>
            <a:pPr algn="l"/>
            <a:r>
              <a:rPr lang="en-GB" sz="6000" dirty="0">
                <a:latin typeface="Arial" panose="020B0604020202020204" pitchFamily="34" charset="0"/>
                <a:cs typeface="Arial" panose="020B0604020202020204" pitchFamily="34" charset="0"/>
              </a:rPr>
              <a:t>Scheduled Learning &amp; Assessment</a:t>
            </a:r>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15</a:t>
            </a:fld>
            <a:endParaRPr lang="en-GB">
              <a:solidFill>
                <a:prstClr val="black">
                  <a:tint val="75000"/>
                </a:prstClr>
              </a:solidFill>
            </a:endParaRPr>
          </a:p>
        </p:txBody>
      </p:sp>
      <p:graphicFrame>
        <p:nvGraphicFramePr>
          <p:cNvPr id="14" name="Table 13">
            <a:extLst>
              <a:ext uri="{FF2B5EF4-FFF2-40B4-BE49-F238E27FC236}">
                <a16:creationId xmlns:a16="http://schemas.microsoft.com/office/drawing/2014/main" id="{7CA770DF-3248-F9D9-1477-FC4CF79E594A}"/>
              </a:ext>
            </a:extLst>
          </p:cNvPr>
          <p:cNvGraphicFramePr>
            <a:graphicFrameLocks noGrp="1"/>
          </p:cNvGraphicFramePr>
          <p:nvPr>
            <p:extLst>
              <p:ext uri="{D42A27DB-BD31-4B8C-83A1-F6EECF244321}">
                <p14:modId xmlns:p14="http://schemas.microsoft.com/office/powerpoint/2010/main" val="1723737324"/>
              </p:ext>
            </p:extLst>
          </p:nvPr>
        </p:nvGraphicFramePr>
        <p:xfrm>
          <a:off x="3008470" y="1789110"/>
          <a:ext cx="6014403" cy="1639890"/>
        </p:xfrm>
        <a:graphic>
          <a:graphicData uri="http://schemas.openxmlformats.org/drawingml/2006/table">
            <a:tbl>
              <a:tblPr firstRow="1" firstCol="1" bandRow="1"/>
              <a:tblGrid>
                <a:gridCol w="3035972">
                  <a:extLst>
                    <a:ext uri="{9D8B030D-6E8A-4147-A177-3AD203B41FA5}">
                      <a16:colId xmlns:a16="http://schemas.microsoft.com/office/drawing/2014/main" val="3430402711"/>
                    </a:ext>
                  </a:extLst>
                </a:gridCol>
                <a:gridCol w="1294584">
                  <a:extLst>
                    <a:ext uri="{9D8B030D-6E8A-4147-A177-3AD203B41FA5}">
                      <a16:colId xmlns:a16="http://schemas.microsoft.com/office/drawing/2014/main" val="553346228"/>
                    </a:ext>
                  </a:extLst>
                </a:gridCol>
                <a:gridCol w="1683847">
                  <a:extLst>
                    <a:ext uri="{9D8B030D-6E8A-4147-A177-3AD203B41FA5}">
                      <a16:colId xmlns:a16="http://schemas.microsoft.com/office/drawing/2014/main" val="648493979"/>
                    </a:ext>
                  </a:extLst>
                </a:gridCol>
              </a:tblGrid>
              <a:tr h="298641">
                <a:tc>
                  <a:txBody>
                    <a:bodyPr/>
                    <a:lstStyle/>
                    <a:p>
                      <a:pPr>
                        <a:lnSpc>
                          <a:spcPct val="115000"/>
                        </a:lnSpc>
                        <a:spcAft>
                          <a:spcPts val="1000"/>
                        </a:spcAft>
                      </a:pPr>
                      <a:r>
                        <a:rPr lang="en-GB" sz="2000" b="1">
                          <a:effectLst/>
                          <a:latin typeface="Arial" panose="020B0604020202020204" pitchFamily="34" charset="0"/>
                          <a:ea typeface="Calibri" panose="020F0502020204030204" pitchFamily="34" charset="0"/>
                          <a:cs typeface="Times New Roman" panose="02020603050405020304" pitchFamily="18" charset="0"/>
                        </a:rPr>
                        <a:t>Activity type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b="1">
                          <a:effectLst/>
                          <a:latin typeface="Arial" panose="020B0604020202020204" pitchFamily="34" charset="0"/>
                          <a:ea typeface="Calibri" panose="020F0502020204030204" pitchFamily="34" charset="0"/>
                          <a:cs typeface="Times New Roman" panose="02020603050405020304" pitchFamily="18" charset="0"/>
                        </a:rPr>
                        <a:t>Hours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b="1">
                          <a:effectLst/>
                          <a:latin typeface="Arial" panose="020B0604020202020204" pitchFamily="34" charset="0"/>
                          <a:ea typeface="Calibri" panose="020F0502020204030204" pitchFamily="34" charset="0"/>
                          <a:cs typeface="Times New Roman" panose="02020603050405020304" pitchFamily="18" charset="0"/>
                        </a:rPr>
                        <a:t>Percentage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58253390"/>
                  </a:ext>
                </a:extLst>
              </a:tr>
              <a:tr h="298641">
                <a:tc>
                  <a:txBody>
                    <a:bodyPr/>
                    <a:lstStyle/>
                    <a:p>
                      <a:pPr>
                        <a:lnSpc>
                          <a:spcPct val="115000"/>
                        </a:lnSpc>
                        <a:spcAft>
                          <a:spcPts val="1000"/>
                        </a:spcAft>
                      </a:pPr>
                      <a:r>
                        <a:rPr lang="en-GB" sz="2000">
                          <a:effectLst/>
                          <a:latin typeface="Arial" panose="020B0604020202020204" pitchFamily="34" charset="0"/>
                          <a:ea typeface="Calibri" panose="020F0502020204030204" pitchFamily="34" charset="0"/>
                          <a:cs typeface="Times New Roman" panose="02020603050405020304" pitchFamily="18" charset="0"/>
                        </a:rPr>
                        <a:t>Scheduled learning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a:effectLst/>
                          <a:latin typeface="Arial" panose="020B0604020202020204" pitchFamily="34" charset="0"/>
                          <a:ea typeface="Calibri" panose="020F0502020204030204" pitchFamily="34" charset="0"/>
                          <a:cs typeface="Times New Roman" panose="02020603050405020304" pitchFamily="18" charset="0"/>
                        </a:rPr>
                        <a:t>10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a:effectLst/>
                          <a:latin typeface="Arial" panose="020B0604020202020204" pitchFamily="34" charset="0"/>
                          <a:ea typeface="Calibri" panose="020F0502020204030204" pitchFamily="34" charset="0"/>
                          <a:cs typeface="Times New Roman" panose="02020603050405020304" pitchFamily="18" charset="0"/>
                        </a:rPr>
                        <a:t>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56061016"/>
                  </a:ext>
                </a:extLst>
              </a:tr>
              <a:tr h="298641">
                <a:tc>
                  <a:txBody>
                    <a:bodyPr/>
                    <a:lstStyle/>
                    <a:p>
                      <a:pPr>
                        <a:lnSpc>
                          <a:spcPct val="115000"/>
                        </a:lnSpc>
                        <a:spcAft>
                          <a:spcPts val="1000"/>
                        </a:spcAft>
                      </a:pPr>
                      <a:r>
                        <a:rPr lang="en-GB" sz="2000">
                          <a:effectLst/>
                          <a:latin typeface="Arial" panose="020B0604020202020204" pitchFamily="34" charset="0"/>
                          <a:ea typeface="Calibri" panose="020F0502020204030204" pitchFamily="34" charset="0"/>
                          <a:cs typeface="Times New Roman" panose="02020603050405020304" pitchFamily="18" charset="0"/>
                        </a:rPr>
                        <a:t>Independent learning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a:effectLst/>
                          <a:latin typeface="Arial" panose="020B0604020202020204" pitchFamily="34" charset="0"/>
                          <a:ea typeface="Calibri" panose="020F0502020204030204" pitchFamily="34" charset="0"/>
                          <a:cs typeface="Times New Roman" panose="02020603050405020304" pitchFamily="18" charset="0"/>
                        </a:rPr>
                        <a:t>390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a:effectLst/>
                          <a:latin typeface="Arial" panose="020B0604020202020204" pitchFamily="34" charset="0"/>
                          <a:ea typeface="Calibri" panose="020F0502020204030204" pitchFamily="34" charset="0"/>
                          <a:cs typeface="Times New Roman" panose="02020603050405020304" pitchFamily="18" charset="0"/>
                        </a:rPr>
                        <a:t>97.5%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12927713"/>
                  </a:ext>
                </a:extLst>
              </a:tr>
              <a:tr h="298641">
                <a:tc>
                  <a:txBody>
                    <a:bodyPr/>
                    <a:lstStyle/>
                    <a:p>
                      <a:pPr>
                        <a:lnSpc>
                          <a:spcPct val="115000"/>
                        </a:lnSpc>
                        <a:spcAft>
                          <a:spcPts val="10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Placement learning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a:effectLst/>
                          <a:latin typeface="Arial" panose="020B0604020202020204" pitchFamily="34" charset="0"/>
                          <a:ea typeface="Calibri" panose="020F0502020204030204" pitchFamily="34" charset="0"/>
                          <a:cs typeface="Times New Roman" panose="02020603050405020304" pitchFamily="18" charset="0"/>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a:effectLst/>
                          <a:latin typeface="Arial" panose="020B0604020202020204" pitchFamily="34" charset="0"/>
                          <a:ea typeface="Calibri" panose="020F0502020204030204" pitchFamily="34" charset="0"/>
                          <a:cs typeface="Times New Roman" panose="02020603050405020304" pitchFamily="18" charset="0"/>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53265225"/>
                  </a:ext>
                </a:extLst>
              </a:tr>
              <a:tr h="298641">
                <a:tc>
                  <a:txBody>
                    <a:bodyPr/>
                    <a:lstStyle/>
                    <a:p>
                      <a:pPr>
                        <a:lnSpc>
                          <a:spcPct val="115000"/>
                        </a:lnSpc>
                        <a:spcAft>
                          <a:spcPts val="1000"/>
                        </a:spcAft>
                      </a:pPr>
                      <a:r>
                        <a:rPr lang="en-GB" sz="2000" b="1">
                          <a:effectLst/>
                          <a:latin typeface="Arial" panose="020B0604020202020204" pitchFamily="34" charset="0"/>
                          <a:ea typeface="Calibri" panose="020F0502020204030204" pitchFamily="34" charset="0"/>
                          <a:cs typeface="Times New Roman" panose="02020603050405020304" pitchFamily="18" charset="0"/>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b="1">
                          <a:effectLst/>
                          <a:latin typeface="Arial" panose="020B0604020202020204" pitchFamily="34" charset="0"/>
                          <a:ea typeface="Calibri" panose="020F0502020204030204" pitchFamily="34" charset="0"/>
                          <a:cs typeface="Times New Roman" panose="02020603050405020304" pitchFamily="18" charset="0"/>
                        </a:rPr>
                        <a:t>400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b="1" dirty="0">
                          <a:effectLst/>
                          <a:latin typeface="Arial" panose="020B0604020202020204" pitchFamily="34" charset="0"/>
                          <a:ea typeface="Calibri" panose="020F0502020204030204" pitchFamily="34" charset="0"/>
                          <a:cs typeface="Times New Roman" panose="02020603050405020304" pitchFamily="18" charset="0"/>
                        </a:rPr>
                        <a:t>100%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99308526"/>
                  </a:ext>
                </a:extLst>
              </a:tr>
            </a:tbl>
          </a:graphicData>
        </a:graphic>
      </p:graphicFrame>
      <p:graphicFrame>
        <p:nvGraphicFramePr>
          <p:cNvPr id="15" name="Table 14">
            <a:extLst>
              <a:ext uri="{FF2B5EF4-FFF2-40B4-BE49-F238E27FC236}">
                <a16:creationId xmlns:a16="http://schemas.microsoft.com/office/drawing/2014/main" id="{7C42FEBB-6FE8-01BF-14C4-07CCD7F5BAE4}"/>
              </a:ext>
            </a:extLst>
          </p:cNvPr>
          <p:cNvGraphicFramePr>
            <a:graphicFrameLocks noGrp="1"/>
          </p:cNvGraphicFramePr>
          <p:nvPr>
            <p:extLst>
              <p:ext uri="{D42A27DB-BD31-4B8C-83A1-F6EECF244321}">
                <p14:modId xmlns:p14="http://schemas.microsoft.com/office/powerpoint/2010/main" val="1875008515"/>
              </p:ext>
            </p:extLst>
          </p:nvPr>
        </p:nvGraphicFramePr>
        <p:xfrm>
          <a:off x="2583615" y="4139977"/>
          <a:ext cx="7024769" cy="655956"/>
        </p:xfrm>
        <a:graphic>
          <a:graphicData uri="http://schemas.openxmlformats.org/drawingml/2006/table">
            <a:tbl>
              <a:tblPr firstRow="1" firstCol="1" bandRow="1"/>
              <a:tblGrid>
                <a:gridCol w="3608553">
                  <a:extLst>
                    <a:ext uri="{9D8B030D-6E8A-4147-A177-3AD203B41FA5}">
                      <a16:colId xmlns:a16="http://schemas.microsoft.com/office/drawing/2014/main" val="2686402063"/>
                    </a:ext>
                  </a:extLst>
                </a:gridCol>
                <a:gridCol w="1944667">
                  <a:extLst>
                    <a:ext uri="{9D8B030D-6E8A-4147-A177-3AD203B41FA5}">
                      <a16:colId xmlns:a16="http://schemas.microsoft.com/office/drawing/2014/main" val="2984226663"/>
                    </a:ext>
                  </a:extLst>
                </a:gridCol>
                <a:gridCol w="1471549">
                  <a:extLst>
                    <a:ext uri="{9D8B030D-6E8A-4147-A177-3AD203B41FA5}">
                      <a16:colId xmlns:a16="http://schemas.microsoft.com/office/drawing/2014/main" val="572382132"/>
                    </a:ext>
                  </a:extLst>
                </a:gridCol>
              </a:tblGrid>
              <a:tr h="0">
                <a:tc>
                  <a:txBody>
                    <a:bodyPr/>
                    <a:lstStyle/>
                    <a:p>
                      <a:pPr algn="ctr">
                        <a:lnSpc>
                          <a:spcPct val="115000"/>
                        </a:lnSpc>
                        <a:spcAft>
                          <a:spcPts val="1000"/>
                        </a:spcAft>
                      </a:pPr>
                      <a:r>
                        <a:rPr lang="en-GB" sz="2000" b="1">
                          <a:effectLst/>
                          <a:latin typeface="Arial" panose="020B0604020202020204" pitchFamily="34" charset="0"/>
                          <a:ea typeface="Calibri" panose="020F0502020204030204" pitchFamily="34" charset="0"/>
                          <a:cs typeface="Times New Roman" panose="02020603050405020304" pitchFamily="18" charset="0"/>
                        </a:rPr>
                        <a:t>Mode of assessment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b="1">
                          <a:effectLst/>
                          <a:latin typeface="Arial" panose="020B0604020202020204" pitchFamily="34" charset="0"/>
                          <a:ea typeface="Calibri" panose="020F0502020204030204" pitchFamily="34" charset="0"/>
                          <a:cs typeface="Times New Roman" panose="02020603050405020304" pitchFamily="18" charset="0"/>
                        </a:rPr>
                        <a:t>Volume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b="1">
                          <a:effectLst/>
                          <a:latin typeface="Arial" panose="020B0604020202020204" pitchFamily="34" charset="0"/>
                          <a:ea typeface="Calibri" panose="020F0502020204030204" pitchFamily="34" charset="0"/>
                          <a:cs typeface="Times New Roman" panose="02020603050405020304" pitchFamily="18" charset="0"/>
                        </a:rPr>
                        <a:t>Weighting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46613550"/>
                  </a:ext>
                </a:extLst>
              </a:tr>
              <a:tr h="0">
                <a:tc>
                  <a:txBody>
                    <a:bodyPr/>
                    <a:lstStyle/>
                    <a:p>
                      <a:pPr algn="ctr">
                        <a:lnSpc>
                          <a:spcPct val="115000"/>
                        </a:lnSpc>
                        <a:spcAft>
                          <a:spcPts val="1000"/>
                        </a:spcAft>
                      </a:pPr>
                      <a:r>
                        <a:rPr lang="en-GB" sz="2000">
                          <a:effectLst/>
                          <a:latin typeface="Arial" panose="020B0604020202020204" pitchFamily="34" charset="0"/>
                          <a:ea typeface="Calibri" panose="020F0502020204030204" pitchFamily="34" charset="0"/>
                          <a:cs typeface="Times New Roman" panose="02020603050405020304" pitchFamily="18" charset="0"/>
                        </a:rPr>
                        <a:t>Research project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a:effectLst/>
                          <a:latin typeface="Arial" panose="020B0604020202020204" pitchFamily="34" charset="0"/>
                          <a:ea typeface="Calibri" panose="020F0502020204030204" pitchFamily="34" charset="0"/>
                          <a:cs typeface="Times New Roman" panose="02020603050405020304" pitchFamily="18" charset="0"/>
                        </a:rPr>
                        <a:t>8000 words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100%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93007230"/>
                  </a:ext>
                </a:extLst>
              </a:tr>
            </a:tbl>
          </a:graphicData>
        </a:graphic>
      </p:graphicFrame>
    </p:spTree>
    <p:extLst>
      <p:ext uri="{BB962C8B-B14F-4D97-AF65-F5344CB8AC3E}">
        <p14:creationId xmlns:p14="http://schemas.microsoft.com/office/powerpoint/2010/main" val="3400780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Reading List</a:t>
            </a:r>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16</a:t>
            </a:fld>
            <a:endParaRPr lang="en-GB">
              <a:solidFill>
                <a:prstClr val="black">
                  <a:tint val="75000"/>
                </a:prstClr>
              </a:solidFill>
            </a:endParaRPr>
          </a:p>
        </p:txBody>
      </p:sp>
      <p:pic>
        <p:nvPicPr>
          <p:cNvPr id="5" name="Picture 4">
            <a:extLst>
              <a:ext uri="{FF2B5EF4-FFF2-40B4-BE49-F238E27FC236}">
                <a16:creationId xmlns:a16="http://schemas.microsoft.com/office/drawing/2014/main" id="{F7533367-E4AF-E66C-34AE-1528E70FB533}"/>
              </a:ext>
            </a:extLst>
          </p:cNvPr>
          <p:cNvPicPr>
            <a:picLocks noChangeAspect="1"/>
          </p:cNvPicPr>
          <p:nvPr/>
        </p:nvPicPr>
        <p:blipFill>
          <a:blip r:embed="rId2"/>
          <a:stretch>
            <a:fillRect/>
          </a:stretch>
        </p:blipFill>
        <p:spPr>
          <a:xfrm>
            <a:off x="1743075" y="1652587"/>
            <a:ext cx="8705850" cy="3552825"/>
          </a:xfrm>
          <a:prstGeom prst="rect">
            <a:avLst/>
          </a:prstGeom>
        </p:spPr>
      </p:pic>
    </p:spTree>
    <p:extLst>
      <p:ext uri="{BB962C8B-B14F-4D97-AF65-F5344CB8AC3E}">
        <p14:creationId xmlns:p14="http://schemas.microsoft.com/office/powerpoint/2010/main" val="3629673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DE319-24E9-4020-8196-400A0BAF0D30}"/>
              </a:ext>
            </a:extLst>
          </p:cNvPr>
          <p:cNvSpPr>
            <a:spLocks noGrp="1"/>
          </p:cNvSpPr>
          <p:nvPr>
            <p:ph type="title"/>
          </p:nvPr>
        </p:nvSpPr>
        <p:spPr/>
        <p:txBody>
          <a:bodyPr/>
          <a:lstStyle/>
          <a:p>
            <a:r>
              <a:rPr lang="en-GB" dirty="0"/>
              <a:t>Supervision Groups</a:t>
            </a:r>
          </a:p>
        </p:txBody>
      </p:sp>
      <p:graphicFrame>
        <p:nvGraphicFramePr>
          <p:cNvPr id="5" name="Content Placeholder 4">
            <a:extLst>
              <a:ext uri="{FF2B5EF4-FFF2-40B4-BE49-F238E27FC236}">
                <a16:creationId xmlns:a16="http://schemas.microsoft.com/office/drawing/2014/main" id="{107214B2-2A51-42BB-8D9B-947345343E4E}"/>
              </a:ext>
            </a:extLst>
          </p:cNvPr>
          <p:cNvGraphicFramePr>
            <a:graphicFrameLocks noGrp="1"/>
          </p:cNvGraphicFramePr>
          <p:nvPr>
            <p:ph idx="1"/>
            <p:extLst>
              <p:ext uri="{D42A27DB-BD31-4B8C-83A1-F6EECF244321}">
                <p14:modId xmlns:p14="http://schemas.microsoft.com/office/powerpoint/2010/main" val="3924632877"/>
              </p:ext>
            </p:extLst>
          </p:nvPr>
        </p:nvGraphicFramePr>
        <p:xfrm>
          <a:off x="943802" y="1104072"/>
          <a:ext cx="9664699" cy="4649856"/>
        </p:xfrm>
        <a:graphic>
          <a:graphicData uri="http://schemas.openxmlformats.org/drawingml/2006/table">
            <a:tbl>
              <a:tblPr/>
              <a:tblGrid>
                <a:gridCol w="704755">
                  <a:extLst>
                    <a:ext uri="{9D8B030D-6E8A-4147-A177-3AD203B41FA5}">
                      <a16:colId xmlns:a16="http://schemas.microsoft.com/office/drawing/2014/main" val="2461520098"/>
                    </a:ext>
                  </a:extLst>
                </a:gridCol>
                <a:gridCol w="1013087">
                  <a:extLst>
                    <a:ext uri="{9D8B030D-6E8A-4147-A177-3AD203B41FA5}">
                      <a16:colId xmlns:a16="http://schemas.microsoft.com/office/drawing/2014/main" val="3005848127"/>
                    </a:ext>
                  </a:extLst>
                </a:gridCol>
                <a:gridCol w="1178264">
                  <a:extLst>
                    <a:ext uri="{9D8B030D-6E8A-4147-A177-3AD203B41FA5}">
                      <a16:colId xmlns:a16="http://schemas.microsoft.com/office/drawing/2014/main" val="3984750418"/>
                    </a:ext>
                  </a:extLst>
                </a:gridCol>
                <a:gridCol w="1820620">
                  <a:extLst>
                    <a:ext uri="{9D8B030D-6E8A-4147-A177-3AD203B41FA5}">
                      <a16:colId xmlns:a16="http://schemas.microsoft.com/office/drawing/2014/main" val="1700297895"/>
                    </a:ext>
                  </a:extLst>
                </a:gridCol>
                <a:gridCol w="704755">
                  <a:extLst>
                    <a:ext uri="{9D8B030D-6E8A-4147-A177-3AD203B41FA5}">
                      <a16:colId xmlns:a16="http://schemas.microsoft.com/office/drawing/2014/main" val="1926260"/>
                    </a:ext>
                  </a:extLst>
                </a:gridCol>
                <a:gridCol w="631344">
                  <a:extLst>
                    <a:ext uri="{9D8B030D-6E8A-4147-A177-3AD203B41FA5}">
                      <a16:colId xmlns:a16="http://schemas.microsoft.com/office/drawing/2014/main" val="1403377172"/>
                    </a:ext>
                  </a:extLst>
                </a:gridCol>
                <a:gridCol w="822215">
                  <a:extLst>
                    <a:ext uri="{9D8B030D-6E8A-4147-A177-3AD203B41FA5}">
                      <a16:colId xmlns:a16="http://schemas.microsoft.com/office/drawing/2014/main" val="2084518116"/>
                    </a:ext>
                  </a:extLst>
                </a:gridCol>
                <a:gridCol w="1203958">
                  <a:extLst>
                    <a:ext uri="{9D8B030D-6E8A-4147-A177-3AD203B41FA5}">
                      <a16:colId xmlns:a16="http://schemas.microsoft.com/office/drawing/2014/main" val="3238697219"/>
                    </a:ext>
                  </a:extLst>
                </a:gridCol>
                <a:gridCol w="1585701">
                  <a:extLst>
                    <a:ext uri="{9D8B030D-6E8A-4147-A177-3AD203B41FA5}">
                      <a16:colId xmlns:a16="http://schemas.microsoft.com/office/drawing/2014/main" val="962887698"/>
                    </a:ext>
                  </a:extLst>
                </a:gridCol>
              </a:tblGrid>
              <a:tr h="211206">
                <a:tc>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BMPL6015</a:t>
                      </a:r>
                    </a:p>
                  </a:txBody>
                  <a:tcPr marL="9525" marR="9525" marT="9525" marB="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2024</a:t>
                      </a:r>
                    </a:p>
                  </a:txBody>
                  <a:tcPr marL="9525" marR="9525" marT="9525" marB="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extLst>
                  <a:ext uri="{0D108BD9-81ED-4DB2-BD59-A6C34878D82A}">
                    <a16:rowId xmlns:a16="http://schemas.microsoft.com/office/drawing/2014/main" val="2649205866"/>
                  </a:ext>
                </a:extLst>
              </a:tr>
              <a:tr h="221766">
                <a:tc>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gridSpan="2">
                  <a:txBody>
                    <a:bodyPr/>
                    <a:lstStyle/>
                    <a:p>
                      <a:pPr algn="l" fontAlgn="b"/>
                      <a:r>
                        <a:rPr lang="en-GB" sz="1400" b="0" i="0" u="none" strike="noStrike">
                          <a:solidFill>
                            <a:srgbClr val="000000"/>
                          </a:solidFill>
                          <a:effectLst/>
                          <a:latin typeface="Calibri" panose="020F0502020204030204" pitchFamily="34" charset="0"/>
                        </a:rPr>
                        <a:t>Mike's Students</a:t>
                      </a:r>
                    </a:p>
                  </a:txBody>
                  <a:tcPr marL="9525" marR="9525" marT="9525" marB="0" anchor="b">
                    <a:lnL>
                      <a:noFill/>
                    </a:lnL>
                    <a:lnR>
                      <a:noFill/>
                    </a:lnR>
                    <a:lnT>
                      <a:noFill/>
                    </a:lnT>
                    <a:lnB w="12700" cap="flat" cmpd="sng" algn="ctr">
                      <a:solidFill>
                        <a:srgbClr val="D3D3D3"/>
                      </a:solidFill>
                      <a:prstDash val="solid"/>
                      <a:round/>
                      <a:headEnd type="none" w="med" len="med"/>
                      <a:tailEnd type="none" w="med" len="med"/>
                    </a:lnB>
                  </a:tcPr>
                </a:tc>
                <a:tc hMerge="1">
                  <a:txBody>
                    <a:bodyPr/>
                    <a:lstStyle/>
                    <a:p>
                      <a:endParaRPr lang="en-GB"/>
                    </a:p>
                  </a:txBody>
                  <a:tcPr/>
                </a:tc>
                <a:tc>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w="12700" cap="flat" cmpd="sng" algn="ctr">
                      <a:solidFill>
                        <a:srgbClr val="D3D3D3"/>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gridSpan="2">
                  <a:txBody>
                    <a:bodyPr/>
                    <a:lstStyle/>
                    <a:p>
                      <a:pPr algn="l" fontAlgn="b"/>
                      <a:r>
                        <a:rPr lang="en-GB" sz="1100" b="0" i="0" u="none" strike="noStrike">
                          <a:solidFill>
                            <a:srgbClr val="000000"/>
                          </a:solidFill>
                          <a:effectLst/>
                          <a:latin typeface="Calibri" panose="020F0502020204030204" pitchFamily="34" charset="0"/>
                        </a:rPr>
                        <a:t>Kelly's Students</a:t>
                      </a:r>
                    </a:p>
                  </a:txBody>
                  <a:tcPr marL="9525" marR="9525" marT="9525" marB="0" anchor="b">
                    <a:lnL>
                      <a:noFill/>
                    </a:lnL>
                    <a:lnR>
                      <a:noFill/>
                    </a:lnR>
                    <a:lnT>
                      <a:noFill/>
                    </a:lnT>
                    <a:lnB w="12700" cap="flat" cmpd="sng" algn="ctr">
                      <a:solidFill>
                        <a:srgbClr val="D3D3D3"/>
                      </a:solidFill>
                      <a:prstDash val="solid"/>
                      <a:round/>
                      <a:headEnd type="none" w="med" len="med"/>
                      <a:tailEnd type="none" w="med" len="med"/>
                    </a:lnB>
                  </a:tcPr>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w="12700" cap="flat" cmpd="sng" algn="ctr">
                      <a:solidFill>
                        <a:srgbClr val="D3D3D3"/>
                      </a:solidFill>
                      <a:prstDash val="solid"/>
                      <a:round/>
                      <a:headEnd type="none" w="med" len="med"/>
                      <a:tailEnd type="none" w="med" len="med"/>
                    </a:lnB>
                  </a:tcPr>
                </a:tc>
                <a:extLst>
                  <a:ext uri="{0D108BD9-81ED-4DB2-BD59-A6C34878D82A}">
                    <a16:rowId xmlns:a16="http://schemas.microsoft.com/office/drawing/2014/main" val="3296912413"/>
                  </a:ext>
                </a:extLst>
              </a:tr>
              <a:tr h="221766">
                <a:tc>
                  <a:txBody>
                    <a:bodyPr/>
                    <a:lstStyle/>
                    <a:p>
                      <a:pPr algn="r" fontAlgn="b"/>
                      <a:r>
                        <a:rPr lang="en-GB" sz="1400" b="0" i="0" u="none" strike="noStrike">
                          <a:solidFill>
                            <a:srgbClr val="000000"/>
                          </a:solidFill>
                          <a:effectLst/>
                          <a:latin typeface="Calibri" panose="020F0502020204030204" pitchFamily="34" charset="0"/>
                        </a:rPr>
                        <a:t>1</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2200212/1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BANNER</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JACK</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1</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0952210/4</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REES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MATTHEW OWEN</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extLst>
                  <a:ext uri="{0D108BD9-81ED-4DB2-BD59-A6C34878D82A}">
                    <a16:rowId xmlns:a16="http://schemas.microsoft.com/office/drawing/2014/main" val="2044660552"/>
                  </a:ext>
                </a:extLst>
              </a:tr>
              <a:tr h="221766">
                <a:tc>
                  <a:txBody>
                    <a:bodyPr/>
                    <a:lstStyle/>
                    <a:p>
                      <a:pPr algn="r" fontAlgn="b"/>
                      <a:r>
                        <a:rPr lang="en-GB" sz="1400" b="0" i="0" u="none" strike="noStrike">
                          <a:solidFill>
                            <a:srgbClr val="000000"/>
                          </a:solidFill>
                          <a:effectLst/>
                          <a:latin typeface="Calibri" panose="020F0502020204030204" pitchFamily="34" charset="0"/>
                        </a:rPr>
                        <a:t>2</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2200719/1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BENNETT</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ARIANNA</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2</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2203507/1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FORD</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CHARLOTTE</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extLst>
                  <a:ext uri="{0D108BD9-81ED-4DB2-BD59-A6C34878D82A}">
                    <a16:rowId xmlns:a16="http://schemas.microsoft.com/office/drawing/2014/main" val="1434194132"/>
                  </a:ext>
                </a:extLst>
              </a:tr>
              <a:tr h="221766">
                <a:tc>
                  <a:txBody>
                    <a:bodyPr/>
                    <a:lstStyle/>
                    <a:p>
                      <a:pPr algn="r" fontAlgn="b"/>
                      <a:r>
                        <a:rPr lang="en-GB" sz="1400" b="0" i="0" u="none" strike="noStrike">
                          <a:solidFill>
                            <a:srgbClr val="000000"/>
                          </a:solidFill>
                          <a:effectLst/>
                          <a:latin typeface="Calibri" panose="020F0502020204030204" pitchFamily="34" charset="0"/>
                        </a:rPr>
                        <a:t>3</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2203188/1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BESSANT</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IEUAN</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3</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2209900/1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STANNARD</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EDWARD</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extLst>
                  <a:ext uri="{0D108BD9-81ED-4DB2-BD59-A6C34878D82A}">
                    <a16:rowId xmlns:a16="http://schemas.microsoft.com/office/drawing/2014/main" val="660610168"/>
                  </a:ext>
                </a:extLst>
              </a:tr>
              <a:tr h="221766">
                <a:tc>
                  <a:txBody>
                    <a:bodyPr/>
                    <a:lstStyle/>
                    <a:p>
                      <a:pPr algn="r" fontAlgn="b"/>
                      <a:r>
                        <a:rPr lang="en-GB" sz="1400" b="0" i="0" u="none" strike="noStrike">
                          <a:solidFill>
                            <a:srgbClr val="000000"/>
                          </a:solidFill>
                          <a:effectLst/>
                          <a:latin typeface="Calibri" panose="020F0502020204030204" pitchFamily="34" charset="0"/>
                        </a:rPr>
                        <a:t>4</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2131530/2</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BOATENG</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PORTIA</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4</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2204829/1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CURTIS-COLLINS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COURTNEY ALISHA</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extLst>
                  <a:ext uri="{0D108BD9-81ED-4DB2-BD59-A6C34878D82A}">
                    <a16:rowId xmlns:a16="http://schemas.microsoft.com/office/drawing/2014/main" val="738040280"/>
                  </a:ext>
                </a:extLst>
              </a:tr>
              <a:tr h="221766">
                <a:tc>
                  <a:txBody>
                    <a:bodyPr/>
                    <a:lstStyle/>
                    <a:p>
                      <a:pPr algn="r" fontAlgn="b"/>
                      <a:r>
                        <a:rPr lang="en-GB" sz="1400" b="0" i="0" u="none" strike="noStrike">
                          <a:solidFill>
                            <a:srgbClr val="000000"/>
                          </a:solidFill>
                          <a:effectLst/>
                          <a:latin typeface="Calibri" panose="020F0502020204030204" pitchFamily="34" charset="0"/>
                        </a:rPr>
                        <a:t>5</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2203320/1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BOWEN</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CERYS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5</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2204423/1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DAVIES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CHRISTINA</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extLst>
                  <a:ext uri="{0D108BD9-81ED-4DB2-BD59-A6C34878D82A}">
                    <a16:rowId xmlns:a16="http://schemas.microsoft.com/office/drawing/2014/main" val="2582912513"/>
                  </a:ext>
                </a:extLst>
              </a:tr>
              <a:tr h="221766">
                <a:tc>
                  <a:txBody>
                    <a:bodyPr/>
                    <a:lstStyle/>
                    <a:p>
                      <a:pPr algn="r" fontAlgn="b"/>
                      <a:r>
                        <a:rPr lang="en-GB" sz="1400" b="0" i="0" u="none" strike="noStrike">
                          <a:solidFill>
                            <a:srgbClr val="000000"/>
                          </a:solidFill>
                          <a:effectLst/>
                          <a:latin typeface="Calibri" panose="020F0502020204030204" pitchFamily="34" charset="0"/>
                        </a:rPr>
                        <a:t>6</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2205411/1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COX</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JACOB</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6</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2204235/1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JONES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SOPHIE LAUREN</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extLst>
                  <a:ext uri="{0D108BD9-81ED-4DB2-BD59-A6C34878D82A}">
                    <a16:rowId xmlns:a16="http://schemas.microsoft.com/office/drawing/2014/main" val="2779891819"/>
                  </a:ext>
                </a:extLst>
              </a:tr>
              <a:tr h="221766">
                <a:tc>
                  <a:txBody>
                    <a:bodyPr/>
                    <a:lstStyle/>
                    <a:p>
                      <a:pPr algn="r" fontAlgn="b"/>
                      <a:r>
                        <a:rPr lang="en-GB" sz="1400" b="0" i="0" u="none" strike="noStrike">
                          <a:solidFill>
                            <a:srgbClr val="000000"/>
                          </a:solidFill>
                          <a:effectLst/>
                          <a:latin typeface="Calibri" panose="020F0502020204030204" pitchFamily="34" charset="0"/>
                        </a:rPr>
                        <a:t>7</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2200129/1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DANIELL</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MATTHEW</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7</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2204730/1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SIMON</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SAFFRON</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extLst>
                  <a:ext uri="{0D108BD9-81ED-4DB2-BD59-A6C34878D82A}">
                    <a16:rowId xmlns:a16="http://schemas.microsoft.com/office/drawing/2014/main" val="2086845247"/>
                  </a:ext>
                </a:extLst>
              </a:tr>
              <a:tr h="221766">
                <a:tc>
                  <a:txBody>
                    <a:bodyPr/>
                    <a:lstStyle/>
                    <a:p>
                      <a:pPr algn="r" fontAlgn="b"/>
                      <a:r>
                        <a:rPr lang="en-GB" sz="1400" b="0" i="0" u="none" strike="noStrike">
                          <a:solidFill>
                            <a:srgbClr val="000000"/>
                          </a:solidFill>
                          <a:effectLst/>
                          <a:latin typeface="Calibri" panose="020F0502020204030204" pitchFamily="34" charset="0"/>
                        </a:rPr>
                        <a:t>8</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2204437/1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DAVIES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PAIGE</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lnL>
                      <a:noFill/>
                    </a:lnL>
                    <a:lnR>
                      <a:noFill/>
                    </a:lnR>
                    <a:lnT w="12700" cap="flat" cmpd="sng" algn="ctr">
                      <a:solidFill>
                        <a:srgbClr val="D3D3D3"/>
                      </a:solidFill>
                      <a:prstDash val="solid"/>
                      <a:round/>
                      <a:headEnd type="none" w="med" len="med"/>
                      <a:tailEnd type="none" w="med" len="med"/>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lnL>
                      <a:noFill/>
                    </a:lnL>
                    <a:lnR>
                      <a:noFill/>
                    </a:lnR>
                    <a:lnT w="12700" cap="flat" cmpd="sng" algn="ctr">
                      <a:solidFill>
                        <a:srgbClr val="D3D3D3"/>
                      </a:solidFill>
                      <a:prstDash val="solid"/>
                      <a:round/>
                      <a:headEnd type="none" w="med" len="med"/>
                      <a:tailEnd type="none" w="med" len="med"/>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lnL>
                      <a:noFill/>
                    </a:lnL>
                    <a:lnR>
                      <a:noFill/>
                    </a:lnR>
                    <a:lnT w="12700" cap="flat" cmpd="sng" algn="ctr">
                      <a:solidFill>
                        <a:srgbClr val="D3D3D3"/>
                      </a:solidFill>
                      <a:prstDash val="solid"/>
                      <a:round/>
                      <a:headEnd type="none" w="med" len="med"/>
                      <a:tailEnd type="none" w="med" len="med"/>
                    </a:lnT>
                    <a:lnB>
                      <a:noFill/>
                    </a:lnB>
                  </a:tcPr>
                </a:tc>
                <a:extLst>
                  <a:ext uri="{0D108BD9-81ED-4DB2-BD59-A6C34878D82A}">
                    <a16:rowId xmlns:a16="http://schemas.microsoft.com/office/drawing/2014/main" val="3211111467"/>
                  </a:ext>
                </a:extLst>
              </a:tr>
              <a:tr h="221766">
                <a:tc>
                  <a:txBody>
                    <a:bodyPr/>
                    <a:lstStyle/>
                    <a:p>
                      <a:pPr algn="r" fontAlgn="b"/>
                      <a:r>
                        <a:rPr lang="en-GB" sz="1400" b="0" i="0" u="none" strike="noStrike">
                          <a:solidFill>
                            <a:srgbClr val="000000"/>
                          </a:solidFill>
                          <a:effectLst/>
                          <a:latin typeface="Calibri" panose="020F0502020204030204" pitchFamily="34" charset="0"/>
                        </a:rPr>
                        <a:t>9</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2204824/1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DAVIES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LARA</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gridSpan="2">
                  <a:txBody>
                    <a:bodyPr/>
                    <a:lstStyle/>
                    <a:p>
                      <a:pPr algn="l" fontAlgn="b"/>
                      <a:r>
                        <a:rPr lang="en-GB" sz="1400" b="0" i="0" u="none" strike="noStrike">
                          <a:solidFill>
                            <a:srgbClr val="000000"/>
                          </a:solidFill>
                          <a:effectLst/>
                          <a:latin typeface="Calibri" panose="020F0502020204030204" pitchFamily="34" charset="0"/>
                        </a:rPr>
                        <a:t>Sadie's Students</a:t>
                      </a:r>
                    </a:p>
                  </a:txBody>
                  <a:tcPr marL="9525" marR="9525" marT="9525" marB="0" anchor="b">
                    <a:lnL>
                      <a:noFill/>
                    </a:lnL>
                    <a:lnR>
                      <a:noFill/>
                    </a:lnR>
                    <a:lnT>
                      <a:noFill/>
                    </a:lnT>
                    <a:lnB w="12700" cap="flat" cmpd="sng" algn="ctr">
                      <a:solidFill>
                        <a:srgbClr val="D3D3D3"/>
                      </a:solidFill>
                      <a:prstDash val="solid"/>
                      <a:round/>
                      <a:headEnd type="none" w="med" len="med"/>
                      <a:tailEnd type="none" w="med" len="med"/>
                    </a:lnB>
                  </a:tcPr>
                </a:tc>
                <a:tc hMerge="1">
                  <a:txBody>
                    <a:bodyPr/>
                    <a:lstStyle/>
                    <a:p>
                      <a:endParaRPr lang="en-GB"/>
                    </a:p>
                  </a:txBody>
                  <a:tcPr/>
                </a:tc>
                <a:tc>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w="12700" cap="flat" cmpd="sng" algn="ctr">
                      <a:solidFill>
                        <a:srgbClr val="D3D3D3"/>
                      </a:solidFill>
                      <a:prstDash val="solid"/>
                      <a:round/>
                      <a:headEnd type="none" w="med" len="med"/>
                      <a:tailEnd type="none" w="med" len="med"/>
                    </a:lnB>
                  </a:tcPr>
                </a:tc>
                <a:extLst>
                  <a:ext uri="{0D108BD9-81ED-4DB2-BD59-A6C34878D82A}">
                    <a16:rowId xmlns:a16="http://schemas.microsoft.com/office/drawing/2014/main" val="1693581020"/>
                  </a:ext>
                </a:extLst>
              </a:tr>
              <a:tr h="221766">
                <a:tc>
                  <a:txBody>
                    <a:bodyPr/>
                    <a:lstStyle/>
                    <a:p>
                      <a:pPr algn="r" fontAlgn="b"/>
                      <a:r>
                        <a:rPr lang="en-GB" sz="1400" b="0" i="0" u="none" strike="noStrike">
                          <a:solidFill>
                            <a:srgbClr val="000000"/>
                          </a:solidFill>
                          <a:effectLst/>
                          <a:latin typeface="Calibri" panose="020F0502020204030204" pitchFamily="34" charset="0"/>
                        </a:rPr>
                        <a:t>10</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2105050/1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GORDO SOARES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PEDRO MANUEL</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1</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dirty="0">
                          <a:solidFill>
                            <a:srgbClr val="0563C1"/>
                          </a:solidFill>
                          <a:effectLst/>
                          <a:latin typeface="Calibri" panose="020F0502020204030204" pitchFamily="34" charset="0"/>
                          <a:hlinkClick r:id="rId2"/>
                        </a:rPr>
                        <a:t>2200584/1</a:t>
                      </a:r>
                      <a:endParaRPr lang="en-GB" sz="1400" b="0" i="0" u="sng" strike="noStrike" dirty="0">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BOWEN</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ELLIE</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extLst>
                  <a:ext uri="{0D108BD9-81ED-4DB2-BD59-A6C34878D82A}">
                    <a16:rowId xmlns:a16="http://schemas.microsoft.com/office/drawing/2014/main" val="3707396389"/>
                  </a:ext>
                </a:extLst>
              </a:tr>
              <a:tr h="221766">
                <a:tc>
                  <a:txBody>
                    <a:bodyPr/>
                    <a:lstStyle/>
                    <a:p>
                      <a:pPr algn="r" fontAlgn="b"/>
                      <a:r>
                        <a:rPr lang="en-GB" sz="1400" b="0" i="0" u="none" strike="noStrike">
                          <a:solidFill>
                            <a:srgbClr val="000000"/>
                          </a:solidFill>
                          <a:effectLst/>
                          <a:latin typeface="Calibri" panose="020F0502020204030204" pitchFamily="34" charset="0"/>
                        </a:rPr>
                        <a:t>11</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2203657/1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GROTA</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COURTNEY</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2</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2223837/1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COLLINS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KIMBERLEY</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extLst>
                  <a:ext uri="{0D108BD9-81ED-4DB2-BD59-A6C34878D82A}">
                    <a16:rowId xmlns:a16="http://schemas.microsoft.com/office/drawing/2014/main" val="240759176"/>
                  </a:ext>
                </a:extLst>
              </a:tr>
              <a:tr h="221766">
                <a:tc>
                  <a:txBody>
                    <a:bodyPr/>
                    <a:lstStyle/>
                    <a:p>
                      <a:pPr algn="r" fontAlgn="b"/>
                      <a:r>
                        <a:rPr lang="en-GB" sz="1400" b="0" i="0" u="none" strike="noStrike">
                          <a:solidFill>
                            <a:srgbClr val="000000"/>
                          </a:solidFill>
                          <a:effectLst/>
                          <a:latin typeface="Calibri" panose="020F0502020204030204" pitchFamily="34" charset="0"/>
                        </a:rPr>
                        <a:t>12</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2203446/1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JONES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HANNAH</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3</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2204285/1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PROTHERO</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EMILY</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extLst>
                  <a:ext uri="{0D108BD9-81ED-4DB2-BD59-A6C34878D82A}">
                    <a16:rowId xmlns:a16="http://schemas.microsoft.com/office/drawing/2014/main" val="3313994496"/>
                  </a:ext>
                </a:extLst>
              </a:tr>
              <a:tr h="221766">
                <a:tc>
                  <a:txBody>
                    <a:bodyPr/>
                    <a:lstStyle/>
                    <a:p>
                      <a:pPr algn="r" fontAlgn="b"/>
                      <a:r>
                        <a:rPr lang="en-GB" sz="1400" b="0" i="0" u="none" strike="noStrike">
                          <a:solidFill>
                            <a:srgbClr val="000000"/>
                          </a:solidFill>
                          <a:effectLst/>
                          <a:latin typeface="Calibri" panose="020F0502020204030204" pitchFamily="34" charset="0"/>
                        </a:rPr>
                        <a:t>13</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2204777/1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KSIAZEK</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DOMINIK</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4</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2204698/1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WELLS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D'ANDRE</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extLst>
                  <a:ext uri="{0D108BD9-81ED-4DB2-BD59-A6C34878D82A}">
                    <a16:rowId xmlns:a16="http://schemas.microsoft.com/office/drawing/2014/main" val="2969984266"/>
                  </a:ext>
                </a:extLst>
              </a:tr>
              <a:tr h="221766">
                <a:tc>
                  <a:txBody>
                    <a:bodyPr/>
                    <a:lstStyle/>
                    <a:p>
                      <a:pPr algn="r" fontAlgn="b"/>
                      <a:r>
                        <a:rPr lang="en-GB" sz="1400" b="0" i="0" u="none" strike="noStrike">
                          <a:solidFill>
                            <a:srgbClr val="000000"/>
                          </a:solidFill>
                          <a:effectLst/>
                          <a:latin typeface="Calibri" panose="020F0502020204030204" pitchFamily="34" charset="0"/>
                        </a:rPr>
                        <a:t>14</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2205171/1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MOORE</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DILLON</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5</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2107535/2</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TERESKO</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dirty="0">
                          <a:solidFill>
                            <a:srgbClr val="000000"/>
                          </a:solidFill>
                          <a:effectLst/>
                          <a:latin typeface="Segoe UI" panose="020B0502040204020203" pitchFamily="34" charset="0"/>
                        </a:rPr>
                        <a:t>DZEINA</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extLst>
                  <a:ext uri="{0D108BD9-81ED-4DB2-BD59-A6C34878D82A}">
                    <a16:rowId xmlns:a16="http://schemas.microsoft.com/office/drawing/2014/main" val="69703742"/>
                  </a:ext>
                </a:extLst>
              </a:tr>
              <a:tr h="221766">
                <a:tc>
                  <a:txBody>
                    <a:bodyPr/>
                    <a:lstStyle/>
                    <a:p>
                      <a:pPr algn="r" fontAlgn="b"/>
                      <a:r>
                        <a:rPr lang="en-GB" sz="1400" b="0" i="0" u="none" strike="noStrike">
                          <a:solidFill>
                            <a:srgbClr val="000000"/>
                          </a:solidFill>
                          <a:effectLst/>
                          <a:latin typeface="Calibri" panose="020F0502020204030204" pitchFamily="34" charset="0"/>
                        </a:rPr>
                        <a:t>15</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2221533/2</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RUMBELOW</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CASSY JADE</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6</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2204610/1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GRANT</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CAMERON</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extLst>
                  <a:ext uri="{0D108BD9-81ED-4DB2-BD59-A6C34878D82A}">
                    <a16:rowId xmlns:a16="http://schemas.microsoft.com/office/drawing/2014/main" val="2682726777"/>
                  </a:ext>
                </a:extLst>
              </a:tr>
              <a:tr h="221766">
                <a:tc>
                  <a:txBody>
                    <a:bodyPr/>
                    <a:lstStyle/>
                    <a:p>
                      <a:pPr algn="r" fontAlgn="b"/>
                      <a:r>
                        <a:rPr lang="en-GB" sz="1400" b="0" i="0" u="none" strike="noStrike">
                          <a:solidFill>
                            <a:srgbClr val="000000"/>
                          </a:solidFill>
                          <a:effectLst/>
                          <a:latin typeface="Calibri" panose="020F0502020204030204" pitchFamily="34" charset="0"/>
                        </a:rPr>
                        <a:t>16</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2200579/1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a:solidFill>
                            <a:srgbClr val="000000"/>
                          </a:solidFill>
                          <a:effectLst/>
                          <a:latin typeface="Segoe UI" panose="020B0502040204020203" pitchFamily="34" charset="0"/>
                        </a:rPr>
                        <a:t>STURGESS</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rtl="0" fontAlgn="t"/>
                      <a:r>
                        <a:rPr lang="en-GB" sz="1400" b="0" i="0" u="none" strike="noStrike" dirty="0">
                          <a:solidFill>
                            <a:srgbClr val="000000"/>
                          </a:solidFill>
                          <a:effectLst/>
                          <a:latin typeface="Segoe UI" panose="020B0502040204020203" pitchFamily="34" charset="0"/>
                        </a:rPr>
                        <a:t>CONNOR</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5F5F5"/>
                    </a:solidFill>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w="12700" cap="flat" cmpd="sng" algn="ctr">
                      <a:solidFill>
                        <a:srgbClr val="D3D3D3"/>
                      </a:solidFill>
                      <a:prstDash val="solid"/>
                      <a:round/>
                      <a:headEnd type="none" w="med" len="med"/>
                      <a:tailEnd type="none" w="med" len="med"/>
                    </a:lnL>
                    <a:lnR>
                      <a:noFill/>
                    </a:lnR>
                    <a:lnT>
                      <a:noFill/>
                    </a:lnT>
                    <a:lnB>
                      <a:noFill/>
                    </a:lnB>
                  </a:tcPr>
                </a:tc>
                <a:tc>
                  <a:txBody>
                    <a:bodyPr/>
                    <a:lstStyle/>
                    <a:p>
                      <a:pPr algn="r" fontAlgn="b"/>
                      <a:r>
                        <a:rPr lang="en-GB" sz="1400" b="0" i="0" u="none" strike="noStrike" dirty="0">
                          <a:solidFill>
                            <a:srgbClr val="000000"/>
                          </a:solidFill>
                          <a:effectLst/>
                          <a:latin typeface="Calibri" panose="020F0502020204030204" pitchFamily="34" charset="0"/>
                        </a:rPr>
                        <a:t>7</a:t>
                      </a:r>
                    </a:p>
                  </a:txBody>
                  <a:tcPr marL="9525" marR="9525" marT="9525" marB="0" anchor="b">
                    <a:lnL>
                      <a:noFill/>
                    </a:lnL>
                    <a:lnR w="12700" cap="flat" cmpd="sng" algn="ctr">
                      <a:solidFill>
                        <a:srgbClr val="D3D3D3"/>
                      </a:solidFill>
                      <a:prstDash val="solid"/>
                      <a:round/>
                      <a:headEnd type="none" w="med" len="med"/>
                      <a:tailEnd type="none" w="med" len="med"/>
                    </a:lnR>
                    <a:lnT>
                      <a:noFill/>
                    </a:lnT>
                    <a:lnB>
                      <a:noFill/>
                    </a:lnB>
                  </a:tcPr>
                </a:tc>
                <a:tc>
                  <a:txBody>
                    <a:bodyPr/>
                    <a:lstStyle/>
                    <a:p>
                      <a:pPr algn="l" rtl="0" fontAlgn="t"/>
                      <a:r>
                        <a:rPr lang="en-GB" sz="1400" b="0" i="0" u="sng" strike="noStrike">
                          <a:solidFill>
                            <a:srgbClr val="0563C1"/>
                          </a:solidFill>
                          <a:effectLst/>
                          <a:latin typeface="Calibri" panose="020F0502020204030204" pitchFamily="34" charset="0"/>
                          <a:hlinkClick r:id="rId2"/>
                        </a:rPr>
                        <a:t>2206703/1</a:t>
                      </a:r>
                      <a:endParaRPr lang="en-GB" sz="1400" b="0" i="0" u="sng" strike="noStrike">
                        <a:solidFill>
                          <a:srgbClr val="0563C1"/>
                        </a:solidFill>
                        <a:effectLst/>
                        <a:latin typeface="Calibri" panose="020F0502020204030204" pitchFamily="34" charset="0"/>
                      </a:endParaRP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a:solidFill>
                            <a:srgbClr val="000000"/>
                          </a:solidFill>
                          <a:effectLst/>
                          <a:latin typeface="Segoe UI" panose="020B0502040204020203" pitchFamily="34" charset="0"/>
                        </a:rPr>
                        <a:t>CANNON</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tc>
                  <a:txBody>
                    <a:bodyPr/>
                    <a:lstStyle/>
                    <a:p>
                      <a:pPr algn="l" rtl="0" fontAlgn="t"/>
                      <a:r>
                        <a:rPr lang="en-GB" sz="1400" b="0" i="0" u="none" strike="noStrike" dirty="0">
                          <a:solidFill>
                            <a:srgbClr val="000000"/>
                          </a:solidFill>
                          <a:effectLst/>
                          <a:latin typeface="Segoe UI" panose="020B0502040204020203" pitchFamily="34" charset="0"/>
                        </a:rPr>
                        <a:t>HARI</a:t>
                      </a:r>
                    </a:p>
                  </a:txBody>
                  <a:tcPr marL="9525" marR="9525" marT="9525" marB="0">
                    <a:lnL w="12700" cap="flat" cmpd="sng" algn="ctr">
                      <a:solidFill>
                        <a:srgbClr val="D3D3D3"/>
                      </a:solidFill>
                      <a:prstDash val="solid"/>
                      <a:round/>
                      <a:headEnd type="none" w="med" len="med"/>
                      <a:tailEnd type="none" w="med" len="med"/>
                    </a:lnL>
                    <a:lnR w="12700" cap="flat" cmpd="sng" algn="ctr">
                      <a:solidFill>
                        <a:srgbClr val="D3D3D3"/>
                      </a:solidFill>
                      <a:prstDash val="solid"/>
                      <a:round/>
                      <a:headEnd type="none" w="med" len="med"/>
                      <a:tailEnd type="none" w="med" len="med"/>
                    </a:lnR>
                    <a:lnT w="12700" cap="flat" cmpd="sng" algn="ctr">
                      <a:solidFill>
                        <a:srgbClr val="D3D3D3"/>
                      </a:solidFill>
                      <a:prstDash val="solid"/>
                      <a:round/>
                      <a:headEnd type="none" w="med" len="med"/>
                      <a:tailEnd type="none" w="med" len="med"/>
                    </a:lnT>
                    <a:lnB w="12700" cap="flat" cmpd="sng" algn="ctr">
                      <a:solidFill>
                        <a:srgbClr val="D3D3D3"/>
                      </a:solidFill>
                      <a:prstDash val="solid"/>
                      <a:round/>
                      <a:headEnd type="none" w="med" len="med"/>
                      <a:tailEnd type="none" w="med" len="med"/>
                    </a:lnB>
                    <a:solidFill>
                      <a:srgbClr val="FFFFFF"/>
                    </a:solidFill>
                  </a:tcPr>
                </a:tc>
                <a:extLst>
                  <a:ext uri="{0D108BD9-81ED-4DB2-BD59-A6C34878D82A}">
                    <a16:rowId xmlns:a16="http://schemas.microsoft.com/office/drawing/2014/main" val="2158178389"/>
                  </a:ext>
                </a:extLst>
              </a:tr>
              <a:tr h="211206">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w="12700" cap="flat" cmpd="sng" algn="ctr">
                      <a:solidFill>
                        <a:srgbClr val="D3D3D3"/>
                      </a:solidFill>
                      <a:prstDash val="solid"/>
                      <a:round/>
                      <a:headEnd type="none" w="med" len="med"/>
                      <a:tailEnd type="none" w="med" len="med"/>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w="12700" cap="flat" cmpd="sng" algn="ctr">
                      <a:solidFill>
                        <a:srgbClr val="D3D3D3"/>
                      </a:solidFill>
                      <a:prstDash val="solid"/>
                      <a:round/>
                      <a:headEnd type="none" w="med" len="med"/>
                      <a:tailEnd type="none" w="med" len="med"/>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w="12700" cap="flat" cmpd="sng" algn="ctr">
                      <a:solidFill>
                        <a:srgbClr val="D3D3D3"/>
                      </a:solidFill>
                      <a:prstDash val="solid"/>
                      <a:round/>
                      <a:headEnd type="none" w="med" len="med"/>
                      <a:tailEnd type="none" w="med" len="med"/>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w="12700" cap="flat" cmpd="sng" algn="ctr">
                      <a:solidFill>
                        <a:srgbClr val="D3D3D3"/>
                      </a:solidFill>
                      <a:prstDash val="solid"/>
                      <a:round/>
                      <a:headEnd type="none" w="med" len="med"/>
                      <a:tailEnd type="none" w="med" len="med"/>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lnL>
                      <a:noFill/>
                    </a:lnL>
                    <a:lnR>
                      <a:noFill/>
                    </a:lnR>
                    <a:lnT w="12700" cap="flat" cmpd="sng" algn="ctr">
                      <a:solidFill>
                        <a:srgbClr val="D3D3D3"/>
                      </a:solidFill>
                      <a:prstDash val="solid"/>
                      <a:round/>
                      <a:headEnd type="none" w="med" len="med"/>
                      <a:tailEnd type="none" w="med" len="med"/>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lnL>
                      <a:noFill/>
                    </a:lnL>
                    <a:lnR>
                      <a:noFill/>
                    </a:lnR>
                    <a:lnT w="12700" cap="flat" cmpd="sng" algn="ctr">
                      <a:solidFill>
                        <a:srgbClr val="D3D3D3"/>
                      </a:solidFill>
                      <a:prstDash val="solid"/>
                      <a:round/>
                      <a:headEnd type="none" w="med" len="med"/>
                      <a:tailEnd type="none" w="med" len="med"/>
                    </a:lnT>
                    <a:lnB>
                      <a:noFill/>
                    </a:lnB>
                  </a:tcPr>
                </a:tc>
                <a:extLst>
                  <a:ext uri="{0D108BD9-81ED-4DB2-BD59-A6C34878D82A}">
                    <a16:rowId xmlns:a16="http://schemas.microsoft.com/office/drawing/2014/main" val="2249283152"/>
                  </a:ext>
                </a:extLst>
              </a:tr>
            </a:tbl>
          </a:graphicData>
        </a:graphic>
      </p:graphicFrame>
      <p:sp>
        <p:nvSpPr>
          <p:cNvPr id="4" name="Slide Number Placeholder 3">
            <a:extLst>
              <a:ext uri="{FF2B5EF4-FFF2-40B4-BE49-F238E27FC236}">
                <a16:creationId xmlns:a16="http://schemas.microsoft.com/office/drawing/2014/main" id="{4FFECC0B-2258-4DD7-8142-FAAD913CDD7D}"/>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17</a:t>
            </a:fld>
            <a:endParaRPr lang="en-GB">
              <a:solidFill>
                <a:prstClr val="black">
                  <a:tint val="75000"/>
                </a:prstClr>
              </a:solidFill>
            </a:endParaRPr>
          </a:p>
        </p:txBody>
      </p:sp>
    </p:spTree>
    <p:extLst>
      <p:ext uri="{BB962C8B-B14F-4D97-AF65-F5344CB8AC3E}">
        <p14:creationId xmlns:p14="http://schemas.microsoft.com/office/powerpoint/2010/main" val="3519140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750A0A4-2027-B435-5CE0-DC971C52ED1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18</a:t>
            </a:fld>
            <a:endParaRPr lang="en-GB">
              <a:solidFill>
                <a:prstClr val="black">
                  <a:tint val="75000"/>
                </a:prstClr>
              </a:solidFill>
            </a:endParaRPr>
          </a:p>
        </p:txBody>
      </p:sp>
      <p:sp>
        <p:nvSpPr>
          <p:cNvPr id="5" name="TextBox 2">
            <a:extLst>
              <a:ext uri="{FF2B5EF4-FFF2-40B4-BE49-F238E27FC236}">
                <a16:creationId xmlns:a16="http://schemas.microsoft.com/office/drawing/2014/main" id="{8F333E16-64A3-2FFE-8F6E-E1688EFEE02E}"/>
              </a:ext>
            </a:extLst>
          </p:cNvPr>
          <p:cNvSpPr txBox="1">
            <a:spLocks noGrp="1"/>
          </p:cNvSpPr>
          <p:nvPr>
            <p:ph idx="1"/>
          </p:nvPr>
        </p:nvSpPr>
        <p:spPr>
          <a:xfrm>
            <a:off x="1343025" y="1314450"/>
            <a:ext cx="8362950" cy="3409950"/>
          </a:xfrm>
          <a:prstGeom prst="rect">
            <a:avLst/>
          </a:prstGeom>
          <a:solidFill>
            <a:sysClr val="window" lastClr="FFFFFF"/>
          </a:solidFill>
          <a:ln w="9525" cmpd="sng">
            <a:solidFill>
              <a:sysClr val="window" lastClr="FFFFFF">
                <a:shade val="50000"/>
              </a:sysClr>
            </a:solidFill>
          </a:ln>
          <a:effectLst/>
        </p:spPr>
        <p:txBody>
          <a:bodyPr wrap="square" rtlCol="0" anchor="t">
            <a:normAutofit/>
          </a:bodyP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1"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rPr>
              <a:t>BMPL6015 consists of a Study Time Allocation of 400 hours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rPr>
              <a:t>This is broken down as 390 hours (97.5%) of independent study and 10 hours (2.5%) of scheduled learning.</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rPr>
              <a:t>This is why we place so much emphasis on being in control of your work from day one.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rPr>
              <a:t>Each student will have 6 hours of scheduled learning in groups with Mike as module tutor, plus 4 hours in total of 1-1 support with your supervisor.</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0" i="0" u="none" strike="noStrike" kern="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100" b="0" i="0" u="none" strike="noStrike" kern="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6061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97613-E2F1-BCA3-96BC-8BEAB3122A81}"/>
              </a:ext>
            </a:extLst>
          </p:cNvPr>
          <p:cNvSpPr>
            <a:spLocks noGrp="1"/>
          </p:cNvSpPr>
          <p:nvPr>
            <p:ph type="title"/>
          </p:nvPr>
        </p:nvSpPr>
        <p:spPr>
          <a:xfrm>
            <a:off x="224589" y="967656"/>
            <a:ext cx="4934552" cy="4152900"/>
          </a:xfrm>
        </p:spPr>
        <p:txBody>
          <a:bodyPr>
            <a:normAutofit/>
          </a:bodyPr>
          <a:lstStyle/>
          <a:p>
            <a:r>
              <a:rPr lang="en-US" sz="6000" dirty="0"/>
              <a:t>Gantt Chart Timeline</a:t>
            </a:r>
            <a:endParaRPr lang="en-GB" sz="6000" dirty="0"/>
          </a:p>
        </p:txBody>
      </p:sp>
      <p:sp>
        <p:nvSpPr>
          <p:cNvPr id="4" name="Slide Number Placeholder 3">
            <a:extLst>
              <a:ext uri="{FF2B5EF4-FFF2-40B4-BE49-F238E27FC236}">
                <a16:creationId xmlns:a16="http://schemas.microsoft.com/office/drawing/2014/main" id="{B4219434-D57B-07E1-57B2-3117DA87CE0D}"/>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19</a:t>
            </a:fld>
            <a:endParaRPr lang="en-GB">
              <a:solidFill>
                <a:prstClr val="black">
                  <a:tint val="75000"/>
                </a:prstClr>
              </a:solidFill>
            </a:endParaRPr>
          </a:p>
        </p:txBody>
      </p:sp>
      <p:pic>
        <p:nvPicPr>
          <p:cNvPr id="6" name="Picture 5">
            <a:extLst>
              <a:ext uri="{FF2B5EF4-FFF2-40B4-BE49-F238E27FC236}">
                <a16:creationId xmlns:a16="http://schemas.microsoft.com/office/drawing/2014/main" id="{ED03372F-EB34-0DB6-BAD2-0388AA010052}"/>
              </a:ext>
            </a:extLst>
          </p:cNvPr>
          <p:cNvPicPr>
            <a:picLocks noChangeAspect="1"/>
          </p:cNvPicPr>
          <p:nvPr/>
        </p:nvPicPr>
        <p:blipFill>
          <a:blip r:embed="rId2"/>
          <a:stretch>
            <a:fillRect/>
          </a:stretch>
        </p:blipFill>
        <p:spPr>
          <a:xfrm>
            <a:off x="5265018" y="426707"/>
            <a:ext cx="6391276" cy="5954266"/>
          </a:xfrm>
          <a:prstGeom prst="rect">
            <a:avLst/>
          </a:prstGeom>
        </p:spPr>
      </p:pic>
    </p:spTree>
    <p:extLst>
      <p:ext uri="{BB962C8B-B14F-4D97-AF65-F5344CB8AC3E}">
        <p14:creationId xmlns:p14="http://schemas.microsoft.com/office/powerpoint/2010/main" val="2305574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4219434-D57B-07E1-57B2-3117DA87CE0D}"/>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20</a:t>
            </a:fld>
            <a:endParaRPr lang="en-GB">
              <a:solidFill>
                <a:prstClr val="black">
                  <a:tint val="75000"/>
                </a:prstClr>
              </a:solidFill>
            </a:endParaRPr>
          </a:p>
        </p:txBody>
      </p:sp>
      <p:sp>
        <p:nvSpPr>
          <p:cNvPr id="7" name="Content Placeholder 6">
            <a:extLst>
              <a:ext uri="{FF2B5EF4-FFF2-40B4-BE49-F238E27FC236}">
                <a16:creationId xmlns:a16="http://schemas.microsoft.com/office/drawing/2014/main" id="{9A025440-5608-1D42-B503-30617285C473}"/>
              </a:ext>
            </a:extLst>
          </p:cNvPr>
          <p:cNvSpPr txBox="1">
            <a:spLocks noGrp="1"/>
          </p:cNvSpPr>
          <p:nvPr>
            <p:ph idx="1"/>
          </p:nvPr>
        </p:nvSpPr>
        <p:spPr>
          <a:xfrm>
            <a:off x="2000047" y="4626647"/>
            <a:ext cx="9694647" cy="1754326"/>
          </a:xfrm>
          <a:prstGeom prst="rect">
            <a:avLst/>
          </a:prstGeom>
          <a:solidFill>
            <a:schemeClr val="bg2"/>
          </a:solidFill>
        </p:spPr>
        <p:txBody>
          <a:bodyPr wrap="square">
            <a:spAutoFit/>
          </a:bodyPr>
          <a:lstStyle/>
          <a:p>
            <a:r>
              <a:rPr lang="en-US" sz="2000" dirty="0"/>
              <a:t>Green shows the 6 hours of group scheduled learning</a:t>
            </a:r>
          </a:p>
          <a:p>
            <a:r>
              <a:rPr lang="en-US" sz="2000" dirty="0"/>
              <a:t>Amber highlights the weeks where supervision sessions are planned - with some additional sessions towards the end of Semester 2</a:t>
            </a:r>
          </a:p>
          <a:p>
            <a:r>
              <a:rPr lang="en-US" sz="2000" dirty="0"/>
              <a:t>Blue highlights the Fridays when drafts of each chapter are due, with feedback following the week after</a:t>
            </a:r>
          </a:p>
        </p:txBody>
      </p:sp>
      <p:sp>
        <p:nvSpPr>
          <p:cNvPr id="5" name="Title 4">
            <a:extLst>
              <a:ext uri="{FF2B5EF4-FFF2-40B4-BE49-F238E27FC236}">
                <a16:creationId xmlns:a16="http://schemas.microsoft.com/office/drawing/2014/main" id="{BC1B6CE5-1C06-2580-4131-A928F56EA371}"/>
              </a:ext>
            </a:extLst>
          </p:cNvPr>
          <p:cNvSpPr>
            <a:spLocks noGrp="1"/>
          </p:cNvSpPr>
          <p:nvPr>
            <p:ph type="title"/>
          </p:nvPr>
        </p:nvSpPr>
        <p:spPr/>
        <p:txBody>
          <a:bodyPr/>
          <a:lstStyle/>
          <a:p>
            <a:endParaRPr lang="en-GB"/>
          </a:p>
        </p:txBody>
      </p:sp>
      <p:pic>
        <p:nvPicPr>
          <p:cNvPr id="9" name="Picture 8">
            <a:extLst>
              <a:ext uri="{FF2B5EF4-FFF2-40B4-BE49-F238E27FC236}">
                <a16:creationId xmlns:a16="http://schemas.microsoft.com/office/drawing/2014/main" id="{29B2071D-846C-ADE5-B124-BE4EE540A7DA}"/>
              </a:ext>
            </a:extLst>
          </p:cNvPr>
          <p:cNvPicPr>
            <a:picLocks noChangeAspect="1"/>
          </p:cNvPicPr>
          <p:nvPr/>
        </p:nvPicPr>
        <p:blipFill>
          <a:blip r:embed="rId2"/>
          <a:stretch>
            <a:fillRect/>
          </a:stretch>
        </p:blipFill>
        <p:spPr>
          <a:xfrm>
            <a:off x="0" y="569913"/>
            <a:ext cx="12192000" cy="3873683"/>
          </a:xfrm>
          <a:prstGeom prst="rect">
            <a:avLst/>
          </a:prstGeom>
        </p:spPr>
      </p:pic>
    </p:spTree>
    <p:extLst>
      <p:ext uri="{BB962C8B-B14F-4D97-AF65-F5344CB8AC3E}">
        <p14:creationId xmlns:p14="http://schemas.microsoft.com/office/powerpoint/2010/main" val="33340351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1087</Words>
  <Application>Microsoft Office PowerPoint</Application>
  <PresentationFormat>Widescreen</PresentationFormat>
  <Paragraphs>295</Paragraphs>
  <Slides>20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20</vt:i4>
      </vt:variant>
    </vt:vector>
  </HeadingPairs>
  <TitlesOfParts>
    <vt:vector size="27" baseType="lpstr">
      <vt:lpstr>Myriad Pro</vt:lpstr>
      <vt:lpstr>Arial</vt:lpstr>
      <vt:lpstr>Calibri</vt:lpstr>
      <vt:lpstr>Segoe UI</vt:lpstr>
      <vt:lpstr>Times New Roman</vt:lpstr>
      <vt:lpstr>20140311PresentationUWTSDTemplate</vt:lpstr>
      <vt:lpstr>2_20140311PresentationUWTSDTemplate</vt:lpstr>
      <vt:lpstr>BMPL 6015 Policing Research</vt:lpstr>
      <vt:lpstr>Contents</vt:lpstr>
      <vt:lpstr>Curriculum v1.0 (April 2024)</vt:lpstr>
      <vt:lpstr>‘Bridging’</vt:lpstr>
      <vt:lpstr>Police Constable Entry Routes (PCER) New curriculum enables PPD graduates to ‘bridge’ their learning into practice</vt:lpstr>
      <vt:lpstr>PowerPoint Presentation</vt:lpstr>
      <vt:lpstr>Assessment of operational competence</vt:lpstr>
      <vt:lpstr>New Curriculum</vt:lpstr>
      <vt:lpstr>Shape of the Module</vt:lpstr>
      <vt:lpstr>PowerPoint Presentation</vt:lpstr>
      <vt:lpstr>Aims</vt:lpstr>
      <vt:lpstr>Learning Outcomes</vt:lpstr>
      <vt:lpstr>Learning Outcomes</vt:lpstr>
      <vt:lpstr>Indicative Content</vt:lpstr>
      <vt:lpstr>Scheduled Learning &amp; Assessment</vt:lpstr>
      <vt:lpstr>Reading List</vt:lpstr>
      <vt:lpstr>Supervision Groups</vt:lpstr>
      <vt:lpstr>PowerPoint Presentation</vt:lpstr>
      <vt:lpstr>Gantt Chart Timeline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19</cp:revision>
  <dcterms:created xsi:type="dcterms:W3CDTF">2021-09-02T12:04:58Z</dcterms:created>
  <dcterms:modified xsi:type="dcterms:W3CDTF">2024-09-27T16:24:44Z</dcterms:modified>
</cp:coreProperties>
</file>