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63" r:id="rId2"/>
    <p:sldId id="267" r:id="rId3"/>
    <p:sldId id="259" r:id="rId4"/>
    <p:sldId id="294" r:id="rId5"/>
    <p:sldId id="291" r:id="rId6"/>
    <p:sldId id="295" r:id="rId7"/>
    <p:sldId id="296" r:id="rId8"/>
    <p:sldId id="260" r:id="rId9"/>
    <p:sldId id="297" r:id="rId10"/>
    <p:sldId id="298" r:id="rId11"/>
    <p:sldId id="266" r:id="rId12"/>
    <p:sldId id="299" r:id="rId13"/>
    <p:sldId id="300" r:id="rId14"/>
    <p:sldId id="293" r:id="rId15"/>
    <p:sldId id="29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0395" autoAdjust="0"/>
    <p:restoredTop sz="94660"/>
  </p:normalViewPr>
  <p:slideViewPr>
    <p:cSldViewPr snapToGrid="0">
      <p:cViewPr varScale="1">
        <p:scale>
          <a:sx n="122" d="100"/>
          <a:sy n="122" d="100"/>
        </p:scale>
        <p:origin x="232" y="3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AC9F58-F365-4C93-9D51-89C08114C1A3}" type="datetimeFigureOut">
              <a:rPr lang="en-US" smtClean="0"/>
              <a:t>2/6/24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A238FA-1292-4565-9B72-8A13A0E2B997}" type="slidenum">
              <a:rPr lang="en-US" smtClean="0"/>
              <a:t>‹#›</a:t>
            </a:fld>
            <a:endParaRPr lang="en-US"/>
          </a:p>
        </p:txBody>
      </p:sp>
    </p:spTree>
    <p:extLst>
      <p:ext uri="{BB962C8B-B14F-4D97-AF65-F5344CB8AC3E}">
        <p14:creationId xmlns:p14="http://schemas.microsoft.com/office/powerpoint/2010/main" val="341533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19C58-862F-4445-A740-9ADAB71929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D5604B7-245B-4F97-A411-0BB207B11F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56ABCC-4F1C-469A-A474-322CED73468B}"/>
              </a:ext>
            </a:extLst>
          </p:cNvPr>
          <p:cNvSpPr>
            <a:spLocks noGrp="1"/>
          </p:cNvSpPr>
          <p:nvPr>
            <p:ph type="dt" sz="half" idx="10"/>
          </p:nvPr>
        </p:nvSpPr>
        <p:spPr/>
        <p:txBody>
          <a:bodyPr/>
          <a:lstStyle/>
          <a:p>
            <a:fld id="{017BC248-E9F5-4C15-BFB8-D38775DCD18F}" type="datetime1">
              <a:rPr lang="en-US" smtClean="0"/>
              <a:t>2/6/24</a:t>
            </a:fld>
            <a:endParaRPr lang="en-US"/>
          </a:p>
        </p:txBody>
      </p:sp>
      <p:sp>
        <p:nvSpPr>
          <p:cNvPr id="5" name="Footer Placeholder 4">
            <a:extLst>
              <a:ext uri="{FF2B5EF4-FFF2-40B4-BE49-F238E27FC236}">
                <a16:creationId xmlns:a16="http://schemas.microsoft.com/office/drawing/2014/main" id="{7554783E-3F3C-45A4-8CF0-8F921824B7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C0592A-91D7-41D3-A44B-F9FC60926478}"/>
              </a:ext>
            </a:extLst>
          </p:cNvPr>
          <p:cNvSpPr>
            <a:spLocks noGrp="1"/>
          </p:cNvSpPr>
          <p:nvPr>
            <p:ph type="sldNum" sz="quarter" idx="12"/>
          </p:nvPr>
        </p:nvSpPr>
        <p:spPr/>
        <p:txBody>
          <a:bodyPr/>
          <a:lstStyle/>
          <a:p>
            <a:fld id="{46A77658-2009-4469-B12D-4FB099CF4E61}" type="slidenum">
              <a:rPr lang="en-US" smtClean="0"/>
              <a:t>‹#›</a:t>
            </a:fld>
            <a:endParaRPr lang="en-US"/>
          </a:p>
        </p:txBody>
      </p:sp>
    </p:spTree>
    <p:extLst>
      <p:ext uri="{BB962C8B-B14F-4D97-AF65-F5344CB8AC3E}">
        <p14:creationId xmlns:p14="http://schemas.microsoft.com/office/powerpoint/2010/main" val="1033385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3FB90-0658-465D-BB6F-B911BF57616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DD6DF01-B832-448D-9DA5-D49160DB4D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A950AB-84CF-4204-8290-07C1B6A64202}"/>
              </a:ext>
            </a:extLst>
          </p:cNvPr>
          <p:cNvSpPr>
            <a:spLocks noGrp="1"/>
          </p:cNvSpPr>
          <p:nvPr>
            <p:ph type="dt" sz="half" idx="10"/>
          </p:nvPr>
        </p:nvSpPr>
        <p:spPr/>
        <p:txBody>
          <a:bodyPr/>
          <a:lstStyle/>
          <a:p>
            <a:fld id="{001963F0-9913-44CB-9769-5210B7E2B683}" type="datetime1">
              <a:rPr lang="en-US" smtClean="0"/>
              <a:t>2/6/24</a:t>
            </a:fld>
            <a:endParaRPr lang="en-US"/>
          </a:p>
        </p:txBody>
      </p:sp>
      <p:sp>
        <p:nvSpPr>
          <p:cNvPr id="5" name="Footer Placeholder 4">
            <a:extLst>
              <a:ext uri="{FF2B5EF4-FFF2-40B4-BE49-F238E27FC236}">
                <a16:creationId xmlns:a16="http://schemas.microsoft.com/office/drawing/2014/main" id="{2F058A45-8434-45BD-938F-777B0D8AB4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969466-C2A2-488E-B06D-D01B8FBD1EF1}"/>
              </a:ext>
            </a:extLst>
          </p:cNvPr>
          <p:cNvSpPr>
            <a:spLocks noGrp="1"/>
          </p:cNvSpPr>
          <p:nvPr>
            <p:ph type="sldNum" sz="quarter" idx="12"/>
          </p:nvPr>
        </p:nvSpPr>
        <p:spPr/>
        <p:txBody>
          <a:bodyPr/>
          <a:lstStyle/>
          <a:p>
            <a:fld id="{46A77658-2009-4469-B12D-4FB099CF4E61}" type="slidenum">
              <a:rPr lang="en-US" smtClean="0"/>
              <a:t>‹#›</a:t>
            </a:fld>
            <a:endParaRPr lang="en-US"/>
          </a:p>
        </p:txBody>
      </p:sp>
    </p:spTree>
    <p:extLst>
      <p:ext uri="{BB962C8B-B14F-4D97-AF65-F5344CB8AC3E}">
        <p14:creationId xmlns:p14="http://schemas.microsoft.com/office/powerpoint/2010/main" val="1700105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BF385-9424-4F1C-8FAC-D5579AC3FB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0B94FED-417A-4DAF-B948-20E1C338F4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8F0AEA-A188-49B2-B722-F43DD8D0131D}"/>
              </a:ext>
            </a:extLst>
          </p:cNvPr>
          <p:cNvSpPr>
            <a:spLocks noGrp="1"/>
          </p:cNvSpPr>
          <p:nvPr>
            <p:ph type="dt" sz="half" idx="10"/>
          </p:nvPr>
        </p:nvSpPr>
        <p:spPr/>
        <p:txBody>
          <a:bodyPr/>
          <a:lstStyle/>
          <a:p>
            <a:fld id="{9910E9B0-0769-4B1F-96D8-23923360AD1E}" type="datetime1">
              <a:rPr lang="en-US" smtClean="0"/>
              <a:t>2/6/24</a:t>
            </a:fld>
            <a:endParaRPr lang="en-US"/>
          </a:p>
        </p:txBody>
      </p:sp>
      <p:sp>
        <p:nvSpPr>
          <p:cNvPr id="5" name="Footer Placeholder 4">
            <a:extLst>
              <a:ext uri="{FF2B5EF4-FFF2-40B4-BE49-F238E27FC236}">
                <a16:creationId xmlns:a16="http://schemas.microsoft.com/office/drawing/2014/main" id="{42D50F2F-8495-4A6F-8498-985E67861F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2C3B36-EB03-4A2B-9086-A4CE8F448F3A}"/>
              </a:ext>
            </a:extLst>
          </p:cNvPr>
          <p:cNvSpPr>
            <a:spLocks noGrp="1"/>
          </p:cNvSpPr>
          <p:nvPr>
            <p:ph type="sldNum" sz="quarter" idx="12"/>
          </p:nvPr>
        </p:nvSpPr>
        <p:spPr/>
        <p:txBody>
          <a:bodyPr/>
          <a:lstStyle/>
          <a:p>
            <a:fld id="{46A77658-2009-4469-B12D-4FB099CF4E61}" type="slidenum">
              <a:rPr lang="en-US" smtClean="0"/>
              <a:t>‹#›</a:t>
            </a:fld>
            <a:endParaRPr lang="en-US"/>
          </a:p>
        </p:txBody>
      </p:sp>
    </p:spTree>
    <p:extLst>
      <p:ext uri="{BB962C8B-B14F-4D97-AF65-F5344CB8AC3E}">
        <p14:creationId xmlns:p14="http://schemas.microsoft.com/office/powerpoint/2010/main" val="3397915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D91E7-7F8D-4747-9E8D-C90655A47B5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E01D7C1-7EC1-4A41-BCDB-BD5EDFF36A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84262C-964D-48D2-A93D-57CAB4A04D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7862A97-A975-42B0-91A6-BC32B3C0A6E3}"/>
              </a:ext>
            </a:extLst>
          </p:cNvPr>
          <p:cNvSpPr>
            <a:spLocks noGrp="1"/>
          </p:cNvSpPr>
          <p:nvPr>
            <p:ph type="dt" sz="half" idx="10"/>
          </p:nvPr>
        </p:nvSpPr>
        <p:spPr/>
        <p:txBody>
          <a:bodyPr/>
          <a:lstStyle/>
          <a:p>
            <a:fld id="{D242ED56-8C58-4203-BDC0-BF72BE1CB38F}" type="datetime1">
              <a:rPr lang="en-US" smtClean="0"/>
              <a:t>2/6/24</a:t>
            </a:fld>
            <a:endParaRPr lang="en-US"/>
          </a:p>
        </p:txBody>
      </p:sp>
      <p:sp>
        <p:nvSpPr>
          <p:cNvPr id="6" name="Footer Placeholder 5">
            <a:extLst>
              <a:ext uri="{FF2B5EF4-FFF2-40B4-BE49-F238E27FC236}">
                <a16:creationId xmlns:a16="http://schemas.microsoft.com/office/drawing/2014/main" id="{228B5D06-7FD5-41CF-9197-9DDAE93560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20FFAE-F6A4-4F90-BCEB-27FEDDBD4C63}"/>
              </a:ext>
            </a:extLst>
          </p:cNvPr>
          <p:cNvSpPr>
            <a:spLocks noGrp="1"/>
          </p:cNvSpPr>
          <p:nvPr>
            <p:ph type="sldNum" sz="quarter" idx="12"/>
          </p:nvPr>
        </p:nvSpPr>
        <p:spPr/>
        <p:txBody>
          <a:bodyPr/>
          <a:lstStyle/>
          <a:p>
            <a:fld id="{46A77658-2009-4469-B12D-4FB099CF4E61}" type="slidenum">
              <a:rPr lang="en-US" smtClean="0"/>
              <a:t>‹#›</a:t>
            </a:fld>
            <a:endParaRPr lang="en-US"/>
          </a:p>
        </p:txBody>
      </p:sp>
    </p:spTree>
    <p:extLst>
      <p:ext uri="{BB962C8B-B14F-4D97-AF65-F5344CB8AC3E}">
        <p14:creationId xmlns:p14="http://schemas.microsoft.com/office/powerpoint/2010/main" val="1838347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B24D1-E0BD-479E-B7B0-8D866896C7F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060C247-41B7-4DD1-9FE1-2B2EB580BF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91046B-5E43-45DA-9BE9-4A462A99A2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E91C9F-0EE7-449A-B27F-481A77ABD2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89B88E-96BE-45C0-A8CE-BCBAA9E59A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B8FCE34-B4A0-4FAD-9BC7-327849149F84}"/>
              </a:ext>
            </a:extLst>
          </p:cNvPr>
          <p:cNvSpPr>
            <a:spLocks noGrp="1"/>
          </p:cNvSpPr>
          <p:nvPr>
            <p:ph type="dt" sz="half" idx="10"/>
          </p:nvPr>
        </p:nvSpPr>
        <p:spPr/>
        <p:txBody>
          <a:bodyPr/>
          <a:lstStyle/>
          <a:p>
            <a:fld id="{1BAB011B-FD5A-49D8-BE88-E59D9E69C130}" type="datetime1">
              <a:rPr lang="en-US" smtClean="0"/>
              <a:t>2/6/24</a:t>
            </a:fld>
            <a:endParaRPr lang="en-US"/>
          </a:p>
        </p:txBody>
      </p:sp>
      <p:sp>
        <p:nvSpPr>
          <p:cNvPr id="8" name="Footer Placeholder 7">
            <a:extLst>
              <a:ext uri="{FF2B5EF4-FFF2-40B4-BE49-F238E27FC236}">
                <a16:creationId xmlns:a16="http://schemas.microsoft.com/office/drawing/2014/main" id="{085839C8-1FB7-4E4E-89E9-9D1843EEF23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DF5CB1-637A-472F-8D86-66D51C5CCD7E}"/>
              </a:ext>
            </a:extLst>
          </p:cNvPr>
          <p:cNvSpPr>
            <a:spLocks noGrp="1"/>
          </p:cNvSpPr>
          <p:nvPr>
            <p:ph type="sldNum" sz="quarter" idx="12"/>
          </p:nvPr>
        </p:nvSpPr>
        <p:spPr/>
        <p:txBody>
          <a:bodyPr/>
          <a:lstStyle/>
          <a:p>
            <a:fld id="{46A77658-2009-4469-B12D-4FB099CF4E61}" type="slidenum">
              <a:rPr lang="en-US" smtClean="0"/>
              <a:t>‹#›</a:t>
            </a:fld>
            <a:endParaRPr lang="en-US"/>
          </a:p>
        </p:txBody>
      </p:sp>
    </p:spTree>
    <p:extLst>
      <p:ext uri="{BB962C8B-B14F-4D97-AF65-F5344CB8AC3E}">
        <p14:creationId xmlns:p14="http://schemas.microsoft.com/office/powerpoint/2010/main" val="3927488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88199-2F9B-4C86-A743-DFA2104D28F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15DE0F3-EB15-4C90-B340-98D2AEEA67F6}"/>
              </a:ext>
            </a:extLst>
          </p:cNvPr>
          <p:cNvSpPr>
            <a:spLocks noGrp="1"/>
          </p:cNvSpPr>
          <p:nvPr>
            <p:ph type="dt" sz="half" idx="10"/>
          </p:nvPr>
        </p:nvSpPr>
        <p:spPr/>
        <p:txBody>
          <a:bodyPr/>
          <a:lstStyle/>
          <a:p>
            <a:fld id="{BDB4DB9F-0C2B-4F1C-A8EB-2BEC5DBF05E7}" type="datetime1">
              <a:rPr lang="en-US" smtClean="0"/>
              <a:t>2/6/24</a:t>
            </a:fld>
            <a:endParaRPr lang="en-US"/>
          </a:p>
        </p:txBody>
      </p:sp>
      <p:sp>
        <p:nvSpPr>
          <p:cNvPr id="4" name="Footer Placeholder 3">
            <a:extLst>
              <a:ext uri="{FF2B5EF4-FFF2-40B4-BE49-F238E27FC236}">
                <a16:creationId xmlns:a16="http://schemas.microsoft.com/office/drawing/2014/main" id="{732E1560-975D-40F8-ABDC-367599F9462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6E1CF9-2276-456F-A0B4-65DCE9BF804B}"/>
              </a:ext>
            </a:extLst>
          </p:cNvPr>
          <p:cNvSpPr>
            <a:spLocks noGrp="1"/>
          </p:cNvSpPr>
          <p:nvPr>
            <p:ph type="sldNum" sz="quarter" idx="12"/>
          </p:nvPr>
        </p:nvSpPr>
        <p:spPr/>
        <p:txBody>
          <a:bodyPr/>
          <a:lstStyle/>
          <a:p>
            <a:fld id="{46A77658-2009-4469-B12D-4FB099CF4E61}" type="slidenum">
              <a:rPr lang="en-US" smtClean="0"/>
              <a:t>‹#›</a:t>
            </a:fld>
            <a:endParaRPr lang="en-US"/>
          </a:p>
        </p:txBody>
      </p:sp>
    </p:spTree>
    <p:extLst>
      <p:ext uri="{BB962C8B-B14F-4D97-AF65-F5344CB8AC3E}">
        <p14:creationId xmlns:p14="http://schemas.microsoft.com/office/powerpoint/2010/main" val="2643013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5E9450-3FD9-44B9-B99B-B4821948F20D}"/>
              </a:ext>
            </a:extLst>
          </p:cNvPr>
          <p:cNvSpPr>
            <a:spLocks noGrp="1"/>
          </p:cNvSpPr>
          <p:nvPr>
            <p:ph type="dt" sz="half" idx="10"/>
          </p:nvPr>
        </p:nvSpPr>
        <p:spPr/>
        <p:txBody>
          <a:bodyPr/>
          <a:lstStyle/>
          <a:p>
            <a:fld id="{1DCFB539-3DD6-4194-8FD5-A112841914E1}" type="datetime1">
              <a:rPr lang="en-US" smtClean="0"/>
              <a:t>2/6/24</a:t>
            </a:fld>
            <a:endParaRPr lang="en-US"/>
          </a:p>
        </p:txBody>
      </p:sp>
      <p:sp>
        <p:nvSpPr>
          <p:cNvPr id="3" name="Footer Placeholder 2">
            <a:extLst>
              <a:ext uri="{FF2B5EF4-FFF2-40B4-BE49-F238E27FC236}">
                <a16:creationId xmlns:a16="http://schemas.microsoft.com/office/drawing/2014/main" id="{9A79E248-4AD7-4213-9F04-ACEF9D78EEE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9B4F909-FA6C-436A-AF23-51C91D794F3F}"/>
              </a:ext>
            </a:extLst>
          </p:cNvPr>
          <p:cNvSpPr>
            <a:spLocks noGrp="1"/>
          </p:cNvSpPr>
          <p:nvPr>
            <p:ph type="sldNum" sz="quarter" idx="12"/>
          </p:nvPr>
        </p:nvSpPr>
        <p:spPr/>
        <p:txBody>
          <a:bodyPr/>
          <a:lstStyle/>
          <a:p>
            <a:fld id="{46A77658-2009-4469-B12D-4FB099CF4E61}" type="slidenum">
              <a:rPr lang="en-US" smtClean="0"/>
              <a:t>‹#›</a:t>
            </a:fld>
            <a:endParaRPr lang="en-US"/>
          </a:p>
        </p:txBody>
      </p:sp>
    </p:spTree>
    <p:extLst>
      <p:ext uri="{BB962C8B-B14F-4D97-AF65-F5344CB8AC3E}">
        <p14:creationId xmlns:p14="http://schemas.microsoft.com/office/powerpoint/2010/main" val="1134115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62F7D-24FC-475E-ACC6-18F4FD5C41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EB65193-CBE1-490B-BC1E-934DE922A5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08B8A7F-9DD1-4066-8BE0-3B998C912F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7B145A-1131-460B-B4F6-183EC862F8C8}"/>
              </a:ext>
            </a:extLst>
          </p:cNvPr>
          <p:cNvSpPr>
            <a:spLocks noGrp="1"/>
          </p:cNvSpPr>
          <p:nvPr>
            <p:ph type="dt" sz="half" idx="10"/>
          </p:nvPr>
        </p:nvSpPr>
        <p:spPr/>
        <p:txBody>
          <a:bodyPr/>
          <a:lstStyle/>
          <a:p>
            <a:fld id="{73F5DD9F-5F1A-4582-9F0D-0191FBAEF8CA}" type="datetime1">
              <a:rPr lang="en-US" smtClean="0"/>
              <a:t>2/6/24</a:t>
            </a:fld>
            <a:endParaRPr lang="en-US"/>
          </a:p>
        </p:txBody>
      </p:sp>
      <p:sp>
        <p:nvSpPr>
          <p:cNvPr id="6" name="Footer Placeholder 5">
            <a:extLst>
              <a:ext uri="{FF2B5EF4-FFF2-40B4-BE49-F238E27FC236}">
                <a16:creationId xmlns:a16="http://schemas.microsoft.com/office/drawing/2014/main" id="{445ABA5D-37DA-480B-BC27-A796DD9902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4A4F0F-53EC-4D91-9E88-5E92DD56023D}"/>
              </a:ext>
            </a:extLst>
          </p:cNvPr>
          <p:cNvSpPr>
            <a:spLocks noGrp="1"/>
          </p:cNvSpPr>
          <p:nvPr>
            <p:ph type="sldNum" sz="quarter" idx="12"/>
          </p:nvPr>
        </p:nvSpPr>
        <p:spPr/>
        <p:txBody>
          <a:bodyPr/>
          <a:lstStyle/>
          <a:p>
            <a:fld id="{46A77658-2009-4469-B12D-4FB099CF4E61}" type="slidenum">
              <a:rPr lang="en-US" smtClean="0"/>
              <a:t>‹#›</a:t>
            </a:fld>
            <a:endParaRPr lang="en-US"/>
          </a:p>
        </p:txBody>
      </p:sp>
    </p:spTree>
    <p:extLst>
      <p:ext uri="{BB962C8B-B14F-4D97-AF65-F5344CB8AC3E}">
        <p14:creationId xmlns:p14="http://schemas.microsoft.com/office/powerpoint/2010/main" val="1275485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C70A1-1D3B-4392-8F29-FB2ACEE4FB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7E09FEF-70CC-4D02-B4BC-D924F29F62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1798020-4CD5-4CB3-A016-C2F8AE6C6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662DDE-B337-40C7-899D-10ABE47A13CC}"/>
              </a:ext>
            </a:extLst>
          </p:cNvPr>
          <p:cNvSpPr>
            <a:spLocks noGrp="1"/>
          </p:cNvSpPr>
          <p:nvPr>
            <p:ph type="dt" sz="half" idx="10"/>
          </p:nvPr>
        </p:nvSpPr>
        <p:spPr/>
        <p:txBody>
          <a:bodyPr/>
          <a:lstStyle/>
          <a:p>
            <a:fld id="{C2C1F1B6-59F3-4AE7-82DA-903CC6579661}" type="datetime1">
              <a:rPr lang="en-US" smtClean="0"/>
              <a:t>2/6/24</a:t>
            </a:fld>
            <a:endParaRPr lang="en-US"/>
          </a:p>
        </p:txBody>
      </p:sp>
      <p:sp>
        <p:nvSpPr>
          <p:cNvPr id="6" name="Footer Placeholder 5">
            <a:extLst>
              <a:ext uri="{FF2B5EF4-FFF2-40B4-BE49-F238E27FC236}">
                <a16:creationId xmlns:a16="http://schemas.microsoft.com/office/drawing/2014/main" id="{A301DD7A-7ED2-4AEC-BD36-52314A570B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01DAD7-C3D4-4ADD-A1EC-C6E5D1C32A4A}"/>
              </a:ext>
            </a:extLst>
          </p:cNvPr>
          <p:cNvSpPr>
            <a:spLocks noGrp="1"/>
          </p:cNvSpPr>
          <p:nvPr>
            <p:ph type="sldNum" sz="quarter" idx="12"/>
          </p:nvPr>
        </p:nvSpPr>
        <p:spPr/>
        <p:txBody>
          <a:bodyPr/>
          <a:lstStyle/>
          <a:p>
            <a:fld id="{46A77658-2009-4469-B12D-4FB099CF4E61}" type="slidenum">
              <a:rPr lang="en-US" smtClean="0"/>
              <a:t>‹#›</a:t>
            </a:fld>
            <a:endParaRPr lang="en-US"/>
          </a:p>
        </p:txBody>
      </p:sp>
    </p:spTree>
    <p:extLst>
      <p:ext uri="{BB962C8B-B14F-4D97-AF65-F5344CB8AC3E}">
        <p14:creationId xmlns:p14="http://schemas.microsoft.com/office/powerpoint/2010/main" val="1409795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4CA54-2D4D-4788-9A4C-B85525A645D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315897B-9FF1-4002-8D58-7AC21A2B76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03026E-81E4-4C57-8C24-B34CF5FFCBF1}"/>
              </a:ext>
            </a:extLst>
          </p:cNvPr>
          <p:cNvSpPr>
            <a:spLocks noGrp="1"/>
          </p:cNvSpPr>
          <p:nvPr>
            <p:ph type="dt" sz="half" idx="10"/>
          </p:nvPr>
        </p:nvSpPr>
        <p:spPr/>
        <p:txBody>
          <a:bodyPr/>
          <a:lstStyle/>
          <a:p>
            <a:fld id="{F34F4ECB-3FC9-4229-A9D5-8E35A54A8729}" type="datetime1">
              <a:rPr lang="en-US" smtClean="0"/>
              <a:t>2/6/24</a:t>
            </a:fld>
            <a:endParaRPr lang="en-US"/>
          </a:p>
        </p:txBody>
      </p:sp>
      <p:sp>
        <p:nvSpPr>
          <p:cNvPr id="5" name="Footer Placeholder 4">
            <a:extLst>
              <a:ext uri="{FF2B5EF4-FFF2-40B4-BE49-F238E27FC236}">
                <a16:creationId xmlns:a16="http://schemas.microsoft.com/office/drawing/2014/main" id="{0FE8F2B7-ECBC-4807-8B74-D623BF4CBA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756FED-9457-418B-876A-D945235BE5A7}"/>
              </a:ext>
            </a:extLst>
          </p:cNvPr>
          <p:cNvSpPr>
            <a:spLocks noGrp="1"/>
          </p:cNvSpPr>
          <p:nvPr>
            <p:ph type="sldNum" sz="quarter" idx="12"/>
          </p:nvPr>
        </p:nvSpPr>
        <p:spPr/>
        <p:txBody>
          <a:bodyPr/>
          <a:lstStyle/>
          <a:p>
            <a:fld id="{46A77658-2009-4469-B12D-4FB099CF4E61}" type="slidenum">
              <a:rPr lang="en-US" smtClean="0"/>
              <a:t>‹#›</a:t>
            </a:fld>
            <a:endParaRPr lang="en-US"/>
          </a:p>
        </p:txBody>
      </p:sp>
    </p:spTree>
    <p:extLst>
      <p:ext uri="{BB962C8B-B14F-4D97-AF65-F5344CB8AC3E}">
        <p14:creationId xmlns:p14="http://schemas.microsoft.com/office/powerpoint/2010/main" val="66318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CEA084-1D49-4CCD-A968-DE7E8400B6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57C70D2-C261-4F99-B9B6-C350CB8605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9CCBBB-9295-4F61-B2A0-67DE787DECF2}"/>
              </a:ext>
            </a:extLst>
          </p:cNvPr>
          <p:cNvSpPr>
            <a:spLocks noGrp="1"/>
          </p:cNvSpPr>
          <p:nvPr>
            <p:ph type="dt" sz="half" idx="10"/>
          </p:nvPr>
        </p:nvSpPr>
        <p:spPr/>
        <p:txBody>
          <a:bodyPr/>
          <a:lstStyle/>
          <a:p>
            <a:fld id="{34AEB139-2407-4807-B047-B1D2F6DFAF06}" type="datetime1">
              <a:rPr lang="en-US" smtClean="0"/>
              <a:t>2/6/24</a:t>
            </a:fld>
            <a:endParaRPr lang="en-US"/>
          </a:p>
        </p:txBody>
      </p:sp>
      <p:sp>
        <p:nvSpPr>
          <p:cNvPr id="5" name="Footer Placeholder 4">
            <a:extLst>
              <a:ext uri="{FF2B5EF4-FFF2-40B4-BE49-F238E27FC236}">
                <a16:creationId xmlns:a16="http://schemas.microsoft.com/office/drawing/2014/main" id="{D248EECB-7C60-4D7D-9E32-7E5D406FBE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20B902-7165-476A-A0B2-314DA677B5CC}"/>
              </a:ext>
            </a:extLst>
          </p:cNvPr>
          <p:cNvSpPr>
            <a:spLocks noGrp="1"/>
          </p:cNvSpPr>
          <p:nvPr>
            <p:ph type="sldNum" sz="quarter" idx="12"/>
          </p:nvPr>
        </p:nvSpPr>
        <p:spPr/>
        <p:txBody>
          <a:bodyPr/>
          <a:lstStyle/>
          <a:p>
            <a:fld id="{46A77658-2009-4469-B12D-4FB099CF4E61}" type="slidenum">
              <a:rPr lang="en-US" smtClean="0"/>
              <a:t>‹#›</a:t>
            </a:fld>
            <a:endParaRPr lang="en-US"/>
          </a:p>
        </p:txBody>
      </p:sp>
    </p:spTree>
    <p:extLst>
      <p:ext uri="{BB962C8B-B14F-4D97-AF65-F5344CB8AC3E}">
        <p14:creationId xmlns:p14="http://schemas.microsoft.com/office/powerpoint/2010/main" val="2673729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A8C841-A7FB-46DE-9C7F-D995BEF1DF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3AFE13-8D5F-42B6-AB3D-19F8974059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6E8C5B-C8B6-4818-AB96-B3CCAE2D1A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4D94CC-9880-4809-A2B0-F090CB60FDC6}" type="datetime1">
              <a:rPr lang="en-US" smtClean="0"/>
              <a:t>2/6/24</a:t>
            </a:fld>
            <a:endParaRPr lang="en-US"/>
          </a:p>
        </p:txBody>
      </p:sp>
      <p:sp>
        <p:nvSpPr>
          <p:cNvPr id="5" name="Footer Placeholder 4">
            <a:extLst>
              <a:ext uri="{FF2B5EF4-FFF2-40B4-BE49-F238E27FC236}">
                <a16:creationId xmlns:a16="http://schemas.microsoft.com/office/drawing/2014/main" id="{8AC40915-B02E-4D6B-8167-487777B02E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809C516-10A7-42FC-9C64-7DDDF99756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A77658-2009-4469-B12D-4FB099CF4E61}" type="slidenum">
              <a:rPr lang="en-US" smtClean="0"/>
              <a:t>‹#›</a:t>
            </a:fld>
            <a:endParaRPr lang="en-US"/>
          </a:p>
        </p:txBody>
      </p:sp>
    </p:spTree>
    <p:extLst>
      <p:ext uri="{BB962C8B-B14F-4D97-AF65-F5344CB8AC3E}">
        <p14:creationId xmlns:p14="http://schemas.microsoft.com/office/powerpoint/2010/main" val="30935700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easternpeak.com/blog/contactless-technology-solutions-hospitality/"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easternpeak.com/blog/contactless-technology-solutions-hospitality/"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prologicfirst.com/6-contactless-experiences-to-offer-at-your-hotel.html"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medium.com/@seo.unibask/hotel-management-tool-and-contactless-payment-app-the-benefits-of-contactless-mobile-apps-for-beb98455ed2b"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prologicfirst.com/6-contactless-experiences-to-offer-at-your-hotel.html"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ezeeabsolute.com/blog/contactless-hospitality/" TargetMode="External"/><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medium.com/@seo.unibask/hotel-management-tool-and-contactless-payment-app-the-benefits-of-contactless-mobile-apps-for-beb98455ed2b"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fh1vZX3GKOk" TargetMode="External"/><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acropolium.com/blog/contactless-solutions-for-hotels-the-revenue-driver-for-your-hospitality-business/" TargetMode="External"/><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servrhotels.com/can-contactless-technology-improve-guest-experience/" TargetMode="External"/><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servrhotels.com/can-contactless-technology-improve-guest-experience/" TargetMode="External"/><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4" name="TextBox 3">
            <a:extLst>
              <a:ext uri="{FF2B5EF4-FFF2-40B4-BE49-F238E27FC236}">
                <a16:creationId xmlns:a16="http://schemas.microsoft.com/office/drawing/2014/main" id="{66D5773D-4735-4C82-8A12-6F847DB5D493}"/>
              </a:ext>
            </a:extLst>
          </p:cNvPr>
          <p:cNvSpPr txBox="1"/>
          <p:nvPr/>
        </p:nvSpPr>
        <p:spPr>
          <a:xfrm>
            <a:off x="1073331" y="1779317"/>
            <a:ext cx="10019211" cy="3299365"/>
          </a:xfrm>
          <a:prstGeom prst="rect">
            <a:avLst/>
          </a:prstGeom>
          <a:noFill/>
        </p:spPr>
        <p:txBody>
          <a:bodyPr wrap="square">
            <a:spAutoFit/>
          </a:bodyPr>
          <a:lstStyle/>
          <a:p>
            <a:pPr marL="0" marR="0" algn="ctr">
              <a:lnSpc>
                <a:spcPct val="107000"/>
              </a:lnSpc>
              <a:spcBef>
                <a:spcPts val="0"/>
              </a:spcBef>
              <a:spcAft>
                <a:spcPts val="800"/>
              </a:spcAft>
            </a:pPr>
            <a:r>
              <a:rPr lang="en-US" sz="3200" b="1" dirty="0">
                <a:effectLst/>
                <a:latin typeface="Times New Roman" panose="02020603050405020304" pitchFamily="18" charset="0"/>
                <a:ea typeface="Calibri" panose="020F0502020204030204" pitchFamily="34" charset="0"/>
                <a:cs typeface="Times New Roman" panose="02020603050405020304" pitchFamily="18" charset="0"/>
              </a:rPr>
              <a:t>Contemporary Theme "Contactless Solutions" in Hotel and Hospitality Management </a:t>
            </a:r>
          </a:p>
          <a:p>
            <a:pPr algn="ctr"/>
            <a:endParaRPr lang="en-US" sz="3200" dirty="0">
              <a:latin typeface="Times New Roman" panose="02020603050405020304" pitchFamily="18" charset="0"/>
              <a:cs typeface="Times New Roman" panose="02020603050405020304" pitchFamily="18" charset="0"/>
            </a:endParaRPr>
          </a:p>
          <a:p>
            <a:pPr marL="0" marR="0" algn="ctr">
              <a:lnSpc>
                <a:spcPct val="107000"/>
              </a:lnSpc>
              <a:spcBef>
                <a:spcPts val="0"/>
              </a:spcBef>
              <a:spcAft>
                <a:spcPts val="800"/>
              </a:spcAf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Student ID: 2013213</a:t>
            </a:r>
          </a:p>
          <a:p>
            <a:pPr marL="0" marR="0" algn="ctr">
              <a:lnSpc>
                <a:spcPct val="107000"/>
              </a:lnSpc>
              <a:spcBef>
                <a:spcPts val="0"/>
              </a:spcBef>
              <a:spcAft>
                <a:spcPts val="800"/>
              </a:spcAft>
            </a:pPr>
            <a:r>
              <a:rPr lang="en-US" sz="2800" dirty="0">
                <a:latin typeface="Times New Roman" panose="02020603050405020304" pitchFamily="18" charset="0"/>
                <a:ea typeface="Calibri" panose="020F0502020204030204" pitchFamily="34" charset="0"/>
                <a:cs typeface="Times New Roman" panose="02020603050405020304" pitchFamily="18" charset="0"/>
              </a:rPr>
              <a:t>Student name: Mohammed Shamsul Mridha</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r>
              <a:rPr lang="en-US" sz="2800" dirty="0">
                <a:effectLst/>
                <a:latin typeface="Times New Roman" panose="02020603050405020304" pitchFamily="18" charset="0"/>
                <a:ea typeface="Calibri" panose="020F0502020204030204" pitchFamily="34" charset="0"/>
              </a:rPr>
              <a:t>Module Code: BMIH6001 </a:t>
            </a:r>
          </a:p>
        </p:txBody>
      </p:sp>
      <p:sp>
        <p:nvSpPr>
          <p:cNvPr id="3" name="Slide Number Placeholder 2">
            <a:extLst>
              <a:ext uri="{FF2B5EF4-FFF2-40B4-BE49-F238E27FC236}">
                <a16:creationId xmlns:a16="http://schemas.microsoft.com/office/drawing/2014/main" id="{A010F061-FB8B-433F-A89A-1430565D47C7}"/>
              </a:ext>
            </a:extLst>
          </p:cNvPr>
          <p:cNvSpPr>
            <a:spLocks noGrp="1"/>
          </p:cNvSpPr>
          <p:nvPr>
            <p:ph type="sldNum" sz="quarter" idx="12"/>
          </p:nvPr>
        </p:nvSpPr>
        <p:spPr/>
        <p:txBody>
          <a:bodyPr/>
          <a:lstStyle/>
          <a:p>
            <a:fld id="{46A77658-2009-4469-B12D-4FB099CF4E61}" type="slidenum">
              <a:rPr lang="en-US" sz="2000" b="1" smtClean="0"/>
              <a:t>1</a:t>
            </a:fld>
            <a:endParaRPr lang="en-US" sz="2000" b="1" dirty="0"/>
          </a:p>
        </p:txBody>
      </p:sp>
    </p:spTree>
    <p:extLst>
      <p:ext uri="{BB962C8B-B14F-4D97-AF65-F5344CB8AC3E}">
        <p14:creationId xmlns:p14="http://schemas.microsoft.com/office/powerpoint/2010/main" val="1691489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5" name="TextBox 4">
            <a:extLst>
              <a:ext uri="{FF2B5EF4-FFF2-40B4-BE49-F238E27FC236}">
                <a16:creationId xmlns:a16="http://schemas.microsoft.com/office/drawing/2014/main" id="{3ECC14F2-2314-400E-991C-58CB6CD5F37F}"/>
              </a:ext>
            </a:extLst>
          </p:cNvPr>
          <p:cNvSpPr txBox="1"/>
          <p:nvPr/>
        </p:nvSpPr>
        <p:spPr>
          <a:xfrm>
            <a:off x="3779900" y="408425"/>
            <a:ext cx="3969485" cy="677108"/>
          </a:xfrm>
          <a:prstGeom prst="rect">
            <a:avLst/>
          </a:prstGeom>
          <a:noFill/>
        </p:spPr>
        <p:txBody>
          <a:bodyPr wrap="none" rtlCol="0">
            <a:spAutoFit/>
          </a:bodyPr>
          <a:lstStyle/>
          <a:p>
            <a:r>
              <a:rPr lang="en-US" sz="3800" b="1" dirty="0">
                <a:latin typeface="Times New Roman" panose="02020603050405020304" pitchFamily="18" charset="0"/>
                <a:cs typeface="Times New Roman" panose="02020603050405020304" pitchFamily="18" charset="0"/>
              </a:rPr>
              <a:t>Table of Contents</a:t>
            </a:r>
          </a:p>
        </p:txBody>
      </p:sp>
      <p:sp>
        <p:nvSpPr>
          <p:cNvPr id="7" name="TextBox 6">
            <a:extLst>
              <a:ext uri="{FF2B5EF4-FFF2-40B4-BE49-F238E27FC236}">
                <a16:creationId xmlns:a16="http://schemas.microsoft.com/office/drawing/2014/main" id="{4356B809-30C3-46F1-9600-75B5658EA8F3}"/>
              </a:ext>
            </a:extLst>
          </p:cNvPr>
          <p:cNvSpPr txBox="1"/>
          <p:nvPr/>
        </p:nvSpPr>
        <p:spPr>
          <a:xfrm>
            <a:off x="1915886" y="1381650"/>
            <a:ext cx="8334102" cy="3566617"/>
          </a:xfrm>
          <a:prstGeom prst="rect">
            <a:avLst/>
          </a:prstGeom>
          <a:noFill/>
        </p:spPr>
        <p:txBody>
          <a:bodyPr wrap="square">
            <a:spAutoFit/>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Slide 3 – Introduction …………………………………………….…………………03</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Slide 4 – Background Detail</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……………………………………….……….……….04</a:t>
            </a:r>
          </a:p>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Slide 5 – </a:t>
            </a:r>
            <a:r>
              <a:rPr lang="en-US" sz="1800" dirty="0">
                <a:effectLst/>
                <a:latin typeface="Times New Roman" panose="02020603050405020304" pitchFamily="18" charset="0"/>
                <a:ea typeface="Calibri" panose="020F0502020204030204" pitchFamily="34" charset="0"/>
              </a:rPr>
              <a:t>Overview of Literature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………………………………………..….………..05</a:t>
            </a:r>
          </a:p>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Slide 8 – </a:t>
            </a:r>
            <a:r>
              <a:rPr lang="en-US" sz="1800" dirty="0">
                <a:effectLst/>
                <a:latin typeface="Times New Roman" panose="02020603050405020304" pitchFamily="18" charset="0"/>
                <a:ea typeface="Calibri" panose="020F0502020204030204" pitchFamily="34" charset="0"/>
              </a:rPr>
              <a:t>Contactless Solutions to the Hotel and Hospitality Sector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………………..08</a:t>
            </a:r>
          </a:p>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rPr>
              <a:t>Slide 11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rPr>
              <a:t>Future Policy and Management Options…………………………………..11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Slide </a:t>
            </a:r>
            <a:r>
              <a:rPr lang="en-US" dirty="0">
                <a:latin typeface="Times New Roman" panose="02020603050405020304" pitchFamily="18" charset="0"/>
                <a:ea typeface="Calibri" panose="020F0502020204030204" pitchFamily="34" charset="0"/>
                <a:cs typeface="Times New Roman" panose="02020603050405020304" pitchFamily="18" charset="0"/>
              </a:rPr>
              <a:t>14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 Conclusion ……………………………...………..………………….…....14</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Slide </a:t>
            </a:r>
            <a:r>
              <a:rPr lang="en-US" dirty="0">
                <a:latin typeface="Times New Roman" panose="02020603050405020304" pitchFamily="18" charset="0"/>
                <a:ea typeface="Calibri" panose="020F0502020204030204" pitchFamily="34" charset="0"/>
                <a:cs typeface="Times New Roman" panose="02020603050405020304" pitchFamily="18" charset="0"/>
              </a:rPr>
              <a:t>15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References ………………………………...………….……………….…..</a:t>
            </a:r>
            <a:r>
              <a:rPr lang="en-US" dirty="0">
                <a:latin typeface="Times New Roman" panose="02020603050405020304" pitchFamily="18" charset="0"/>
                <a:ea typeface="Calibri" panose="020F0502020204030204" pitchFamily="34" charset="0"/>
                <a:cs typeface="Times New Roman" panose="02020603050405020304" pitchFamily="18" charset="0"/>
              </a:rPr>
              <a:t>15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70306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5" name="TextBox 4">
            <a:extLst>
              <a:ext uri="{FF2B5EF4-FFF2-40B4-BE49-F238E27FC236}">
                <a16:creationId xmlns:a16="http://schemas.microsoft.com/office/drawing/2014/main" id="{D280BC09-DE8A-4C89-95E8-DAC39A113E17}"/>
              </a:ext>
            </a:extLst>
          </p:cNvPr>
          <p:cNvSpPr txBox="1"/>
          <p:nvPr/>
        </p:nvSpPr>
        <p:spPr>
          <a:xfrm>
            <a:off x="926383" y="923025"/>
            <a:ext cx="6387736" cy="5011949"/>
          </a:xfrm>
          <a:prstGeom prst="rect">
            <a:avLst/>
          </a:prstGeom>
          <a:noFill/>
        </p:spPr>
        <p:txBody>
          <a:bodyPr wrap="square">
            <a:spAutoFit/>
          </a:bodyPr>
          <a:lstStyle/>
          <a:p>
            <a:pPr algn="just">
              <a:lnSpc>
                <a:spcPct val="150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"Contactless Solutions" is a vital modern subject transforming the hotel and hospitality business. This trend, prioritizing touchless operations like smartphone check-ins and digital keys, is of tremendous relevance for bolstering safety, efficiency, and visitor experience, particularly in response to the problems presented by the worldwide pandemic by Hilton Hotels &amp; Resorts (Chanda, 2023)</a:t>
            </a:r>
            <a:r>
              <a:rPr lang="en-US" sz="2400" dirty="0">
                <a:latin typeface="Times New Roman" panose="02020603050405020304" pitchFamily="18" charset="0"/>
                <a:ea typeface="Calibri" panose="020F0502020204030204" pitchFamily="34" charset="0"/>
                <a:cs typeface="Times New Roman" panose="02020603050405020304" pitchFamily="18" charset="0"/>
              </a:rPr>
              <a: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26086F6C-DEE8-421E-839A-EEF4B25ED7C5}"/>
              </a:ext>
            </a:extLst>
          </p:cNvPr>
          <p:cNvSpPr txBox="1"/>
          <p:nvPr/>
        </p:nvSpPr>
        <p:spPr>
          <a:xfrm>
            <a:off x="3369855" y="-64023"/>
            <a:ext cx="2813591" cy="823752"/>
          </a:xfrm>
          <a:prstGeom prst="rect">
            <a:avLst/>
          </a:prstGeom>
          <a:noFill/>
        </p:spPr>
        <p:txBody>
          <a:bodyPr wrap="none" rtlCol="0">
            <a:spAutoFit/>
          </a:bodyPr>
          <a:lstStyle/>
          <a:p>
            <a:pPr marL="0" marR="0" algn="just">
              <a:lnSpc>
                <a:spcPct val="150000"/>
              </a:lnSpc>
              <a:spcBef>
                <a:spcPts val="1200"/>
              </a:spcBef>
              <a:spcAft>
                <a:spcPts val="0"/>
              </a:spcAft>
            </a:pPr>
            <a:r>
              <a:rPr lang="en-US" sz="36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p>
        </p:txBody>
      </p:sp>
      <p:sp>
        <p:nvSpPr>
          <p:cNvPr id="3" name="Slide Number Placeholder 2">
            <a:extLst>
              <a:ext uri="{FF2B5EF4-FFF2-40B4-BE49-F238E27FC236}">
                <a16:creationId xmlns:a16="http://schemas.microsoft.com/office/drawing/2014/main" id="{BA76486E-8D10-4F2F-966D-A5CBF1783EBD}"/>
              </a:ext>
            </a:extLst>
          </p:cNvPr>
          <p:cNvSpPr>
            <a:spLocks noGrp="1"/>
          </p:cNvSpPr>
          <p:nvPr>
            <p:ph type="sldNum" sz="quarter" idx="12"/>
          </p:nvPr>
        </p:nvSpPr>
        <p:spPr/>
        <p:txBody>
          <a:bodyPr/>
          <a:lstStyle/>
          <a:p>
            <a:fld id="{46A77658-2009-4469-B12D-4FB099CF4E61}" type="slidenum">
              <a:rPr lang="en-US" sz="2000" smtClean="0"/>
              <a:t>3</a:t>
            </a:fld>
            <a:endParaRPr lang="en-US" sz="2000" dirty="0"/>
          </a:p>
        </p:txBody>
      </p:sp>
      <p:pic>
        <p:nvPicPr>
          <p:cNvPr id="21" name="Picture 20">
            <a:extLst>
              <a:ext uri="{FF2B5EF4-FFF2-40B4-BE49-F238E27FC236}">
                <a16:creationId xmlns:a16="http://schemas.microsoft.com/office/drawing/2014/main" id="{0823138B-E1AD-4E97-B0BB-465EF7F2343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14119" y="1686534"/>
            <a:ext cx="4571628" cy="2792400"/>
          </a:xfrm>
          <a:prstGeom prst="rect">
            <a:avLst/>
          </a:prstGeom>
        </p:spPr>
      </p:pic>
    </p:spTree>
    <p:extLst>
      <p:ext uri="{BB962C8B-B14F-4D97-AF65-F5344CB8AC3E}">
        <p14:creationId xmlns:p14="http://schemas.microsoft.com/office/powerpoint/2010/main" val="3503400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5" name="TextBox 4">
            <a:extLst>
              <a:ext uri="{FF2B5EF4-FFF2-40B4-BE49-F238E27FC236}">
                <a16:creationId xmlns:a16="http://schemas.microsoft.com/office/drawing/2014/main" id="{D280BC09-DE8A-4C89-95E8-DAC39A113E17}"/>
              </a:ext>
            </a:extLst>
          </p:cNvPr>
          <p:cNvSpPr txBox="1"/>
          <p:nvPr/>
        </p:nvSpPr>
        <p:spPr>
          <a:xfrm>
            <a:off x="855620" y="1059056"/>
            <a:ext cx="6387736" cy="5114542"/>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Our case study concentrates on Contactless </a:t>
            </a:r>
            <a:r>
              <a:rPr lang="en-US" sz="2400" dirty="0">
                <a:latin typeface="Times New Roman" panose="02020603050405020304" pitchFamily="18" charset="0"/>
                <a:ea typeface="Calibri" panose="020F0502020204030204" pitchFamily="34" charset="0"/>
                <a:cs typeface="Times New Roman" panose="02020603050405020304" pitchFamily="18" charset="0"/>
              </a:rPr>
              <a:t>Solutions for Hilton Hotels &amp; Resorts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 the hotel business (Chanda, 2023).</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company’s deliberate deployment of contactless technologies has altered guest interactions and positioned the firm at the vanguard of the industry's transition towards a safer, more streamlined, and guest-centric future(Dissanayake, 2020)</a:t>
            </a:r>
            <a:r>
              <a:rPr lang="en-US" sz="2400" dirty="0">
                <a:latin typeface="Times New Roman" panose="02020603050405020304" pitchFamily="18" charset="0"/>
                <a:ea typeface="Calibri" panose="020F0502020204030204" pitchFamily="34" charset="0"/>
                <a:cs typeface="Times New Roman" panose="02020603050405020304" pitchFamily="18" charset="0"/>
              </a:rPr>
              <a: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26086F6C-DEE8-421E-839A-EEF4B25ED7C5}"/>
              </a:ext>
            </a:extLst>
          </p:cNvPr>
          <p:cNvSpPr txBox="1"/>
          <p:nvPr/>
        </p:nvSpPr>
        <p:spPr>
          <a:xfrm>
            <a:off x="2883881" y="197234"/>
            <a:ext cx="4177426" cy="823752"/>
          </a:xfrm>
          <a:prstGeom prst="rect">
            <a:avLst/>
          </a:prstGeom>
          <a:noFill/>
        </p:spPr>
        <p:txBody>
          <a:bodyPr wrap="none" rtlCol="0">
            <a:spAutoFit/>
          </a:bodyPr>
          <a:lstStyle/>
          <a:p>
            <a:pPr marL="0" marR="0" algn="just">
              <a:lnSpc>
                <a:spcPct val="150000"/>
              </a:lnSpc>
              <a:spcBef>
                <a:spcPts val="1200"/>
              </a:spcBef>
              <a:spcAft>
                <a:spcPts val="0"/>
              </a:spcAft>
            </a:pPr>
            <a:r>
              <a:rPr lang="en-US" sz="3600" b="1" dirty="0">
                <a:effectLst/>
                <a:latin typeface="Times New Roman" panose="02020603050405020304" pitchFamily="18" charset="0"/>
                <a:ea typeface="Calibri" panose="020F0502020204030204" pitchFamily="34" charset="0"/>
                <a:cs typeface="Times New Roman" panose="02020603050405020304" pitchFamily="18" charset="0"/>
              </a:rPr>
              <a:t>Background Detail</a:t>
            </a:r>
            <a:r>
              <a:rPr lang="en-US" sz="3600" b="1" kern="0" dirty="0">
                <a:effectLst/>
                <a:latin typeface="Times New Roman" panose="02020603050405020304" pitchFamily="18" charset="0"/>
                <a:ea typeface="Times New Roman" panose="02020603050405020304" pitchFamily="18" charset="0"/>
                <a:cs typeface="Times New Roman" panose="02020603050405020304" pitchFamily="18" charset="0"/>
              </a:rPr>
              <a:t> </a:t>
            </a:r>
          </a:p>
        </p:txBody>
      </p:sp>
      <p:sp>
        <p:nvSpPr>
          <p:cNvPr id="3" name="Slide Number Placeholder 2">
            <a:extLst>
              <a:ext uri="{FF2B5EF4-FFF2-40B4-BE49-F238E27FC236}">
                <a16:creationId xmlns:a16="http://schemas.microsoft.com/office/drawing/2014/main" id="{BA76486E-8D10-4F2F-966D-A5CBF1783EBD}"/>
              </a:ext>
            </a:extLst>
          </p:cNvPr>
          <p:cNvSpPr>
            <a:spLocks noGrp="1"/>
          </p:cNvSpPr>
          <p:nvPr>
            <p:ph type="sldNum" sz="quarter" idx="12"/>
          </p:nvPr>
        </p:nvSpPr>
        <p:spPr/>
        <p:txBody>
          <a:bodyPr/>
          <a:lstStyle/>
          <a:p>
            <a:fld id="{46A77658-2009-4469-B12D-4FB099CF4E61}" type="slidenum">
              <a:rPr lang="en-US" sz="2000" smtClean="0"/>
              <a:t>4</a:t>
            </a:fld>
            <a:endParaRPr lang="en-US" sz="2000" dirty="0"/>
          </a:p>
        </p:txBody>
      </p:sp>
      <p:pic>
        <p:nvPicPr>
          <p:cNvPr id="7" name="Picture 6">
            <a:extLst>
              <a:ext uri="{FF2B5EF4-FFF2-40B4-BE49-F238E27FC236}">
                <a16:creationId xmlns:a16="http://schemas.microsoft.com/office/drawing/2014/main" id="{00B9477D-0673-41B9-9AB4-4DD7C1972EF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43356" y="1844157"/>
            <a:ext cx="4571628" cy="2792400"/>
          </a:xfrm>
          <a:prstGeom prst="rect">
            <a:avLst/>
          </a:prstGeom>
        </p:spPr>
      </p:pic>
    </p:spTree>
    <p:extLst>
      <p:ext uri="{BB962C8B-B14F-4D97-AF65-F5344CB8AC3E}">
        <p14:creationId xmlns:p14="http://schemas.microsoft.com/office/powerpoint/2010/main" val="4289969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5" name="TextBox 4">
            <a:extLst>
              <a:ext uri="{FF2B5EF4-FFF2-40B4-BE49-F238E27FC236}">
                <a16:creationId xmlns:a16="http://schemas.microsoft.com/office/drawing/2014/main" id="{D280BC09-DE8A-4C89-95E8-DAC39A113E17}"/>
              </a:ext>
            </a:extLst>
          </p:cNvPr>
          <p:cNvSpPr txBox="1"/>
          <p:nvPr/>
        </p:nvSpPr>
        <p:spPr>
          <a:xfrm>
            <a:off x="13062" y="898856"/>
            <a:ext cx="8458275" cy="5217134"/>
          </a:xfrm>
          <a:prstGeom prst="rect">
            <a:avLst/>
          </a:prstGeom>
          <a:noFill/>
        </p:spPr>
        <p:txBody>
          <a:bodyPr wrap="square">
            <a:spAutoFit/>
          </a:bodyPr>
          <a:lstStyle/>
          <a:p>
            <a:pPr marL="0" marR="0" algn="just">
              <a:lnSpc>
                <a:spcPct val="150000"/>
              </a:lnSpc>
              <a:spcBef>
                <a:spcPts val="0"/>
              </a:spcBef>
              <a:spcAft>
                <a:spcPts val="800"/>
              </a:spcAft>
            </a:pPr>
            <a:r>
              <a:rPr lang="en-US" sz="2400" b="1" dirty="0">
                <a:effectLst/>
                <a:latin typeface="Times New Roman" panose="02020603050405020304" pitchFamily="18" charset="0"/>
                <a:ea typeface="Calibri" panose="020F0502020204030204" pitchFamily="34" charset="0"/>
              </a:rPr>
              <a:t>Theoretical Framework - "Contactless Solutions" in Hospitality</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study utilises the Service-Dominant Logic (SDL) paradigm, emphasising value co-creation between consumers and the hotel. </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Drawing on recent research </a:t>
            </a:r>
            <a:r>
              <a:rPr lang="en-US" sz="2400" dirty="0">
                <a:effectLst/>
                <a:latin typeface="Times New Roman" panose="02020603050405020304" pitchFamily="18" charset="0"/>
                <a:ea typeface="Calibri" panose="020F0502020204030204" pitchFamily="34" charset="0"/>
              </a:rPr>
              <a:t>(Dubuque, 2020)</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SDL is applied to investigate how "Contactless Solutions" increase visitor experience, acknowledging technology as a facilitator for reciprocal value creation in the hospitality industry (Dissanayake, 2020)</a:t>
            </a:r>
            <a:r>
              <a:rPr lang="en-US" sz="2400" dirty="0">
                <a:latin typeface="Times New Roman" panose="02020603050405020304" pitchFamily="18" charset="0"/>
                <a:ea typeface="Calibri" panose="020F0502020204030204" pitchFamily="34" charset="0"/>
                <a:cs typeface="Times New Roman" panose="02020603050405020304" pitchFamily="18" charset="0"/>
              </a:rPr>
              <a: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26086F6C-DEE8-421E-839A-EEF4B25ED7C5}"/>
              </a:ext>
            </a:extLst>
          </p:cNvPr>
          <p:cNvSpPr txBox="1"/>
          <p:nvPr/>
        </p:nvSpPr>
        <p:spPr>
          <a:xfrm>
            <a:off x="3126547" y="464348"/>
            <a:ext cx="4741683" cy="646331"/>
          </a:xfrm>
          <a:prstGeom prst="rect">
            <a:avLst/>
          </a:prstGeom>
          <a:noFill/>
        </p:spPr>
        <p:txBody>
          <a:bodyPr wrap="none" rtlCol="0">
            <a:spAutoFit/>
          </a:bodyPr>
          <a:lstStyle/>
          <a:p>
            <a:r>
              <a:rPr lang="en-US" sz="3600" b="1" dirty="0">
                <a:effectLst/>
                <a:latin typeface="Times New Roman" panose="02020603050405020304" pitchFamily="18" charset="0"/>
                <a:ea typeface="Calibri" panose="020F0502020204030204" pitchFamily="34" charset="0"/>
              </a:rPr>
              <a:t>Overview of Literature</a:t>
            </a:r>
            <a:endParaRPr lang="en-US" sz="9600" b="1"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3F4B8A65-89F4-448E-BE78-0FB70F2C6832}"/>
              </a:ext>
            </a:extLst>
          </p:cNvPr>
          <p:cNvSpPr>
            <a:spLocks noGrp="1"/>
          </p:cNvSpPr>
          <p:nvPr>
            <p:ph type="sldNum" sz="quarter" idx="12"/>
          </p:nvPr>
        </p:nvSpPr>
        <p:spPr/>
        <p:txBody>
          <a:bodyPr/>
          <a:lstStyle/>
          <a:p>
            <a:fld id="{46A77658-2009-4469-B12D-4FB099CF4E61}" type="slidenum">
              <a:rPr lang="en-US" sz="2000" smtClean="0"/>
              <a:t>5</a:t>
            </a:fld>
            <a:endParaRPr lang="en-US" sz="2000" dirty="0"/>
          </a:p>
        </p:txBody>
      </p:sp>
      <p:pic>
        <p:nvPicPr>
          <p:cNvPr id="8" name="Picture 7">
            <a:extLst>
              <a:ext uri="{FF2B5EF4-FFF2-40B4-BE49-F238E27FC236}">
                <a16:creationId xmlns:a16="http://schemas.microsoft.com/office/drawing/2014/main" id="{261A8C3D-FB8A-4612-872B-0D06534EA18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89301" y="1611975"/>
            <a:ext cx="3489636" cy="3319229"/>
          </a:xfrm>
          <a:prstGeom prst="rect">
            <a:avLst/>
          </a:prstGeom>
        </p:spPr>
      </p:pic>
    </p:spTree>
    <p:extLst>
      <p:ext uri="{BB962C8B-B14F-4D97-AF65-F5344CB8AC3E}">
        <p14:creationId xmlns:p14="http://schemas.microsoft.com/office/powerpoint/2010/main" val="2562589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5" name="TextBox 4">
            <a:extLst>
              <a:ext uri="{FF2B5EF4-FFF2-40B4-BE49-F238E27FC236}">
                <a16:creationId xmlns:a16="http://schemas.microsoft.com/office/drawing/2014/main" id="{D280BC09-DE8A-4C89-95E8-DAC39A113E17}"/>
              </a:ext>
            </a:extLst>
          </p:cNvPr>
          <p:cNvSpPr txBox="1"/>
          <p:nvPr/>
        </p:nvSpPr>
        <p:spPr>
          <a:xfrm>
            <a:off x="70169" y="764992"/>
            <a:ext cx="9105362" cy="5309467"/>
          </a:xfrm>
          <a:prstGeom prst="rect">
            <a:avLst/>
          </a:prstGeom>
          <a:noFill/>
        </p:spPr>
        <p:txBody>
          <a:bodyPr wrap="square">
            <a:spAutoFit/>
          </a:bodyPr>
          <a:lstStyle/>
          <a:p>
            <a:pPr marL="0" marR="0" algn="just">
              <a:lnSpc>
                <a:spcPct val="150000"/>
              </a:lnSpc>
              <a:spcBef>
                <a:spcPts val="0"/>
              </a:spcBef>
              <a:spcAft>
                <a:spcPts val="800"/>
              </a:spcAft>
            </a:pPr>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Guest Empowerment via "Contactless Solutions"</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notion of visitor empowerment, anchored in literature </a:t>
            </a:r>
            <a:r>
              <a:rPr lang="en-US" sz="2400" dirty="0">
                <a:latin typeface="Times New Roman" panose="02020603050405020304" pitchFamily="18" charset="0"/>
                <a:ea typeface="Calibri" panose="020F0502020204030204" pitchFamily="34" charset="0"/>
                <a:cs typeface="Times New Roman" panose="02020603050405020304" pitchFamily="18" charset="0"/>
              </a:rPr>
              <a:t>by </a:t>
            </a:r>
            <a:r>
              <a:rPr lang="en-US" sz="2400" dirty="0">
                <a:effectLst/>
                <a:latin typeface="Times New Roman" panose="02020603050405020304" pitchFamily="18" charset="0"/>
                <a:ea typeface="Calibri" panose="020F0502020204030204" pitchFamily="34" charset="0"/>
              </a:rPr>
              <a:t>Dubuque (2020)</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is significant. “Contactless Solutions” empowers visitors by enabling them to control over their stay via mobile applications, influencing preferences, and enriching the entire experience. </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article analyzes how this empowering dynamic leads to visitor satisfaction and loyalty in the hospitality industry (Hao and Chon, 2021)</a:t>
            </a:r>
            <a:r>
              <a:rPr lang="en-US" sz="2400" dirty="0">
                <a:latin typeface="Times New Roman" panose="02020603050405020304" pitchFamily="18" charset="0"/>
                <a:ea typeface="Calibri" panose="020F0502020204030204" pitchFamily="34" charset="0"/>
                <a:cs typeface="Times New Roman" panose="02020603050405020304" pitchFamily="18" charset="0"/>
              </a:rPr>
              <a: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26086F6C-DEE8-421E-839A-EEF4B25ED7C5}"/>
              </a:ext>
            </a:extLst>
          </p:cNvPr>
          <p:cNvSpPr txBox="1"/>
          <p:nvPr/>
        </p:nvSpPr>
        <p:spPr>
          <a:xfrm>
            <a:off x="3374742" y="347858"/>
            <a:ext cx="4741683" cy="646331"/>
          </a:xfrm>
          <a:prstGeom prst="rect">
            <a:avLst/>
          </a:prstGeom>
          <a:noFill/>
        </p:spPr>
        <p:txBody>
          <a:bodyPr wrap="none" rtlCol="0">
            <a:spAutoFit/>
          </a:bodyPr>
          <a:lstStyle/>
          <a:p>
            <a:r>
              <a:rPr lang="en-US" sz="3600" b="1" dirty="0">
                <a:effectLst/>
                <a:latin typeface="Times New Roman" panose="02020603050405020304" pitchFamily="18" charset="0"/>
                <a:ea typeface="Calibri" panose="020F0502020204030204" pitchFamily="34" charset="0"/>
              </a:rPr>
              <a:t>Overview of Literature</a:t>
            </a:r>
            <a:endParaRPr lang="en-US" sz="9600" b="1"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3F4B8A65-89F4-448E-BE78-0FB70F2C6832}"/>
              </a:ext>
            </a:extLst>
          </p:cNvPr>
          <p:cNvSpPr>
            <a:spLocks noGrp="1"/>
          </p:cNvSpPr>
          <p:nvPr>
            <p:ph type="sldNum" sz="quarter" idx="12"/>
          </p:nvPr>
        </p:nvSpPr>
        <p:spPr/>
        <p:txBody>
          <a:bodyPr/>
          <a:lstStyle/>
          <a:p>
            <a:fld id="{46A77658-2009-4469-B12D-4FB099CF4E61}" type="slidenum">
              <a:rPr lang="en-US" sz="2000" smtClean="0"/>
              <a:t>6</a:t>
            </a:fld>
            <a:endParaRPr lang="en-US" sz="2000" dirty="0"/>
          </a:p>
        </p:txBody>
      </p:sp>
      <p:pic>
        <p:nvPicPr>
          <p:cNvPr id="8" name="Picture 7">
            <a:extLst>
              <a:ext uri="{FF2B5EF4-FFF2-40B4-BE49-F238E27FC236}">
                <a16:creationId xmlns:a16="http://schemas.microsoft.com/office/drawing/2014/main" id="{C0316C40-8DB2-43C5-8C55-5EC668A1AA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20064" y="2028497"/>
            <a:ext cx="2958873" cy="2606565"/>
          </a:xfrm>
          <a:prstGeom prst="rect">
            <a:avLst/>
          </a:prstGeom>
        </p:spPr>
      </p:pic>
    </p:spTree>
    <p:extLst>
      <p:ext uri="{BB962C8B-B14F-4D97-AF65-F5344CB8AC3E}">
        <p14:creationId xmlns:p14="http://schemas.microsoft.com/office/powerpoint/2010/main" val="1549648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5" name="TextBox 4">
            <a:extLst>
              <a:ext uri="{FF2B5EF4-FFF2-40B4-BE49-F238E27FC236}">
                <a16:creationId xmlns:a16="http://schemas.microsoft.com/office/drawing/2014/main" id="{D280BC09-DE8A-4C89-95E8-DAC39A113E17}"/>
              </a:ext>
            </a:extLst>
          </p:cNvPr>
          <p:cNvSpPr txBox="1"/>
          <p:nvPr/>
        </p:nvSpPr>
        <p:spPr>
          <a:xfrm>
            <a:off x="13063" y="891173"/>
            <a:ext cx="7772400" cy="5217134"/>
          </a:xfrm>
          <a:prstGeom prst="rect">
            <a:avLst/>
          </a:prstGeom>
          <a:noFill/>
        </p:spPr>
        <p:txBody>
          <a:bodyPr wrap="square">
            <a:spAutoFit/>
          </a:bodyPr>
          <a:lstStyle/>
          <a:p>
            <a:pPr marL="0" marR="0" algn="just">
              <a:lnSpc>
                <a:spcPct val="150000"/>
              </a:lnSpc>
              <a:spcBef>
                <a:spcPts val="0"/>
              </a:spcBef>
              <a:spcAft>
                <a:spcPts val="800"/>
              </a:spcAft>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Safety and Hygiene in "Contactless Solutions"</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Safety and hygienic issues, notably germane post-pandemic, are investigated using the Health Belief Model (HBM) (Hao and Chon, 2021).</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Recent studies </a:t>
            </a:r>
            <a:r>
              <a:rPr lang="en-US" sz="2400" dirty="0">
                <a:latin typeface="Times New Roman" panose="02020603050405020304" pitchFamily="18" charset="0"/>
                <a:ea typeface="Calibri" panose="020F0502020204030204" pitchFamily="34" charset="0"/>
                <a:cs typeface="Times New Roman" panose="02020603050405020304" pitchFamily="18" charset="0"/>
              </a:rPr>
              <a:t>by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Chuah</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et al. (2022) are incorporated to emphasize how "Contactless Solutions" interact with HBM, impacting visitors' perceptions of safety and generating a sense of well-being, therefore modifying their hospitality choices.</a:t>
            </a:r>
          </a:p>
        </p:txBody>
      </p:sp>
      <p:sp>
        <p:nvSpPr>
          <p:cNvPr id="6" name="TextBox 5">
            <a:extLst>
              <a:ext uri="{FF2B5EF4-FFF2-40B4-BE49-F238E27FC236}">
                <a16:creationId xmlns:a16="http://schemas.microsoft.com/office/drawing/2014/main" id="{26086F6C-DEE8-421E-839A-EEF4B25ED7C5}"/>
              </a:ext>
            </a:extLst>
          </p:cNvPr>
          <p:cNvSpPr txBox="1"/>
          <p:nvPr/>
        </p:nvSpPr>
        <p:spPr>
          <a:xfrm>
            <a:off x="3374742" y="347858"/>
            <a:ext cx="4741683" cy="646331"/>
          </a:xfrm>
          <a:prstGeom prst="rect">
            <a:avLst/>
          </a:prstGeom>
          <a:noFill/>
        </p:spPr>
        <p:txBody>
          <a:bodyPr wrap="none" rtlCol="0">
            <a:spAutoFit/>
          </a:bodyPr>
          <a:lstStyle/>
          <a:p>
            <a:r>
              <a:rPr lang="en-US" sz="3600" b="1" dirty="0">
                <a:effectLst/>
                <a:latin typeface="Times New Roman" panose="02020603050405020304" pitchFamily="18" charset="0"/>
                <a:ea typeface="Calibri" panose="020F0502020204030204" pitchFamily="34" charset="0"/>
              </a:rPr>
              <a:t>Overview of Literature</a:t>
            </a:r>
            <a:endParaRPr lang="en-US" sz="9600" b="1"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3F4B8A65-89F4-448E-BE78-0FB70F2C6832}"/>
              </a:ext>
            </a:extLst>
          </p:cNvPr>
          <p:cNvSpPr>
            <a:spLocks noGrp="1"/>
          </p:cNvSpPr>
          <p:nvPr>
            <p:ph type="sldNum" sz="quarter" idx="12"/>
          </p:nvPr>
        </p:nvSpPr>
        <p:spPr/>
        <p:txBody>
          <a:bodyPr/>
          <a:lstStyle/>
          <a:p>
            <a:fld id="{46A77658-2009-4469-B12D-4FB099CF4E61}" type="slidenum">
              <a:rPr lang="en-US" sz="2000" smtClean="0"/>
              <a:t>7</a:t>
            </a:fld>
            <a:endParaRPr lang="en-US" sz="2000" dirty="0"/>
          </a:p>
        </p:txBody>
      </p:sp>
      <p:pic>
        <p:nvPicPr>
          <p:cNvPr id="8" name="Picture 7">
            <a:extLst>
              <a:ext uri="{FF2B5EF4-FFF2-40B4-BE49-F238E27FC236}">
                <a16:creationId xmlns:a16="http://schemas.microsoft.com/office/drawing/2014/main" id="{B17F7A0F-4211-4A18-B340-F12EDECBB69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31805" y="1948306"/>
            <a:ext cx="3489636" cy="3319229"/>
          </a:xfrm>
          <a:prstGeom prst="rect">
            <a:avLst/>
          </a:prstGeom>
        </p:spPr>
      </p:pic>
    </p:spTree>
    <p:extLst>
      <p:ext uri="{BB962C8B-B14F-4D97-AF65-F5344CB8AC3E}">
        <p14:creationId xmlns:p14="http://schemas.microsoft.com/office/powerpoint/2010/main" val="1190993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7" name="TextBox 6">
            <a:extLst>
              <a:ext uri="{FF2B5EF4-FFF2-40B4-BE49-F238E27FC236}">
                <a16:creationId xmlns:a16="http://schemas.microsoft.com/office/drawing/2014/main" id="{D67259DD-50F6-430A-87F7-05CE9512CFD9}"/>
              </a:ext>
            </a:extLst>
          </p:cNvPr>
          <p:cNvSpPr txBox="1"/>
          <p:nvPr/>
        </p:nvSpPr>
        <p:spPr>
          <a:xfrm>
            <a:off x="-44595" y="1481276"/>
            <a:ext cx="9535435" cy="4663136"/>
          </a:xfrm>
          <a:prstGeom prst="rect">
            <a:avLst/>
          </a:prstGeom>
          <a:noFill/>
        </p:spPr>
        <p:txBody>
          <a:bodyPr wrap="square">
            <a:spAutoFit/>
          </a:bodyPr>
          <a:lstStyle/>
          <a:p>
            <a:pPr marL="0" marR="0" algn="just">
              <a:lnSpc>
                <a:spcPct val="150000"/>
              </a:lnSpc>
              <a:spcBef>
                <a:spcPts val="0"/>
              </a:spcBef>
              <a:spcAft>
                <a:spcPts val="800"/>
              </a:spcAft>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Real Impacts on Guest Check-in and Check-out</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initial emphasis area is visitor check-in and check-out operations. With "Contactless Solutions," Hilton Hotels &amp; Resorts has launched mobile check-ins and digital keys. While they enhance productivity and safety, the effect is uneven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Chuah</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et al., 2022).</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Positive reactions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emphasise</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decreased wait times, but problems include the requirement for stable internet access and potential resistance from visitors to conventional techniques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Hansmeier</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and van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Hulsen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US" sz="2400" dirty="0">
                <a:latin typeface="Times New Roman" panose="02020603050405020304" pitchFamily="18" charset="0"/>
                <a:ea typeface="Calibri" panose="020F0502020204030204" pitchFamily="34" charset="0"/>
                <a:cs typeface="Times New Roman" panose="02020603050405020304" pitchFamily="18" charset="0"/>
              </a:rPr>
              <a: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4447FF5D-374E-4A25-ABC7-2DF7B20FEAAF}"/>
              </a:ext>
            </a:extLst>
          </p:cNvPr>
          <p:cNvSpPr>
            <a:spLocks noGrp="1"/>
          </p:cNvSpPr>
          <p:nvPr>
            <p:ph type="sldNum" sz="quarter" idx="12"/>
          </p:nvPr>
        </p:nvSpPr>
        <p:spPr/>
        <p:txBody>
          <a:bodyPr/>
          <a:lstStyle/>
          <a:p>
            <a:fld id="{46A77658-2009-4469-B12D-4FB099CF4E61}" type="slidenum">
              <a:rPr lang="en-US" sz="2000" smtClean="0"/>
              <a:t>8</a:t>
            </a:fld>
            <a:endParaRPr lang="en-US" sz="2000" dirty="0"/>
          </a:p>
        </p:txBody>
      </p:sp>
      <p:sp>
        <p:nvSpPr>
          <p:cNvPr id="8" name="TextBox 7">
            <a:extLst>
              <a:ext uri="{FF2B5EF4-FFF2-40B4-BE49-F238E27FC236}">
                <a16:creationId xmlns:a16="http://schemas.microsoft.com/office/drawing/2014/main" id="{483AFE66-CF62-4738-AE80-5315334DEC65}"/>
              </a:ext>
            </a:extLst>
          </p:cNvPr>
          <p:cNvSpPr txBox="1"/>
          <p:nvPr/>
        </p:nvSpPr>
        <p:spPr>
          <a:xfrm>
            <a:off x="1230086" y="407868"/>
            <a:ext cx="8961120" cy="1200329"/>
          </a:xfrm>
          <a:prstGeom prst="rect">
            <a:avLst/>
          </a:prstGeom>
          <a:noFill/>
        </p:spPr>
        <p:txBody>
          <a:bodyPr wrap="square">
            <a:spAutoFit/>
          </a:bodyPr>
          <a:lstStyle/>
          <a:p>
            <a:pPr algn="ctr"/>
            <a:r>
              <a:rPr lang="en-US" sz="3600" b="1" dirty="0">
                <a:effectLst/>
                <a:latin typeface="Times New Roman" panose="02020603050405020304" pitchFamily="18" charset="0"/>
                <a:ea typeface="Calibri" panose="020F0502020204030204" pitchFamily="34" charset="0"/>
              </a:rPr>
              <a:t>Contactless Solutions to the Hotel and Hospitality Sector</a:t>
            </a:r>
            <a:endParaRPr lang="en-US" sz="8800" b="1"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D9EC60BA-DF46-449F-9B48-E05E9AFBB4B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90839" y="22483"/>
            <a:ext cx="2688097" cy="2059266"/>
          </a:xfrm>
          <a:prstGeom prst="rect">
            <a:avLst/>
          </a:prstGeom>
        </p:spPr>
      </p:pic>
    </p:spTree>
    <p:extLst>
      <p:ext uri="{BB962C8B-B14F-4D97-AF65-F5344CB8AC3E}">
        <p14:creationId xmlns:p14="http://schemas.microsoft.com/office/powerpoint/2010/main" val="3802315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7" name="TextBox 6">
            <a:extLst>
              <a:ext uri="{FF2B5EF4-FFF2-40B4-BE49-F238E27FC236}">
                <a16:creationId xmlns:a16="http://schemas.microsoft.com/office/drawing/2014/main" id="{D67259DD-50F6-430A-87F7-05CE9512CFD9}"/>
              </a:ext>
            </a:extLst>
          </p:cNvPr>
          <p:cNvSpPr txBox="1"/>
          <p:nvPr/>
        </p:nvSpPr>
        <p:spPr>
          <a:xfrm>
            <a:off x="13062" y="1376173"/>
            <a:ext cx="10178143" cy="4663136"/>
          </a:xfrm>
          <a:prstGeom prst="rect">
            <a:avLst/>
          </a:prstGeom>
          <a:noFill/>
        </p:spPr>
        <p:txBody>
          <a:bodyPr wrap="square">
            <a:spAutoFit/>
          </a:bodyPr>
          <a:lstStyle/>
          <a:p>
            <a:pPr marL="0" marR="0" algn="just">
              <a:lnSpc>
                <a:spcPct val="150000"/>
              </a:lnSpc>
              <a:spcBef>
                <a:spcPts val="0"/>
              </a:spcBef>
              <a:spcAft>
                <a:spcPts val="800"/>
              </a:spcAft>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Digital Key Technology: Enhancing Security and Convenience</a:t>
            </a:r>
          </a:p>
          <a:p>
            <a:pPr marL="285750" marR="0" indent="-285750" algn="just">
              <a:lnSpc>
                <a:spcPct val="150000"/>
              </a:lnSpc>
              <a:spcBef>
                <a:spcPts val="0"/>
              </a:spcBef>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second topic delves into the applicability of digital key technology. "Contactless Solutions" in this context offer greater security and convenience. Hilton Hotels &amp; Resorts’ responses encompass investing in comprehensive cybersecurity safeguards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Chuah</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et al., 2022).</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Positive consequences include enhanced security and visitor delight, however, limits persist, including dependency on constant internet access and the possibility of technological malfunctions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Hansmeier</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and van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Hulsen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US" sz="2400" dirty="0">
                <a:latin typeface="Times New Roman" panose="02020603050405020304" pitchFamily="18" charset="0"/>
                <a:ea typeface="Calibri" panose="020F0502020204030204" pitchFamily="34" charset="0"/>
                <a:cs typeface="Times New Roman" panose="02020603050405020304" pitchFamily="18" charset="0"/>
              </a:rPr>
              <a: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4447FF5D-374E-4A25-ABC7-2DF7B20FEAAF}"/>
              </a:ext>
            </a:extLst>
          </p:cNvPr>
          <p:cNvSpPr>
            <a:spLocks noGrp="1"/>
          </p:cNvSpPr>
          <p:nvPr>
            <p:ph type="sldNum" sz="quarter" idx="12"/>
          </p:nvPr>
        </p:nvSpPr>
        <p:spPr/>
        <p:txBody>
          <a:bodyPr/>
          <a:lstStyle/>
          <a:p>
            <a:fld id="{46A77658-2009-4469-B12D-4FB099CF4E61}" type="slidenum">
              <a:rPr lang="en-US" sz="2000" smtClean="0"/>
              <a:t>9</a:t>
            </a:fld>
            <a:endParaRPr lang="en-US" sz="2000" dirty="0"/>
          </a:p>
        </p:txBody>
      </p:sp>
      <p:sp>
        <p:nvSpPr>
          <p:cNvPr id="8" name="TextBox 7">
            <a:extLst>
              <a:ext uri="{FF2B5EF4-FFF2-40B4-BE49-F238E27FC236}">
                <a16:creationId xmlns:a16="http://schemas.microsoft.com/office/drawing/2014/main" id="{483AFE66-CF62-4738-AE80-5315334DEC65}"/>
              </a:ext>
            </a:extLst>
          </p:cNvPr>
          <p:cNvSpPr txBox="1"/>
          <p:nvPr/>
        </p:nvSpPr>
        <p:spPr>
          <a:xfrm>
            <a:off x="1230086" y="407868"/>
            <a:ext cx="8961120" cy="1200329"/>
          </a:xfrm>
          <a:prstGeom prst="rect">
            <a:avLst/>
          </a:prstGeom>
          <a:noFill/>
        </p:spPr>
        <p:txBody>
          <a:bodyPr wrap="square">
            <a:spAutoFit/>
          </a:bodyPr>
          <a:lstStyle/>
          <a:p>
            <a:pPr algn="ctr"/>
            <a:r>
              <a:rPr lang="en-US" sz="3600" b="1" dirty="0">
                <a:effectLst/>
                <a:latin typeface="Times New Roman" panose="02020603050405020304" pitchFamily="18" charset="0"/>
                <a:ea typeface="Calibri" panose="020F0502020204030204" pitchFamily="34" charset="0"/>
              </a:rPr>
              <a:t>Contactless Solutions to the Hotel and Hospitality Sector</a:t>
            </a:r>
            <a:endParaRPr lang="en-US" sz="8800" b="1"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499191A4-004E-4600-9BBB-2C682E89026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64110" y="1"/>
            <a:ext cx="2427890" cy="2138806"/>
          </a:xfrm>
          <a:prstGeom prst="rect">
            <a:avLst/>
          </a:prstGeom>
        </p:spPr>
      </p:pic>
    </p:spTree>
    <p:extLst>
      <p:ext uri="{BB962C8B-B14F-4D97-AF65-F5344CB8AC3E}">
        <p14:creationId xmlns:p14="http://schemas.microsoft.com/office/powerpoint/2010/main" val="3576159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7" name="TextBox 6">
            <a:extLst>
              <a:ext uri="{FF2B5EF4-FFF2-40B4-BE49-F238E27FC236}">
                <a16:creationId xmlns:a16="http://schemas.microsoft.com/office/drawing/2014/main" id="{D67259DD-50F6-430A-87F7-05CE9512CFD9}"/>
              </a:ext>
            </a:extLst>
          </p:cNvPr>
          <p:cNvSpPr txBox="1"/>
          <p:nvPr/>
        </p:nvSpPr>
        <p:spPr>
          <a:xfrm>
            <a:off x="13063" y="1576780"/>
            <a:ext cx="10770551" cy="4663136"/>
          </a:xfrm>
          <a:prstGeom prst="rect">
            <a:avLst/>
          </a:prstGeom>
          <a:noFill/>
        </p:spPr>
        <p:txBody>
          <a:bodyPr wrap="square">
            <a:spAutoFit/>
          </a:bodyPr>
          <a:lstStyle/>
          <a:p>
            <a:pPr marL="0" marR="0" algn="just">
              <a:lnSpc>
                <a:spcPct val="150000"/>
              </a:lnSpc>
              <a:spcBef>
                <a:spcPts val="0"/>
              </a:spcBef>
              <a:spcAft>
                <a:spcPts val="800"/>
              </a:spcAft>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Virtual Concierge Services: Balancing Technology and Personalization</a:t>
            </a:r>
          </a:p>
          <a:p>
            <a:pPr marL="285750" marR="0" indent="-285750" algn="just">
              <a:lnSpc>
                <a:spcPct val="150000"/>
              </a:lnSpc>
              <a:spcBef>
                <a:spcPts val="0"/>
              </a:spcBef>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third emphasis is on virtual concierge services. While "Contactless Solutions" via virtual concierge applications provide convenience, there's a need for balance (Hossain, 2023).</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Hilton Hotels &amp; Resorts’ answers constitute continual visitor feedback tools to meet preferences. Strengths reside in client empowerment and simplified services, while limits include possible aversion to diminished human connection and the problem of matching various visitor expectations (Hao et al., 2023)</a:t>
            </a:r>
            <a:r>
              <a:rPr lang="en-US" sz="2400" dirty="0">
                <a:latin typeface="Times New Roman" panose="02020603050405020304" pitchFamily="18" charset="0"/>
                <a:ea typeface="Calibri" panose="020F0502020204030204" pitchFamily="34" charset="0"/>
                <a:cs typeface="Times New Roman" panose="02020603050405020304" pitchFamily="18" charset="0"/>
              </a:rPr>
              <a: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4447FF5D-374E-4A25-ABC7-2DF7B20FEAAF}"/>
              </a:ext>
            </a:extLst>
          </p:cNvPr>
          <p:cNvSpPr>
            <a:spLocks noGrp="1"/>
          </p:cNvSpPr>
          <p:nvPr>
            <p:ph type="sldNum" sz="quarter" idx="12"/>
          </p:nvPr>
        </p:nvSpPr>
        <p:spPr/>
        <p:txBody>
          <a:bodyPr/>
          <a:lstStyle/>
          <a:p>
            <a:fld id="{46A77658-2009-4469-B12D-4FB099CF4E61}" type="slidenum">
              <a:rPr lang="en-US" sz="2000" smtClean="0"/>
              <a:t>10</a:t>
            </a:fld>
            <a:endParaRPr lang="en-US" sz="2000" dirty="0"/>
          </a:p>
        </p:txBody>
      </p:sp>
      <p:sp>
        <p:nvSpPr>
          <p:cNvPr id="8" name="TextBox 7">
            <a:extLst>
              <a:ext uri="{FF2B5EF4-FFF2-40B4-BE49-F238E27FC236}">
                <a16:creationId xmlns:a16="http://schemas.microsoft.com/office/drawing/2014/main" id="{483AFE66-CF62-4738-AE80-5315334DEC65}"/>
              </a:ext>
            </a:extLst>
          </p:cNvPr>
          <p:cNvSpPr txBox="1"/>
          <p:nvPr/>
        </p:nvSpPr>
        <p:spPr>
          <a:xfrm>
            <a:off x="1230086" y="407868"/>
            <a:ext cx="8961120" cy="1200329"/>
          </a:xfrm>
          <a:prstGeom prst="rect">
            <a:avLst/>
          </a:prstGeom>
          <a:noFill/>
        </p:spPr>
        <p:txBody>
          <a:bodyPr wrap="square">
            <a:spAutoFit/>
          </a:bodyPr>
          <a:lstStyle/>
          <a:p>
            <a:pPr algn="ctr"/>
            <a:r>
              <a:rPr lang="en-US" sz="3600" b="1" dirty="0">
                <a:effectLst/>
                <a:latin typeface="Times New Roman" panose="02020603050405020304" pitchFamily="18" charset="0"/>
                <a:ea typeface="Calibri" panose="020F0502020204030204" pitchFamily="34" charset="0"/>
              </a:rPr>
              <a:t>Contactless Solutions to the Hotel and Hospitality Sector</a:t>
            </a:r>
            <a:endParaRPr lang="en-US" sz="8800" b="1"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5EE9C50B-8B9C-4599-82F0-E61A38719ED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84827" y="0"/>
            <a:ext cx="2238327" cy="2325475"/>
          </a:xfrm>
          <a:prstGeom prst="rect">
            <a:avLst/>
          </a:prstGeom>
        </p:spPr>
      </p:pic>
    </p:spTree>
    <p:extLst>
      <p:ext uri="{BB962C8B-B14F-4D97-AF65-F5344CB8AC3E}">
        <p14:creationId xmlns:p14="http://schemas.microsoft.com/office/powerpoint/2010/main" val="3248234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0" y="6211669"/>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6" name="TextBox 5">
            <a:extLst>
              <a:ext uri="{FF2B5EF4-FFF2-40B4-BE49-F238E27FC236}">
                <a16:creationId xmlns:a16="http://schemas.microsoft.com/office/drawing/2014/main" id="{A09449F6-BED3-4977-A961-B7B20575A8CF}"/>
              </a:ext>
            </a:extLst>
          </p:cNvPr>
          <p:cNvSpPr txBox="1"/>
          <p:nvPr/>
        </p:nvSpPr>
        <p:spPr>
          <a:xfrm>
            <a:off x="368186" y="1412008"/>
            <a:ext cx="10985614" cy="4663136"/>
          </a:xfrm>
          <a:prstGeom prst="rect">
            <a:avLst/>
          </a:prstGeom>
          <a:noFill/>
        </p:spPr>
        <p:txBody>
          <a:bodyPr wrap="square">
            <a:spAutoFit/>
          </a:bodyPr>
          <a:lstStyle/>
          <a:p>
            <a:pPr marL="0" marR="0" algn="just">
              <a:lnSpc>
                <a:spcPct val="150000"/>
              </a:lnSpc>
              <a:spcBef>
                <a:spcPts val="0"/>
              </a:spcBef>
              <a:spcAft>
                <a:spcPts val="800"/>
              </a:spcAft>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Comprehensive Staff Training Programs</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Implement comprehensive training programs to provide personnel with the skills required for optimal adoption of "Contactless Solutions." This guarantees that personnel are skillful at aiding visitors with digital technology, promoting a seamless and pleasurable experience (Hao et al., 2023).</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training should address not just technical issues but also emphasize the significance of maintaining a balance between technology and customized service (Hossain, 2023).</a:t>
            </a:r>
          </a:p>
        </p:txBody>
      </p:sp>
      <p:sp>
        <p:nvSpPr>
          <p:cNvPr id="3" name="Slide Number Placeholder 2">
            <a:extLst>
              <a:ext uri="{FF2B5EF4-FFF2-40B4-BE49-F238E27FC236}">
                <a16:creationId xmlns:a16="http://schemas.microsoft.com/office/drawing/2014/main" id="{EEE074E3-11FE-4452-A5A4-F871BEBB098D}"/>
              </a:ext>
            </a:extLst>
          </p:cNvPr>
          <p:cNvSpPr>
            <a:spLocks noGrp="1"/>
          </p:cNvSpPr>
          <p:nvPr>
            <p:ph type="sldNum" sz="quarter" idx="12"/>
          </p:nvPr>
        </p:nvSpPr>
        <p:spPr/>
        <p:txBody>
          <a:bodyPr/>
          <a:lstStyle/>
          <a:p>
            <a:fld id="{46A77658-2009-4469-B12D-4FB099CF4E61}" type="slidenum">
              <a:rPr lang="en-US" sz="2000" smtClean="0"/>
              <a:t>11</a:t>
            </a:fld>
            <a:endParaRPr lang="en-US" sz="2000" dirty="0"/>
          </a:p>
        </p:txBody>
      </p:sp>
      <p:sp>
        <p:nvSpPr>
          <p:cNvPr id="11" name="TextBox 10">
            <a:extLst>
              <a:ext uri="{FF2B5EF4-FFF2-40B4-BE49-F238E27FC236}">
                <a16:creationId xmlns:a16="http://schemas.microsoft.com/office/drawing/2014/main" id="{D5A2C28B-4878-4396-88AE-E9A39EA7F1C4}"/>
              </a:ext>
            </a:extLst>
          </p:cNvPr>
          <p:cNvSpPr txBox="1"/>
          <p:nvPr/>
        </p:nvSpPr>
        <p:spPr>
          <a:xfrm>
            <a:off x="1110343" y="406330"/>
            <a:ext cx="8048897" cy="646331"/>
          </a:xfrm>
          <a:prstGeom prst="rect">
            <a:avLst/>
          </a:prstGeom>
          <a:noFill/>
        </p:spPr>
        <p:txBody>
          <a:bodyPr wrap="square">
            <a:spAutoFit/>
          </a:bodyPr>
          <a:lstStyle/>
          <a:p>
            <a:r>
              <a:rPr lang="en-US" sz="3600" b="1" dirty="0">
                <a:effectLst/>
                <a:latin typeface="Times New Roman" panose="02020603050405020304" pitchFamily="18" charset="0"/>
                <a:ea typeface="Calibri" panose="020F0502020204030204" pitchFamily="34" charset="0"/>
              </a:rPr>
              <a:t>Future Policy and Management Options</a:t>
            </a:r>
            <a:endParaRPr lang="en-US" sz="6000" b="1" dirty="0"/>
          </a:p>
        </p:txBody>
      </p:sp>
      <p:pic>
        <p:nvPicPr>
          <p:cNvPr id="7" name="Picture 6">
            <a:extLst>
              <a:ext uri="{FF2B5EF4-FFF2-40B4-BE49-F238E27FC236}">
                <a16:creationId xmlns:a16="http://schemas.microsoft.com/office/drawing/2014/main" id="{CD501861-2CFB-487A-A7FD-6BFC8C0ADD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22676" y="1"/>
            <a:ext cx="2869324" cy="2208666"/>
          </a:xfrm>
          <a:prstGeom prst="rect">
            <a:avLst/>
          </a:prstGeom>
        </p:spPr>
      </p:pic>
    </p:spTree>
    <p:extLst>
      <p:ext uri="{BB962C8B-B14F-4D97-AF65-F5344CB8AC3E}">
        <p14:creationId xmlns:p14="http://schemas.microsoft.com/office/powerpoint/2010/main" val="2884442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0" y="6211669"/>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6" name="TextBox 5">
            <a:extLst>
              <a:ext uri="{FF2B5EF4-FFF2-40B4-BE49-F238E27FC236}">
                <a16:creationId xmlns:a16="http://schemas.microsoft.com/office/drawing/2014/main" id="{A09449F6-BED3-4977-A961-B7B20575A8CF}"/>
              </a:ext>
            </a:extLst>
          </p:cNvPr>
          <p:cNvSpPr txBox="1"/>
          <p:nvPr/>
        </p:nvSpPr>
        <p:spPr>
          <a:xfrm>
            <a:off x="305123" y="1287966"/>
            <a:ext cx="10026546" cy="4663136"/>
          </a:xfrm>
          <a:prstGeom prst="rect">
            <a:avLst/>
          </a:prstGeom>
          <a:noFill/>
        </p:spPr>
        <p:txBody>
          <a:bodyPr wrap="square">
            <a:spAutoFit/>
          </a:bodyPr>
          <a:lstStyle/>
          <a:p>
            <a:pPr marL="0" marR="0" algn="just">
              <a:lnSpc>
                <a:spcPct val="150000"/>
              </a:lnSpc>
              <a:spcBef>
                <a:spcPts val="0"/>
              </a:spcBef>
              <a:spcAft>
                <a:spcPts val="800"/>
              </a:spcAft>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Hybrid Approach to Guest Services</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Advocate for a hybrid approach to visitor services that seamlessly combines contactless technology with conventional hospitality </a:t>
            </a:r>
            <a:r>
              <a:rPr lang="en-US" sz="2400" dirty="0">
                <a:effectLst/>
                <a:latin typeface="Times New Roman" panose="02020603050405020304" pitchFamily="18" charset="0"/>
                <a:ea typeface="Calibri" panose="020F0502020204030204" pitchFamily="34" charset="0"/>
              </a:rPr>
              <a:t>(</a:t>
            </a:r>
            <a:r>
              <a:rPr lang="en-US" sz="2400" dirty="0" err="1">
                <a:effectLst/>
                <a:latin typeface="Times New Roman" panose="02020603050405020304" pitchFamily="18" charset="0"/>
                <a:ea typeface="Calibri" panose="020F0502020204030204" pitchFamily="34" charset="0"/>
              </a:rPr>
              <a:t>Kempf</a:t>
            </a:r>
            <a:r>
              <a:rPr lang="en-US" sz="2400" dirty="0">
                <a:effectLst/>
                <a:latin typeface="Times New Roman" panose="02020603050405020304" pitchFamily="18" charset="0"/>
                <a:ea typeface="Calibri" panose="020F0502020204030204" pitchFamily="34" charset="0"/>
              </a:rPr>
              <a:t>, 2021).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guarantees that both tech-savvy visitors and those favoring personal connection are catered to. </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By establishing a balance, Hilton Hotels &amp; Resorts may enhance overall visitor satisfaction, reflecting the various preferences among their consumer base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Kabadayi</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et al., 2020).</a:t>
            </a:r>
          </a:p>
        </p:txBody>
      </p:sp>
      <p:sp>
        <p:nvSpPr>
          <p:cNvPr id="3" name="Slide Number Placeholder 2">
            <a:extLst>
              <a:ext uri="{FF2B5EF4-FFF2-40B4-BE49-F238E27FC236}">
                <a16:creationId xmlns:a16="http://schemas.microsoft.com/office/drawing/2014/main" id="{EEE074E3-11FE-4452-A5A4-F871BEBB098D}"/>
              </a:ext>
            </a:extLst>
          </p:cNvPr>
          <p:cNvSpPr>
            <a:spLocks noGrp="1"/>
          </p:cNvSpPr>
          <p:nvPr>
            <p:ph type="sldNum" sz="quarter" idx="12"/>
          </p:nvPr>
        </p:nvSpPr>
        <p:spPr/>
        <p:txBody>
          <a:bodyPr/>
          <a:lstStyle/>
          <a:p>
            <a:fld id="{46A77658-2009-4469-B12D-4FB099CF4E61}" type="slidenum">
              <a:rPr lang="en-US" sz="2000" smtClean="0"/>
              <a:t>12</a:t>
            </a:fld>
            <a:endParaRPr lang="en-US" sz="2000" dirty="0"/>
          </a:p>
        </p:txBody>
      </p:sp>
      <p:sp>
        <p:nvSpPr>
          <p:cNvPr id="11" name="TextBox 10">
            <a:extLst>
              <a:ext uri="{FF2B5EF4-FFF2-40B4-BE49-F238E27FC236}">
                <a16:creationId xmlns:a16="http://schemas.microsoft.com/office/drawing/2014/main" id="{D5A2C28B-4878-4396-88AE-E9A39EA7F1C4}"/>
              </a:ext>
            </a:extLst>
          </p:cNvPr>
          <p:cNvSpPr txBox="1"/>
          <p:nvPr/>
        </p:nvSpPr>
        <p:spPr>
          <a:xfrm>
            <a:off x="1110343" y="406330"/>
            <a:ext cx="8048897" cy="646331"/>
          </a:xfrm>
          <a:prstGeom prst="rect">
            <a:avLst/>
          </a:prstGeom>
          <a:noFill/>
        </p:spPr>
        <p:txBody>
          <a:bodyPr wrap="square">
            <a:spAutoFit/>
          </a:bodyPr>
          <a:lstStyle/>
          <a:p>
            <a:r>
              <a:rPr lang="en-US" sz="3600" b="1" dirty="0">
                <a:effectLst/>
                <a:latin typeface="Times New Roman" panose="02020603050405020304" pitchFamily="18" charset="0"/>
                <a:ea typeface="Calibri" panose="020F0502020204030204" pitchFamily="34" charset="0"/>
              </a:rPr>
              <a:t>Future Policy and Management Options</a:t>
            </a:r>
            <a:endParaRPr lang="en-US" sz="6000" b="1" dirty="0"/>
          </a:p>
        </p:txBody>
      </p:sp>
      <p:pic>
        <p:nvPicPr>
          <p:cNvPr id="7" name="Picture 6">
            <a:extLst>
              <a:ext uri="{FF2B5EF4-FFF2-40B4-BE49-F238E27FC236}">
                <a16:creationId xmlns:a16="http://schemas.microsoft.com/office/drawing/2014/main" id="{F286BB30-5A56-4E50-B025-C6C17EC12C7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37683" y="0"/>
            <a:ext cx="2354317" cy="1414235"/>
          </a:xfrm>
          <a:prstGeom prst="rect">
            <a:avLst/>
          </a:prstGeom>
        </p:spPr>
      </p:pic>
    </p:spTree>
    <p:extLst>
      <p:ext uri="{BB962C8B-B14F-4D97-AF65-F5344CB8AC3E}">
        <p14:creationId xmlns:p14="http://schemas.microsoft.com/office/powerpoint/2010/main" val="1371272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0" y="6211669"/>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6" name="TextBox 5">
            <a:extLst>
              <a:ext uri="{FF2B5EF4-FFF2-40B4-BE49-F238E27FC236}">
                <a16:creationId xmlns:a16="http://schemas.microsoft.com/office/drawing/2014/main" id="{A09449F6-BED3-4977-A961-B7B20575A8CF}"/>
              </a:ext>
            </a:extLst>
          </p:cNvPr>
          <p:cNvSpPr txBox="1"/>
          <p:nvPr/>
        </p:nvSpPr>
        <p:spPr>
          <a:xfrm>
            <a:off x="27215" y="1193372"/>
            <a:ext cx="9947102" cy="4663136"/>
          </a:xfrm>
          <a:prstGeom prst="rect">
            <a:avLst/>
          </a:prstGeom>
          <a:noFill/>
        </p:spPr>
        <p:txBody>
          <a:bodyPr wrap="square">
            <a:spAutoFit/>
          </a:bodyPr>
          <a:lstStyle/>
          <a:p>
            <a:pPr marL="0" marR="0" algn="just">
              <a:lnSpc>
                <a:spcPct val="150000"/>
              </a:lnSpc>
              <a:spcBef>
                <a:spcPts val="0"/>
              </a:spcBef>
              <a:spcAft>
                <a:spcPts val="800"/>
              </a:spcAft>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Investment in Robust Cybersecurity Measures </a:t>
            </a: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To address potential security problems related to "Contactless Solutions," there should be a purposeful and persistent investment in strong cybersecurity solutions. Regular audits, enhancements, and coordination with cybersecurity professionals are vital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Koniel</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2023).</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protects the safeguarding of visitor information, promoting trust and confidence in the secure application of contactless technology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Kabadayi</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et al., 2020)</a:t>
            </a:r>
            <a:r>
              <a:rPr lang="en-US" sz="2000" dirty="0">
                <a:latin typeface="Times New Roman" panose="02020603050405020304" pitchFamily="18" charset="0"/>
                <a:ea typeface="Calibri" panose="020F0502020204030204" pitchFamily="34" charset="0"/>
                <a:cs typeface="Times New Roman" panose="02020603050405020304" pitchFamily="18" charset="0"/>
              </a:rPr>
              <a: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EEE074E3-11FE-4452-A5A4-F871BEBB098D}"/>
              </a:ext>
            </a:extLst>
          </p:cNvPr>
          <p:cNvSpPr>
            <a:spLocks noGrp="1"/>
          </p:cNvSpPr>
          <p:nvPr>
            <p:ph type="sldNum" sz="quarter" idx="12"/>
          </p:nvPr>
        </p:nvSpPr>
        <p:spPr/>
        <p:txBody>
          <a:bodyPr/>
          <a:lstStyle/>
          <a:p>
            <a:fld id="{46A77658-2009-4469-B12D-4FB099CF4E61}" type="slidenum">
              <a:rPr lang="en-US" sz="2000" smtClean="0"/>
              <a:t>13</a:t>
            </a:fld>
            <a:endParaRPr lang="en-US" sz="2000" dirty="0"/>
          </a:p>
        </p:txBody>
      </p:sp>
      <p:sp>
        <p:nvSpPr>
          <p:cNvPr id="11" name="TextBox 10">
            <a:extLst>
              <a:ext uri="{FF2B5EF4-FFF2-40B4-BE49-F238E27FC236}">
                <a16:creationId xmlns:a16="http://schemas.microsoft.com/office/drawing/2014/main" id="{D5A2C28B-4878-4396-88AE-E9A39EA7F1C4}"/>
              </a:ext>
            </a:extLst>
          </p:cNvPr>
          <p:cNvSpPr txBox="1"/>
          <p:nvPr/>
        </p:nvSpPr>
        <p:spPr>
          <a:xfrm>
            <a:off x="1110343" y="406330"/>
            <a:ext cx="8048897" cy="646331"/>
          </a:xfrm>
          <a:prstGeom prst="rect">
            <a:avLst/>
          </a:prstGeom>
          <a:noFill/>
        </p:spPr>
        <p:txBody>
          <a:bodyPr wrap="square">
            <a:spAutoFit/>
          </a:bodyPr>
          <a:lstStyle/>
          <a:p>
            <a:r>
              <a:rPr lang="en-US" sz="3600" b="1" dirty="0">
                <a:effectLst/>
                <a:latin typeface="Times New Roman" panose="02020603050405020304" pitchFamily="18" charset="0"/>
                <a:ea typeface="Calibri" panose="020F0502020204030204" pitchFamily="34" charset="0"/>
              </a:rPr>
              <a:t>Future Policy and Management Options</a:t>
            </a:r>
            <a:endParaRPr lang="en-US" sz="6000" b="1" dirty="0"/>
          </a:p>
        </p:txBody>
      </p:sp>
      <p:pic>
        <p:nvPicPr>
          <p:cNvPr id="7" name="Picture 6">
            <a:extLst>
              <a:ext uri="{FF2B5EF4-FFF2-40B4-BE49-F238E27FC236}">
                <a16:creationId xmlns:a16="http://schemas.microsoft.com/office/drawing/2014/main" id="{BDCD034F-8B79-4B3B-B15A-DE695867BF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11862" y="0"/>
            <a:ext cx="2680138" cy="1748783"/>
          </a:xfrm>
          <a:prstGeom prst="rect">
            <a:avLst/>
          </a:prstGeom>
        </p:spPr>
      </p:pic>
    </p:spTree>
    <p:extLst>
      <p:ext uri="{BB962C8B-B14F-4D97-AF65-F5344CB8AC3E}">
        <p14:creationId xmlns:p14="http://schemas.microsoft.com/office/powerpoint/2010/main" val="2791816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3" name="Slide Number Placeholder 2">
            <a:extLst>
              <a:ext uri="{FF2B5EF4-FFF2-40B4-BE49-F238E27FC236}">
                <a16:creationId xmlns:a16="http://schemas.microsoft.com/office/drawing/2014/main" id="{EDEB0176-CD7F-4F41-AE9F-438A060E984F}"/>
              </a:ext>
            </a:extLst>
          </p:cNvPr>
          <p:cNvSpPr>
            <a:spLocks noGrp="1"/>
          </p:cNvSpPr>
          <p:nvPr>
            <p:ph type="sldNum" sz="quarter" idx="12"/>
          </p:nvPr>
        </p:nvSpPr>
        <p:spPr/>
        <p:txBody>
          <a:bodyPr/>
          <a:lstStyle/>
          <a:p>
            <a:fld id="{46A77658-2009-4469-B12D-4FB099CF4E61}" type="slidenum">
              <a:rPr lang="en-US" sz="2000" smtClean="0"/>
              <a:t>14</a:t>
            </a:fld>
            <a:endParaRPr lang="en-US" sz="2000" dirty="0"/>
          </a:p>
        </p:txBody>
      </p:sp>
      <p:sp>
        <p:nvSpPr>
          <p:cNvPr id="7" name="TextBox 6">
            <a:extLst>
              <a:ext uri="{FF2B5EF4-FFF2-40B4-BE49-F238E27FC236}">
                <a16:creationId xmlns:a16="http://schemas.microsoft.com/office/drawing/2014/main" id="{3491296F-708A-445B-9318-1801E77385CF}"/>
              </a:ext>
            </a:extLst>
          </p:cNvPr>
          <p:cNvSpPr txBox="1"/>
          <p:nvPr/>
        </p:nvSpPr>
        <p:spPr>
          <a:xfrm>
            <a:off x="2033450" y="676933"/>
            <a:ext cx="6026333" cy="678327"/>
          </a:xfrm>
          <a:prstGeom prst="rect">
            <a:avLst/>
          </a:prstGeom>
          <a:noFill/>
        </p:spPr>
        <p:txBody>
          <a:bodyPr wrap="square">
            <a:spAutoFit/>
          </a:bodyPr>
          <a:lstStyle/>
          <a:p>
            <a:pPr marL="457200" marR="0" algn="ctr">
              <a:lnSpc>
                <a:spcPct val="115000"/>
              </a:lnSpc>
              <a:spcBef>
                <a:spcPts val="0"/>
              </a:spcBef>
              <a:spcAft>
                <a:spcPts val="1000"/>
              </a:spcAft>
            </a:pPr>
            <a:r>
              <a:rPr lang="en-GB" sz="36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36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52FEF00-F70E-459D-A33B-39354CDA0080}"/>
              </a:ext>
            </a:extLst>
          </p:cNvPr>
          <p:cNvSpPr txBox="1"/>
          <p:nvPr/>
        </p:nvSpPr>
        <p:spPr>
          <a:xfrm>
            <a:off x="1580606" y="1555557"/>
            <a:ext cx="8401594" cy="3903954"/>
          </a:xfrm>
          <a:prstGeom prst="rect">
            <a:avLst/>
          </a:prstGeom>
          <a:noFill/>
        </p:spPr>
        <p:txBody>
          <a:bodyPr wrap="square">
            <a:spAutoFit/>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 conclusion, integrating "Contactless Solutions" into Hilton Hotels &amp; Resorts and the hotel business demands a balanced and strategic strategy. By investing in staff training, instituting a hybrid guest service approach, and emphasizing cybersecurity, Hilton Hotels &amp; Resorts can leverage the advantages of technology while maintaining the integrity of customized and inclusive guest experiences.</a:t>
            </a:r>
          </a:p>
        </p:txBody>
      </p:sp>
    </p:spTree>
    <p:extLst>
      <p:ext uri="{BB962C8B-B14F-4D97-AF65-F5344CB8AC3E}">
        <p14:creationId xmlns:p14="http://schemas.microsoft.com/office/powerpoint/2010/main" val="2475270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wrap="square" rtlCol="0">
            <a:spAutoFit/>
          </a:bodyPr>
          <a:lstStyle/>
          <a:p>
            <a:endParaRPr lang="en-US" dirty="0"/>
          </a:p>
          <a:p>
            <a:endParaRPr lang="en-US" dirty="0"/>
          </a:p>
        </p:txBody>
      </p:sp>
      <p:sp>
        <p:nvSpPr>
          <p:cNvPr id="6" name="TextBox 5">
            <a:extLst>
              <a:ext uri="{FF2B5EF4-FFF2-40B4-BE49-F238E27FC236}">
                <a16:creationId xmlns:a16="http://schemas.microsoft.com/office/drawing/2014/main" id="{052B5284-8340-4476-AEE5-1BB3C25E4D8D}"/>
              </a:ext>
            </a:extLst>
          </p:cNvPr>
          <p:cNvSpPr txBox="1"/>
          <p:nvPr/>
        </p:nvSpPr>
        <p:spPr>
          <a:xfrm>
            <a:off x="348342" y="248731"/>
            <a:ext cx="2795451" cy="678327"/>
          </a:xfrm>
          <a:prstGeom prst="rect">
            <a:avLst/>
          </a:prstGeom>
          <a:noFill/>
        </p:spPr>
        <p:txBody>
          <a:bodyPr wrap="square">
            <a:spAutoFit/>
          </a:bodyPr>
          <a:lstStyle/>
          <a:p>
            <a:pPr marL="457200" marR="0" algn="ctr">
              <a:lnSpc>
                <a:spcPct val="115000"/>
              </a:lnSpc>
              <a:spcBef>
                <a:spcPts val="0"/>
              </a:spcBef>
              <a:spcAft>
                <a:spcPts val="1000"/>
              </a:spcAft>
            </a:pPr>
            <a:r>
              <a:rPr lang="en-GB" sz="3600" b="1" dirty="0">
                <a:effectLst/>
                <a:latin typeface="Times New Roman" panose="02020603050405020304" pitchFamily="18" charset="0"/>
                <a:ea typeface="Calibri" panose="020F0502020204030204" pitchFamily="34" charset="0"/>
                <a:cs typeface="Times New Roman" panose="02020603050405020304" pitchFamily="18" charset="0"/>
              </a:rPr>
              <a:t>References </a:t>
            </a:r>
            <a:endParaRPr lang="en-US" sz="36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1D0DBC7F-FA2F-4A3E-9162-72A40C820F90}"/>
              </a:ext>
            </a:extLst>
          </p:cNvPr>
          <p:cNvSpPr>
            <a:spLocks noGrp="1"/>
          </p:cNvSpPr>
          <p:nvPr>
            <p:ph type="sldNum" sz="quarter" idx="12"/>
          </p:nvPr>
        </p:nvSpPr>
        <p:spPr/>
        <p:txBody>
          <a:bodyPr/>
          <a:lstStyle/>
          <a:p>
            <a:fld id="{46A77658-2009-4469-B12D-4FB099CF4E61}" type="slidenum">
              <a:rPr lang="en-US" sz="2000" smtClean="0"/>
              <a:t>15</a:t>
            </a:fld>
            <a:endParaRPr lang="en-US" sz="2000" dirty="0"/>
          </a:p>
        </p:txBody>
      </p:sp>
      <p:sp>
        <p:nvSpPr>
          <p:cNvPr id="7" name="TextBox 6">
            <a:extLst>
              <a:ext uri="{FF2B5EF4-FFF2-40B4-BE49-F238E27FC236}">
                <a16:creationId xmlns:a16="http://schemas.microsoft.com/office/drawing/2014/main" id="{9DCD2511-E236-4561-A7CA-05213502B573}"/>
              </a:ext>
            </a:extLst>
          </p:cNvPr>
          <p:cNvSpPr txBox="1"/>
          <p:nvPr/>
        </p:nvSpPr>
        <p:spPr>
          <a:xfrm>
            <a:off x="731517" y="830773"/>
            <a:ext cx="11495316" cy="5426101"/>
          </a:xfrm>
          <a:prstGeom prst="rect">
            <a:avLst/>
          </a:prstGeom>
          <a:noFill/>
        </p:spPr>
        <p:txBody>
          <a:bodyPr wrap="square">
            <a:spAutoFit/>
          </a:bodyPr>
          <a:lstStyle/>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Agarwal, S.,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Punn</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N.S.,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Sonbhadra</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S.K., Tanveer, M.,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Nagabhushan</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Pandian, K.K. and Saxena, P., 2020. Unleashing the power of disruptive and emerging technologies amid COVID-19: A detailed review. </a:t>
            </a:r>
            <a:r>
              <a:rPr lang="en-US" sz="500" i="1" dirty="0" err="1">
                <a:effectLst/>
                <a:latin typeface="Times New Roman" panose="02020603050405020304" pitchFamily="18" charset="0"/>
                <a:ea typeface="Calibri" panose="020F0502020204030204" pitchFamily="34" charset="0"/>
                <a:cs typeface="Times New Roman" panose="02020603050405020304" pitchFamily="18" charset="0"/>
              </a:rPr>
              <a:t>arXiv</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 preprint arXiv:2005.11507</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Berbekova</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Uysal</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2023. Re-evaluating the push and pull framework of tourist motivation: after the COVID-19 pandemic. In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Handbook on Tourism and Behaviour Change</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(pp. 348-359). Edward Elgar Publishing.</a:t>
            </a:r>
          </a:p>
          <a:p>
            <a:pPr marL="0" marR="0" algn="just">
              <a:lnSpc>
                <a:spcPct val="150000"/>
              </a:lnSpc>
              <a:spcBef>
                <a:spcPts val="0"/>
              </a:spcBef>
              <a:spcAft>
                <a:spcPts val="800"/>
              </a:spcAft>
            </a:pP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Binesh</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and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Baloglu</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2023. Are we ready for hotel robots after the pandemic? A profile analysis.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Computers in Human Behavior</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p.107854.</a:t>
            </a: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Bui, M.T. and Tran, T.T.H., 2023. The internal and external effect of environmental complexity on business responses: a PLS-SEM and artificial neural network approach.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Journal of Hospitality and Tourism Insights</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Chanda, A., 2023.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Work 3.0</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Penguin Random House India Private Limited.</a:t>
            </a:r>
          </a:p>
          <a:p>
            <a:pPr marL="0" marR="0" algn="just">
              <a:lnSpc>
                <a:spcPct val="150000"/>
              </a:lnSpc>
              <a:spcBef>
                <a:spcPts val="0"/>
              </a:spcBef>
              <a:spcAft>
                <a:spcPts val="800"/>
              </a:spcAft>
            </a:pP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Chuah</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S.H.W.,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Sujanto</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R.Y.,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Sulistiawan</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and Aw, E.C.X., 2022. What is holding customers back? Assessing the moderating roles of personal and social norms on CSR’S routes to Airbnb repurchase intention in the COVID-19 era.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Journal of Hospitality and Tourism Management</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50</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pp.67-82.</a:t>
            </a: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Dissanayake, D.M.M.I., 2020. Prospects and New Trends in Tourism in the Post COVID Era and Strategic Policy Options for Sustainable Tourism in Sri Lanka.</a:t>
            </a:r>
            <a:endParaRPr lang="en-US" sz="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Dubuque, E., 2020.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Multifamily Amenity Wars: defining their current state in luxury urban markets and determining impacts of COVID-19</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Massachusetts Institute of Technology).</a:t>
            </a:r>
          </a:p>
          <a:p>
            <a:pPr marL="0" marR="0" algn="just">
              <a:lnSpc>
                <a:spcPct val="150000"/>
              </a:lnSpc>
              <a:spcBef>
                <a:spcPts val="0"/>
              </a:spcBef>
              <a:spcAft>
                <a:spcPts val="800"/>
              </a:spcAft>
            </a:pP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Hansmeier</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van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Hulsen</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2021. SOS in the sky: Can technologies make airports ready for “take-off” again?: An exploratory case study of Frankfurt Airport.</a:t>
            </a:r>
            <a:endParaRPr lang="en-US" sz="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Hao, F. and Chon, K., 2021. Are you ready for a contactless future? A multi-group analysis of experience, delight, customer equity, and trust based on the Technology Readiness Index 2.0.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Journal of Travel &amp; Tourism Marketing</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38</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(9), pp.900-916.</a:t>
            </a: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Hao, F.,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Qiu</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R.T., Park, J. and Chon, K., 2023. The myth of contactless hospitality service: customers’ willingness to pay.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Journal of Hospitality &amp; Tourism Research</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47</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(8), pp.1478-1502.</a:t>
            </a: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Hossain, K.A., 2023. ANALYSIS OF PRESENT AND FUTURE USE OFARTIFICIAL INTELLIGENCE (AI) IN LINE OF FOUTH INDUSTRIAL REVOLUTION (4IR).</a:t>
            </a:r>
            <a:endParaRPr lang="en-US" sz="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Kabadayi</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O’Connor, G.E. and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Tuzovic</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2020. The impact of coronavirus on service ecosystems as service mega-disruptions.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Journal of Services Marketing</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34</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(6), pp.809-817.</a:t>
            </a: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KEMPF, T., 2021.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Taiwan: An Electronics Powerhouse and Industrial Giant</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FH JOANNEUM).</a:t>
            </a:r>
          </a:p>
          <a:p>
            <a:pPr marL="0" marR="0" algn="just">
              <a:lnSpc>
                <a:spcPct val="150000"/>
              </a:lnSpc>
              <a:spcBef>
                <a:spcPts val="0"/>
              </a:spcBef>
              <a:spcAft>
                <a:spcPts val="800"/>
              </a:spcAft>
            </a:pP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Koniel</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2023. Emerging trends and technologies in the built environment: hospital and hotel buildings.</a:t>
            </a:r>
            <a:endParaRPr lang="en-US" sz="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Lee, T.,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O'Mahony</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and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Lebeck</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2023.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Creativity and Innovation: Everyday Dynamics and Practice</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Springer Nature.</a:t>
            </a: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Marques, J., 2023.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Digital transformation of the Hotel Industry: Theories, practices, and global challenges</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Springer Nature.</a:t>
            </a: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Marques, J. and Marques, R.P., 2023. Trends in the Hospitality Industry: A global perspective. In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Digital Transformation of the Hotel Industry: Theories, Practices, and Global Challenges</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(pp. 1-16). Cham: Springer International Publishing.</a:t>
            </a: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Morrison, A.M., 2022.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Tourism Marketing: In the Age of the Consumer</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Routledge.</a:t>
            </a:r>
          </a:p>
          <a:p>
            <a:pPr marL="0" marR="0" algn="just">
              <a:lnSpc>
                <a:spcPct val="150000"/>
              </a:lnSpc>
              <a:spcBef>
                <a:spcPts val="0"/>
              </a:spcBef>
              <a:spcAft>
                <a:spcPts val="800"/>
              </a:spcAft>
            </a:pP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Moser, J., 2022.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Look but don’t touch: contactless solutions to enhance the customer journey in hotels</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(Doctoral dissertation).</a:t>
            </a:r>
          </a:p>
          <a:p>
            <a:pPr marL="0" marR="0" algn="just">
              <a:lnSpc>
                <a:spcPct val="150000"/>
              </a:lnSpc>
              <a:spcBef>
                <a:spcPts val="0"/>
              </a:spcBef>
              <a:spcAft>
                <a:spcPts val="800"/>
              </a:spcAft>
            </a:pP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Musavengane</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Leonard, L. and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Mureyani</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2022. Doing tourism in Southern Africa amid the coronavirus pandemic: Navigating political, socio-economic and environmental inequalities.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Development Southern Africa</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39</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(1), pp.3-19.</a:t>
            </a:r>
          </a:p>
          <a:p>
            <a:pPr marL="0" marR="0" algn="just">
              <a:lnSpc>
                <a:spcPct val="150000"/>
              </a:lnSpc>
              <a:spcBef>
                <a:spcPts val="0"/>
              </a:spcBef>
              <a:spcAft>
                <a:spcPts val="800"/>
              </a:spcAft>
            </a:pP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Niazi</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I.A.K., Shaukat, M.Z. and Qazi, T.F., 2023. Analyzing the Critical Success Factors of Contactless Businesses: A Post COVID-19 Panorama in Pakistan. </a:t>
            </a:r>
            <a:r>
              <a:rPr lang="en-US" sz="500" i="1" dirty="0" err="1">
                <a:effectLst/>
                <a:latin typeface="Times New Roman" panose="02020603050405020304" pitchFamily="18" charset="0"/>
                <a:ea typeface="Calibri" panose="020F0502020204030204" pitchFamily="34" charset="0"/>
                <a:cs typeface="Times New Roman" panose="02020603050405020304" pitchFamily="18" charset="0"/>
              </a:rPr>
              <a:t>sjesr</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(1), pp.38-49.</a:t>
            </a:r>
          </a:p>
          <a:p>
            <a:pPr marL="0" marR="0" algn="just">
              <a:lnSpc>
                <a:spcPct val="150000"/>
              </a:lnSpc>
              <a:spcBef>
                <a:spcPts val="0"/>
              </a:spcBef>
              <a:spcAft>
                <a:spcPts val="800"/>
              </a:spcAft>
            </a:pP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Shvaikovskaia</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2022. Artificial intelligence for innovative service design and guest experience: case: Hotels in Germany.</a:t>
            </a:r>
            <a:endParaRPr lang="en-US" sz="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Taborecka-Petrovicova</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Budinsky</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Sipulova</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2022, July. Implementation of Facial Biometric Technologies: A Business Perspective. In </a:t>
            </a:r>
            <a:r>
              <a:rPr lang="en-US" sz="500" i="1" dirty="0">
                <a:effectLst/>
                <a:latin typeface="Times New Roman" panose="02020603050405020304" pitchFamily="18" charset="0"/>
                <a:ea typeface="Calibri" panose="020F0502020204030204" pitchFamily="34" charset="0"/>
                <a:cs typeface="Times New Roman" panose="02020603050405020304" pitchFamily="18" charset="0"/>
              </a:rPr>
              <a:t>International Conference on Applied Economics</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(pp. 357-374). Cham: Springer International Publishing.</a:t>
            </a:r>
          </a:p>
          <a:p>
            <a:pPr marL="0" marR="0" algn="just">
              <a:lnSpc>
                <a:spcPct val="150000"/>
              </a:lnSpc>
              <a:spcBef>
                <a:spcPts val="0"/>
              </a:spcBef>
              <a:spcAft>
                <a:spcPts val="800"/>
              </a:spcAft>
            </a:pPr>
            <a:r>
              <a:rPr lang="en-US"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Thörnqvist</a:t>
            </a:r>
            <a:r>
              <a:rPr lang="en-US"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Bengtsson, L., 2022. Business Success in a Crisis:: A Qualitative Study About How Decision-Making in Gothenburg’s Tourism Industry Innovates Business Models to Create Value during the Covid-19 Pandemic.</a:t>
            </a:r>
            <a:endParaRPr lang="en-US" sz="5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1775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1944</Words>
  <Application>Microsoft Macintosh PowerPoint</Application>
  <PresentationFormat>Widescreen</PresentationFormat>
  <Paragraphs>96</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2023-11-03T11:29:43Z</dcterms:created>
  <dcterms:modified xsi:type="dcterms:W3CDTF">2024-02-06T14:42:34Z</dcterms:modified>
</cp:coreProperties>
</file>