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4"/>
  </p:notesMasterIdLst>
  <p:sldIdLst>
    <p:sldId id="256" r:id="rId2"/>
    <p:sldId id="259" r:id="rId3"/>
    <p:sldId id="260" r:id="rId4"/>
    <p:sldId id="261" r:id="rId5"/>
    <p:sldId id="292" r:id="rId6"/>
    <p:sldId id="291" r:id="rId7"/>
    <p:sldId id="295" r:id="rId8"/>
    <p:sldId id="296" r:id="rId9"/>
    <p:sldId id="297" r:id="rId10"/>
    <p:sldId id="298" r:id="rId11"/>
    <p:sldId id="299" r:id="rId12"/>
    <p:sldId id="303" r:id="rId13"/>
    <p:sldId id="300" r:id="rId14"/>
    <p:sldId id="302" r:id="rId15"/>
    <p:sldId id="262" r:id="rId16"/>
    <p:sldId id="263" r:id="rId17"/>
    <p:sldId id="264" r:id="rId18"/>
    <p:sldId id="265" r:id="rId19"/>
    <p:sldId id="288" r:id="rId20"/>
    <p:sldId id="270" r:id="rId21"/>
    <p:sldId id="271" r:id="rId22"/>
    <p:sldId id="272" r:id="rId23"/>
    <p:sldId id="273" r:id="rId24"/>
    <p:sldId id="304" r:id="rId25"/>
    <p:sldId id="305" r:id="rId26"/>
    <p:sldId id="274" r:id="rId27"/>
    <p:sldId id="289" r:id="rId28"/>
    <p:sldId id="316" r:id="rId29"/>
    <p:sldId id="318" r:id="rId30"/>
    <p:sldId id="319" r:id="rId31"/>
    <p:sldId id="320" r:id="rId32"/>
    <p:sldId id="323" r:id="rId33"/>
    <p:sldId id="324" r:id="rId34"/>
    <p:sldId id="325" r:id="rId35"/>
    <p:sldId id="326" r:id="rId36"/>
    <p:sldId id="327" r:id="rId37"/>
    <p:sldId id="328" r:id="rId38"/>
    <p:sldId id="329" r:id="rId39"/>
    <p:sldId id="330" r:id="rId40"/>
    <p:sldId id="332" r:id="rId41"/>
    <p:sldId id="333" r:id="rId42"/>
    <p:sldId id="331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E4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0"/>
    <p:restoredTop sz="94630"/>
  </p:normalViewPr>
  <p:slideViewPr>
    <p:cSldViewPr snapToGrid="0" snapToObjects="1">
      <p:cViewPr>
        <p:scale>
          <a:sx n="100" d="100"/>
          <a:sy n="100" d="100"/>
        </p:scale>
        <p:origin x="1712" y="-3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viewProps" Target="viewProps.xml"/><Relationship Id="rId47" Type="http://schemas.openxmlformats.org/officeDocument/2006/relationships/theme" Target="theme/theme1.xml"/><Relationship Id="rId48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notesMaster" Target="notesMasters/notesMaster1.xml"/><Relationship Id="rId4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FC3DD3-3345-A04F-92AF-FF7DFB2A1B82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38F172-4F2D-9E40-803D-F54AFADDDA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901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DDEEBE-8A2F-054F-A352-909960CB3D5F}" type="slidenum">
              <a:rPr lang="en-GB"/>
              <a:pPr/>
              <a:t>20</a:t>
            </a:fld>
            <a:endParaRPr lang="en-GB"/>
          </a:p>
        </p:txBody>
      </p:sp>
      <p:sp>
        <p:nvSpPr>
          <p:cNvPr id="161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7412"/>
          </a:xfrm>
          <a:ln/>
        </p:spPr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187" y="4342868"/>
            <a:ext cx="5487626" cy="4114445"/>
          </a:xfrm>
        </p:spPr>
        <p:txBody>
          <a:bodyPr/>
          <a:lstStyle/>
          <a:p>
            <a:r>
              <a:rPr lang="en-GB" b="1"/>
              <a:t>Discuss</a:t>
            </a:r>
          </a:p>
          <a:p>
            <a:endParaRPr lang="en-GB" b="1"/>
          </a:p>
          <a:p>
            <a:r>
              <a:rPr lang="en-GB"/>
              <a:t>Context matters!</a:t>
            </a:r>
          </a:p>
          <a:p>
            <a:endParaRPr lang="en-GB"/>
          </a:p>
          <a:p>
            <a:r>
              <a:rPr lang="en-GB"/>
              <a:t>Think about the characteristics of your school – a small cohort or big fluctuations in cohort size or make up could influence how your results look</a:t>
            </a:r>
          </a:p>
          <a:p>
            <a:endParaRPr lang="en-GB"/>
          </a:p>
          <a:p>
            <a:r>
              <a:rPr lang="en-GB"/>
              <a:t>What underlies the data?</a:t>
            </a:r>
          </a:p>
          <a:p>
            <a:endParaRPr lang="en-GB"/>
          </a:p>
          <a:p>
            <a:r>
              <a:rPr lang="en-GB"/>
              <a:t>Impact of data quality</a:t>
            </a:r>
          </a:p>
          <a:p>
            <a:endParaRPr lang="en-GB"/>
          </a:p>
          <a:p>
            <a:r>
              <a:rPr lang="en-GB"/>
              <a:t>To split this information down to finer level than White British vs all others would render the graphs unreadable and meaningless for most schools.</a:t>
            </a:r>
          </a:p>
          <a:p>
            <a:endParaRPr lang="en-GB"/>
          </a:p>
          <a:p>
            <a:r>
              <a:rPr lang="en-GB"/>
              <a:t>What matters here is getting a sense of whether the school has a high ethnic minority population – if they look as if they do then users of the data pack should investigate further using more detailed information.</a:t>
            </a:r>
          </a:p>
          <a:p>
            <a:endParaRPr lang="en-GB"/>
          </a:p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F96D9B-A0A9-8E41-8A67-1329F990509E}" type="slidenum">
              <a:rPr lang="en-GB"/>
              <a:pPr/>
              <a:t>21</a:t>
            </a:fld>
            <a:endParaRPr lang="en-GB"/>
          </a:p>
        </p:txBody>
      </p:sp>
      <p:sp>
        <p:nvSpPr>
          <p:cNvPr id="163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7412"/>
          </a:xfrm>
          <a:ln/>
        </p:spPr>
      </p:sp>
      <p:sp>
        <p:nvSpPr>
          <p:cNvPr id="163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187" y="4342868"/>
            <a:ext cx="5487626" cy="4114445"/>
          </a:xfrm>
        </p:spPr>
        <p:txBody>
          <a:bodyPr/>
          <a:lstStyle/>
          <a:p>
            <a:r>
              <a:rPr lang="en-GB" b="1"/>
              <a:t>Exercise 1 – handout of 2 graphs showing different comparisons, discuss what questions the 2 schools should be asking themselves etc</a:t>
            </a:r>
          </a:p>
          <a:p>
            <a:endParaRPr lang="en-GB" b="1"/>
          </a:p>
          <a:p>
            <a:r>
              <a:rPr lang="en-GB"/>
              <a:t>Repeated for each core subject and for the attainment targets of English or Welsh</a:t>
            </a:r>
          </a:p>
          <a:p>
            <a:endParaRPr lang="en-GB"/>
          </a:p>
          <a:p>
            <a:r>
              <a:rPr lang="en-GB"/>
              <a:t>Also shown for ‘combinations’ – reading, writing and maths in combination and reading, writing, maths and science – these combinations are shown to allow consideration of ‘all round’ performances for groups of subjects and the impact of oracy on overall performance</a:t>
            </a:r>
          </a:p>
          <a:p>
            <a:endParaRPr lang="en-GB"/>
          </a:p>
          <a:p>
            <a:r>
              <a:rPr lang="en-GB"/>
              <a:t>Comparison of ‘target school’ with the average for their family members, their LEA and Wales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2AC62F-92A5-7C4F-973C-DBED3F2475B2}" type="slidenum">
              <a:rPr lang="en-GB"/>
              <a:pPr/>
              <a:t>22</a:t>
            </a:fld>
            <a:endParaRPr lang="en-GB"/>
          </a:p>
        </p:txBody>
      </p:sp>
      <p:sp>
        <p:nvSpPr>
          <p:cNvPr id="165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7412"/>
          </a:xfrm>
          <a:ln/>
        </p:spPr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187" y="4342868"/>
            <a:ext cx="5487626" cy="4114445"/>
          </a:xfrm>
        </p:spPr>
        <p:txBody>
          <a:bodyPr/>
          <a:lstStyle/>
          <a:p>
            <a:r>
              <a:rPr lang="en-GB" b="1"/>
              <a:t>Discuss</a:t>
            </a:r>
          </a:p>
          <a:p>
            <a:endParaRPr lang="en-GB" b="1"/>
          </a:p>
          <a:p>
            <a:r>
              <a:rPr lang="en-GB"/>
              <a:t>Think about the difference between performance of different groups – remember to consider the underlying pupil info – cohort size / gender distribution / patters across subjects etc</a:t>
            </a:r>
          </a:p>
          <a:p>
            <a:endParaRPr lang="en-GB" b="1"/>
          </a:p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020BA0A-F5CB-4245-ACEB-E0F702F3A201}" type="slidenum">
              <a:rPr lang="en-GB"/>
              <a:pPr/>
              <a:t>23</a:t>
            </a:fld>
            <a:endParaRPr lang="en-GB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7412"/>
          </a:xfrm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187" y="4342868"/>
            <a:ext cx="5487626" cy="4114445"/>
          </a:xfrm>
        </p:spPr>
        <p:txBody>
          <a:bodyPr/>
          <a:lstStyle/>
          <a:p>
            <a:r>
              <a:rPr lang="en-GB"/>
              <a:t>This graph shows the performance of the ‘target school’ in relation to the performances of the other family members.</a:t>
            </a:r>
          </a:p>
          <a:p>
            <a:endParaRPr lang="en-GB"/>
          </a:p>
          <a:p>
            <a:r>
              <a:rPr lang="en-GB"/>
              <a:t>‘my school’ is identified by the red border.</a:t>
            </a:r>
          </a:p>
          <a:p>
            <a:endParaRPr lang="en-GB"/>
          </a:p>
          <a:p>
            <a:r>
              <a:rPr lang="en-GB"/>
              <a:t>Schools are in order of the family grouping – family member 1 is the ‘most challenged’ and family member 10 is the ‘least challenged’ of this family – members 5 and 7 are the most similar to ‘me’ (according to the model used)</a:t>
            </a:r>
          </a:p>
          <a:p>
            <a:endParaRPr lang="en-GB"/>
          </a:p>
          <a:p>
            <a:r>
              <a:rPr lang="en-GB"/>
              <a:t>Schools should be looking to identify other family member from whom they may be able to learn or with whom they could share best practice – it is NOT an exercise in checking ‘who have we beaten’ and by how much!</a:t>
            </a:r>
          </a:p>
          <a:p>
            <a:endParaRPr lang="en-GB"/>
          </a:p>
          <a:p>
            <a:r>
              <a:rPr lang="en-GB"/>
              <a:t>Some schools may not have results for some subjects </a:t>
            </a:r>
          </a:p>
          <a:p>
            <a:r>
              <a:rPr lang="en-GB"/>
              <a:t>	for example if there were no pupils in the assessment cohort </a:t>
            </a:r>
          </a:p>
          <a:p>
            <a:r>
              <a:rPr lang="en-GB"/>
              <a:t>	or for English or Welsh in a bilingual school </a:t>
            </a:r>
          </a:p>
          <a:p>
            <a:r>
              <a:rPr lang="en-GB"/>
              <a:t>	or for KS1 or KS2 in primary families</a:t>
            </a:r>
          </a:p>
          <a:p>
            <a:endParaRPr lang="en-GB"/>
          </a:p>
          <a:p>
            <a:r>
              <a:rPr lang="en-GB" b="1"/>
              <a:t>Exercise – handout of 2 graphs showing performance across the family members at L5+ (expected level) and at L6+ (expected level plus 1) – what else does this tell us about the relative performance of ‘our’ school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43BD42-8EBE-0A4D-B6C8-46EA763CE320}" type="slidenum">
              <a:rPr lang="en-GB"/>
              <a:pPr/>
              <a:t>26</a:t>
            </a:fld>
            <a:endParaRPr lang="en-GB"/>
          </a:p>
        </p:txBody>
      </p:sp>
      <p:sp>
        <p:nvSpPr>
          <p:cNvPr id="169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7412"/>
          </a:xfrm>
          <a:ln/>
        </p:spPr>
      </p:sp>
      <p:sp>
        <p:nvSpPr>
          <p:cNvPr id="169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187" y="4342868"/>
            <a:ext cx="5487626" cy="4114445"/>
          </a:xfrm>
        </p:spPr>
        <p:txBody>
          <a:bodyPr>
            <a:normAutofit lnSpcReduction="10000"/>
          </a:bodyPr>
          <a:lstStyle/>
          <a:p>
            <a:r>
              <a:rPr lang="en-GB" b="1"/>
              <a:t>Discuss with handout</a:t>
            </a:r>
          </a:p>
          <a:p>
            <a:endParaRPr lang="en-GB" b="1"/>
          </a:p>
          <a:p>
            <a:r>
              <a:rPr lang="en-GB"/>
              <a:t>It is important to consider where within a benchmark group your school is especially where FSM is very high or very low</a:t>
            </a:r>
          </a:p>
          <a:p>
            <a:endParaRPr lang="en-GB"/>
          </a:p>
          <a:p>
            <a:r>
              <a:rPr lang="en-GB"/>
              <a:t>The highest FSM benchmark group includes a large range of actual FSM levels but there are not enough schools with the very high FSM levels to enable us to form another group.</a:t>
            </a:r>
          </a:p>
          <a:p>
            <a:endParaRPr lang="en-GB"/>
          </a:p>
          <a:p>
            <a:r>
              <a:rPr lang="en-GB"/>
              <a:t>2009 benchmarks have been based on a three year rolling average of school FSM – by moving to this methodology some of the fluctuations especially for smaller schools will be ironed out.</a:t>
            </a:r>
          </a:p>
          <a:p>
            <a:endParaRPr lang="en-GB"/>
          </a:p>
          <a:p>
            <a:r>
              <a:rPr lang="en-GB"/>
              <a:t>The other thing to think about is where a school changes benchmark group – a better benchmark position could reflect the change in group more than a change in performance</a:t>
            </a:r>
          </a:p>
          <a:p>
            <a:endParaRPr lang="en-GB"/>
          </a:p>
          <a:p>
            <a:r>
              <a:rPr lang="en-GB"/>
              <a:t>Tabular and graphical presentation allows us to consider the question of improvement or different comparison group.</a:t>
            </a:r>
          </a:p>
          <a:p>
            <a:endParaRPr lang="en-GB"/>
          </a:p>
          <a:p>
            <a:r>
              <a:rPr lang="en-GB"/>
              <a:t>The graph shows the boundaries between quartiles, the black diamond indicates the schools result in each year.</a:t>
            </a:r>
          </a:p>
          <a:p>
            <a:endParaRPr lang="en-GB"/>
          </a:p>
          <a:p>
            <a:r>
              <a:rPr lang="en-GB"/>
              <a:t>These graphs are repeated for all Core subjects and for non core subjects at KS3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8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C18B27-4C2B-D14E-9657-0AF83CDB21E7}" type="datetimeFigureOut">
              <a:rPr lang="en-US" smtClean="0"/>
              <a:pPr/>
              <a:t>1/18/18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E99ED-8447-B442-85A0-05E4C602AEF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gov.wales/docs/dcells/publications/150121-guidance-en.pdf" TargetMode="External"/><Relationship Id="rId3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gov.wales/docs/dcells/publications/150121-guidance-en.pdf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gov.wales/docs/dcells/publications/150121-guidance-en.pdf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://gov.wales/docs/dcells/publications/150121-guidance-en.pdf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4" Type="http://schemas.openxmlformats.org/officeDocument/2006/relationships/image" Target="../media/image12.emf"/><Relationship Id="rId5" Type="http://schemas.openxmlformats.org/officeDocument/2006/relationships/image" Target="../media/image13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2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3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4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5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6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/>
          <a:lstStyle/>
          <a:p>
            <a:r>
              <a:rPr lang="en-US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TSWC</a:t>
            </a:r>
            <a:endParaRPr lang="en-US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082057"/>
            <a:ext cx="7673898" cy="47223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10359" y="5205404"/>
            <a:ext cx="370218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DATA</a:t>
            </a:r>
            <a:endParaRPr lang="en-US" sz="9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924175"/>
            <a:ext cx="7772400" cy="1470025"/>
          </a:xfrm>
        </p:spPr>
        <p:txBody>
          <a:bodyPr/>
          <a:lstStyle/>
          <a:p>
            <a:r>
              <a:rPr lang="en-GB"/>
              <a:t/>
            </a:r>
            <a:br>
              <a:rPr lang="en-GB"/>
            </a:br>
            <a:endParaRPr lang="en-GB">
              <a:solidFill>
                <a:schemeClr val="accent2"/>
              </a:solidFill>
            </a:endParaRPr>
          </a:p>
        </p:txBody>
      </p:sp>
      <p:sp>
        <p:nvSpPr>
          <p:cNvPr id="14745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52615" y="338189"/>
            <a:ext cx="7296133" cy="3217862"/>
          </a:xfrm>
        </p:spPr>
        <p:txBody>
          <a:bodyPr/>
          <a:lstStyle/>
          <a:p>
            <a:r>
              <a:rPr lang="en-GB" sz="5400" b="1" dirty="0" smtClean="0">
                <a:solidFill>
                  <a:srgbClr val="0000FF"/>
                </a:solidFill>
              </a:rPr>
              <a:t>Looking at school data</a:t>
            </a:r>
          </a:p>
          <a:p>
            <a:r>
              <a:rPr lang="en-GB" sz="5400" b="1" dirty="0" err="1" smtClean="0">
                <a:solidFill>
                  <a:srgbClr val="0000FF"/>
                </a:solidFill>
              </a:rPr>
              <a:t>Edrych</a:t>
            </a:r>
            <a:r>
              <a:rPr lang="en-GB" sz="5400" b="1" dirty="0" smtClean="0">
                <a:solidFill>
                  <a:srgbClr val="0000FF"/>
                </a:solidFill>
              </a:rPr>
              <a:t> </a:t>
            </a:r>
            <a:r>
              <a:rPr lang="en-GB" sz="5400" b="1" dirty="0" err="1" smtClean="0">
                <a:solidFill>
                  <a:srgbClr val="0000FF"/>
                </a:solidFill>
              </a:rPr>
              <a:t>ar</a:t>
            </a:r>
            <a:r>
              <a:rPr lang="en-GB" sz="5400" b="1" dirty="0" smtClean="0">
                <a:solidFill>
                  <a:srgbClr val="0000FF"/>
                </a:solidFill>
              </a:rPr>
              <a:t> </a:t>
            </a:r>
            <a:r>
              <a:rPr lang="en-GB" sz="5400" b="1" dirty="0" err="1" smtClean="0">
                <a:solidFill>
                  <a:srgbClr val="0000FF"/>
                </a:solidFill>
              </a:rPr>
              <a:t>Ddata</a:t>
            </a:r>
            <a:r>
              <a:rPr lang="en-GB" sz="5400" b="1" dirty="0" smtClean="0">
                <a:solidFill>
                  <a:srgbClr val="0000FF"/>
                </a:solidFill>
              </a:rPr>
              <a:t> </a:t>
            </a:r>
            <a:r>
              <a:rPr lang="en-GB" sz="5400" b="1" dirty="0" err="1" smtClean="0">
                <a:solidFill>
                  <a:srgbClr val="0000FF"/>
                </a:solidFill>
              </a:rPr>
              <a:t>Ysgol</a:t>
            </a:r>
            <a:endParaRPr lang="en-GB" sz="5400" b="1" dirty="0">
              <a:solidFill>
                <a:srgbClr val="0000FF"/>
              </a:solidFill>
            </a:endParaRP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737" y="2227580"/>
            <a:ext cx="5253789" cy="36010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3366FF"/>
                </a:solidFill>
              </a:rPr>
              <a:t>General </a:t>
            </a:r>
            <a:r>
              <a:rPr lang="en-GB" b="1" dirty="0" smtClean="0">
                <a:solidFill>
                  <a:srgbClr val="3366FF"/>
                </a:solidFill>
              </a:rPr>
              <a:t>principles – </a:t>
            </a:r>
            <a:r>
              <a:rPr lang="en-GB" b="1" dirty="0" err="1" smtClean="0">
                <a:solidFill>
                  <a:srgbClr val="3366FF"/>
                </a:solidFill>
              </a:rPr>
              <a:t>Egwyddorion</a:t>
            </a:r>
            <a:r>
              <a:rPr lang="en-GB" b="1" dirty="0" smtClean="0">
                <a:solidFill>
                  <a:srgbClr val="3366FF"/>
                </a:solidFill>
              </a:rPr>
              <a:t> </a:t>
            </a:r>
            <a:r>
              <a:rPr lang="en-GB" b="1" dirty="0" err="1" smtClean="0">
                <a:solidFill>
                  <a:srgbClr val="3366FF"/>
                </a:solidFill>
              </a:rPr>
              <a:t>Cyffredinol</a:t>
            </a:r>
            <a:endParaRPr lang="en-GB" b="1" dirty="0">
              <a:solidFill>
                <a:srgbClr val="3366FF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95513"/>
            <a:ext cx="8229600" cy="3935412"/>
          </a:xfrm>
        </p:spPr>
        <p:txBody>
          <a:bodyPr/>
          <a:lstStyle/>
          <a:p>
            <a:r>
              <a:rPr lang="en-GB" sz="3600" dirty="0"/>
              <a:t>Trends in performance over </a:t>
            </a:r>
            <a:r>
              <a:rPr lang="en-GB" sz="3600" dirty="0" smtClean="0"/>
              <a:t>time</a:t>
            </a:r>
          </a:p>
          <a:p>
            <a:r>
              <a:rPr lang="en-GB" sz="3600" dirty="0" err="1" smtClean="0"/>
              <a:t>Tueddiadau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perfformiad</a:t>
            </a:r>
            <a:r>
              <a:rPr lang="en-GB" sz="3600" dirty="0" smtClean="0"/>
              <a:t>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amser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3600" dirty="0"/>
          </a:p>
          <a:p>
            <a:r>
              <a:rPr lang="en-GB" sz="3600" dirty="0"/>
              <a:t>Consider a range of </a:t>
            </a:r>
            <a:r>
              <a:rPr lang="en-GB" sz="3600" dirty="0" smtClean="0"/>
              <a:t>analyses</a:t>
            </a:r>
          </a:p>
          <a:p>
            <a:r>
              <a:rPr lang="en-GB" sz="3600" dirty="0" err="1" smtClean="0"/>
              <a:t>Ystyried</a:t>
            </a:r>
            <a:r>
              <a:rPr lang="en-GB" sz="3600" dirty="0" smtClean="0"/>
              <a:t> </a:t>
            </a:r>
            <a:r>
              <a:rPr lang="en-GB" sz="3600" dirty="0" err="1" smtClean="0"/>
              <a:t>ystod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ddadansoddi</a:t>
            </a:r>
            <a:endParaRPr lang="en-GB" sz="3600" dirty="0" smtClean="0"/>
          </a:p>
          <a:p>
            <a:endParaRPr lang="en-GB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765175"/>
            <a:ext cx="8893175" cy="1143000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/>
            </a:r>
            <a:br>
              <a:rPr lang="en-GB" sz="3400" dirty="0"/>
            </a:br>
            <a:r>
              <a:rPr lang="en-GB" sz="3400" dirty="0"/>
              <a:t/>
            </a:r>
            <a:br>
              <a:rPr lang="en-GB" sz="3400" dirty="0"/>
            </a:br>
            <a:r>
              <a:rPr lang="en-GB" sz="3000" dirty="0"/>
              <a:t/>
            </a:r>
            <a:br>
              <a:rPr lang="en-GB" sz="3000" dirty="0"/>
            </a:br>
            <a:r>
              <a:rPr lang="en-GB" dirty="0">
                <a:solidFill>
                  <a:srgbClr val="3366FF"/>
                </a:solidFill>
              </a:rPr>
              <a:t>Trends in performance over </a:t>
            </a:r>
            <a:r>
              <a:rPr lang="en-GB" dirty="0" smtClean="0">
                <a:solidFill>
                  <a:srgbClr val="3366FF"/>
                </a:solidFill>
              </a:rPr>
              <a:t>time-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Tueddiadau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mewn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perfformiad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dros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amser</a:t>
            </a:r>
            <a:r>
              <a:rPr lang="en-GB" sz="3000" dirty="0" smtClean="0">
                <a:solidFill>
                  <a:srgbClr val="3366FF"/>
                </a:solidFill>
              </a:rPr>
              <a:t> </a:t>
            </a:r>
            <a:r>
              <a:rPr lang="en-GB" sz="3400" dirty="0">
                <a:solidFill>
                  <a:schemeClr val="accent2"/>
                </a:solidFill>
              </a:rPr>
              <a:t/>
            </a:r>
            <a:br>
              <a:rPr lang="en-GB" sz="3400" dirty="0">
                <a:solidFill>
                  <a:schemeClr val="accent2"/>
                </a:solidFill>
              </a:rPr>
            </a:br>
            <a:r>
              <a:rPr lang="en-GB" sz="3400" dirty="0">
                <a:solidFill>
                  <a:schemeClr val="accent2"/>
                </a:solidFill>
              </a:rPr>
              <a:t/>
            </a:r>
            <a:br>
              <a:rPr lang="en-GB" sz="3400" dirty="0">
                <a:solidFill>
                  <a:schemeClr val="accent2"/>
                </a:solidFill>
              </a:rPr>
            </a:br>
            <a:endParaRPr lang="en-GB" sz="3400" dirty="0">
              <a:solidFill>
                <a:schemeClr val="accent2"/>
              </a:solidFill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850" y="2708275"/>
            <a:ext cx="8569325" cy="3743325"/>
          </a:xfrm>
        </p:spPr>
        <p:txBody>
          <a:bodyPr>
            <a:normAutofit/>
          </a:bodyPr>
          <a:lstStyle/>
          <a:p>
            <a:r>
              <a:rPr lang="en-GB" sz="3600" dirty="0" smtClean="0"/>
              <a:t>Foundation Phase Indicator  FPI</a:t>
            </a:r>
          </a:p>
          <a:p>
            <a:r>
              <a:rPr lang="en-GB" sz="3600" dirty="0" err="1" smtClean="0"/>
              <a:t>Dangosydd</a:t>
            </a:r>
            <a:r>
              <a:rPr lang="en-GB" sz="3600" dirty="0" smtClean="0"/>
              <a:t> </a:t>
            </a:r>
            <a:r>
              <a:rPr lang="en-GB" sz="3600" dirty="0" err="1" smtClean="0"/>
              <a:t>Cyfnod</a:t>
            </a:r>
            <a:r>
              <a:rPr lang="en-GB" sz="3600" dirty="0" smtClean="0"/>
              <a:t> </a:t>
            </a:r>
            <a:r>
              <a:rPr lang="en-GB" sz="3600" dirty="0" err="1" smtClean="0"/>
              <a:t>Sylfaen</a:t>
            </a:r>
            <a:r>
              <a:rPr lang="en-GB" sz="3600" dirty="0" smtClean="0"/>
              <a:t> DCS</a:t>
            </a:r>
          </a:p>
          <a:p>
            <a:pPr>
              <a:buNone/>
            </a:pPr>
            <a:r>
              <a:rPr lang="en-GB" sz="1300" dirty="0" smtClean="0">
                <a:solidFill>
                  <a:srgbClr val="FF0000"/>
                </a:solidFill>
              </a:rPr>
              <a:t>(Dat. </a:t>
            </a:r>
            <a:r>
              <a:rPr lang="en-GB" sz="1300" dirty="0" err="1" smtClean="0">
                <a:solidFill>
                  <a:srgbClr val="FF0000"/>
                </a:solidFill>
              </a:rPr>
              <a:t>Mathemateg</a:t>
            </a:r>
            <a:r>
              <a:rPr lang="en-GB" sz="1300" dirty="0" smtClean="0">
                <a:solidFill>
                  <a:srgbClr val="FF0000"/>
                </a:solidFill>
              </a:rPr>
              <a:t>/Mathematical Dev, Lang lit &amp; </a:t>
            </a:r>
            <a:r>
              <a:rPr lang="en-GB" sz="1300" dirty="0" err="1" smtClean="0">
                <a:solidFill>
                  <a:srgbClr val="FF0000"/>
                </a:solidFill>
              </a:rPr>
              <a:t>comm</a:t>
            </a:r>
            <a:r>
              <a:rPr lang="en-GB" sz="1300" dirty="0" smtClean="0">
                <a:solidFill>
                  <a:srgbClr val="FF0000"/>
                </a:solidFill>
              </a:rPr>
              <a:t> , Dat. </a:t>
            </a:r>
            <a:r>
              <a:rPr lang="en-GB" sz="1300" dirty="0" err="1" smtClean="0">
                <a:solidFill>
                  <a:srgbClr val="FF0000"/>
                </a:solidFill>
              </a:rPr>
              <a:t>Iaith</a:t>
            </a:r>
            <a:r>
              <a:rPr lang="en-GB" sz="1300" dirty="0" smtClean="0">
                <a:solidFill>
                  <a:srgbClr val="FF0000"/>
                </a:solidFill>
              </a:rPr>
              <a:t>, Personal and Social Development/ Dat. Personal a </a:t>
            </a:r>
            <a:r>
              <a:rPr lang="en-GB" sz="1300" dirty="0" err="1" smtClean="0">
                <a:solidFill>
                  <a:srgbClr val="FF0000"/>
                </a:solidFill>
              </a:rPr>
              <a:t>Chymdeithasol</a:t>
            </a:r>
            <a:r>
              <a:rPr lang="en-GB" sz="1300" dirty="0" smtClean="0"/>
              <a:t>)</a:t>
            </a:r>
          </a:p>
          <a:p>
            <a:r>
              <a:rPr lang="en-GB" sz="3600" dirty="0" smtClean="0"/>
              <a:t>Core </a:t>
            </a:r>
            <a:r>
              <a:rPr lang="en-GB" sz="3600" dirty="0"/>
              <a:t>subjects and </a:t>
            </a:r>
            <a:r>
              <a:rPr lang="en-GB" sz="3600" dirty="0" smtClean="0"/>
              <a:t>CSI</a:t>
            </a:r>
          </a:p>
          <a:p>
            <a:r>
              <a:rPr lang="en-GB" sz="3600" dirty="0" err="1" smtClean="0"/>
              <a:t>Pynciau</a:t>
            </a:r>
            <a:r>
              <a:rPr lang="en-GB" sz="3600" dirty="0" smtClean="0"/>
              <a:t> </a:t>
            </a:r>
            <a:r>
              <a:rPr lang="en-GB" sz="3600" dirty="0" err="1" smtClean="0"/>
              <a:t>Craidd</a:t>
            </a:r>
            <a:r>
              <a:rPr lang="en-GB" sz="3600" dirty="0" smtClean="0"/>
              <a:t> a DPC</a:t>
            </a:r>
          </a:p>
          <a:p>
            <a:pPr>
              <a:buNone/>
            </a:pPr>
            <a:r>
              <a:rPr lang="en-GB" sz="1600" dirty="0" smtClean="0">
                <a:solidFill>
                  <a:srgbClr val="FF0000"/>
                </a:solidFill>
              </a:rPr>
              <a:t>(Mathematics/</a:t>
            </a:r>
            <a:r>
              <a:rPr lang="en-GB" sz="1600" dirty="0" err="1" smtClean="0">
                <a:solidFill>
                  <a:srgbClr val="FF0000"/>
                </a:solidFill>
              </a:rPr>
              <a:t>Mathemateg</a:t>
            </a:r>
            <a:r>
              <a:rPr lang="en-GB" sz="1600" dirty="0" smtClean="0">
                <a:solidFill>
                  <a:srgbClr val="FF0000"/>
                </a:solidFill>
              </a:rPr>
              <a:t>, Science/</a:t>
            </a:r>
            <a:r>
              <a:rPr lang="en-GB" sz="1600" dirty="0" err="1" smtClean="0">
                <a:solidFill>
                  <a:srgbClr val="FF0000"/>
                </a:solidFill>
              </a:rPr>
              <a:t>Gwyddoniaeth</a:t>
            </a:r>
            <a:r>
              <a:rPr lang="en-GB" sz="1600" dirty="0" smtClean="0">
                <a:solidFill>
                  <a:srgbClr val="FF0000"/>
                </a:solidFill>
              </a:rPr>
              <a:t>, English/</a:t>
            </a:r>
            <a:r>
              <a:rPr lang="en-GB" sz="1600" dirty="0" err="1" smtClean="0">
                <a:solidFill>
                  <a:srgbClr val="FF0000"/>
                </a:solidFill>
              </a:rPr>
              <a:t>Saesneg</a:t>
            </a:r>
            <a:r>
              <a:rPr lang="en-GB" sz="1600" dirty="0" smtClean="0">
                <a:solidFill>
                  <a:srgbClr val="FF0000"/>
                </a:solidFill>
              </a:rPr>
              <a:t>, (WM) Welsh/</a:t>
            </a:r>
            <a:r>
              <a:rPr lang="en-GB" sz="1600" dirty="0" err="1" smtClean="0">
                <a:solidFill>
                  <a:srgbClr val="FF0000"/>
                </a:solidFill>
              </a:rPr>
              <a:t>Cymraeg</a:t>
            </a:r>
            <a:r>
              <a:rPr lang="en-GB" sz="1600" dirty="0" smtClean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7400" y="533400"/>
            <a:ext cx="1846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Outcomes / </a:t>
            </a:r>
            <a:r>
              <a:rPr lang="en-US" dirty="0" err="1" smtClean="0"/>
              <a:t>Deilliannau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1030253"/>
              </p:ext>
            </p:extLst>
          </p:nvPr>
        </p:nvGraphicFramePr>
        <p:xfrm>
          <a:off x="0" y="187955"/>
          <a:ext cx="4230184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9290"/>
                <a:gridCol w="1950894"/>
              </a:tblGrid>
              <a:tr h="49028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 err="1" smtClean="0"/>
                        <a:t>Cyfnod</a:t>
                      </a:r>
                      <a:r>
                        <a:rPr lang="en-US" sz="1200" b="1" dirty="0" smtClean="0"/>
                        <a:t> </a:t>
                      </a:r>
                      <a:r>
                        <a:rPr lang="en-US" sz="1200" b="1" dirty="0" err="1" smtClean="0"/>
                        <a:t>Sylfaen</a:t>
                      </a:r>
                      <a:r>
                        <a:rPr lang="en-US" sz="1200" b="1" dirty="0" smtClean="0"/>
                        <a:t> </a:t>
                      </a:r>
                      <a:endParaRPr lang="en-US" sz="1200" dirty="0" smtClean="0"/>
                    </a:p>
                    <a:p>
                      <a:r>
                        <a:rPr lang="en-US" sz="1200" dirty="0" smtClean="0"/>
                        <a:t>Foundation</a:t>
                      </a:r>
                    </a:p>
                    <a:p>
                      <a:r>
                        <a:rPr lang="en-US" sz="1200" dirty="0" smtClean="0"/>
                        <a:t>Phase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Cwricwlwm</a:t>
                      </a:r>
                      <a:endParaRPr lang="en-US" sz="1200" dirty="0" smtClean="0"/>
                    </a:p>
                    <a:p>
                      <a:r>
                        <a:rPr lang="en-US" sz="1200" dirty="0" err="1" smtClean="0"/>
                        <a:t>Cenedlaethol</a:t>
                      </a:r>
                      <a:endParaRPr lang="en-US" sz="1200" dirty="0" smtClean="0"/>
                    </a:p>
                    <a:p>
                      <a:r>
                        <a:rPr lang="en-US" sz="1200" dirty="0" smtClean="0"/>
                        <a:t>National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baseline="0" dirty="0" err="1" smtClean="0"/>
                        <a:t>Curriiculum</a:t>
                      </a:r>
                      <a:endParaRPr lang="en-US" sz="1200" dirty="0"/>
                    </a:p>
                  </a:txBody>
                  <a:tcPr/>
                </a:tc>
              </a:tr>
              <a:tr h="35020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/>
                        <a:t>Deilliant</a:t>
                      </a:r>
                      <a:r>
                        <a:rPr lang="en-US" sz="1200" dirty="0" smtClean="0"/>
                        <a:t> 1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Sylfaen</a:t>
                      </a:r>
                      <a:r>
                        <a:rPr lang="en-US" sz="12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Outcome</a:t>
                      </a:r>
                      <a:r>
                        <a:rPr lang="en-US" sz="1200" baseline="0" dirty="0" smtClean="0"/>
                        <a:t> 1 Foundation Phase</a:t>
                      </a:r>
                      <a:endParaRPr lang="en-US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</a:tr>
              <a:tr h="49028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/>
                        <a:t>Deilliant</a:t>
                      </a:r>
                      <a:r>
                        <a:rPr lang="en-US" sz="1200" dirty="0" smtClean="0"/>
                        <a:t> 2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Sylfaen</a:t>
                      </a:r>
                      <a:r>
                        <a:rPr lang="en-US" sz="12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Outcome</a:t>
                      </a:r>
                      <a:r>
                        <a:rPr lang="en-US" sz="1200" baseline="0" dirty="0" smtClean="0"/>
                        <a:t> 2 Foundation Phase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</a:tr>
              <a:tr h="49028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/>
                        <a:t>Deilliant</a:t>
                      </a:r>
                      <a:r>
                        <a:rPr lang="en-US" sz="1200" dirty="0" smtClean="0"/>
                        <a:t> 3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Sylfaen</a:t>
                      </a:r>
                      <a:r>
                        <a:rPr lang="en-US" sz="12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Outcome</a:t>
                      </a:r>
                      <a:r>
                        <a:rPr lang="en-US" sz="1200" baseline="0" dirty="0" smtClean="0"/>
                        <a:t> 3 Foundation Phase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</a:tr>
              <a:tr h="49028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/>
                        <a:t>Deilliant</a:t>
                      </a:r>
                      <a:r>
                        <a:rPr lang="en-US" sz="1200" dirty="0" smtClean="0"/>
                        <a:t> 4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Sylfaen</a:t>
                      </a:r>
                      <a:r>
                        <a:rPr lang="en-US" sz="12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Outcome</a:t>
                      </a:r>
                      <a:r>
                        <a:rPr lang="en-US" sz="1200" baseline="0" dirty="0" smtClean="0"/>
                        <a:t> 4 Foundation Phase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Lefel</a:t>
                      </a:r>
                      <a:r>
                        <a:rPr lang="en-US" sz="1200" dirty="0" smtClean="0"/>
                        <a:t> 1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baseline="0" dirty="0" err="1" smtClean="0"/>
                        <a:t>Allweddol</a:t>
                      </a:r>
                      <a:r>
                        <a:rPr lang="en-US" sz="1200" baseline="0" dirty="0" smtClean="0"/>
                        <a:t> 2</a:t>
                      </a:r>
                    </a:p>
                    <a:p>
                      <a:r>
                        <a:rPr lang="en-US" sz="1200" baseline="0" dirty="0" smtClean="0"/>
                        <a:t>Level 1 Key stage 2</a:t>
                      </a:r>
                      <a:endParaRPr lang="en-US" sz="1200" dirty="0"/>
                    </a:p>
                  </a:txBody>
                  <a:tcPr/>
                </a:tc>
              </a:tr>
              <a:tr h="49028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/>
                        <a:t>Deilliant</a:t>
                      </a:r>
                      <a:r>
                        <a:rPr lang="en-US" sz="1200" dirty="0" smtClean="0"/>
                        <a:t> 5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Sylfaen</a:t>
                      </a:r>
                      <a:r>
                        <a:rPr lang="en-US" sz="12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Outcome</a:t>
                      </a:r>
                      <a:r>
                        <a:rPr lang="en-US" sz="1200" baseline="0" dirty="0" smtClean="0"/>
                        <a:t> 5 Foundation Phase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>
                    <a:solidFill>
                      <a:srgbClr val="C0504D">
                        <a:alpha val="2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Lefel</a:t>
                      </a:r>
                      <a:r>
                        <a:rPr lang="en-US" sz="1200" dirty="0" smtClean="0"/>
                        <a:t> 2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baseline="0" dirty="0" err="1" smtClean="0"/>
                        <a:t>Allweddol</a:t>
                      </a:r>
                      <a:r>
                        <a:rPr lang="en-US" sz="1200" baseline="0" dirty="0" smtClean="0"/>
                        <a:t> 2</a:t>
                      </a:r>
                    </a:p>
                    <a:p>
                      <a:r>
                        <a:rPr lang="en-US" sz="1200" baseline="0" dirty="0" smtClean="0"/>
                        <a:t>Level 2 Key stage 2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/>
                </a:tc>
              </a:tr>
              <a:tr h="49028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/>
                        <a:t>Deilliant</a:t>
                      </a:r>
                      <a:r>
                        <a:rPr lang="en-US" sz="1200" dirty="0" smtClean="0"/>
                        <a:t> 6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Sylfaen</a:t>
                      </a:r>
                      <a:r>
                        <a:rPr lang="en-US" sz="120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smtClean="0"/>
                        <a:t>Outcome</a:t>
                      </a:r>
                      <a:r>
                        <a:rPr lang="en-US" sz="1200" baseline="0" dirty="0" smtClean="0"/>
                        <a:t> 6 Foundation Phase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Lefel</a:t>
                      </a:r>
                      <a:r>
                        <a:rPr lang="en-US" sz="1200" dirty="0" smtClean="0"/>
                        <a:t> 3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baseline="0" dirty="0" err="1" smtClean="0"/>
                        <a:t>Allweddol</a:t>
                      </a:r>
                      <a:r>
                        <a:rPr lang="en-US" sz="1200" baseline="0" dirty="0" smtClean="0"/>
                        <a:t> 2</a:t>
                      </a:r>
                    </a:p>
                    <a:p>
                      <a:r>
                        <a:rPr lang="en-US" sz="1200" baseline="0" dirty="0" smtClean="0"/>
                        <a:t>Level 3 Key stage 2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/>
                </a:tc>
              </a:tr>
              <a:tr h="490289"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Lefel</a:t>
                      </a:r>
                      <a:r>
                        <a:rPr lang="en-US" sz="1200" dirty="0" smtClean="0"/>
                        <a:t> 4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baseline="0" dirty="0" err="1" smtClean="0"/>
                        <a:t>Allweddol</a:t>
                      </a:r>
                      <a:r>
                        <a:rPr lang="en-US" sz="1200" baseline="0" dirty="0" smtClean="0"/>
                        <a:t> 2</a:t>
                      </a:r>
                    </a:p>
                    <a:p>
                      <a:r>
                        <a:rPr lang="en-US" sz="1200" baseline="0" dirty="0" smtClean="0"/>
                        <a:t>Level 4 Key stage 2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0289"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Lefel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dirty="0" smtClean="0"/>
                        <a:t> 5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baseline="0" dirty="0" err="1" smtClean="0"/>
                        <a:t>Allweddol</a:t>
                      </a:r>
                      <a:r>
                        <a:rPr lang="en-US" sz="1200" baseline="0" dirty="0" smtClean="0"/>
                        <a:t> 2</a:t>
                      </a:r>
                    </a:p>
                    <a:p>
                      <a:r>
                        <a:rPr lang="en-US" sz="1200" baseline="0" dirty="0" smtClean="0"/>
                        <a:t>Level 5  Key stage 2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/>
                </a:tc>
              </a:tr>
              <a:tr h="490289"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Lefel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dirty="0" smtClean="0"/>
                        <a:t> 6 </a:t>
                      </a:r>
                      <a:r>
                        <a:rPr lang="en-US" sz="1200" dirty="0" err="1" smtClean="0"/>
                        <a:t>Cyfnod</a:t>
                      </a:r>
                      <a:r>
                        <a:rPr lang="en-US" sz="1200" baseline="0" dirty="0" smtClean="0"/>
                        <a:t> </a:t>
                      </a:r>
                      <a:r>
                        <a:rPr lang="en-US" sz="1200" baseline="0" dirty="0" err="1" smtClean="0"/>
                        <a:t>Allweddol</a:t>
                      </a:r>
                      <a:r>
                        <a:rPr lang="en-US" sz="1200" baseline="0" dirty="0" smtClean="0"/>
                        <a:t> 2/3</a:t>
                      </a:r>
                    </a:p>
                    <a:p>
                      <a:r>
                        <a:rPr lang="en-US" sz="1200" baseline="0" dirty="0" smtClean="0"/>
                        <a:t>Level 6  Key stage 2/3</a:t>
                      </a:r>
                      <a:endParaRPr lang="en-US" sz="1200" dirty="0" smtClean="0"/>
                    </a:p>
                    <a:p>
                      <a:endParaRPr lang="en-US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596993" y="1464463"/>
            <a:ext cx="4346481" cy="286232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The target for year 2 is that most pupils will have achieved outcome 5 in key areas.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targed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bl</a:t>
            </a:r>
            <a:r>
              <a:rPr lang="en-US" dirty="0" smtClean="0"/>
              <a:t> 2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</a:t>
            </a:r>
            <a:r>
              <a:rPr lang="en-US" dirty="0" err="1" smtClean="0"/>
              <a:t>deilliant</a:t>
            </a:r>
            <a:r>
              <a:rPr lang="en-US" dirty="0" smtClean="0"/>
              <a:t> 5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meysydd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The target for year 6 is that most pupils will have achieved level 4 in the core subjects.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targed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bl</a:t>
            </a:r>
            <a:r>
              <a:rPr lang="en-US" dirty="0" smtClean="0"/>
              <a:t> 6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level 4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pynciau</a:t>
            </a:r>
            <a:r>
              <a:rPr lang="en-US" dirty="0" smtClean="0"/>
              <a:t> </a:t>
            </a:r>
            <a:r>
              <a:rPr lang="en-US" dirty="0" err="1" smtClean="0"/>
              <a:t>craidd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Which school is the best performing school?</a:t>
            </a:r>
            <a:br>
              <a:rPr lang="en-US" b="1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78343781"/>
              </p:ext>
            </p:extLst>
          </p:nvPr>
        </p:nvGraphicFramePr>
        <p:xfrm>
          <a:off x="457200" y="2560197"/>
          <a:ext cx="8229600" cy="2096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Which school is the best performing school?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2736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Cohort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grŵp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Which school is the best performing school?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3209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Cohort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grŵp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ALN - AAY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Which school is the best performing school?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36822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Cohort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grŵp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ALN - AAY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EAL - SIY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44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Which school is the best performing school?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perfformio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2225986"/>
          <a:ext cx="8229600" cy="4155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8162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1</a:t>
                      </a:r>
                    </a:p>
                    <a:p>
                      <a:pPr algn="ctr"/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2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 3</a:t>
                      </a:r>
                    </a:p>
                    <a:p>
                      <a:pPr algn="ctr"/>
                      <a:r>
                        <a:rPr lang="en-US" dirty="0" err="1" smtClean="0"/>
                        <a:t>Ysgol</a:t>
                      </a:r>
                      <a:r>
                        <a:rPr lang="en-US" dirty="0" smtClean="0"/>
                        <a:t>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School</a:t>
                      </a:r>
                      <a:r>
                        <a:rPr lang="en-US" baseline="0" dirty="0" smtClean="0"/>
                        <a:t> 4</a:t>
                      </a:r>
                    </a:p>
                    <a:p>
                      <a:pPr algn="ctr"/>
                      <a:r>
                        <a:rPr lang="en-US" baseline="0" dirty="0" err="1" smtClean="0"/>
                        <a:t>Ysgol</a:t>
                      </a:r>
                      <a:r>
                        <a:rPr lang="en-US" baseline="0" dirty="0" smtClean="0"/>
                        <a:t> 4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CSI = Level</a:t>
                      </a:r>
                      <a:r>
                        <a:rPr lang="en-US" baseline="0" dirty="0" smtClean="0"/>
                        <a:t> 4 +</a:t>
                      </a:r>
                    </a:p>
                    <a:p>
                      <a:r>
                        <a:rPr lang="en-US" baseline="0" dirty="0" smtClean="0"/>
                        <a:t>DPC = </a:t>
                      </a:r>
                      <a:r>
                        <a:rPr lang="en-US" baseline="0" dirty="0" err="1" smtClean="0"/>
                        <a:t>Lefel</a:t>
                      </a:r>
                      <a:r>
                        <a:rPr lang="en-US" baseline="0" dirty="0" smtClean="0"/>
                        <a:t> 4 +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  97%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90%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100%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School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Ysgol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 30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Cohort size</a:t>
                      </a:r>
                    </a:p>
                    <a:p>
                      <a:r>
                        <a:rPr lang="en-US" dirty="0" err="1" smtClean="0"/>
                        <a:t>Maint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grŵp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ALN - AAY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EAL - SIY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en-US" dirty="0"/>
                    </a:p>
                  </a:txBody>
                  <a:tcPr/>
                </a:tc>
              </a:tr>
              <a:tr h="472882">
                <a:tc>
                  <a:txBody>
                    <a:bodyPr/>
                    <a:lstStyle/>
                    <a:p>
                      <a:r>
                        <a:rPr lang="en-US" dirty="0" smtClean="0"/>
                        <a:t>FSM – </a:t>
                      </a:r>
                      <a:r>
                        <a:rPr lang="en-US" dirty="0" err="1" smtClean="0"/>
                        <a:t>PaDd</a:t>
                      </a:r>
                      <a:r>
                        <a:rPr lang="en-US" dirty="0" smtClean="0"/>
                        <a:t> 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17%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32%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12%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469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What does the new banding mean?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Beth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bandio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golygu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6166128"/>
            <a:ext cx="7464218" cy="377882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>
                <a:hlinkClick r:id="rId2"/>
              </a:rPr>
              <a:t>http://gov.wales/docs/dcells/publications/150121-guidance-en.pdf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750" y="2339195"/>
            <a:ext cx="5270500" cy="350456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5748281"/>
            <a:ext cx="7464218" cy="377882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>
                <a:hlinkClick r:id="rId2"/>
              </a:rPr>
              <a:t>http://gov.wales/docs/dcells/publications/150121-guidance-en.pdf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/The Criteria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2140" y="1417639"/>
            <a:ext cx="4175095" cy="424731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The performance measures used in step one for primary schools are measured against four groups of data, based on teacher assessment and attendance data:</a:t>
            </a:r>
          </a:p>
          <a:p>
            <a:r>
              <a:rPr lang="en-US" dirty="0" smtClean="0"/>
              <a:t> </a:t>
            </a:r>
          </a:p>
          <a:p>
            <a:r>
              <a:rPr lang="en-US" dirty="0" smtClean="0"/>
              <a:t>• </a:t>
            </a:r>
            <a:r>
              <a:rPr lang="en-US" b="1" dirty="0" smtClean="0"/>
              <a:t>Overall achievement</a:t>
            </a:r>
          </a:p>
          <a:p>
            <a:r>
              <a:rPr lang="en-US" b="1" dirty="0" smtClean="0"/>
              <a:t>• Language</a:t>
            </a:r>
            <a:br>
              <a:rPr lang="en-US" b="1" dirty="0" smtClean="0"/>
            </a:br>
            <a:r>
              <a:rPr lang="en-US" b="1" dirty="0" smtClean="0"/>
              <a:t>• Mathematics</a:t>
            </a:r>
            <a:br>
              <a:rPr lang="en-US" b="1" dirty="0" smtClean="0"/>
            </a:br>
            <a:r>
              <a:rPr lang="en-US" b="1" dirty="0" smtClean="0"/>
              <a:t>• Attendance</a:t>
            </a:r>
          </a:p>
          <a:p>
            <a:endParaRPr lang="en-US" dirty="0" smtClean="0"/>
          </a:p>
          <a:p>
            <a:r>
              <a:rPr lang="en-US" dirty="0" smtClean="0"/>
              <a:t>Each of the measures is then placed into benchmark quarters based on their free school meal </a:t>
            </a:r>
            <a:r>
              <a:rPr lang="en-US" b="1" dirty="0" smtClean="0"/>
              <a:t>(FSM) </a:t>
            </a:r>
            <a:r>
              <a:rPr lang="en-US" dirty="0" smtClean="0"/>
              <a:t>group. 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529996" y="1417639"/>
            <a:ext cx="4333638" cy="424731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err="1" smtClean="0"/>
              <a:t>Caiff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mesuriadau</a:t>
            </a:r>
            <a:r>
              <a:rPr lang="en-US" dirty="0" smtClean="0"/>
              <a:t> </a:t>
            </a:r>
            <a:r>
              <a:rPr lang="en-US" dirty="0" err="1" smtClean="0"/>
              <a:t>perfformiad</a:t>
            </a:r>
            <a:r>
              <a:rPr lang="en-US" dirty="0" smtClean="0"/>
              <a:t> a </a:t>
            </a:r>
            <a:r>
              <a:rPr lang="en-US" dirty="0" err="1" smtClean="0"/>
              <a:t>ddefnyddir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ngham</a:t>
            </a:r>
            <a:r>
              <a:rPr lang="en-US" dirty="0" smtClean="0"/>
              <a:t> un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cynradd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mesur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pedwar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ddata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asesiadau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a data </a:t>
            </a:r>
            <a:r>
              <a:rPr lang="en-US" dirty="0" err="1" smtClean="0"/>
              <a:t>ynghylch</a:t>
            </a:r>
            <a:r>
              <a:rPr lang="en-US" dirty="0" smtClean="0"/>
              <a:t> </a:t>
            </a:r>
            <a:r>
              <a:rPr lang="en-US" dirty="0" err="1" smtClean="0"/>
              <a:t>presenoldeb</a:t>
            </a:r>
            <a:r>
              <a:rPr lang="en-US" dirty="0" smtClean="0"/>
              <a:t>: </a:t>
            </a:r>
          </a:p>
          <a:p>
            <a:r>
              <a:rPr lang="en-US" dirty="0" smtClean="0"/>
              <a:t>• </a:t>
            </a:r>
            <a:r>
              <a:rPr lang="en-US" dirty="0" err="1" smtClean="0"/>
              <a:t>Cyflawniad</a:t>
            </a:r>
            <a:r>
              <a:rPr lang="en-US" dirty="0" smtClean="0"/>
              <a:t> </a:t>
            </a:r>
            <a:r>
              <a:rPr lang="en-US" dirty="0" err="1" smtClean="0"/>
              <a:t>cyffredinol</a:t>
            </a:r>
            <a:r>
              <a:rPr lang="en-US" dirty="0" smtClean="0"/>
              <a:t> </a:t>
            </a:r>
          </a:p>
          <a:p>
            <a:r>
              <a:rPr lang="en-US" dirty="0" smtClean="0"/>
              <a:t>• </a:t>
            </a:r>
            <a:r>
              <a:rPr lang="en-US" dirty="0" err="1" smtClean="0"/>
              <a:t>Iaith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• </a:t>
            </a:r>
            <a:r>
              <a:rPr lang="en-US" dirty="0" err="1" smtClean="0"/>
              <a:t>Mathemateg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• </a:t>
            </a:r>
            <a:r>
              <a:rPr lang="en-US" dirty="0" err="1" smtClean="0"/>
              <a:t>Presenoldeb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r>
              <a:rPr lang="en-US" dirty="0" err="1" smtClean="0"/>
              <a:t>Bydd</a:t>
            </a:r>
            <a:r>
              <a:rPr lang="en-US" dirty="0" smtClean="0"/>
              <a:t> yr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fesuriadau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rhannu’n</a:t>
            </a:r>
            <a:r>
              <a:rPr lang="en-US" dirty="0" smtClean="0"/>
              <a:t> </a:t>
            </a:r>
            <a:r>
              <a:rPr lang="en-US" dirty="0" err="1" smtClean="0"/>
              <a:t>chwarteri</a:t>
            </a:r>
            <a:r>
              <a:rPr lang="en-US" dirty="0" smtClean="0"/>
              <a:t> </a:t>
            </a:r>
            <a:r>
              <a:rPr lang="en-US" dirty="0" err="1" smtClean="0"/>
              <a:t>meincnodi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prydau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am </a:t>
            </a:r>
            <a:r>
              <a:rPr lang="en-US" dirty="0" err="1" smtClean="0"/>
              <a:t>ddim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COLOUR BANDING – BANDIAU LLIW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83517"/>
            <a:ext cx="4038600" cy="4205306"/>
          </a:xfrm>
          <a:solidFill>
            <a:srgbClr val="008000"/>
          </a:solidFill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b="1" dirty="0" smtClean="0">
                <a:solidFill>
                  <a:schemeClr val="bg1"/>
                </a:solidFill>
              </a:rPr>
              <a:t>Green support category </a:t>
            </a:r>
          </a:p>
          <a:p>
            <a:pPr>
              <a:buNone/>
            </a:pPr>
            <a:endParaRPr lang="en-US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chemeClr val="bg1"/>
                </a:solidFill>
              </a:rPr>
              <a:t>These are highly effective schools which: </a:t>
            </a:r>
          </a:p>
          <a:p>
            <a:pPr>
              <a:buNone/>
            </a:pPr>
            <a:endParaRPr lang="en-US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have a track record in sustaining a high level of learner outcomes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know themselves well and identify and implement their own priorities for improvement successfully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demonstrate resilience at all levels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are rewarded with greater autonomy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will be challenged to move towards or sustain excellence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have the capacity to lead others effectively and to contribute to school-to-school support.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53995" y="1741506"/>
            <a:ext cx="3823230" cy="4247317"/>
          </a:xfrm>
          <a:prstGeom prst="rect">
            <a:avLst/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1"/>
                </a:solidFill>
              </a:rPr>
              <a:t>Yellow</a:t>
            </a:r>
            <a:r>
              <a:rPr lang="en-US" b="1" dirty="0" smtClean="0"/>
              <a:t> </a:t>
            </a:r>
            <a:r>
              <a:rPr lang="en-US" b="1" dirty="0" smtClean="0">
                <a:solidFill>
                  <a:srgbClr val="000000"/>
                </a:solidFill>
              </a:rPr>
              <a:t>support category </a:t>
            </a:r>
          </a:p>
          <a:p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These are effective schools which: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have secured good levels of learner outcomes in key performance indicators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know, understand and take action to address most of the areas in need of improvement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have many aspects of their performance which are self-improving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seek tailored challenge and support and deploy this according to need. </a:t>
            </a:r>
          </a:p>
          <a:p>
            <a:pPr>
              <a:buFont typeface="Arial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73647" y="6289321"/>
            <a:ext cx="6468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2"/>
              </a:rPr>
              <a:t>http://gov.wales/docs/dcells/publications/150121-guidance-en.pdf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759304"/>
          </a:xfrm>
          <a:solidFill>
            <a:schemeClr val="accent6">
              <a:lumMod val="75000"/>
            </a:schemeClr>
          </a:solidFill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b="1" dirty="0" smtClean="0"/>
              <a:t>Amber support category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These are schools in need of improvement which:</a:t>
            </a:r>
          </a:p>
          <a:p>
            <a:pPr>
              <a:buNone/>
            </a:pPr>
            <a:r>
              <a:rPr lang="en-US" dirty="0" smtClean="0"/>
              <a:t> </a:t>
            </a:r>
          </a:p>
          <a:p>
            <a:r>
              <a:rPr lang="en-US" dirty="0" smtClean="0"/>
              <a:t>do not know and understand all the areas in need of improvement </a:t>
            </a:r>
          </a:p>
          <a:p>
            <a:r>
              <a:rPr lang="en-US" dirty="0" smtClean="0"/>
              <a:t>have many aspects of their performance which are not improving quickly enough </a:t>
            </a:r>
          </a:p>
          <a:p>
            <a:r>
              <a:rPr lang="en-US" dirty="0" smtClean="0"/>
              <a:t>will receive tailored challenge and intervention which will be deployed according to need </a:t>
            </a:r>
          </a:p>
          <a:p>
            <a:r>
              <a:rPr lang="en-US" dirty="0" smtClean="0"/>
              <a:t>will have their self-evaluation and school improvement plan approved by the challenge adviser </a:t>
            </a:r>
          </a:p>
          <a:p>
            <a:r>
              <a:rPr lang="en-US" dirty="0" smtClean="0"/>
              <a:t>will be expected to require amber support for only the short-term </a:t>
            </a:r>
          </a:p>
          <a:p>
            <a:r>
              <a:rPr lang="en-US" dirty="0" smtClean="0"/>
              <a:t>will receive time-limited, focused challenge and intervention and be at the risk of dropping to a red level of support where there is evidence of insufficient progress.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805225" y="1375627"/>
            <a:ext cx="4163654" cy="5078314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Red support category </a:t>
            </a:r>
          </a:p>
          <a:p>
            <a:endParaRPr lang="en-US" dirty="0" smtClean="0"/>
          </a:p>
          <a:p>
            <a:r>
              <a:rPr lang="en-US" dirty="0" smtClean="0"/>
              <a:t>These are schools in need of greatest improvement which: </a:t>
            </a:r>
          </a:p>
          <a:p>
            <a:endParaRPr lang="en-US" dirty="0" smtClean="0"/>
          </a:p>
          <a:p>
            <a:pPr>
              <a:buFont typeface="Arial"/>
              <a:buChar char="•"/>
            </a:pPr>
            <a:r>
              <a:rPr lang="en-US" dirty="0" smtClean="0"/>
              <a:t>are experiencing a decline in key aspects of their performance </a:t>
            </a:r>
          </a:p>
          <a:p>
            <a:pPr>
              <a:buFont typeface="Arial"/>
              <a:buChar char="•"/>
            </a:pPr>
            <a:r>
              <a:rPr lang="en-US" dirty="0" smtClean="0"/>
              <a:t>will receive intensive support </a:t>
            </a:r>
          </a:p>
          <a:p>
            <a:pPr>
              <a:buFont typeface="Arial"/>
              <a:buChar char="•"/>
            </a:pPr>
            <a:r>
              <a:rPr lang="en-US" dirty="0" smtClean="0"/>
              <a:t>will automatically receive a letter from their local authority and, where appropriate, statutory powers may be used by the local authority </a:t>
            </a:r>
          </a:p>
          <a:p>
            <a:pPr>
              <a:buFont typeface="Arial"/>
              <a:buChar char="•"/>
            </a:pPr>
            <a:r>
              <a:rPr lang="en-US" dirty="0" smtClean="0"/>
              <a:t>will be subject to intervention involving collaboration between the local authority and regional consortium </a:t>
            </a:r>
          </a:p>
          <a:p>
            <a:pPr>
              <a:buFont typeface="Arial"/>
              <a:buChar char="•"/>
            </a:pPr>
            <a:r>
              <a:rPr lang="en-US" dirty="0" smtClean="0"/>
              <a:t>will have a more directed approach by the local authority and regional consortium. </a:t>
            </a:r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COLOUR BANDING – BANDIAU LLIW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30930" y="6488668"/>
            <a:ext cx="7245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hlinkClick r:id="rId2"/>
              </a:rPr>
              <a:t>http://gov.wales/docs/dcells/publications/150121-guidance-en.pdf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15187"/>
            <a:ext cx="8497887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with similar </a:t>
            </a:r>
            <a:r>
              <a:rPr lang="en-GB" dirty="0" smtClean="0"/>
              <a:t>schools</a:t>
            </a:r>
            <a:br>
              <a:rPr lang="en-GB" dirty="0" smtClean="0"/>
            </a:br>
            <a:r>
              <a:rPr lang="en-GB" dirty="0" err="1" smtClean="0"/>
              <a:t>Cymharu</a:t>
            </a:r>
            <a:r>
              <a:rPr lang="en-GB" dirty="0" smtClean="0"/>
              <a:t> </a:t>
            </a:r>
            <a:r>
              <a:rPr lang="en-GB" dirty="0" err="1" smtClean="0"/>
              <a:t>ag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tebyg</a:t>
            </a:r>
            <a:endParaRPr lang="en-US" dirty="0"/>
          </a:p>
        </p:txBody>
      </p:sp>
      <p:sp>
        <p:nvSpPr>
          <p:cNvPr id="1505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8313" y="2133600"/>
            <a:ext cx="8150225" cy="4251325"/>
          </a:xfrm>
        </p:spPr>
        <p:txBody>
          <a:bodyPr/>
          <a:lstStyle/>
          <a:p>
            <a:endParaRPr lang="en-GB" dirty="0"/>
          </a:p>
          <a:p>
            <a:r>
              <a:rPr lang="en-GB" sz="3600" dirty="0"/>
              <a:t>Free school meal benchmark </a:t>
            </a:r>
            <a:r>
              <a:rPr lang="en-GB" sz="3600" dirty="0" smtClean="0"/>
              <a:t>data</a:t>
            </a:r>
          </a:p>
          <a:p>
            <a:r>
              <a:rPr lang="en-GB" sz="3600" dirty="0" err="1" smtClean="0"/>
              <a:t>Meincnodi</a:t>
            </a:r>
            <a:r>
              <a:rPr lang="en-GB" sz="3600" dirty="0" smtClean="0"/>
              <a:t> </a:t>
            </a:r>
            <a:r>
              <a:rPr lang="en-GB" sz="3600" dirty="0" err="1" smtClean="0"/>
              <a:t>prydiau</a:t>
            </a:r>
            <a:r>
              <a:rPr lang="en-GB" sz="3600" dirty="0" smtClean="0"/>
              <a:t> am </a:t>
            </a:r>
            <a:r>
              <a:rPr lang="en-GB" sz="3600" dirty="0" err="1" smtClean="0"/>
              <a:t>ddim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3600" dirty="0"/>
          </a:p>
          <a:p>
            <a:r>
              <a:rPr lang="en-GB" sz="3600" dirty="0"/>
              <a:t>Families of </a:t>
            </a:r>
            <a:r>
              <a:rPr lang="en-GB" sz="3600" dirty="0" smtClean="0"/>
              <a:t>schools</a:t>
            </a:r>
          </a:p>
          <a:p>
            <a:r>
              <a:rPr lang="en-GB" sz="3600" dirty="0" err="1" smtClean="0"/>
              <a:t>Teuluoedd</a:t>
            </a:r>
            <a:r>
              <a:rPr lang="en-GB" sz="3600" dirty="0" smtClean="0"/>
              <a:t> </a:t>
            </a:r>
            <a:r>
              <a:rPr lang="en-GB" sz="3600" dirty="0" err="1" smtClean="0"/>
              <a:t>Ysgolion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395288" y="150561"/>
            <a:ext cx="8121931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FAMILY OF SCHOOLS – YSGOLION TEULU</a:t>
            </a:r>
            <a:endParaRPr lang="en-US" sz="35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79450" y="55403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/>
            </a:r>
            <a:br>
              <a:rPr lang="en-GB" sz="3400" dirty="0"/>
            </a:br>
            <a:r>
              <a:rPr lang="en-GB" dirty="0">
                <a:solidFill>
                  <a:srgbClr val="3366FF"/>
                </a:solidFill>
              </a:rPr>
              <a:t>Value added </a:t>
            </a:r>
            <a:r>
              <a:rPr lang="en-GB" dirty="0" smtClean="0">
                <a:solidFill>
                  <a:srgbClr val="3366FF"/>
                </a:solidFill>
              </a:rPr>
              <a:t>data – 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Gwerth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ychwanegol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15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650" y="2133600"/>
            <a:ext cx="3810000" cy="4508500"/>
          </a:xfrm>
        </p:spPr>
        <p:txBody>
          <a:bodyPr/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</p:txBody>
      </p:sp>
      <p:sp>
        <p:nvSpPr>
          <p:cNvPr id="15155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8313" y="1989138"/>
            <a:ext cx="7997825" cy="4410075"/>
          </a:xfrm>
        </p:spPr>
        <p:txBody>
          <a:bodyPr/>
          <a:lstStyle/>
          <a:p>
            <a:endParaRPr lang="en-GB" dirty="0"/>
          </a:p>
          <a:p>
            <a:r>
              <a:rPr lang="en-GB" sz="3600" dirty="0"/>
              <a:t>Progress of actual cohort</a:t>
            </a:r>
          </a:p>
          <a:p>
            <a:pPr>
              <a:buFont typeface="Wingdings" pitchFamily="-65" charset="2"/>
              <a:buNone/>
            </a:pPr>
            <a:endParaRPr lang="en-GB" sz="3600" dirty="0" smtClean="0"/>
          </a:p>
          <a:p>
            <a:r>
              <a:rPr lang="en-GB" sz="3600" dirty="0" err="1" smtClean="0"/>
              <a:t>Cynnydd</a:t>
            </a:r>
            <a:r>
              <a:rPr lang="en-GB" sz="3600" dirty="0" smtClean="0"/>
              <a:t> </a:t>
            </a:r>
            <a:r>
              <a:rPr lang="en-GB" sz="3600" dirty="0" err="1" smtClean="0"/>
              <a:t>grŵp</a:t>
            </a:r>
            <a:endParaRPr lang="en-GB" sz="3600" dirty="0" smtClean="0"/>
          </a:p>
          <a:p>
            <a:endParaRPr lang="en-GB" sz="3600" dirty="0"/>
          </a:p>
          <a:p>
            <a:pPr>
              <a:buFont typeface="Wingdings" pitchFamily="-65" charset="2"/>
              <a:buNone/>
            </a:pPr>
            <a:endParaRPr lang="en-GB" sz="900" dirty="0">
              <a:solidFill>
                <a:schemeClr val="accent2"/>
              </a:solidFill>
            </a:endParaRPr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661989"/>
            <a:ext cx="8569325" cy="100806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3366FF"/>
                </a:solidFill>
              </a:rPr>
              <a:t>Performance of groups of </a:t>
            </a:r>
            <a:r>
              <a:rPr lang="en-GB" dirty="0" smtClean="0">
                <a:solidFill>
                  <a:srgbClr val="3366FF"/>
                </a:solidFill>
              </a:rPr>
              <a:t>pupils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Perfformiad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o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grwpiau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o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blant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2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650" y="2133600"/>
            <a:ext cx="3810000" cy="4508500"/>
          </a:xfrm>
        </p:spPr>
        <p:txBody>
          <a:bodyPr>
            <a:normAutofit fontScale="92500"/>
          </a:bodyPr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</p:txBody>
      </p:sp>
      <p:sp>
        <p:nvSpPr>
          <p:cNvPr id="15258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611188" y="2708275"/>
            <a:ext cx="7842250" cy="3933825"/>
          </a:xfrm>
        </p:spPr>
        <p:txBody>
          <a:bodyPr>
            <a:normAutofit fontScale="92500"/>
          </a:bodyPr>
          <a:lstStyle/>
          <a:p>
            <a:r>
              <a:rPr lang="en-GB" sz="3600" dirty="0"/>
              <a:t>Gender </a:t>
            </a:r>
            <a:r>
              <a:rPr lang="en-GB" sz="3600" dirty="0" smtClean="0"/>
              <a:t>difference – </a:t>
            </a:r>
            <a:r>
              <a:rPr lang="en-GB" sz="3600" dirty="0" err="1" smtClean="0"/>
              <a:t>Gwahaniaethau</a:t>
            </a:r>
            <a:r>
              <a:rPr lang="en-GB" sz="3600" dirty="0" smtClean="0"/>
              <a:t> </a:t>
            </a:r>
            <a:r>
              <a:rPr lang="en-GB" sz="3600" dirty="0" err="1" smtClean="0"/>
              <a:t>rhyw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1200" dirty="0"/>
          </a:p>
          <a:p>
            <a:r>
              <a:rPr lang="en-GB" sz="3600" dirty="0"/>
              <a:t>Pupils with </a:t>
            </a:r>
            <a:r>
              <a:rPr lang="en-GB" sz="3600" dirty="0" smtClean="0"/>
              <a:t>SEN – </a:t>
            </a:r>
            <a:r>
              <a:rPr lang="en-GB" sz="3600" dirty="0" err="1" smtClean="0"/>
              <a:t>Disgyblion</a:t>
            </a:r>
            <a:r>
              <a:rPr lang="en-GB" sz="3600" dirty="0" smtClean="0"/>
              <a:t> a AAY</a:t>
            </a:r>
          </a:p>
          <a:p>
            <a:pPr>
              <a:buFont typeface="Wingdings" pitchFamily="-65" charset="2"/>
              <a:buNone/>
            </a:pPr>
            <a:endParaRPr lang="en-GB" sz="1200" dirty="0"/>
          </a:p>
          <a:p>
            <a:r>
              <a:rPr lang="en-GB" sz="3600" dirty="0"/>
              <a:t>More able and </a:t>
            </a:r>
            <a:r>
              <a:rPr lang="en-GB" sz="3600" dirty="0" smtClean="0"/>
              <a:t>talented – </a:t>
            </a:r>
            <a:r>
              <a:rPr lang="en-GB" sz="3600" dirty="0" err="1" smtClean="0"/>
              <a:t>Mwy</a:t>
            </a:r>
            <a:r>
              <a:rPr lang="en-GB" sz="3600" dirty="0" smtClean="0"/>
              <a:t> </a:t>
            </a:r>
            <a:r>
              <a:rPr lang="en-GB" sz="3600" dirty="0" err="1" smtClean="0"/>
              <a:t>abl</a:t>
            </a:r>
            <a:r>
              <a:rPr lang="en-GB" sz="3600" dirty="0" smtClean="0"/>
              <a:t> a </a:t>
            </a:r>
            <a:r>
              <a:rPr lang="en-GB" sz="3600" dirty="0" err="1" smtClean="0"/>
              <a:t>thalentog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1000" dirty="0"/>
          </a:p>
          <a:p>
            <a:r>
              <a:rPr lang="en-GB" sz="3600" dirty="0"/>
              <a:t>Vulnerable </a:t>
            </a:r>
            <a:r>
              <a:rPr lang="en-GB" sz="3600" dirty="0" smtClean="0"/>
              <a:t>groups – </a:t>
            </a:r>
            <a:r>
              <a:rPr lang="en-GB" sz="3600" dirty="0" err="1" smtClean="0"/>
              <a:t>Grwpiau</a:t>
            </a:r>
            <a:r>
              <a:rPr lang="en-GB" sz="3600" dirty="0" smtClean="0"/>
              <a:t> </a:t>
            </a:r>
            <a:r>
              <a:rPr lang="en-GB" sz="3600" dirty="0" err="1" smtClean="0"/>
              <a:t>bregus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4000" dirty="0"/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92821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3366FF"/>
                </a:solidFill>
              </a:rPr>
              <a:t>Other </a:t>
            </a:r>
            <a:r>
              <a:rPr lang="en-GB" dirty="0" smtClean="0">
                <a:solidFill>
                  <a:srgbClr val="3366FF"/>
                </a:solidFill>
              </a:rPr>
              <a:t>analyses - </a:t>
            </a:r>
            <a:r>
              <a:rPr lang="en-GB" dirty="0" err="1" smtClean="0">
                <a:solidFill>
                  <a:srgbClr val="3366FF"/>
                </a:solidFill>
              </a:rPr>
              <a:t>Dadansoddiadau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153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650" y="2133600"/>
            <a:ext cx="3810000" cy="4508500"/>
          </a:xfrm>
        </p:spPr>
        <p:txBody>
          <a:bodyPr>
            <a:normAutofit fontScale="70000" lnSpcReduction="20000"/>
          </a:bodyPr>
          <a:lstStyle/>
          <a:p>
            <a:endParaRPr lang="en-GB">
              <a:solidFill>
                <a:srgbClr val="D60134"/>
              </a:solidFill>
            </a:endParaRPr>
          </a:p>
          <a:p>
            <a:endParaRPr lang="en-GB">
              <a:solidFill>
                <a:srgbClr val="D60134"/>
              </a:solidFill>
            </a:endParaRPr>
          </a:p>
          <a:p>
            <a:endParaRPr lang="en-US" sz="3200">
              <a:solidFill>
                <a:srgbClr val="D60134"/>
              </a:solidFill>
            </a:endParaRPr>
          </a:p>
        </p:txBody>
      </p:sp>
      <p:sp>
        <p:nvSpPr>
          <p:cNvPr id="15360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39750" y="1715318"/>
            <a:ext cx="7913688" cy="450850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3600" dirty="0"/>
              <a:t>Attendance</a:t>
            </a:r>
            <a:r>
              <a:rPr lang="en-GB" sz="3600" dirty="0" smtClean="0"/>
              <a:t>  – </a:t>
            </a:r>
            <a:r>
              <a:rPr lang="en-GB" sz="3600" dirty="0" err="1" smtClean="0"/>
              <a:t>Presenoldeb</a:t>
            </a:r>
            <a:endParaRPr lang="en-GB" sz="3600" dirty="0" smtClean="0"/>
          </a:p>
          <a:p>
            <a:pPr>
              <a:buNone/>
            </a:pPr>
            <a:r>
              <a:rPr lang="en-GB" sz="3600" dirty="0" err="1" smtClean="0"/>
              <a:t>Targed</a:t>
            </a:r>
            <a:r>
              <a:rPr lang="en-GB" sz="3600" dirty="0" smtClean="0"/>
              <a:t> / </a:t>
            </a:r>
            <a:r>
              <a:rPr lang="en-GB" sz="3600" dirty="0" err="1" smtClean="0"/>
              <a:t>Estyn</a:t>
            </a:r>
            <a:r>
              <a:rPr lang="en-GB" sz="3600" dirty="0" smtClean="0"/>
              <a:t> target:        </a:t>
            </a:r>
            <a:r>
              <a:rPr lang="en-GB" sz="7059" dirty="0" smtClean="0"/>
              <a:t>96%</a:t>
            </a:r>
          </a:p>
          <a:p>
            <a:pPr>
              <a:buNone/>
            </a:pPr>
            <a:r>
              <a:rPr lang="en-GB" sz="3600" dirty="0" smtClean="0"/>
              <a:t>95% over 10 years of education =  losing 6 months of school.</a:t>
            </a:r>
          </a:p>
          <a:p>
            <a:pPr>
              <a:buNone/>
            </a:pPr>
            <a:r>
              <a:rPr lang="en-GB" sz="3600" dirty="0" smtClean="0"/>
              <a:t>95%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degawd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addysg</a:t>
            </a:r>
            <a:r>
              <a:rPr lang="en-GB" sz="3600" dirty="0" smtClean="0"/>
              <a:t> = </a:t>
            </a:r>
            <a:r>
              <a:rPr lang="en-GB" sz="3600" dirty="0" err="1" smtClean="0"/>
              <a:t>Colli</a:t>
            </a:r>
            <a:r>
              <a:rPr lang="en-GB" sz="3600" dirty="0" smtClean="0"/>
              <a:t> </a:t>
            </a:r>
            <a:r>
              <a:rPr lang="en-GB" sz="3600" dirty="0" err="1" smtClean="0"/>
              <a:t>dros</a:t>
            </a:r>
            <a:r>
              <a:rPr lang="en-GB" sz="3600" dirty="0" smtClean="0"/>
              <a:t> 6 </a:t>
            </a:r>
            <a:r>
              <a:rPr lang="en-GB" sz="3600" dirty="0" err="1" smtClean="0"/>
              <a:t>mis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ysgol</a:t>
            </a:r>
            <a:r>
              <a:rPr lang="en-GB" sz="3600" dirty="0" smtClean="0"/>
              <a:t>.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90% over 10 years of education = a year of school.</a:t>
            </a:r>
          </a:p>
          <a:p>
            <a:pPr>
              <a:buNone/>
            </a:pPr>
            <a:r>
              <a:rPr lang="en-GB" sz="3600" dirty="0" smtClean="0"/>
              <a:t>90%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degawd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addysg</a:t>
            </a:r>
            <a:r>
              <a:rPr lang="en-GB" sz="3600" dirty="0" smtClean="0"/>
              <a:t> =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blwyddyn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ysgol</a:t>
            </a:r>
            <a:r>
              <a:rPr lang="en-GB" sz="3600" dirty="0" smtClean="0"/>
              <a:t>.</a:t>
            </a:r>
          </a:p>
          <a:p>
            <a:pPr>
              <a:buNone/>
            </a:pPr>
            <a:r>
              <a:rPr lang="en-GB" sz="2400" dirty="0" smtClean="0">
                <a:solidFill>
                  <a:schemeClr val="accent2"/>
                </a:solidFill>
              </a:rPr>
              <a:t>	</a:t>
            </a:r>
            <a:r>
              <a:rPr lang="en-GB" sz="2400" dirty="0">
                <a:solidFill>
                  <a:schemeClr val="accent2"/>
                </a:solidFill>
              </a:rPr>
              <a:t>	</a:t>
            </a:r>
            <a:endParaRPr lang="en-GB" b="1" dirty="0">
              <a:solidFill>
                <a:schemeClr val="accent2"/>
              </a:solidFill>
            </a:endParaRPr>
          </a:p>
          <a:p>
            <a:endParaRPr lang="en-GB" sz="3200" dirty="0">
              <a:solidFill>
                <a:schemeClr val="accent2"/>
              </a:solidFill>
            </a:endParaRPr>
          </a:p>
          <a:p>
            <a:endParaRPr lang="en-US" sz="32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Two documents you will be looking at..</a:t>
            </a:r>
            <a:br>
              <a:rPr lang="en-US" dirty="0" smtClean="0"/>
            </a:br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dogfen</a:t>
            </a:r>
            <a:r>
              <a:rPr lang="en-US" dirty="0" smtClean="0"/>
              <a:t> </a:t>
            </a:r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edrych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..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57" y="1826942"/>
            <a:ext cx="3414247" cy="46860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309" y="1826942"/>
            <a:ext cx="3912222" cy="49926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3400" b="1" dirty="0"/>
              <a:t>Contextual </a:t>
            </a:r>
            <a:r>
              <a:rPr lang="en-GB" sz="3400" b="1" dirty="0" smtClean="0"/>
              <a:t>Information- </a:t>
            </a:r>
            <a:br>
              <a:rPr lang="en-GB" sz="3400" b="1" dirty="0" smtClean="0"/>
            </a:br>
            <a:r>
              <a:rPr lang="en-GB" sz="3400" b="1" dirty="0" err="1" smtClean="0"/>
              <a:t>Gwybodaeth</a:t>
            </a:r>
            <a:r>
              <a:rPr lang="en-GB" sz="3400" b="1" dirty="0" smtClean="0"/>
              <a:t> </a:t>
            </a:r>
            <a:r>
              <a:rPr lang="en-GB" sz="3400" b="1" dirty="0" err="1" smtClean="0"/>
              <a:t>Cyd-destunol</a:t>
            </a:r>
            <a:endParaRPr lang="en-GB" sz="34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6387" y="1143000"/>
            <a:ext cx="6256962" cy="564007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/>
            </a:r>
            <a:br>
              <a:rPr lang="en-GB" sz="3400" dirty="0"/>
            </a:br>
            <a:r>
              <a:rPr lang="en-GB" sz="3400" b="1" dirty="0"/>
              <a:t>Performance</a:t>
            </a:r>
            <a:r>
              <a:rPr lang="en-GB" sz="3400" dirty="0"/>
              <a:t> </a:t>
            </a:r>
            <a:r>
              <a:rPr lang="en-GB" sz="3400" b="1" dirty="0" smtClean="0"/>
              <a:t>Trends – </a:t>
            </a:r>
            <a:r>
              <a:rPr lang="en-GB" sz="3400" b="1" dirty="0" err="1" smtClean="0"/>
              <a:t>Tueddiadau</a:t>
            </a:r>
            <a:r>
              <a:rPr lang="en-GB" sz="3400" b="1" dirty="0" smtClean="0"/>
              <a:t> </a:t>
            </a:r>
            <a:r>
              <a:rPr lang="en-GB" sz="3400" b="1" dirty="0" err="1" smtClean="0"/>
              <a:t>Perfformiad</a:t>
            </a:r>
            <a:endParaRPr lang="en-GB" sz="34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" y="1471858"/>
            <a:ext cx="8267700" cy="468850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 smtClean="0"/>
              <a:t>Gender </a:t>
            </a:r>
            <a:r>
              <a:rPr lang="en-GB" sz="3000" b="1" dirty="0"/>
              <a:t>Differences</a:t>
            </a:r>
            <a:r>
              <a:rPr lang="en-GB" sz="3000" b="1" dirty="0" smtClean="0"/>
              <a:t> – Comparisons</a:t>
            </a:r>
            <a:br>
              <a:rPr lang="en-GB" sz="3000" b="1" dirty="0" smtClean="0"/>
            </a:br>
            <a:r>
              <a:rPr lang="en-GB" sz="3000" b="1" dirty="0" err="1" smtClean="0"/>
              <a:t>Gwahaniaethau</a:t>
            </a:r>
            <a:r>
              <a:rPr lang="en-GB" sz="3000" b="1" dirty="0" smtClean="0"/>
              <a:t> </a:t>
            </a:r>
            <a:r>
              <a:rPr lang="en-GB" sz="3000" b="1" dirty="0" err="1" smtClean="0"/>
              <a:t>Rhyw</a:t>
            </a:r>
            <a:r>
              <a:rPr lang="en-GB" sz="3000" b="1" dirty="0" smtClean="0"/>
              <a:t> - </a:t>
            </a:r>
            <a:r>
              <a:rPr lang="en-GB" sz="3000" b="1" dirty="0" err="1" smtClean="0"/>
              <a:t>Cymhariaeth</a:t>
            </a:r>
            <a:endParaRPr lang="en-GB" sz="3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900" y="1640436"/>
            <a:ext cx="8216900" cy="36957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400" b="1" dirty="0"/>
              <a:t/>
            </a:r>
            <a:br>
              <a:rPr lang="en-GB" sz="3400" b="1" dirty="0"/>
            </a:br>
            <a:r>
              <a:rPr lang="en-GB" sz="3400" b="1" dirty="0"/>
              <a:t>Family Schools </a:t>
            </a:r>
            <a:r>
              <a:rPr lang="en-GB" sz="3400" b="1" dirty="0" smtClean="0"/>
              <a:t>Comparisons – </a:t>
            </a:r>
            <a:r>
              <a:rPr lang="en-GB" sz="3400" b="1" dirty="0" err="1" smtClean="0"/>
              <a:t>Cymharu</a:t>
            </a:r>
            <a:r>
              <a:rPr lang="en-GB" sz="3400" b="1" dirty="0" smtClean="0"/>
              <a:t> </a:t>
            </a:r>
            <a:r>
              <a:rPr lang="en-GB" sz="3400" b="1" dirty="0" err="1" smtClean="0"/>
              <a:t>Teulu</a:t>
            </a:r>
            <a:r>
              <a:rPr lang="en-GB" sz="3400" b="1" dirty="0" smtClean="0"/>
              <a:t> </a:t>
            </a:r>
            <a:r>
              <a:rPr lang="en-GB" sz="3400" b="1" dirty="0" err="1" smtClean="0"/>
              <a:t>o</a:t>
            </a:r>
            <a:r>
              <a:rPr lang="en-GB" sz="3400" b="1" dirty="0" smtClean="0"/>
              <a:t>  </a:t>
            </a:r>
            <a:r>
              <a:rPr lang="en-GB" sz="3400" b="1" dirty="0" err="1" smtClean="0"/>
              <a:t>Ysgolion</a:t>
            </a:r>
            <a:endParaRPr lang="en-GB" sz="34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300" y="1555750"/>
            <a:ext cx="8722075" cy="397069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3366FF"/>
                </a:solidFill>
              </a:rPr>
              <a:t>What are quartiles?</a:t>
            </a:r>
            <a:br>
              <a:rPr lang="en-US" b="1" dirty="0" smtClean="0">
                <a:solidFill>
                  <a:srgbClr val="3366FF"/>
                </a:solidFill>
              </a:rPr>
            </a:br>
            <a:r>
              <a:rPr lang="en-US" dirty="0" smtClean="0">
                <a:solidFill>
                  <a:srgbClr val="3366FF"/>
                </a:solidFill>
              </a:rPr>
              <a:t>Beth </a:t>
            </a:r>
            <a:r>
              <a:rPr lang="en-US" dirty="0" err="1" smtClean="0">
                <a:solidFill>
                  <a:srgbClr val="3366FF"/>
                </a:solidFill>
              </a:rPr>
              <a:t>yw</a:t>
            </a:r>
            <a:r>
              <a:rPr lang="en-US" dirty="0" smtClean="0">
                <a:solidFill>
                  <a:srgbClr val="3366FF"/>
                </a:solidFill>
              </a:rPr>
              <a:t> </a:t>
            </a:r>
            <a:r>
              <a:rPr lang="en-US" dirty="0" err="1" smtClean="0">
                <a:solidFill>
                  <a:srgbClr val="3366FF"/>
                </a:solidFill>
              </a:rPr>
              <a:t>Cwarteli</a:t>
            </a:r>
            <a:r>
              <a:rPr lang="en-US" dirty="0" smtClean="0">
                <a:solidFill>
                  <a:srgbClr val="3366FF"/>
                </a:solidFill>
              </a:rPr>
              <a:t>?</a:t>
            </a:r>
            <a:endParaRPr lang="en-US" dirty="0">
              <a:solidFill>
                <a:srgbClr val="3366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/>
              <a:t>If you have 8 schools….</a:t>
            </a:r>
          </a:p>
          <a:p>
            <a:r>
              <a:rPr lang="en-US" dirty="0" smtClean="0"/>
              <a:t>The top 2 performing schools would be your top quartile, upper quartile.</a:t>
            </a:r>
          </a:p>
          <a:p>
            <a:r>
              <a:rPr lang="en-US" dirty="0" smtClean="0"/>
              <a:t>The 3 and 4</a:t>
            </a:r>
            <a:r>
              <a:rPr lang="en-US" baseline="30000" dirty="0" smtClean="0"/>
              <a:t>th</a:t>
            </a:r>
            <a:r>
              <a:rPr lang="en-US" dirty="0" smtClean="0"/>
              <a:t> best performing would be in the second quartile</a:t>
            </a:r>
          </a:p>
          <a:p>
            <a:r>
              <a:rPr lang="en-US" dirty="0" smtClean="0"/>
              <a:t>The schools ranked 5</a:t>
            </a:r>
            <a:r>
              <a:rPr lang="en-US" baseline="30000" dirty="0" smtClean="0"/>
              <a:t>th</a:t>
            </a:r>
            <a:r>
              <a:rPr lang="en-US" dirty="0" smtClean="0"/>
              <a:t> and 6</a:t>
            </a:r>
            <a:r>
              <a:rPr lang="en-US" baseline="30000" dirty="0" smtClean="0"/>
              <a:t>th</a:t>
            </a:r>
            <a:r>
              <a:rPr lang="en-US" dirty="0" smtClean="0"/>
              <a:t> in terms of performance would be in the third quartile</a:t>
            </a:r>
          </a:p>
          <a:p>
            <a:r>
              <a:rPr lang="en-US" dirty="0" smtClean="0"/>
              <a:t>The schools ranked 7</a:t>
            </a:r>
            <a:r>
              <a:rPr lang="en-US" baseline="30000" dirty="0" smtClean="0"/>
              <a:t>th</a:t>
            </a:r>
            <a:r>
              <a:rPr lang="en-US" dirty="0" smtClean="0"/>
              <a:t> and 8</a:t>
            </a:r>
            <a:r>
              <a:rPr lang="en-US" baseline="30000" dirty="0" smtClean="0"/>
              <a:t>th</a:t>
            </a:r>
            <a:r>
              <a:rPr lang="en-US" dirty="0" smtClean="0"/>
              <a:t> in terms of performance would be in the fourth quartile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34613" y="882711"/>
          <a:ext cx="8694984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8328"/>
                <a:gridCol w="1986521"/>
                <a:gridCol w="3810135"/>
              </a:tblGrid>
              <a:tr h="62033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School Ranked 1 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Ysgol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Safle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1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4FE414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1</a:t>
                      </a:r>
                      <a:r>
                        <a:rPr lang="en-US" b="1" baseline="30000" dirty="0" smtClean="0">
                          <a:solidFill>
                            <a:srgbClr val="000000"/>
                          </a:solidFill>
                        </a:rPr>
                        <a:t>st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Quartile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Chwartel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1af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4FE414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Performance in the top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25 %</a:t>
                      </a:r>
                    </a:p>
                    <a:p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Perfformiad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25% </a:t>
                      </a:r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uchaf</a:t>
                      </a:r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4FE414"/>
                    </a:solidFill>
                  </a:tcPr>
                </a:tc>
              </a:tr>
              <a:tr h="62033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School Ranked 2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Ysgol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Safle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2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4FE414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4FE414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4FE414"/>
                    </a:solidFill>
                  </a:tcPr>
                </a:tc>
              </a:tr>
              <a:tr h="62033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School Ranked 3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Ysgol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Safle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3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2</a:t>
                      </a:r>
                      <a:r>
                        <a:rPr lang="en-US" b="1" baseline="30000" dirty="0" smtClean="0">
                          <a:solidFill>
                            <a:srgbClr val="000000"/>
                          </a:solidFill>
                        </a:rPr>
                        <a:t>nd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Quartile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2il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Chwartel</a:t>
                      </a:r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Performance in the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top 50 %</a:t>
                      </a:r>
                    </a:p>
                    <a:p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Perfformiad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50% </a:t>
                      </a:r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uchaf</a:t>
                      </a:r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2033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School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Ranked 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4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Ysgol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Safle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4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2033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School Ranked 5 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Ysgol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Safle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5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3</a:t>
                      </a:r>
                      <a:r>
                        <a:rPr lang="en-US" b="1" baseline="30000" dirty="0" smtClean="0">
                          <a:solidFill>
                            <a:srgbClr val="000000"/>
                          </a:solidFill>
                        </a:rPr>
                        <a:t>rd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Quartile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3ydd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Chwartel</a:t>
                      </a:r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Performance in the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bottom 50 %</a:t>
                      </a:r>
                    </a:p>
                    <a:p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Perfformiad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50% </a:t>
                      </a:r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isaf</a:t>
                      </a:r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2033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School Ranked 6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Ysgol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Safle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6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2033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School Ranked 7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Ysgol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Safle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7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4</a:t>
                      </a:r>
                      <a:r>
                        <a:rPr lang="en-US" b="1" baseline="30000" dirty="0" smtClean="0">
                          <a:solidFill>
                            <a:srgbClr val="000000"/>
                          </a:solidFill>
                        </a:rPr>
                        <a:t>th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Quartile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4edd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Chwartel</a:t>
                      </a:r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Performance in the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bottom 25 %</a:t>
                      </a:r>
                    </a:p>
                    <a:p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Perfformiad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b="1" baseline="0" dirty="0" smtClean="0">
                          <a:solidFill>
                            <a:srgbClr val="000000"/>
                          </a:solidFill>
                        </a:rPr>
                        <a:t> 25% </a:t>
                      </a:r>
                      <a:r>
                        <a:rPr lang="en-US" b="1" baseline="0" dirty="0" err="1" smtClean="0">
                          <a:solidFill>
                            <a:srgbClr val="000000"/>
                          </a:solidFill>
                        </a:rPr>
                        <a:t>isaf</a:t>
                      </a:r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20330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School Ranked 8</a:t>
                      </a:r>
                    </a:p>
                    <a:p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Ysgol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="1" dirty="0" err="1" smtClean="0">
                          <a:solidFill>
                            <a:srgbClr val="000000"/>
                          </a:solidFill>
                        </a:rPr>
                        <a:t>Safle</a:t>
                      </a:r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 8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b="1" dirty="0" smtClean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xfrm>
            <a:off x="945983" y="260350"/>
            <a:ext cx="7129463" cy="1008063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Benchmarking - </a:t>
            </a:r>
            <a:r>
              <a:rPr lang="en-GB" sz="4000" b="1" dirty="0" err="1" smtClean="0"/>
              <a:t>Meincnodi</a:t>
            </a:r>
            <a:endParaRPr lang="en-GB" sz="4000" b="1" dirty="0"/>
          </a:p>
        </p:txBody>
      </p:sp>
      <p:pic>
        <p:nvPicPr>
          <p:cNvPr id="168965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23850" y="3068638"/>
            <a:ext cx="5472113" cy="3157537"/>
          </a:xfrm>
          <a:noFill/>
          <a:ln/>
        </p:spPr>
      </p:pic>
      <p:pic>
        <p:nvPicPr>
          <p:cNvPr id="16896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850" y="1484313"/>
            <a:ext cx="5832475" cy="189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8963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32363" y="2565400"/>
            <a:ext cx="3963987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902" y="233875"/>
            <a:ext cx="6410098" cy="66241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63304" y="343514"/>
            <a:ext cx="2205924" cy="5355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dirty="0" smtClean="0"/>
              <a:t>Quartiles</a:t>
            </a:r>
          </a:p>
          <a:p>
            <a:endParaRPr lang="en-US" sz="3800" dirty="0" smtClean="0"/>
          </a:p>
          <a:p>
            <a:r>
              <a:rPr lang="en-US" sz="3800" dirty="0" smtClean="0"/>
              <a:t>Out of the 11 schools they are …</a:t>
            </a:r>
          </a:p>
          <a:p>
            <a:r>
              <a:rPr lang="en-US" sz="3800" dirty="0" smtClean="0"/>
              <a:t>Good or bad?</a:t>
            </a:r>
            <a:endParaRPr lang="en-US" sz="3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My Local School</a:t>
            </a:r>
            <a:endParaRPr lang="en-US" dirty="0"/>
          </a:p>
        </p:txBody>
      </p:sp>
      <p:pic>
        <p:nvPicPr>
          <p:cNvPr id="4" name="Picture 3" descr="Screen shot 2013-10-09 at 8.43.18 PM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847"/>
          <a:stretch/>
        </p:blipFill>
        <p:spPr>
          <a:xfrm>
            <a:off x="543317" y="1136005"/>
            <a:ext cx="8075221" cy="4861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065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My Local School</a:t>
            </a:r>
            <a:endParaRPr lang="en-US" dirty="0"/>
          </a:p>
        </p:txBody>
      </p:sp>
      <p:pic>
        <p:nvPicPr>
          <p:cNvPr id="5" name="Picture 4" descr="Screen Shot 2014-09-29 at 11.10.3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08"/>
          <a:stretch>
            <a:fillRect/>
          </a:stretch>
        </p:blipFill>
        <p:spPr>
          <a:xfrm>
            <a:off x="166254" y="1104405"/>
            <a:ext cx="8977745" cy="4963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0134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My Local School</a:t>
            </a:r>
            <a:endParaRPr lang="en-US" dirty="0"/>
          </a:p>
        </p:txBody>
      </p:sp>
      <p:pic>
        <p:nvPicPr>
          <p:cNvPr id="5" name="Picture 4" descr="Screen Shot 2015-05-19 at 07.58.3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8813"/>
            <a:ext cx="9144000" cy="4830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6003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My Local School</a:t>
            </a:r>
            <a:endParaRPr lang="en-US" dirty="0"/>
          </a:p>
        </p:txBody>
      </p:sp>
      <p:pic>
        <p:nvPicPr>
          <p:cNvPr id="4" name="Picture 3" descr="Screen Shot 2014-09-29 at 11.11.2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37478"/>
            <a:ext cx="9144000" cy="5125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573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My Local School</a:t>
            </a:r>
            <a:endParaRPr lang="en-US" dirty="0"/>
          </a:p>
        </p:txBody>
      </p:sp>
      <p:pic>
        <p:nvPicPr>
          <p:cNvPr id="5" name="Picture 4" descr="Screen Shot 2015-05-19 at 07.59.1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6281"/>
            <a:ext cx="9144000" cy="5042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1248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 dirty="0" smtClean="0">
                <a:solidFill>
                  <a:prstClr val="black"/>
                </a:solidFill>
              </a:rPr>
              <a:t>My Local School</a:t>
            </a:r>
            <a:br>
              <a:rPr lang="en-US" sz="2800" dirty="0" smtClean="0">
                <a:solidFill>
                  <a:prstClr val="black"/>
                </a:solidFill>
              </a:rPr>
            </a:br>
            <a:r>
              <a:rPr lang="en-US" sz="2800" dirty="0" err="1" smtClean="0">
                <a:solidFill>
                  <a:prstClr val="black"/>
                </a:solidFill>
              </a:rPr>
              <a:t>eFSM</a:t>
            </a:r>
            <a:r>
              <a:rPr lang="en-US" sz="2800" dirty="0" smtClean="0">
                <a:solidFill>
                  <a:prstClr val="black"/>
                </a:solidFill>
              </a:rPr>
              <a:t> v Non </a:t>
            </a:r>
            <a:r>
              <a:rPr lang="en-US" sz="2800" dirty="0" err="1" smtClean="0">
                <a:solidFill>
                  <a:prstClr val="black"/>
                </a:solidFill>
              </a:rPr>
              <a:t>eFSM</a:t>
            </a:r>
            <a:endParaRPr lang="en-US" dirty="0"/>
          </a:p>
        </p:txBody>
      </p:sp>
      <p:pic>
        <p:nvPicPr>
          <p:cNvPr id="4" name="Picture 3" descr="Screen Shot 2015-05-19 at 07.49.4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23157"/>
            <a:ext cx="9144000" cy="493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8559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 dirty="0" smtClean="0">
                <a:solidFill>
                  <a:prstClr val="black"/>
                </a:solidFill>
              </a:rPr>
              <a:t>My Local School</a:t>
            </a:r>
            <a:br>
              <a:rPr lang="en-US" sz="2800" dirty="0" smtClean="0">
                <a:solidFill>
                  <a:prstClr val="black"/>
                </a:solidFill>
              </a:rPr>
            </a:br>
            <a:r>
              <a:rPr lang="en-US" sz="2800" dirty="0" smtClean="0">
                <a:solidFill>
                  <a:prstClr val="black"/>
                </a:solidFill>
              </a:rPr>
              <a:t>Boys v Girls</a:t>
            </a:r>
            <a:endParaRPr lang="en-US" dirty="0"/>
          </a:p>
        </p:txBody>
      </p:sp>
      <p:pic>
        <p:nvPicPr>
          <p:cNvPr id="4" name="Picture 3" descr="Screen Shot 2015-05-19 at 07.49.38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42758"/>
            <a:ext cx="9144000" cy="494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2277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 dirty="0" smtClean="0">
                <a:solidFill>
                  <a:prstClr val="black"/>
                </a:solidFill>
              </a:rPr>
              <a:t>My Local School</a:t>
            </a:r>
            <a:br>
              <a:rPr lang="en-US" sz="2800" dirty="0" smtClean="0">
                <a:solidFill>
                  <a:prstClr val="black"/>
                </a:solidFill>
              </a:rPr>
            </a:br>
            <a:r>
              <a:rPr lang="en-US" sz="2800" dirty="0" smtClean="0">
                <a:solidFill>
                  <a:prstClr val="black"/>
                </a:solidFill>
              </a:rPr>
              <a:t>Quartiles</a:t>
            </a:r>
            <a:endParaRPr lang="en-US" dirty="0"/>
          </a:p>
        </p:txBody>
      </p:sp>
      <p:pic>
        <p:nvPicPr>
          <p:cNvPr id="4" name="Picture 3" descr="Screen Shot 2015-05-19 at 07.50.3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30497"/>
            <a:ext cx="9144000" cy="48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91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371475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Attendance</a:t>
            </a: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85850"/>
            <a:ext cx="8914614" cy="5029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167975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Attendance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0" y="1116281"/>
            <a:ext cx="9144000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auto"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GB" sz="3200" i="1" dirty="0" smtClean="0">
                <a:solidFill>
                  <a:prstClr val="black"/>
                </a:solidFill>
                <a:latin typeface="Calibri"/>
                <a:cs typeface="+mn-cs"/>
              </a:rPr>
              <a:t>The importance of school attendance.</a:t>
            </a:r>
            <a:endParaRPr lang="en-GB" sz="3200" dirty="0" smtClean="0">
              <a:solidFill>
                <a:prstClr val="black"/>
              </a:solidFill>
              <a:latin typeface="Calibri"/>
              <a:cs typeface="+mn-cs"/>
            </a:endParaRPr>
          </a:p>
          <a:p>
            <a:pPr marL="342900" lvl="0" indent="-342900" fontAlgn="auto"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GB" sz="3200" i="1" dirty="0" smtClean="0">
                <a:solidFill>
                  <a:prstClr val="black"/>
                </a:solidFill>
                <a:latin typeface="Calibri"/>
                <a:cs typeface="+mn-cs"/>
              </a:rPr>
              <a:t> How attendance is recorded in schools, explanation of registration codes used, how school staff monitors pupil absences.</a:t>
            </a:r>
            <a:endParaRPr lang="en-GB" sz="3200" dirty="0" smtClean="0">
              <a:solidFill>
                <a:prstClr val="black"/>
              </a:solidFill>
              <a:latin typeface="Calibri"/>
              <a:cs typeface="+mn-cs"/>
            </a:endParaRPr>
          </a:p>
          <a:p>
            <a:pPr marL="342900" lvl="0" indent="-342900" fontAlgn="auto"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GB" sz="3200" i="1" dirty="0" smtClean="0">
                <a:solidFill>
                  <a:prstClr val="black"/>
                </a:solidFill>
                <a:latin typeface="Calibri"/>
                <a:cs typeface="+mn-cs"/>
              </a:rPr>
              <a:t>How is attendance data/results presented to the governing body:</a:t>
            </a:r>
            <a:endParaRPr lang="en-GB" sz="3200" dirty="0" smtClean="0">
              <a:solidFill>
                <a:prstClr val="black"/>
              </a:solidFill>
              <a:latin typeface="Calibri"/>
              <a:cs typeface="+mn-cs"/>
            </a:endParaRPr>
          </a:p>
          <a:p>
            <a:pPr marL="342900" lvl="0" indent="-342900" fontAlgn="auto"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GB" sz="3200" i="1" dirty="0" smtClean="0">
                <a:solidFill>
                  <a:prstClr val="black"/>
                </a:solidFill>
                <a:latin typeface="Calibri"/>
                <a:cs typeface="+mn-cs"/>
              </a:rPr>
              <a:t> Targets set for attendance, authorised and unauthorised absences.</a:t>
            </a:r>
            <a:endParaRPr lang="en-GB" sz="3200" dirty="0" smtClean="0">
              <a:solidFill>
                <a:prstClr val="black"/>
              </a:solidFill>
              <a:latin typeface="Calibri"/>
              <a:cs typeface="+mn-cs"/>
            </a:endParaRPr>
          </a:p>
          <a:p>
            <a:pPr marL="342900" lvl="0" indent="-342900" fontAlgn="auto">
              <a:spcBef>
                <a:spcPct val="20000"/>
              </a:spcBef>
              <a:spcAft>
                <a:spcPts val="0"/>
              </a:spcAft>
              <a:buFont typeface="Arial"/>
              <a:buChar char="•"/>
            </a:pPr>
            <a:r>
              <a:rPr lang="en-GB" sz="3200" i="1" dirty="0" smtClean="0">
                <a:solidFill>
                  <a:prstClr val="black"/>
                </a:solidFill>
                <a:latin typeface="Calibri"/>
                <a:cs typeface="+mn-cs"/>
              </a:rPr>
              <a:t>Whether targets are achieved.</a:t>
            </a:r>
            <a:endParaRPr lang="en-GB" sz="3200" dirty="0" smtClean="0">
              <a:solidFill>
                <a:prstClr val="black"/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13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371475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National Tests</a:t>
            </a:r>
            <a:endParaRPr lang="en-US" dirty="0"/>
          </a:p>
        </p:txBody>
      </p:sp>
      <p:pic>
        <p:nvPicPr>
          <p:cNvPr id="4" name="Picture 3" descr="Screen shot 2013-10-09 at 9.20.07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47201"/>
            <a:ext cx="7945160" cy="509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725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371475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National Tests</a:t>
            </a:r>
            <a:endParaRPr lang="en-US" dirty="0"/>
          </a:p>
        </p:txBody>
      </p:sp>
      <p:pic>
        <p:nvPicPr>
          <p:cNvPr id="4" name="Picture 3" descr="Screen shot 2013-10-09 at 9.20.19 A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5850"/>
            <a:ext cx="9144000" cy="503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0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371475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RECAP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5925" y="1330325"/>
            <a:ext cx="8202613" cy="4308475"/>
          </a:xfrm>
        </p:spPr>
        <p:txBody>
          <a:bodyPr rtlCol="0">
            <a:normAutofit/>
          </a:bodyPr>
          <a:lstStyle/>
          <a:p>
            <a:pPr marL="342900" lvl="0" indent="-342900" algn="l" fontAlgn="auto">
              <a:spcAft>
                <a:spcPts val="0"/>
              </a:spcAft>
              <a:buFont typeface="Arial"/>
              <a:buChar char="•"/>
            </a:pPr>
            <a:r>
              <a:rPr lang="en-US" sz="3600" b="1" i="1" dirty="0" smtClean="0">
                <a:solidFill>
                  <a:prstClr val="black"/>
                </a:solidFill>
              </a:rPr>
              <a:t>Are standards including attendance improving year on year?</a:t>
            </a:r>
          </a:p>
          <a:p>
            <a:pPr marL="342900" lvl="0" indent="-342900" algn="l" fontAlgn="auto">
              <a:spcAft>
                <a:spcPts val="0"/>
              </a:spcAft>
              <a:buFont typeface="Arial"/>
              <a:buChar char="•"/>
            </a:pPr>
            <a:r>
              <a:rPr lang="en-US" sz="3600" b="1" i="1" dirty="0" smtClean="0">
                <a:solidFill>
                  <a:prstClr val="black"/>
                </a:solidFill>
              </a:rPr>
              <a:t>Is the performance data an accurate reflection of standards in pupils’ books? How do we know?</a:t>
            </a:r>
          </a:p>
          <a:p>
            <a:pPr marL="342900" lvl="0" indent="-342900" algn="l" fontAlgn="auto">
              <a:spcAft>
                <a:spcPts val="0"/>
              </a:spcAft>
              <a:buFont typeface="Arial"/>
              <a:buChar char="•"/>
            </a:pPr>
            <a:r>
              <a:rPr lang="en-US" sz="3600" b="1" i="1" dirty="0" smtClean="0">
                <a:solidFill>
                  <a:prstClr val="black"/>
                </a:solidFill>
              </a:rPr>
              <a:t>Is the school performing in line or better than similar schools? If not, why?</a:t>
            </a:r>
          </a:p>
        </p:txBody>
      </p:sp>
    </p:spTree>
    <p:extLst>
      <p:ext uri="{BB962C8B-B14F-4D97-AF65-F5344CB8AC3E}">
        <p14:creationId xmlns:p14="http://schemas.microsoft.com/office/powerpoint/2010/main" val="1988718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9275" y="14287"/>
            <a:ext cx="6799263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A Final Thought…</a:t>
            </a:r>
            <a:endParaRPr lang="en-US" dirty="0"/>
          </a:p>
        </p:txBody>
      </p:sp>
      <p:pic>
        <p:nvPicPr>
          <p:cNvPr id="4" name="Picture 3" descr="einsteinmain-d221636a3615ffa6e93368e17af047c00f594767-s6-c8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364" y="1322999"/>
            <a:ext cx="2458076" cy="22713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804440" y="878774"/>
            <a:ext cx="633956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“</a:t>
            </a:r>
            <a:r>
              <a:rPr lang="en-US" sz="4400" dirty="0" smtClean="0"/>
              <a:t>Everything that can be counted does not necessarily count; everything that counts cannot necessarily be counted”</a:t>
            </a:r>
          </a:p>
          <a:p>
            <a:endParaRPr lang="en-US" sz="3200" dirty="0"/>
          </a:p>
          <a:p>
            <a:pPr algn="r"/>
            <a:r>
              <a:rPr lang="en-US" sz="3200" dirty="0" smtClean="0"/>
              <a:t>    </a:t>
            </a:r>
            <a:r>
              <a:rPr lang="en-US" sz="3200" b="1" i="1" dirty="0" smtClean="0"/>
              <a:t>Albert Einstein</a:t>
            </a:r>
            <a:endParaRPr lang="en-US" sz="3200" b="1" i="1" dirty="0"/>
          </a:p>
        </p:txBody>
      </p:sp>
    </p:spTree>
    <p:extLst>
      <p:ext uri="{BB962C8B-B14F-4D97-AF65-F5344CB8AC3E}">
        <p14:creationId xmlns:p14="http://schemas.microsoft.com/office/powerpoint/2010/main" val="95081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Time</a:t>
            </a:r>
            <a:r>
              <a:rPr lang="mr-IN" dirty="0" smtClean="0"/>
              <a:t>…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281" y="1970880"/>
            <a:ext cx="8961438" cy="4480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163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9680</TotalTime>
  <Words>2062</Words>
  <Application>Microsoft Macintosh PowerPoint</Application>
  <PresentationFormat>On-screen Show (4:3)</PresentationFormat>
  <Paragraphs>444</Paragraphs>
  <Slides>42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Calibri</vt:lpstr>
      <vt:lpstr>Mangal</vt:lpstr>
      <vt:lpstr>Wingdings</vt:lpstr>
      <vt:lpstr>Arial</vt:lpstr>
      <vt:lpstr>Office Theme</vt:lpstr>
      <vt:lpstr>TSWC</vt:lpstr>
      <vt:lpstr> </vt:lpstr>
      <vt:lpstr>General principles – Egwyddorion Cyffredinol</vt:lpstr>
      <vt:lpstr>   Trends in performance over time- Tueddiadau mewn perfformiad dros amser   </vt:lpstr>
      <vt:lpstr>PowerPoint Presentation</vt:lpstr>
      <vt:lpstr>Which school is the best performing school? Pa ysgol sydd yn perfformio orau?</vt:lpstr>
      <vt:lpstr>Which school is the best performing school? Pa ysgol sydd yn perfformio orau?</vt:lpstr>
      <vt:lpstr>Which school is the best performing school? Pa ysgol sydd yn perfformio orau?</vt:lpstr>
      <vt:lpstr>Which school is the best performing school? Pa ysgol sydd yn perfformio orau?</vt:lpstr>
      <vt:lpstr>Which school is the best performing school? Pa ysgol sydd yn perfformio orau?</vt:lpstr>
      <vt:lpstr>What does the new banding mean? Beth mae’r bandio newydd yn golygu?</vt:lpstr>
      <vt:lpstr>Y /The Criteria</vt:lpstr>
      <vt:lpstr>COLOUR BANDING – BANDIAU LLIW</vt:lpstr>
      <vt:lpstr>COLOUR BANDING – BANDIAU LLIW</vt:lpstr>
      <vt:lpstr>Comparison with similar schools Cymharu ag ysgolion tebyg</vt:lpstr>
      <vt:lpstr> Value added data –  Gwerth ychwanegol</vt:lpstr>
      <vt:lpstr>Performance of groups of pupils Perfformiad o grwpiau o blant</vt:lpstr>
      <vt:lpstr>Other analyses - Dadansoddiadau</vt:lpstr>
      <vt:lpstr>Two documents you will be looking at.. Dau dogfen byddwch yn edrych ar ..</vt:lpstr>
      <vt:lpstr>Contextual Information-  Gwybodaeth Cyd-destunol</vt:lpstr>
      <vt:lpstr> Performance Trends – Tueddiadau Perfformiad</vt:lpstr>
      <vt:lpstr>Gender Differences – Comparisons Gwahaniaethau Rhyw - Cymhariaeth</vt:lpstr>
      <vt:lpstr> Family Schools Comparisons – Cymharu Teulu o  Ysgolion</vt:lpstr>
      <vt:lpstr>What are quartiles? Beth yw Cwarteli?</vt:lpstr>
      <vt:lpstr> </vt:lpstr>
      <vt:lpstr>Benchmarking - Meincnodi</vt:lpstr>
      <vt:lpstr>PowerPoint Presentation</vt:lpstr>
      <vt:lpstr>My Local School</vt:lpstr>
      <vt:lpstr>My Local School</vt:lpstr>
      <vt:lpstr>My Local School</vt:lpstr>
      <vt:lpstr>My Local School</vt:lpstr>
      <vt:lpstr>My Local School</vt:lpstr>
      <vt:lpstr>My Local School eFSM v Non eFSM</vt:lpstr>
      <vt:lpstr>My Local School Boys v Girls</vt:lpstr>
      <vt:lpstr>My Local School Quartiles</vt:lpstr>
      <vt:lpstr>Attendance</vt:lpstr>
      <vt:lpstr>Attendance</vt:lpstr>
      <vt:lpstr>National Tests</vt:lpstr>
      <vt:lpstr>National Tests</vt:lpstr>
      <vt:lpstr>RECAP</vt:lpstr>
      <vt:lpstr>A Final Thought…</vt:lpstr>
      <vt:lpstr>Question Time…</vt:lpstr>
    </vt:vector>
  </TitlesOfParts>
  <Company>Trinity Saint David</Company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Gail Parker</cp:lastModifiedBy>
  <cp:revision>29</cp:revision>
  <dcterms:created xsi:type="dcterms:W3CDTF">2015-03-04T15:34:07Z</dcterms:created>
  <dcterms:modified xsi:type="dcterms:W3CDTF">2018-01-18T22:48:21Z</dcterms:modified>
</cp:coreProperties>
</file>