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7"/>
  </p:notesMasterIdLst>
  <p:handoutMasterIdLst>
    <p:handoutMasterId r:id="rId48"/>
  </p:handoutMasterIdLst>
  <p:sldIdLst>
    <p:sldId id="256" r:id="rId6"/>
    <p:sldId id="258" r:id="rId7"/>
    <p:sldId id="1459" r:id="rId8"/>
    <p:sldId id="261" r:id="rId9"/>
    <p:sldId id="267" r:id="rId10"/>
    <p:sldId id="268" r:id="rId11"/>
    <p:sldId id="1462" r:id="rId12"/>
    <p:sldId id="284" r:id="rId13"/>
    <p:sldId id="285" r:id="rId14"/>
    <p:sldId id="286" r:id="rId15"/>
    <p:sldId id="287" r:id="rId16"/>
    <p:sldId id="288" r:id="rId17"/>
    <p:sldId id="289" r:id="rId18"/>
    <p:sldId id="290" r:id="rId19"/>
    <p:sldId id="291" r:id="rId20"/>
    <p:sldId id="269" r:id="rId21"/>
    <p:sldId id="402" r:id="rId22"/>
    <p:sldId id="388" r:id="rId23"/>
    <p:sldId id="559" r:id="rId24"/>
    <p:sldId id="525" r:id="rId25"/>
    <p:sldId id="524" r:id="rId26"/>
    <p:sldId id="527" r:id="rId27"/>
    <p:sldId id="1454" r:id="rId28"/>
    <p:sldId id="1455" r:id="rId29"/>
    <p:sldId id="1464" r:id="rId30"/>
    <p:sldId id="534" r:id="rId31"/>
    <p:sldId id="568" r:id="rId32"/>
    <p:sldId id="538" r:id="rId33"/>
    <p:sldId id="541" r:id="rId34"/>
    <p:sldId id="540" r:id="rId35"/>
    <p:sldId id="570" r:id="rId36"/>
    <p:sldId id="569" r:id="rId37"/>
    <p:sldId id="260" r:id="rId38"/>
    <p:sldId id="530" r:id="rId39"/>
    <p:sldId id="302" r:id="rId40"/>
    <p:sldId id="531" r:id="rId41"/>
    <p:sldId id="301" r:id="rId42"/>
    <p:sldId id="447" r:id="rId43"/>
    <p:sldId id="1463" r:id="rId44"/>
    <p:sldId id="553" r:id="rId45"/>
    <p:sldId id="552"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EE0291-F210-4E57-8CA1-1AD7082AFB52}" v="1" dt="2026-03-01T20:15:54.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Hussain" userId="13caa6ac-9b40-4889-b031-a06d1854f9c6" providerId="ADAL" clId="{237778FF-BA7F-4DDE-A1CB-80EBD1D7595B}"/>
    <pc:docChg chg="undo custSel addSld delSld modSld">
      <pc:chgData name="Hamdi Hussain" userId="13caa6ac-9b40-4889-b031-a06d1854f9c6" providerId="ADAL" clId="{237778FF-BA7F-4DDE-A1CB-80EBD1D7595B}" dt="2026-03-01T20:18:22.586" v="35" actId="47"/>
      <pc:docMkLst>
        <pc:docMk/>
      </pc:docMkLst>
      <pc:sldChg chg="del">
        <pc:chgData name="Hamdi Hussain" userId="13caa6ac-9b40-4889-b031-a06d1854f9c6" providerId="ADAL" clId="{237778FF-BA7F-4DDE-A1CB-80EBD1D7595B}" dt="2026-03-01T20:15:21.929" v="0" actId="47"/>
        <pc:sldMkLst>
          <pc:docMk/>
          <pc:sldMk cId="571690497" sldId="263"/>
        </pc:sldMkLst>
      </pc:sldChg>
      <pc:sldChg chg="del">
        <pc:chgData name="Hamdi Hussain" userId="13caa6ac-9b40-4889-b031-a06d1854f9c6" providerId="ADAL" clId="{237778FF-BA7F-4DDE-A1CB-80EBD1D7595B}" dt="2026-03-01T20:18:22.586" v="35" actId="47"/>
        <pc:sldMkLst>
          <pc:docMk/>
          <pc:sldMk cId="185311094" sldId="506"/>
        </pc:sldMkLst>
      </pc:sldChg>
      <pc:sldChg chg="modSp mod">
        <pc:chgData name="Hamdi Hussain" userId="13caa6ac-9b40-4889-b031-a06d1854f9c6" providerId="ADAL" clId="{237778FF-BA7F-4DDE-A1CB-80EBD1D7595B}" dt="2026-03-01T20:15:39.248" v="8" actId="20577"/>
        <pc:sldMkLst>
          <pc:docMk/>
          <pc:sldMk cId="2570575777" sldId="524"/>
        </pc:sldMkLst>
        <pc:spChg chg="mod">
          <ac:chgData name="Hamdi Hussain" userId="13caa6ac-9b40-4889-b031-a06d1854f9c6" providerId="ADAL" clId="{237778FF-BA7F-4DDE-A1CB-80EBD1D7595B}" dt="2026-03-01T20:15:39.248" v="8" actId="20577"/>
          <ac:spMkLst>
            <pc:docMk/>
            <pc:sldMk cId="2570575777" sldId="524"/>
            <ac:spMk id="3" creationId="{D8D49011-A2B7-86DB-6579-E347F0418F2F}"/>
          </ac:spMkLst>
        </pc:spChg>
      </pc:sldChg>
      <pc:sldChg chg="modSp mod">
        <pc:chgData name="Hamdi Hussain" userId="13caa6ac-9b40-4889-b031-a06d1854f9c6" providerId="ADAL" clId="{237778FF-BA7F-4DDE-A1CB-80EBD1D7595B}" dt="2026-03-01T20:15:34.788" v="5" actId="20577"/>
        <pc:sldMkLst>
          <pc:docMk/>
          <pc:sldMk cId="3216633530" sldId="525"/>
        </pc:sldMkLst>
        <pc:spChg chg="mod">
          <ac:chgData name="Hamdi Hussain" userId="13caa6ac-9b40-4889-b031-a06d1854f9c6" providerId="ADAL" clId="{237778FF-BA7F-4DDE-A1CB-80EBD1D7595B}" dt="2026-03-01T20:15:34.788" v="5" actId="20577"/>
          <ac:spMkLst>
            <pc:docMk/>
            <pc:sldMk cId="3216633530" sldId="525"/>
            <ac:spMk id="3" creationId="{56C69219-FB1E-F6AB-71A7-5CEC0A707D95}"/>
          </ac:spMkLst>
        </pc:spChg>
      </pc:sldChg>
      <pc:sldChg chg="modSp del mod">
        <pc:chgData name="Hamdi Hussain" userId="13caa6ac-9b40-4889-b031-a06d1854f9c6" providerId="ADAL" clId="{237778FF-BA7F-4DDE-A1CB-80EBD1D7595B}" dt="2026-03-01T20:15:51.738" v="10" actId="47"/>
        <pc:sldMkLst>
          <pc:docMk/>
          <pc:sldMk cId="540051556" sldId="526"/>
        </pc:sldMkLst>
        <pc:spChg chg="mod">
          <ac:chgData name="Hamdi Hussain" userId="13caa6ac-9b40-4889-b031-a06d1854f9c6" providerId="ADAL" clId="{237778FF-BA7F-4DDE-A1CB-80EBD1D7595B}" dt="2026-03-01T20:15:48.275" v="9" actId="6549"/>
          <ac:spMkLst>
            <pc:docMk/>
            <pc:sldMk cId="540051556" sldId="526"/>
            <ac:spMk id="3" creationId="{75A46F2A-137E-E886-A224-DB0C0C71A025}"/>
          </ac:spMkLst>
        </pc:spChg>
      </pc:sldChg>
      <pc:sldChg chg="modSp mod">
        <pc:chgData name="Hamdi Hussain" userId="13caa6ac-9b40-4889-b031-a06d1854f9c6" providerId="ADAL" clId="{237778FF-BA7F-4DDE-A1CB-80EBD1D7595B}" dt="2026-03-01T20:16:09.823" v="17" actId="255"/>
        <pc:sldMkLst>
          <pc:docMk/>
          <pc:sldMk cId="2116944810" sldId="527"/>
        </pc:sldMkLst>
        <pc:spChg chg="mod">
          <ac:chgData name="Hamdi Hussain" userId="13caa6ac-9b40-4889-b031-a06d1854f9c6" providerId="ADAL" clId="{237778FF-BA7F-4DDE-A1CB-80EBD1D7595B}" dt="2026-03-01T20:16:09.823" v="17" actId="255"/>
          <ac:spMkLst>
            <pc:docMk/>
            <pc:sldMk cId="2116944810" sldId="527"/>
            <ac:spMk id="3" creationId="{10A885FF-1C02-A9DD-05D6-7418AA1F6467}"/>
          </ac:spMkLst>
        </pc:spChg>
      </pc:sldChg>
      <pc:sldChg chg="del">
        <pc:chgData name="Hamdi Hussain" userId="13caa6ac-9b40-4889-b031-a06d1854f9c6" providerId="ADAL" clId="{237778FF-BA7F-4DDE-A1CB-80EBD1D7595B}" dt="2026-03-01T20:16:25.767" v="18" actId="47"/>
        <pc:sldMkLst>
          <pc:docMk/>
          <pc:sldMk cId="380619327" sldId="528"/>
        </pc:sldMkLst>
      </pc:sldChg>
      <pc:sldChg chg="delSp mod">
        <pc:chgData name="Hamdi Hussain" userId="13caa6ac-9b40-4889-b031-a06d1854f9c6" providerId="ADAL" clId="{237778FF-BA7F-4DDE-A1CB-80EBD1D7595B}" dt="2026-03-01T20:17:33.689" v="28" actId="478"/>
        <pc:sldMkLst>
          <pc:docMk/>
          <pc:sldMk cId="3106905998" sldId="540"/>
        </pc:sldMkLst>
        <pc:spChg chg="del">
          <ac:chgData name="Hamdi Hussain" userId="13caa6ac-9b40-4889-b031-a06d1854f9c6" providerId="ADAL" clId="{237778FF-BA7F-4DDE-A1CB-80EBD1D7595B}" dt="2026-03-01T20:17:33.689" v="28" actId="478"/>
          <ac:spMkLst>
            <pc:docMk/>
            <pc:sldMk cId="3106905998" sldId="540"/>
            <ac:spMk id="4" creationId="{B9D13948-A929-42D0-934C-12DF0B67E8C1}"/>
          </ac:spMkLst>
        </pc:spChg>
      </pc:sldChg>
      <pc:sldChg chg="del">
        <pc:chgData name="Hamdi Hussain" userId="13caa6ac-9b40-4889-b031-a06d1854f9c6" providerId="ADAL" clId="{237778FF-BA7F-4DDE-A1CB-80EBD1D7595B}" dt="2026-03-01T20:16:27.966" v="19" actId="47"/>
        <pc:sldMkLst>
          <pc:docMk/>
          <pc:sldMk cId="117753356" sldId="554"/>
        </pc:sldMkLst>
      </pc:sldChg>
      <pc:sldChg chg="del">
        <pc:chgData name="Hamdi Hussain" userId="13caa6ac-9b40-4889-b031-a06d1854f9c6" providerId="ADAL" clId="{237778FF-BA7F-4DDE-A1CB-80EBD1D7595B}" dt="2026-03-01T20:16:28.850" v="20" actId="47"/>
        <pc:sldMkLst>
          <pc:docMk/>
          <pc:sldMk cId="2826967429" sldId="555"/>
        </pc:sldMkLst>
      </pc:sldChg>
      <pc:sldChg chg="del">
        <pc:chgData name="Hamdi Hussain" userId="13caa6ac-9b40-4889-b031-a06d1854f9c6" providerId="ADAL" clId="{237778FF-BA7F-4DDE-A1CB-80EBD1D7595B}" dt="2026-03-01T20:16:30.271" v="21" actId="47"/>
        <pc:sldMkLst>
          <pc:docMk/>
          <pc:sldMk cId="2215126341" sldId="556"/>
        </pc:sldMkLst>
      </pc:sldChg>
      <pc:sldChg chg="add del">
        <pc:chgData name="Hamdi Hussain" userId="13caa6ac-9b40-4889-b031-a06d1854f9c6" providerId="ADAL" clId="{237778FF-BA7F-4DDE-A1CB-80EBD1D7595B}" dt="2026-03-01T20:15:27.395" v="2" actId="47"/>
        <pc:sldMkLst>
          <pc:docMk/>
          <pc:sldMk cId="3778823464" sldId="559"/>
        </pc:sldMkLst>
      </pc:sldChg>
      <pc:sldChg chg="modSp mod">
        <pc:chgData name="Hamdi Hussain" userId="13caa6ac-9b40-4889-b031-a06d1854f9c6" providerId="ADAL" clId="{237778FF-BA7F-4DDE-A1CB-80EBD1D7595B}" dt="2026-03-01T20:18:01.301" v="33" actId="20577"/>
        <pc:sldMkLst>
          <pc:docMk/>
          <pc:sldMk cId="1938328445" sldId="569"/>
        </pc:sldMkLst>
        <pc:spChg chg="mod">
          <ac:chgData name="Hamdi Hussain" userId="13caa6ac-9b40-4889-b031-a06d1854f9c6" providerId="ADAL" clId="{237778FF-BA7F-4DDE-A1CB-80EBD1D7595B}" dt="2026-03-01T20:18:01.301" v="33" actId="20577"/>
          <ac:spMkLst>
            <pc:docMk/>
            <pc:sldMk cId="1938328445" sldId="569"/>
            <ac:spMk id="3" creationId="{F34076AF-7D12-EE9A-B537-5EAB456158A5}"/>
          </ac:spMkLst>
        </pc:spChg>
      </pc:sldChg>
      <pc:sldChg chg="del">
        <pc:chgData name="Hamdi Hussain" userId="13caa6ac-9b40-4889-b031-a06d1854f9c6" providerId="ADAL" clId="{237778FF-BA7F-4DDE-A1CB-80EBD1D7595B}" dt="2026-03-01T20:18:17.069" v="34" actId="47"/>
        <pc:sldMkLst>
          <pc:docMk/>
          <pc:sldMk cId="3199238092" sldId="1453"/>
        </pc:sldMkLst>
      </pc:sldChg>
      <pc:sldChg chg="addSp delSp modSp new mod">
        <pc:chgData name="Hamdi Hussain" userId="13caa6ac-9b40-4889-b031-a06d1854f9c6" providerId="ADAL" clId="{237778FF-BA7F-4DDE-A1CB-80EBD1D7595B}" dt="2026-03-01T20:17:03.075" v="27" actId="1076"/>
        <pc:sldMkLst>
          <pc:docMk/>
          <pc:sldMk cId="984278436" sldId="1464"/>
        </pc:sldMkLst>
        <pc:spChg chg="del">
          <ac:chgData name="Hamdi Hussain" userId="13caa6ac-9b40-4889-b031-a06d1854f9c6" providerId="ADAL" clId="{237778FF-BA7F-4DDE-A1CB-80EBD1D7595B}" dt="2026-03-01T20:16:58.545" v="24" actId="478"/>
          <ac:spMkLst>
            <pc:docMk/>
            <pc:sldMk cId="984278436" sldId="1464"/>
            <ac:spMk id="2" creationId="{B66595CF-D0B8-9439-EBE5-B22CD8BD8C03}"/>
          </ac:spMkLst>
        </pc:spChg>
        <pc:spChg chg="del">
          <ac:chgData name="Hamdi Hussain" userId="13caa6ac-9b40-4889-b031-a06d1854f9c6" providerId="ADAL" clId="{237778FF-BA7F-4DDE-A1CB-80EBD1D7595B}" dt="2026-03-01T20:16:57.555" v="23" actId="478"/>
          <ac:spMkLst>
            <pc:docMk/>
            <pc:sldMk cId="984278436" sldId="1464"/>
            <ac:spMk id="3" creationId="{8940FD04-239D-6B24-62C1-4E7DB94DF81F}"/>
          </ac:spMkLst>
        </pc:spChg>
        <pc:picChg chg="add mod">
          <ac:chgData name="Hamdi Hussain" userId="13caa6ac-9b40-4889-b031-a06d1854f9c6" providerId="ADAL" clId="{237778FF-BA7F-4DDE-A1CB-80EBD1D7595B}" dt="2026-03-01T20:17:03.075" v="27" actId="1076"/>
          <ac:picMkLst>
            <pc:docMk/>
            <pc:sldMk cId="984278436" sldId="1464"/>
            <ac:picMk id="5" creationId="{65F26B85-B987-05E1-AE95-F6B6FE521B9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23/06/2026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23/06/2026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ocal.gov.uk/marmot-review-report-fair-society-healthy-live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kingsfund.org.uk/publications/what-are-health-inequalitie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vp9wPDrMDRU"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7823DC-7A90-4827-B80E-C4D9CE3AE295}" type="slidenum">
              <a:rPr lang="en-GB" smtClean="0"/>
              <a:t>17</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Marmot Review report – 'Fair Society, Healthy Lives | Local Government Association</a:t>
            </a:r>
            <a:endParaRPr lang="en-GB"/>
          </a:p>
        </p:txBody>
      </p:sp>
      <p:sp>
        <p:nvSpPr>
          <p:cNvPr id="4" name="Slide Number Placeholder 3"/>
          <p:cNvSpPr>
            <a:spLocks noGrp="1"/>
          </p:cNvSpPr>
          <p:nvPr>
            <p:ph type="sldNum" sz="quarter" idx="5"/>
          </p:nvPr>
        </p:nvSpPr>
        <p:spPr/>
        <p:txBody>
          <a:bodyPr/>
          <a:lstStyle/>
          <a:p>
            <a:fld id="{5E7823DC-7A90-4827-B80E-C4D9CE3AE295}" type="slidenum">
              <a:rPr lang="en-GB" smtClean="0"/>
              <a:t>18</a:t>
            </a:fld>
            <a:endParaRPr lang="en-GB"/>
          </a:p>
        </p:txBody>
      </p:sp>
    </p:spTree>
    <p:extLst>
      <p:ext uri="{BB962C8B-B14F-4D97-AF65-F5344CB8AC3E}">
        <p14:creationId xmlns:p14="http://schemas.microsoft.com/office/powerpoint/2010/main" val="1659726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Everyone in society should have the opportunity to make healthy choices, live healthy lives and access high quality health and social care services</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3276369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What are health inequalities? | The King's Fund (kingsfund.org.uk)</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5873072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https://www.gov.uk/government/collections/health-matters-public-health-issues</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28</a:t>
            </a:fld>
            <a:endParaRPr lang="en-US" altLang="en-US"/>
          </a:p>
        </p:txBody>
      </p:sp>
    </p:spTree>
    <p:extLst>
      <p:ext uri="{BB962C8B-B14F-4D97-AF65-F5344CB8AC3E}">
        <p14:creationId xmlns:p14="http://schemas.microsoft.com/office/powerpoint/2010/main" val="1032654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3797552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Health Equity in England: The Marmot Review 10 Years On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1112403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23/06/2026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23/06/2026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6729D629-4D80-4119-997D-F0D00F8E05C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1A9955B0-0D6B-48D5-B36C-ECE61276EE5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7A652EA-0712-4FBC-81CB-93E846C9A0E4}"/>
              </a:ext>
            </a:extLst>
          </p:cNvPr>
          <p:cNvSpPr>
            <a:spLocks noGrp="1" noChangeArrowheads="1"/>
          </p:cNvSpPr>
          <p:nvPr>
            <p:ph type="sldNum" sz="quarter" idx="12"/>
          </p:nvPr>
        </p:nvSpPr>
        <p:spPr>
          <a:ln/>
        </p:spPr>
        <p:txBody>
          <a:bodyPr/>
          <a:lstStyle>
            <a:lvl1pPr>
              <a:defRPr/>
            </a:lvl1pPr>
          </a:lstStyle>
          <a:p>
            <a:pPr>
              <a:defRPr/>
            </a:pPr>
            <a:fld id="{CC97775E-BC5A-46DC-8A4A-7271C7C4012E}" type="slidenum">
              <a:rPr lang="en-US" altLang="en-US"/>
              <a:pPr>
                <a:defRPr/>
              </a:pPr>
              <a:t>‹#›</a:t>
            </a:fld>
            <a:endParaRPr lang="en-US" altLang="en-US"/>
          </a:p>
        </p:txBody>
      </p:sp>
    </p:spTree>
    <p:extLst>
      <p:ext uri="{BB962C8B-B14F-4D97-AF65-F5344CB8AC3E}">
        <p14:creationId xmlns:p14="http://schemas.microsoft.com/office/powerpoint/2010/main" val="2761630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E9EBB354-D68B-4AD6-91B1-71507A4F3440}"/>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585F657-4EFB-4AE5-B0E0-A84CFE7C6E13}"/>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2C55ACF0-1E49-4CFA-B16A-EC3630873134}"/>
              </a:ext>
            </a:extLst>
          </p:cNvPr>
          <p:cNvSpPr>
            <a:spLocks noGrp="1" noChangeArrowheads="1"/>
          </p:cNvSpPr>
          <p:nvPr>
            <p:ph type="sldNum" sz="quarter" idx="12"/>
          </p:nvPr>
        </p:nvSpPr>
        <p:spPr>
          <a:ln/>
        </p:spPr>
        <p:txBody>
          <a:bodyPr/>
          <a:lstStyle>
            <a:lvl1pPr>
              <a:defRPr/>
            </a:lvl1pPr>
          </a:lstStyle>
          <a:p>
            <a:pPr>
              <a:defRPr/>
            </a:pPr>
            <a:fld id="{9B4AA286-9BDC-4428-BECD-4687DE11842D}" type="slidenum">
              <a:rPr lang="en-US" altLang="en-US"/>
              <a:pPr>
                <a:defRPr/>
              </a:pPr>
              <a:t>‹#›</a:t>
            </a:fld>
            <a:endParaRPr lang="en-US" altLang="en-US"/>
          </a:p>
        </p:txBody>
      </p:sp>
    </p:spTree>
    <p:extLst>
      <p:ext uri="{BB962C8B-B14F-4D97-AF65-F5344CB8AC3E}">
        <p14:creationId xmlns:p14="http://schemas.microsoft.com/office/powerpoint/2010/main" val="268363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A3EDDCBF-337D-443F-BC2C-AD45B793042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6517911-CD49-41EC-ABDA-5B5D0B5DDFDA}"/>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CAB52896-A7E5-49B4-BF9D-0D5B5EB5320B}"/>
              </a:ext>
            </a:extLst>
          </p:cNvPr>
          <p:cNvSpPr>
            <a:spLocks noGrp="1" noChangeArrowheads="1"/>
          </p:cNvSpPr>
          <p:nvPr>
            <p:ph type="sldNum" sz="quarter" idx="12"/>
          </p:nvPr>
        </p:nvSpPr>
        <p:spPr>
          <a:ln/>
        </p:spPr>
        <p:txBody>
          <a:bodyPr/>
          <a:lstStyle>
            <a:lvl1pPr>
              <a:defRPr/>
            </a:lvl1pPr>
          </a:lstStyle>
          <a:p>
            <a:pPr>
              <a:defRPr/>
            </a:pPr>
            <a:fld id="{E6778E82-B0DE-4A5A-9594-013B0EBC24CB}" type="slidenum">
              <a:rPr lang="en-US" altLang="en-US"/>
              <a:pPr>
                <a:defRPr/>
              </a:pPr>
              <a:t>‹#›</a:t>
            </a:fld>
            <a:endParaRPr lang="en-US" altLang="en-US"/>
          </a:p>
        </p:txBody>
      </p:sp>
    </p:spTree>
    <p:extLst>
      <p:ext uri="{BB962C8B-B14F-4D97-AF65-F5344CB8AC3E}">
        <p14:creationId xmlns:p14="http://schemas.microsoft.com/office/powerpoint/2010/main" val="3588808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A5AF0AD-EE7E-4DE3-8511-E507DDAA0AD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2C40069-01B3-4963-9B7D-6F25247C49CF}"/>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DB93B44-CEA4-4987-916A-CA12537A493A}"/>
              </a:ext>
            </a:extLst>
          </p:cNvPr>
          <p:cNvSpPr>
            <a:spLocks noGrp="1" noChangeArrowheads="1"/>
          </p:cNvSpPr>
          <p:nvPr>
            <p:ph type="sldNum" sz="quarter" idx="12"/>
          </p:nvPr>
        </p:nvSpPr>
        <p:spPr>
          <a:ln/>
        </p:spPr>
        <p:txBody>
          <a:bodyPr/>
          <a:lstStyle>
            <a:lvl1pPr>
              <a:defRPr/>
            </a:lvl1pPr>
          </a:lstStyle>
          <a:p>
            <a:pPr>
              <a:defRPr/>
            </a:pPr>
            <a:fld id="{54B088B3-7193-44A0-940C-CCA887776FE5}" type="slidenum">
              <a:rPr lang="en-US" altLang="en-US"/>
              <a:pPr>
                <a:defRPr/>
              </a:pPr>
              <a:t>‹#›</a:t>
            </a:fld>
            <a:endParaRPr lang="en-US" altLang="en-US"/>
          </a:p>
        </p:txBody>
      </p:sp>
    </p:spTree>
    <p:extLst>
      <p:ext uri="{BB962C8B-B14F-4D97-AF65-F5344CB8AC3E}">
        <p14:creationId xmlns:p14="http://schemas.microsoft.com/office/powerpoint/2010/main" val="2990210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BF811B52-20E4-4158-9F9B-A6AD14BD3A8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48DDA4A2-9BF6-4E96-A337-AAD9B29C1362}"/>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9" name="Rectangle 6">
            <a:extLst>
              <a:ext uri="{FF2B5EF4-FFF2-40B4-BE49-F238E27FC236}">
                <a16:creationId xmlns:a16="http://schemas.microsoft.com/office/drawing/2014/main" id="{DECD2FD9-647B-4EAD-BAFC-8E8F49495360}"/>
              </a:ext>
            </a:extLst>
          </p:cNvPr>
          <p:cNvSpPr>
            <a:spLocks noGrp="1" noChangeArrowheads="1"/>
          </p:cNvSpPr>
          <p:nvPr>
            <p:ph type="sldNum" sz="quarter" idx="12"/>
          </p:nvPr>
        </p:nvSpPr>
        <p:spPr>
          <a:ln/>
        </p:spPr>
        <p:txBody>
          <a:bodyPr/>
          <a:lstStyle>
            <a:lvl1pPr>
              <a:defRPr/>
            </a:lvl1pPr>
          </a:lstStyle>
          <a:p>
            <a:pPr>
              <a:defRPr/>
            </a:pPr>
            <a:fld id="{28E52F76-081F-42D2-8325-5FC451EBA41C}" type="slidenum">
              <a:rPr lang="en-US" altLang="en-US"/>
              <a:pPr>
                <a:defRPr/>
              </a:pPr>
              <a:t>‹#›</a:t>
            </a:fld>
            <a:endParaRPr lang="en-US" altLang="en-US"/>
          </a:p>
        </p:txBody>
      </p:sp>
    </p:spTree>
    <p:extLst>
      <p:ext uri="{BB962C8B-B14F-4D97-AF65-F5344CB8AC3E}">
        <p14:creationId xmlns:p14="http://schemas.microsoft.com/office/powerpoint/2010/main" val="2493876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18694C96-F82C-466A-8974-F08D6D7FD8A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28AB449D-36E5-4FD9-AF37-58BDEF5B124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5" name="Rectangle 6">
            <a:extLst>
              <a:ext uri="{FF2B5EF4-FFF2-40B4-BE49-F238E27FC236}">
                <a16:creationId xmlns:a16="http://schemas.microsoft.com/office/drawing/2014/main" id="{7DD17471-87E7-4A5A-AF47-DC1F2AA5FA3A}"/>
              </a:ext>
            </a:extLst>
          </p:cNvPr>
          <p:cNvSpPr>
            <a:spLocks noGrp="1" noChangeArrowheads="1"/>
          </p:cNvSpPr>
          <p:nvPr>
            <p:ph type="sldNum" sz="quarter" idx="12"/>
          </p:nvPr>
        </p:nvSpPr>
        <p:spPr>
          <a:ln/>
        </p:spPr>
        <p:txBody>
          <a:bodyPr/>
          <a:lstStyle>
            <a:lvl1pPr>
              <a:defRPr/>
            </a:lvl1pPr>
          </a:lstStyle>
          <a:p>
            <a:pPr>
              <a:defRPr/>
            </a:pPr>
            <a:fld id="{46F17270-5A6E-4BD0-805A-FD8C21DCB30E}" type="slidenum">
              <a:rPr lang="en-US" altLang="en-US"/>
              <a:pPr>
                <a:defRPr/>
              </a:pPr>
              <a:t>‹#›</a:t>
            </a:fld>
            <a:endParaRPr lang="en-US" altLang="en-US"/>
          </a:p>
        </p:txBody>
      </p:sp>
    </p:spTree>
    <p:extLst>
      <p:ext uri="{BB962C8B-B14F-4D97-AF65-F5344CB8AC3E}">
        <p14:creationId xmlns:p14="http://schemas.microsoft.com/office/powerpoint/2010/main" val="39218525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98CA7D3-2AFA-4E98-ABA5-0CBAB6B4D55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E87D9BDD-1588-460C-B506-B3686E2BFC0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4" name="Rectangle 6">
            <a:extLst>
              <a:ext uri="{FF2B5EF4-FFF2-40B4-BE49-F238E27FC236}">
                <a16:creationId xmlns:a16="http://schemas.microsoft.com/office/drawing/2014/main" id="{A3AD0192-8127-4C20-A12D-ABEF66D7869C}"/>
              </a:ext>
            </a:extLst>
          </p:cNvPr>
          <p:cNvSpPr>
            <a:spLocks noGrp="1" noChangeArrowheads="1"/>
          </p:cNvSpPr>
          <p:nvPr>
            <p:ph type="sldNum" sz="quarter" idx="12"/>
          </p:nvPr>
        </p:nvSpPr>
        <p:spPr>
          <a:ln/>
        </p:spPr>
        <p:txBody>
          <a:bodyPr/>
          <a:lstStyle>
            <a:lvl1pPr>
              <a:defRPr/>
            </a:lvl1pPr>
          </a:lstStyle>
          <a:p>
            <a:pPr>
              <a:defRPr/>
            </a:pPr>
            <a:fld id="{98EDCA53-C7CC-468C-9BE4-797542F02380}" type="slidenum">
              <a:rPr lang="en-US" altLang="en-US"/>
              <a:pPr>
                <a:defRPr/>
              </a:pPr>
              <a:t>‹#›</a:t>
            </a:fld>
            <a:endParaRPr lang="en-US" altLang="en-US"/>
          </a:p>
        </p:txBody>
      </p:sp>
    </p:spTree>
    <p:extLst>
      <p:ext uri="{BB962C8B-B14F-4D97-AF65-F5344CB8AC3E}">
        <p14:creationId xmlns:p14="http://schemas.microsoft.com/office/powerpoint/2010/main" val="677014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0104D202-8E1A-4C04-89EC-50885F04544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6D47399-15BE-4076-9D7E-709F37706378}"/>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CAD97990-EBF7-4795-9330-EB5655BAE904}"/>
              </a:ext>
            </a:extLst>
          </p:cNvPr>
          <p:cNvSpPr>
            <a:spLocks noGrp="1" noChangeArrowheads="1"/>
          </p:cNvSpPr>
          <p:nvPr>
            <p:ph type="sldNum" sz="quarter" idx="12"/>
          </p:nvPr>
        </p:nvSpPr>
        <p:spPr>
          <a:ln/>
        </p:spPr>
        <p:txBody>
          <a:bodyPr/>
          <a:lstStyle>
            <a:lvl1pPr>
              <a:defRPr/>
            </a:lvl1pPr>
          </a:lstStyle>
          <a:p>
            <a:pPr>
              <a:defRPr/>
            </a:pPr>
            <a:fld id="{8646FABC-2861-4B3E-8B92-A7F17B0451A6}" type="slidenum">
              <a:rPr lang="en-US" altLang="en-US"/>
              <a:pPr>
                <a:defRPr/>
              </a:pPr>
              <a:t>‹#›</a:t>
            </a:fld>
            <a:endParaRPr lang="en-US" altLang="en-US"/>
          </a:p>
        </p:txBody>
      </p:sp>
    </p:spTree>
    <p:extLst>
      <p:ext uri="{BB962C8B-B14F-4D97-AF65-F5344CB8AC3E}">
        <p14:creationId xmlns:p14="http://schemas.microsoft.com/office/powerpoint/2010/main" val="4215427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171FB32B-507E-4EB1-BC3E-B9E5D005473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C2AD4A20-7F45-4A86-9406-4DA7B957239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1482B04E-C5D1-42C4-B324-A9A73D48EB9C}"/>
              </a:ext>
            </a:extLst>
          </p:cNvPr>
          <p:cNvSpPr>
            <a:spLocks noGrp="1" noChangeArrowheads="1"/>
          </p:cNvSpPr>
          <p:nvPr>
            <p:ph type="sldNum" sz="quarter" idx="12"/>
          </p:nvPr>
        </p:nvSpPr>
        <p:spPr>
          <a:ln/>
        </p:spPr>
        <p:txBody>
          <a:bodyPr/>
          <a:lstStyle>
            <a:lvl1pPr>
              <a:defRPr/>
            </a:lvl1pPr>
          </a:lstStyle>
          <a:p>
            <a:pPr>
              <a:defRPr/>
            </a:pPr>
            <a:fld id="{AD2665CD-9AD3-4F6A-87AE-9719B72083B8}" type="slidenum">
              <a:rPr lang="en-US" altLang="en-US"/>
              <a:pPr>
                <a:defRPr/>
              </a:pPr>
              <a:t>‹#›</a:t>
            </a:fld>
            <a:endParaRPr lang="en-US" altLang="en-US"/>
          </a:p>
        </p:txBody>
      </p:sp>
    </p:spTree>
    <p:extLst>
      <p:ext uri="{BB962C8B-B14F-4D97-AF65-F5344CB8AC3E}">
        <p14:creationId xmlns:p14="http://schemas.microsoft.com/office/powerpoint/2010/main" val="1499464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A37B4D1-4BAC-4C8F-B5E7-28B6350EC89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48E21F5-3B8C-4948-90BF-FD1E1B9C4A5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4AB18462-6C04-432F-A6FD-F1ADBB69E7B6}"/>
              </a:ext>
            </a:extLst>
          </p:cNvPr>
          <p:cNvSpPr>
            <a:spLocks noGrp="1" noChangeArrowheads="1"/>
          </p:cNvSpPr>
          <p:nvPr>
            <p:ph type="sldNum" sz="quarter" idx="12"/>
          </p:nvPr>
        </p:nvSpPr>
        <p:spPr>
          <a:ln/>
        </p:spPr>
        <p:txBody>
          <a:bodyPr/>
          <a:lstStyle>
            <a:lvl1pPr>
              <a:defRPr/>
            </a:lvl1pPr>
          </a:lstStyle>
          <a:p>
            <a:pPr>
              <a:defRPr/>
            </a:pPr>
            <a:fld id="{0897204E-69FF-4CDF-B14D-FBAFC4FCB428}" type="slidenum">
              <a:rPr lang="en-US" altLang="en-US"/>
              <a:pPr>
                <a:defRPr/>
              </a:pPr>
              <a:t>‹#›</a:t>
            </a:fld>
            <a:endParaRPr lang="en-US" altLang="en-US"/>
          </a:p>
        </p:txBody>
      </p:sp>
    </p:spTree>
    <p:extLst>
      <p:ext uri="{BB962C8B-B14F-4D97-AF65-F5344CB8AC3E}">
        <p14:creationId xmlns:p14="http://schemas.microsoft.com/office/powerpoint/2010/main" val="500443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78F8DBB-B2A0-4A86-82E7-EDCC7F405E2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50302B6-F694-436B-9E57-FF34CA50BE7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CC5275B-DA2D-4372-9247-9B8E35011828}"/>
              </a:ext>
            </a:extLst>
          </p:cNvPr>
          <p:cNvSpPr>
            <a:spLocks noGrp="1" noChangeArrowheads="1"/>
          </p:cNvSpPr>
          <p:nvPr>
            <p:ph type="sldNum" sz="quarter" idx="12"/>
          </p:nvPr>
        </p:nvSpPr>
        <p:spPr>
          <a:ln/>
        </p:spPr>
        <p:txBody>
          <a:bodyPr/>
          <a:lstStyle>
            <a:lvl1pPr>
              <a:defRPr/>
            </a:lvl1pPr>
          </a:lstStyle>
          <a:p>
            <a:pPr>
              <a:defRPr/>
            </a:pPr>
            <a:fld id="{9515D11A-AFDE-49E4-89C0-AF11FAD5458C}" type="slidenum">
              <a:rPr lang="en-US" altLang="en-US"/>
              <a:pPr>
                <a:defRPr/>
              </a:pPr>
              <a:t>‹#›</a:t>
            </a:fld>
            <a:endParaRPr lang="en-US" altLang="en-US"/>
          </a:p>
        </p:txBody>
      </p:sp>
    </p:spTree>
    <p:extLst>
      <p:ext uri="{BB962C8B-B14F-4D97-AF65-F5344CB8AC3E}">
        <p14:creationId xmlns:p14="http://schemas.microsoft.com/office/powerpoint/2010/main" val="41381711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8461901-F3DB-491F-9427-D2BDBA398DE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8794939-517D-45DD-A348-B906C33FC04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E81A0A6-CBB9-48D3-AFC4-5BD9047F668B}"/>
              </a:ext>
            </a:extLst>
          </p:cNvPr>
          <p:cNvSpPr>
            <a:spLocks noGrp="1" noChangeArrowheads="1"/>
          </p:cNvSpPr>
          <p:nvPr>
            <p:ph type="sldNum" sz="quarter" idx="12"/>
          </p:nvPr>
        </p:nvSpPr>
        <p:spPr>
          <a:ln/>
        </p:spPr>
        <p:txBody>
          <a:bodyPr/>
          <a:lstStyle>
            <a:lvl1pPr>
              <a:defRPr/>
            </a:lvl1pPr>
          </a:lstStyle>
          <a:p>
            <a:pPr>
              <a:defRPr/>
            </a:pPr>
            <a:fld id="{3EBA6D1C-A3C6-4E46-8F2A-E5FFC73394E6}" type="slidenum">
              <a:rPr lang="en-US" altLang="en-US"/>
              <a:pPr>
                <a:defRPr/>
              </a:pPr>
              <a:t>‹#›</a:t>
            </a:fld>
            <a:endParaRPr lang="en-US" altLang="en-US"/>
          </a:p>
        </p:txBody>
      </p:sp>
    </p:spTree>
    <p:extLst>
      <p:ext uri="{BB962C8B-B14F-4D97-AF65-F5344CB8AC3E}">
        <p14:creationId xmlns:p14="http://schemas.microsoft.com/office/powerpoint/2010/main" val="10333697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0D1949B8-A09F-4D90-830C-83E7EB51405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0568560-CD1F-489E-985F-8E34D60F5D3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1CA6F4D6-5BE9-4527-8437-9682A6D65B6C}"/>
              </a:ext>
            </a:extLst>
          </p:cNvPr>
          <p:cNvSpPr>
            <a:spLocks noGrp="1" noChangeArrowheads="1"/>
          </p:cNvSpPr>
          <p:nvPr>
            <p:ph type="sldNum" sz="quarter" idx="12"/>
          </p:nvPr>
        </p:nvSpPr>
        <p:spPr>
          <a:ln/>
        </p:spPr>
        <p:txBody>
          <a:bodyPr/>
          <a:lstStyle>
            <a:lvl1pPr>
              <a:defRPr/>
            </a:lvl1pPr>
          </a:lstStyle>
          <a:p>
            <a:pPr>
              <a:defRPr/>
            </a:pPr>
            <a:fld id="{FA21FB6F-831B-4B6C-B0F9-6E6B2FCB84D8}" type="slidenum">
              <a:rPr lang="en-US" altLang="en-US"/>
              <a:pPr>
                <a:defRPr/>
              </a:pPr>
              <a:t>‹#›</a:t>
            </a:fld>
            <a:endParaRPr lang="en-US" altLang="en-US"/>
          </a:p>
        </p:txBody>
      </p:sp>
    </p:spTree>
    <p:extLst>
      <p:ext uri="{BB962C8B-B14F-4D97-AF65-F5344CB8AC3E}">
        <p14:creationId xmlns:p14="http://schemas.microsoft.com/office/powerpoint/2010/main" val="39211481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DE0C8409-A81D-4137-A7D1-4516FE07420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A318DFE3-7AE9-4589-9E87-505C6E28B5C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3A38219C-83BC-4C81-9095-09B97D4C76DE}"/>
              </a:ext>
            </a:extLst>
          </p:cNvPr>
          <p:cNvSpPr>
            <a:spLocks noGrp="1" noChangeArrowheads="1"/>
          </p:cNvSpPr>
          <p:nvPr>
            <p:ph type="sldNum" sz="quarter" idx="12"/>
          </p:nvPr>
        </p:nvSpPr>
        <p:spPr>
          <a:ln/>
        </p:spPr>
        <p:txBody>
          <a:bodyPr/>
          <a:lstStyle>
            <a:lvl1pPr>
              <a:defRPr/>
            </a:lvl1pPr>
          </a:lstStyle>
          <a:p>
            <a:pPr>
              <a:defRPr/>
            </a:pPr>
            <a:fld id="{C6936C81-B815-4B07-91DF-4F7DD1EBA6AF}" type="slidenum">
              <a:rPr lang="en-US" altLang="en-US"/>
              <a:pPr>
                <a:defRPr/>
              </a:pPr>
              <a:t>‹#›</a:t>
            </a:fld>
            <a:endParaRPr lang="en-US" altLang="en-US"/>
          </a:p>
        </p:txBody>
      </p:sp>
    </p:spTree>
    <p:extLst>
      <p:ext uri="{BB962C8B-B14F-4D97-AF65-F5344CB8AC3E}">
        <p14:creationId xmlns:p14="http://schemas.microsoft.com/office/powerpoint/2010/main" val="3879182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23/06/2026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C14A962-598D-48E9-96DB-14B1FC79D0EB}"/>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896235E-E933-4436-8B66-1A5118105906}"/>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F18CECAA-54B2-4C72-AA3B-7BA01F857C83}"/>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1029" name="Rectangle 5">
            <a:extLst>
              <a:ext uri="{FF2B5EF4-FFF2-40B4-BE49-F238E27FC236}">
                <a16:creationId xmlns:a16="http://schemas.microsoft.com/office/drawing/2014/main" id="{5D212C1C-F7B7-4925-AE39-38FD10105B5A}"/>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r>
              <a:rPr lang="en-US" altLang="en-US"/>
              <a:t>Copyright British Nutrition Foundation</a:t>
            </a:r>
          </a:p>
        </p:txBody>
      </p:sp>
      <p:sp>
        <p:nvSpPr>
          <p:cNvPr id="1030" name="Rectangle 6">
            <a:extLst>
              <a:ext uri="{FF2B5EF4-FFF2-40B4-BE49-F238E27FC236}">
                <a16:creationId xmlns:a16="http://schemas.microsoft.com/office/drawing/2014/main" id="{6A9F2E7D-9CBB-47F1-B430-5D732F5FD27D}"/>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2466EC9-2479-42D0-B75E-3598AF2B3200}" type="slidenum">
              <a:rPr lang="en-US" altLang="en-US"/>
              <a:pPr>
                <a:defRPr/>
              </a:pPr>
              <a:t>‹#›</a:t>
            </a:fld>
            <a:endParaRPr lang="en-US" altLang="en-US"/>
          </a:p>
        </p:txBody>
      </p:sp>
    </p:spTree>
    <p:extLst>
      <p:ext uri="{BB962C8B-B14F-4D97-AF65-F5344CB8AC3E}">
        <p14:creationId xmlns:p14="http://schemas.microsoft.com/office/powerpoint/2010/main" val="13472017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sldNum="0" hd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health.org.uk/evidence-hub/health-inequalities/life-expectancy-and-healthy-life-expectancy-at-birth-by-deprivation" TargetMode="External"/><Relationship Id="rId2" Type="http://schemas.openxmlformats.org/officeDocument/2006/relationships/hyperlink" Target="https://www.health.org.uk/evidence-hub/health-inequaliti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kingsfund.org.uk/publications/what-are-health-inequalitie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instituteofhealthequity.org/resources-reports/fair-society-healthy-lives-the-marmot-review"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local.gov.uk/marmot-review-report-fair-society-healthy-live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youtu.be/vp9wPDrMDRU"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interactioninstitute.org/equality-equality-cartoon-gallery/?utm_source=chatgpt.com" TargetMode="External"/><Relationship Id="rId2" Type="http://schemas.openxmlformats.org/officeDocument/2006/relationships/hyperlink" Target="https://www.birmingham.gov.uk/download/downloads/id/31085/birmingham_mens_health_needs_inequalities_report.pdf"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healthscotland.scot/health-inequalities/what-are-health-inequalities" TargetMode="External"/><Relationship Id="rId2" Type="http://schemas.openxmlformats.org/officeDocument/2006/relationships/hyperlink" Target="https://www.local.gov.uk/marmot-review-report-fair-society-healthy-liv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r>
              <a:rPr lang="en-GB" sz="3600" b="1" i="1">
                <a:solidFill>
                  <a:schemeClr val="bg1"/>
                </a:solidFill>
              </a:rPr>
              <a:t>Foundations of Social Epidemiology </a:t>
            </a:r>
            <a:br>
              <a:rPr lang="en-GB" sz="3600" b="1" i="1">
                <a:solidFill>
                  <a:schemeClr val="bg1"/>
                </a:solidFill>
              </a:rPr>
            </a:br>
            <a:br>
              <a:rPr lang="en-GB" sz="3600" b="1" i="1">
                <a:solidFill>
                  <a:schemeClr val="bg1"/>
                </a:solidFill>
              </a:rPr>
            </a:br>
            <a:br>
              <a:rPr lang="en-GB" sz="3600" b="1">
                <a:solidFill>
                  <a:schemeClr val="bg1"/>
                </a:solidFill>
              </a:rPr>
            </a:br>
            <a:endParaRPr lang="en-GB" sz="3600" b="1">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3059832" y="3737537"/>
            <a:ext cx="3960440" cy="584775"/>
          </a:xfrm>
          <a:prstGeom prst="rect">
            <a:avLst/>
          </a:prstGeom>
        </p:spPr>
        <p:txBody>
          <a:bodyPr wrap="square">
            <a:spAutoFit/>
          </a:bodyPr>
          <a:lstStyle/>
          <a:p>
            <a:r>
              <a:rPr lang="en-GB" sz="3200" b="1" i="1">
                <a:solidFill>
                  <a:schemeClr val="bg1"/>
                </a:solidFill>
              </a:rPr>
              <a:t>Health Inequality</a:t>
            </a:r>
            <a:endParaRPr lang="en-GB" sz="3200"/>
          </a:p>
        </p:txBody>
      </p:sp>
      <p:sp>
        <p:nvSpPr>
          <p:cNvPr id="5" name="Rectangle 4">
            <a:extLst>
              <a:ext uri="{FF2B5EF4-FFF2-40B4-BE49-F238E27FC236}">
                <a16:creationId xmlns:a16="http://schemas.microsoft.com/office/drawing/2014/main" id="{24B9FDD9-BA73-4C83-8F71-387D11063E2C}"/>
              </a:ext>
            </a:extLst>
          </p:cNvPr>
          <p:cNvSpPr/>
          <p:nvPr/>
        </p:nvSpPr>
        <p:spPr>
          <a:xfrm>
            <a:off x="2683088" y="4650450"/>
            <a:ext cx="184731" cy="523220"/>
          </a:xfrm>
          <a:prstGeom prst="rect">
            <a:avLst/>
          </a:prstGeom>
        </p:spPr>
        <p:txBody>
          <a:bodyPr wrap="none" lIns="91440" tIns="45720" rIns="91440" bIns="45720" anchor="t">
            <a:spAutoFit/>
          </a:bodyPr>
          <a:lstStyle/>
          <a:p>
            <a:endParaRPr lang="en-GB" sz="2800" b="1">
              <a:solidFill>
                <a:schemeClr val="bg1"/>
              </a:solidFill>
            </a:endParaRPr>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a:bodyPr>
          <a:lstStyle/>
          <a:p>
            <a:pPr marL="0" indent="0">
              <a:buNone/>
            </a:pPr>
            <a:r>
              <a:rPr lang="en-GB" sz="2800" dirty="0">
                <a:latin typeface="Arial"/>
                <a:cs typeface="Arial"/>
              </a:rPr>
              <a:t>To understand the terms</a:t>
            </a:r>
          </a:p>
          <a:p>
            <a:r>
              <a:rPr lang="en-GB" sz="2800" dirty="0">
                <a:latin typeface="Arial"/>
                <a:cs typeface="Arial"/>
              </a:rPr>
              <a:t>Social Justice</a:t>
            </a:r>
          </a:p>
          <a:p>
            <a:r>
              <a:rPr lang="en-GB" sz="2800" dirty="0">
                <a:latin typeface="Arial"/>
                <a:cs typeface="Arial"/>
              </a:rPr>
              <a:t>Marginalisations</a:t>
            </a:r>
          </a:p>
          <a:p>
            <a:r>
              <a:rPr lang="en-GB" sz="2800" dirty="0">
                <a:latin typeface="Arial"/>
                <a:cs typeface="Arial"/>
              </a:rPr>
              <a:t>Health inequality</a:t>
            </a:r>
          </a:p>
          <a:p>
            <a:r>
              <a:rPr lang="en-GB" sz="2800" dirty="0">
                <a:latin typeface="Arial"/>
                <a:cs typeface="Arial"/>
              </a:rPr>
              <a:t>Health equity </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09120" y="2874691"/>
            <a:ext cx="4926330" cy="563616"/>
          </a:xfrm>
          <a:prstGeom prst="rect">
            <a:avLst/>
          </a:prstGeom>
        </p:spPr>
        <p:txBody>
          <a:bodyPr vert="horz" wrap="square" lIns="0" tIns="9525" rIns="0" bIns="0" rtlCol="0" anchor="ctr">
            <a:spAutoFit/>
          </a:bodyPr>
          <a:lstStyle/>
          <a:p>
            <a:pPr marL="9525">
              <a:spcBef>
                <a:spcPts val="75"/>
              </a:spcBef>
            </a:pPr>
            <a:r>
              <a:rPr sz="3600" i="1">
                <a:latin typeface="Arial"/>
                <a:cs typeface="Arial"/>
              </a:rPr>
              <a:t>What</a:t>
            </a:r>
            <a:r>
              <a:rPr sz="3600" i="1" spc="-98">
                <a:latin typeface="Arial"/>
                <a:cs typeface="Arial"/>
              </a:rPr>
              <a:t> </a:t>
            </a:r>
            <a:r>
              <a:rPr sz="3600" i="1">
                <a:latin typeface="Arial"/>
                <a:cs typeface="Arial"/>
              </a:rPr>
              <a:t>is</a:t>
            </a:r>
            <a:r>
              <a:rPr sz="3600" i="1" spc="-83">
                <a:latin typeface="Arial"/>
                <a:cs typeface="Arial"/>
              </a:rPr>
              <a:t> </a:t>
            </a:r>
            <a:r>
              <a:rPr sz="3600" i="1">
                <a:latin typeface="Arial"/>
                <a:cs typeface="Arial"/>
              </a:rPr>
              <a:t>social</a:t>
            </a:r>
            <a:r>
              <a:rPr sz="3600" i="1" spc="-49">
                <a:latin typeface="Arial"/>
                <a:cs typeface="Arial"/>
              </a:rPr>
              <a:t> </a:t>
            </a:r>
            <a:r>
              <a:rPr sz="3600" i="1" spc="-8">
                <a:latin typeface="Arial"/>
                <a:cs typeface="Arial"/>
              </a:rPr>
              <a:t>justice?</a:t>
            </a:r>
            <a:endParaRPr sz="3600">
              <a:latin typeface="Arial"/>
              <a:cs typeface="Arial"/>
            </a:endParaRPr>
          </a:p>
        </p:txBody>
      </p:sp>
      <p:pic>
        <p:nvPicPr>
          <p:cNvPr id="3" name="object 3"/>
          <p:cNvPicPr/>
          <p:nvPr/>
        </p:nvPicPr>
        <p:blipFill>
          <a:blip r:embed="rId2" cstate="print"/>
          <a:stretch>
            <a:fillRect/>
          </a:stretch>
        </p:blipFill>
        <p:spPr>
          <a:xfrm>
            <a:off x="7725013" y="4211009"/>
            <a:ext cx="896744" cy="156645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67544" y="332656"/>
            <a:ext cx="6172200" cy="1055442"/>
          </a:xfrm>
          <a:prstGeom prst="rect">
            <a:avLst/>
          </a:prstGeom>
        </p:spPr>
        <p:txBody>
          <a:bodyPr vert="horz" wrap="square" lIns="0" tIns="374675" rIns="0" bIns="0" rtlCol="0" anchor="ctr">
            <a:spAutoFit/>
          </a:bodyPr>
          <a:lstStyle/>
          <a:p>
            <a:pPr marL="2545080">
              <a:spcBef>
                <a:spcPts val="79"/>
              </a:spcBef>
            </a:pPr>
            <a:r>
              <a:rPr b="1"/>
              <a:t>Social </a:t>
            </a:r>
            <a:r>
              <a:rPr b="1" spc="-8"/>
              <a:t>Justice</a:t>
            </a:r>
          </a:p>
        </p:txBody>
      </p:sp>
      <p:sp>
        <p:nvSpPr>
          <p:cNvPr id="3" name="object 3"/>
          <p:cNvSpPr txBox="1"/>
          <p:nvPr/>
        </p:nvSpPr>
        <p:spPr>
          <a:xfrm>
            <a:off x="707469" y="1700808"/>
            <a:ext cx="7729061" cy="3154005"/>
          </a:xfrm>
          <a:prstGeom prst="rect">
            <a:avLst/>
          </a:prstGeom>
        </p:spPr>
        <p:txBody>
          <a:bodyPr vert="horz" wrap="square" lIns="0" tIns="40958" rIns="0" bIns="0" rtlCol="0">
            <a:spAutoFit/>
          </a:bodyPr>
          <a:lstStyle/>
          <a:p>
            <a:pPr marL="180022" indent="-170497">
              <a:spcBef>
                <a:spcPts val="323"/>
              </a:spcBef>
              <a:buChar char="•"/>
              <a:tabLst>
                <a:tab pos="180022" algn="l"/>
              </a:tabLst>
            </a:pPr>
            <a:r>
              <a:rPr sz="2100">
                <a:latin typeface="Arial"/>
                <a:cs typeface="Arial"/>
              </a:rPr>
              <a:t>Social</a:t>
            </a:r>
            <a:r>
              <a:rPr sz="2100" spc="-60">
                <a:latin typeface="Arial"/>
                <a:cs typeface="Arial"/>
              </a:rPr>
              <a:t> </a:t>
            </a:r>
            <a:r>
              <a:rPr sz="2100">
                <a:latin typeface="Arial"/>
                <a:cs typeface="Arial"/>
              </a:rPr>
              <a:t>Justice</a:t>
            </a:r>
            <a:r>
              <a:rPr sz="2100" spc="-60">
                <a:latin typeface="Arial"/>
                <a:cs typeface="Arial"/>
              </a:rPr>
              <a:t> </a:t>
            </a:r>
            <a:r>
              <a:rPr sz="2100">
                <a:latin typeface="Arial"/>
                <a:cs typeface="Arial"/>
              </a:rPr>
              <a:t>means</a:t>
            </a:r>
            <a:r>
              <a:rPr sz="2100" spc="-38">
                <a:latin typeface="Arial"/>
                <a:cs typeface="Arial"/>
              </a:rPr>
              <a:t> </a:t>
            </a:r>
            <a:r>
              <a:rPr sz="2100" b="1">
                <a:latin typeface="Arial"/>
                <a:cs typeface="Arial"/>
              </a:rPr>
              <a:t>fairness</a:t>
            </a:r>
            <a:r>
              <a:rPr sz="2100" b="1" spc="-45">
                <a:latin typeface="Arial"/>
                <a:cs typeface="Arial"/>
              </a:rPr>
              <a:t> </a:t>
            </a:r>
            <a:r>
              <a:rPr sz="2100" b="1">
                <a:latin typeface="Arial"/>
                <a:cs typeface="Arial"/>
              </a:rPr>
              <a:t>in</a:t>
            </a:r>
            <a:r>
              <a:rPr sz="2100" b="1" spc="-53">
                <a:latin typeface="Arial"/>
                <a:cs typeface="Arial"/>
              </a:rPr>
              <a:t> </a:t>
            </a:r>
            <a:r>
              <a:rPr sz="2100" b="1">
                <a:latin typeface="Arial"/>
                <a:cs typeface="Arial"/>
              </a:rPr>
              <a:t>all</a:t>
            </a:r>
            <a:r>
              <a:rPr sz="2100" b="1" spc="-56">
                <a:latin typeface="Arial"/>
                <a:cs typeface="Arial"/>
              </a:rPr>
              <a:t> </a:t>
            </a:r>
            <a:r>
              <a:rPr sz="2100" b="1" spc="-8">
                <a:latin typeface="Arial"/>
                <a:cs typeface="Arial"/>
              </a:rPr>
              <a:t>ramification</a:t>
            </a:r>
            <a:endParaRPr sz="2100">
              <a:latin typeface="Arial"/>
              <a:cs typeface="Arial"/>
            </a:endParaRPr>
          </a:p>
          <a:p>
            <a:pPr marL="180022" marR="1152525" indent="-170974">
              <a:lnSpc>
                <a:spcPts val="2018"/>
              </a:lnSpc>
              <a:spcBef>
                <a:spcPts val="731"/>
              </a:spcBef>
              <a:buChar char="•"/>
              <a:tabLst>
                <a:tab pos="180975" algn="l"/>
              </a:tabLst>
            </a:pPr>
            <a:r>
              <a:rPr sz="2100">
                <a:latin typeface="Arial"/>
                <a:cs typeface="Arial"/>
              </a:rPr>
              <a:t>Social</a:t>
            </a:r>
            <a:r>
              <a:rPr sz="2100" spc="-71">
                <a:latin typeface="Arial"/>
                <a:cs typeface="Arial"/>
              </a:rPr>
              <a:t> </a:t>
            </a:r>
            <a:r>
              <a:rPr sz="2100">
                <a:latin typeface="Arial"/>
                <a:cs typeface="Arial"/>
              </a:rPr>
              <a:t>justice</a:t>
            </a:r>
            <a:r>
              <a:rPr sz="2100" spc="-71">
                <a:latin typeface="Arial"/>
                <a:cs typeface="Arial"/>
              </a:rPr>
              <a:t> </a:t>
            </a:r>
            <a:r>
              <a:rPr sz="2100">
                <a:latin typeface="Arial"/>
                <a:cs typeface="Arial"/>
              </a:rPr>
              <a:t>means</a:t>
            </a:r>
            <a:r>
              <a:rPr sz="2100" spc="-56">
                <a:latin typeface="Arial"/>
                <a:cs typeface="Arial"/>
              </a:rPr>
              <a:t> </a:t>
            </a:r>
            <a:r>
              <a:rPr sz="2100">
                <a:latin typeface="Arial"/>
                <a:cs typeface="Arial"/>
              </a:rPr>
              <a:t>that</a:t>
            </a:r>
            <a:r>
              <a:rPr sz="2100" spc="-71">
                <a:latin typeface="Arial"/>
                <a:cs typeface="Arial"/>
              </a:rPr>
              <a:t> </a:t>
            </a:r>
            <a:r>
              <a:rPr sz="2100">
                <a:latin typeface="Arial"/>
                <a:cs typeface="Arial"/>
              </a:rPr>
              <a:t>everyone’s</a:t>
            </a:r>
            <a:r>
              <a:rPr sz="2100" spc="-68">
                <a:latin typeface="Arial"/>
                <a:cs typeface="Arial"/>
              </a:rPr>
              <a:t> </a:t>
            </a:r>
            <a:r>
              <a:rPr sz="2100">
                <a:latin typeface="Arial"/>
                <a:cs typeface="Arial"/>
              </a:rPr>
              <a:t>human</a:t>
            </a:r>
            <a:r>
              <a:rPr sz="2100" spc="-56">
                <a:latin typeface="Arial"/>
                <a:cs typeface="Arial"/>
              </a:rPr>
              <a:t> </a:t>
            </a:r>
            <a:r>
              <a:rPr sz="2100">
                <a:latin typeface="Arial"/>
                <a:cs typeface="Arial"/>
              </a:rPr>
              <a:t>rights</a:t>
            </a:r>
            <a:r>
              <a:rPr sz="2100" spc="-68">
                <a:latin typeface="Arial"/>
                <a:cs typeface="Arial"/>
              </a:rPr>
              <a:t> </a:t>
            </a:r>
            <a:r>
              <a:rPr sz="2100" spc="-19">
                <a:latin typeface="Arial"/>
                <a:cs typeface="Arial"/>
              </a:rPr>
              <a:t>are 	</a:t>
            </a:r>
            <a:r>
              <a:rPr sz="2100">
                <a:latin typeface="Arial"/>
                <a:cs typeface="Arial"/>
              </a:rPr>
              <a:t>respected</a:t>
            </a:r>
            <a:r>
              <a:rPr sz="2100" spc="-60">
                <a:latin typeface="Arial"/>
                <a:cs typeface="Arial"/>
              </a:rPr>
              <a:t> </a:t>
            </a:r>
            <a:r>
              <a:rPr sz="2100">
                <a:latin typeface="Arial"/>
                <a:cs typeface="Arial"/>
              </a:rPr>
              <a:t>and</a:t>
            </a:r>
            <a:r>
              <a:rPr sz="2100" spc="-68">
                <a:latin typeface="Arial"/>
                <a:cs typeface="Arial"/>
              </a:rPr>
              <a:t> </a:t>
            </a:r>
            <a:r>
              <a:rPr sz="2100" spc="-8">
                <a:latin typeface="Arial"/>
                <a:cs typeface="Arial"/>
              </a:rPr>
              <a:t>protected.</a:t>
            </a:r>
            <a:endParaRPr sz="2100">
              <a:latin typeface="Arial"/>
              <a:cs typeface="Arial"/>
            </a:endParaRPr>
          </a:p>
          <a:p>
            <a:pPr marL="180022" indent="-170497">
              <a:spcBef>
                <a:spcPts val="266"/>
              </a:spcBef>
              <a:buChar char="•"/>
              <a:tabLst>
                <a:tab pos="180022" algn="l"/>
              </a:tabLst>
            </a:pPr>
            <a:r>
              <a:rPr sz="2100">
                <a:latin typeface="Arial"/>
                <a:cs typeface="Arial"/>
              </a:rPr>
              <a:t>Everyone</a:t>
            </a:r>
            <a:r>
              <a:rPr sz="2100" spc="-56">
                <a:latin typeface="Arial"/>
                <a:cs typeface="Arial"/>
              </a:rPr>
              <a:t> </a:t>
            </a:r>
            <a:r>
              <a:rPr sz="2100">
                <a:latin typeface="Arial"/>
                <a:cs typeface="Arial"/>
              </a:rPr>
              <a:t>has</a:t>
            </a:r>
            <a:r>
              <a:rPr sz="2100" spc="-60">
                <a:latin typeface="Arial"/>
                <a:cs typeface="Arial"/>
              </a:rPr>
              <a:t> </a:t>
            </a:r>
            <a:r>
              <a:rPr sz="2100">
                <a:latin typeface="Arial"/>
                <a:cs typeface="Arial"/>
              </a:rPr>
              <a:t>equal</a:t>
            </a:r>
            <a:r>
              <a:rPr sz="2100" spc="-64">
                <a:latin typeface="Arial"/>
                <a:cs typeface="Arial"/>
              </a:rPr>
              <a:t> </a:t>
            </a:r>
            <a:r>
              <a:rPr sz="2100" spc="-8">
                <a:latin typeface="Arial"/>
                <a:cs typeface="Arial"/>
              </a:rPr>
              <a:t>opportunities.</a:t>
            </a:r>
            <a:endParaRPr sz="2100">
              <a:latin typeface="Arial"/>
              <a:cs typeface="Arial"/>
            </a:endParaRPr>
          </a:p>
          <a:p>
            <a:pPr marL="180022" marR="3810" indent="-170974">
              <a:lnSpc>
                <a:spcPts val="2018"/>
              </a:lnSpc>
              <a:spcBef>
                <a:spcPts val="731"/>
              </a:spcBef>
              <a:buChar char="•"/>
              <a:tabLst>
                <a:tab pos="180975" algn="l"/>
              </a:tabLst>
            </a:pPr>
            <a:r>
              <a:rPr sz="2100">
                <a:latin typeface="Arial"/>
                <a:cs typeface="Arial"/>
              </a:rPr>
              <a:t>This</a:t>
            </a:r>
            <a:r>
              <a:rPr sz="2100" spc="-45">
                <a:latin typeface="Arial"/>
                <a:cs typeface="Arial"/>
              </a:rPr>
              <a:t> </a:t>
            </a:r>
            <a:r>
              <a:rPr sz="2100">
                <a:latin typeface="Arial"/>
                <a:cs typeface="Arial"/>
              </a:rPr>
              <a:t>doesn’t</a:t>
            </a:r>
            <a:r>
              <a:rPr sz="2100" spc="-53">
                <a:latin typeface="Arial"/>
                <a:cs typeface="Arial"/>
              </a:rPr>
              <a:t> </a:t>
            </a:r>
            <a:r>
              <a:rPr sz="2100">
                <a:latin typeface="Arial"/>
                <a:cs typeface="Arial"/>
              </a:rPr>
              <a:t>guarantee</a:t>
            </a:r>
            <a:r>
              <a:rPr sz="2100" spc="-41">
                <a:latin typeface="Arial"/>
                <a:cs typeface="Arial"/>
              </a:rPr>
              <a:t> </a:t>
            </a:r>
            <a:r>
              <a:rPr sz="2100">
                <a:latin typeface="Arial"/>
                <a:cs typeface="Arial"/>
              </a:rPr>
              <a:t>that</a:t>
            </a:r>
            <a:r>
              <a:rPr sz="2100" spc="-49">
                <a:latin typeface="Arial"/>
                <a:cs typeface="Arial"/>
              </a:rPr>
              <a:t> </a:t>
            </a:r>
            <a:r>
              <a:rPr sz="2100">
                <a:latin typeface="Arial"/>
                <a:cs typeface="Arial"/>
              </a:rPr>
              <a:t>society</a:t>
            </a:r>
            <a:r>
              <a:rPr sz="2100" spc="-60">
                <a:latin typeface="Arial"/>
                <a:cs typeface="Arial"/>
              </a:rPr>
              <a:t> </a:t>
            </a:r>
            <a:r>
              <a:rPr sz="2100">
                <a:latin typeface="Arial"/>
                <a:cs typeface="Arial"/>
              </a:rPr>
              <a:t>will</a:t>
            </a:r>
            <a:r>
              <a:rPr sz="2100" spc="-45">
                <a:latin typeface="Arial"/>
                <a:cs typeface="Arial"/>
              </a:rPr>
              <a:t> </a:t>
            </a:r>
            <a:r>
              <a:rPr sz="2100">
                <a:latin typeface="Arial"/>
                <a:cs typeface="Arial"/>
              </a:rPr>
              <a:t>be</a:t>
            </a:r>
            <a:r>
              <a:rPr sz="2100" spc="-45">
                <a:latin typeface="Arial"/>
                <a:cs typeface="Arial"/>
              </a:rPr>
              <a:t> </a:t>
            </a:r>
            <a:r>
              <a:rPr sz="2100">
                <a:latin typeface="Arial"/>
                <a:cs typeface="Arial"/>
              </a:rPr>
              <a:t>perfect</a:t>
            </a:r>
            <a:r>
              <a:rPr sz="2100" spc="-60">
                <a:latin typeface="Arial"/>
                <a:cs typeface="Arial"/>
              </a:rPr>
              <a:t> </a:t>
            </a:r>
            <a:r>
              <a:rPr sz="2100">
                <a:latin typeface="Arial"/>
                <a:cs typeface="Arial"/>
              </a:rPr>
              <a:t>and</a:t>
            </a:r>
            <a:r>
              <a:rPr sz="2100" spc="-38">
                <a:latin typeface="Arial"/>
                <a:cs typeface="Arial"/>
              </a:rPr>
              <a:t> </a:t>
            </a:r>
            <a:r>
              <a:rPr sz="2100" spc="-8">
                <a:latin typeface="Arial"/>
                <a:cs typeface="Arial"/>
              </a:rPr>
              <a:t>everyone 	</a:t>
            </a:r>
            <a:r>
              <a:rPr sz="2100">
                <a:latin typeface="Arial"/>
                <a:cs typeface="Arial"/>
              </a:rPr>
              <a:t>will</a:t>
            </a:r>
            <a:r>
              <a:rPr sz="2100" spc="-34">
                <a:latin typeface="Arial"/>
                <a:cs typeface="Arial"/>
              </a:rPr>
              <a:t> </a:t>
            </a:r>
            <a:r>
              <a:rPr sz="2100">
                <a:latin typeface="Arial"/>
                <a:cs typeface="Arial"/>
              </a:rPr>
              <a:t>always</a:t>
            </a:r>
            <a:r>
              <a:rPr sz="2100" spc="-38">
                <a:latin typeface="Arial"/>
                <a:cs typeface="Arial"/>
              </a:rPr>
              <a:t> </a:t>
            </a:r>
            <a:r>
              <a:rPr sz="2100">
                <a:latin typeface="Arial"/>
                <a:cs typeface="Arial"/>
              </a:rPr>
              <a:t>be</a:t>
            </a:r>
            <a:r>
              <a:rPr sz="2100" spc="-41">
                <a:latin typeface="Arial"/>
                <a:cs typeface="Arial"/>
              </a:rPr>
              <a:t> </a:t>
            </a:r>
            <a:r>
              <a:rPr sz="2100" spc="-8">
                <a:latin typeface="Arial"/>
                <a:cs typeface="Arial"/>
              </a:rPr>
              <a:t>happy.</a:t>
            </a:r>
            <a:endParaRPr sz="2100">
              <a:latin typeface="Arial"/>
              <a:cs typeface="Arial"/>
            </a:endParaRPr>
          </a:p>
          <a:p>
            <a:pPr marL="179546" marR="328136" indent="-170497">
              <a:lnSpc>
                <a:spcPts val="2018"/>
              </a:lnSpc>
              <a:spcBef>
                <a:spcPts val="743"/>
              </a:spcBef>
              <a:buChar char="•"/>
              <a:tabLst>
                <a:tab pos="180975" algn="l"/>
              </a:tabLst>
            </a:pPr>
            <a:r>
              <a:rPr sz="2100" spc="-8">
                <a:latin typeface="Arial"/>
                <a:cs typeface="Arial"/>
              </a:rPr>
              <a:t>However,</a:t>
            </a:r>
            <a:r>
              <a:rPr sz="2100" spc="-49">
                <a:latin typeface="Arial"/>
                <a:cs typeface="Arial"/>
              </a:rPr>
              <a:t> </a:t>
            </a:r>
            <a:r>
              <a:rPr sz="2100">
                <a:latin typeface="Arial"/>
                <a:cs typeface="Arial"/>
              </a:rPr>
              <a:t>everyone</a:t>
            </a:r>
            <a:r>
              <a:rPr sz="2100" spc="-49">
                <a:latin typeface="Arial"/>
                <a:cs typeface="Arial"/>
              </a:rPr>
              <a:t> </a:t>
            </a:r>
            <a:r>
              <a:rPr sz="2100">
                <a:latin typeface="Arial"/>
                <a:cs typeface="Arial"/>
              </a:rPr>
              <a:t>will</a:t>
            </a:r>
            <a:r>
              <a:rPr sz="2100" spc="-41">
                <a:latin typeface="Arial"/>
                <a:cs typeface="Arial"/>
              </a:rPr>
              <a:t> </a:t>
            </a:r>
            <a:r>
              <a:rPr sz="2100">
                <a:latin typeface="Arial"/>
                <a:cs typeface="Arial"/>
              </a:rPr>
              <a:t>have</a:t>
            </a:r>
            <a:r>
              <a:rPr sz="2100" spc="-56">
                <a:latin typeface="Arial"/>
                <a:cs typeface="Arial"/>
              </a:rPr>
              <a:t> </a:t>
            </a:r>
            <a:r>
              <a:rPr sz="2100">
                <a:latin typeface="Arial"/>
                <a:cs typeface="Arial"/>
              </a:rPr>
              <a:t>a</a:t>
            </a:r>
            <a:r>
              <a:rPr sz="2100" spc="-49">
                <a:latin typeface="Arial"/>
                <a:cs typeface="Arial"/>
              </a:rPr>
              <a:t> </a:t>
            </a:r>
            <a:r>
              <a:rPr sz="2100">
                <a:latin typeface="Arial"/>
                <a:cs typeface="Arial"/>
              </a:rPr>
              <a:t>fighting</a:t>
            </a:r>
            <a:r>
              <a:rPr sz="2100" spc="-56">
                <a:latin typeface="Arial"/>
                <a:cs typeface="Arial"/>
              </a:rPr>
              <a:t> </a:t>
            </a:r>
            <a:r>
              <a:rPr sz="2100">
                <a:latin typeface="Arial"/>
                <a:cs typeface="Arial"/>
              </a:rPr>
              <a:t>chance</a:t>
            </a:r>
            <a:r>
              <a:rPr sz="2100" spc="-56">
                <a:latin typeface="Arial"/>
                <a:cs typeface="Arial"/>
              </a:rPr>
              <a:t> </a:t>
            </a:r>
            <a:r>
              <a:rPr sz="2100">
                <a:latin typeface="Arial"/>
                <a:cs typeface="Arial"/>
              </a:rPr>
              <a:t>at</a:t>
            </a:r>
            <a:r>
              <a:rPr sz="2100" spc="-53">
                <a:latin typeface="Arial"/>
                <a:cs typeface="Arial"/>
              </a:rPr>
              <a:t> </a:t>
            </a:r>
            <a:r>
              <a:rPr sz="2100">
                <a:latin typeface="Arial"/>
                <a:cs typeface="Arial"/>
              </a:rPr>
              <a:t>the</a:t>
            </a:r>
            <a:r>
              <a:rPr sz="2100" spc="-56">
                <a:latin typeface="Arial"/>
                <a:cs typeface="Arial"/>
              </a:rPr>
              <a:t> </a:t>
            </a:r>
            <a:r>
              <a:rPr sz="2100">
                <a:latin typeface="Arial"/>
                <a:cs typeface="Arial"/>
              </a:rPr>
              <a:t>life</a:t>
            </a:r>
            <a:r>
              <a:rPr sz="2100" spc="-56">
                <a:latin typeface="Arial"/>
                <a:cs typeface="Arial"/>
              </a:rPr>
              <a:t> </a:t>
            </a:r>
            <a:r>
              <a:rPr sz="2100" spc="-15">
                <a:latin typeface="Arial"/>
                <a:cs typeface="Arial"/>
              </a:rPr>
              <a:t>they 	</a:t>
            </a:r>
            <a:r>
              <a:rPr sz="2100" spc="-8">
                <a:latin typeface="Arial"/>
                <a:cs typeface="Arial"/>
              </a:rPr>
              <a:t>want.</a:t>
            </a:r>
            <a:endParaRPr sz="2100">
              <a:latin typeface="Arial"/>
              <a:cs typeface="Arial"/>
            </a:endParaRPr>
          </a:p>
          <a:p>
            <a:pPr marL="180022" marR="999173" indent="-170974">
              <a:lnSpc>
                <a:spcPct val="80000"/>
              </a:lnSpc>
              <a:spcBef>
                <a:spcPts val="773"/>
              </a:spcBef>
              <a:buChar char="•"/>
              <a:tabLst>
                <a:tab pos="180975" algn="l"/>
              </a:tabLst>
            </a:pPr>
            <a:r>
              <a:rPr sz="2100">
                <a:latin typeface="Arial"/>
                <a:cs typeface="Arial"/>
              </a:rPr>
              <a:t>They</a:t>
            </a:r>
            <a:r>
              <a:rPr sz="2100" spc="-34">
                <a:latin typeface="Arial"/>
                <a:cs typeface="Arial"/>
              </a:rPr>
              <a:t> </a:t>
            </a:r>
            <a:r>
              <a:rPr sz="2100">
                <a:latin typeface="Arial"/>
                <a:cs typeface="Arial"/>
              </a:rPr>
              <a:t>are</a:t>
            </a:r>
            <a:r>
              <a:rPr sz="2100" spc="-41">
                <a:latin typeface="Arial"/>
                <a:cs typeface="Arial"/>
              </a:rPr>
              <a:t> </a:t>
            </a:r>
            <a:r>
              <a:rPr sz="2100">
                <a:latin typeface="Arial"/>
                <a:cs typeface="Arial"/>
              </a:rPr>
              <a:t>not</a:t>
            </a:r>
            <a:r>
              <a:rPr sz="2100" spc="-34">
                <a:latin typeface="Arial"/>
                <a:cs typeface="Arial"/>
              </a:rPr>
              <a:t> </a:t>
            </a:r>
            <a:r>
              <a:rPr sz="2100">
                <a:latin typeface="Arial"/>
                <a:cs typeface="Arial"/>
              </a:rPr>
              <a:t>held</a:t>
            </a:r>
            <a:r>
              <a:rPr sz="2100" spc="-38">
                <a:latin typeface="Arial"/>
                <a:cs typeface="Arial"/>
              </a:rPr>
              <a:t> </a:t>
            </a:r>
            <a:r>
              <a:rPr sz="2100">
                <a:latin typeface="Arial"/>
                <a:cs typeface="Arial"/>
              </a:rPr>
              <a:t>back</a:t>
            </a:r>
            <a:r>
              <a:rPr sz="2100" spc="-34">
                <a:latin typeface="Arial"/>
                <a:cs typeface="Arial"/>
              </a:rPr>
              <a:t> </a:t>
            </a:r>
            <a:r>
              <a:rPr sz="2100">
                <a:latin typeface="Arial"/>
                <a:cs typeface="Arial"/>
              </a:rPr>
              <a:t>by</a:t>
            </a:r>
            <a:r>
              <a:rPr sz="2100" spc="-38">
                <a:latin typeface="Arial"/>
                <a:cs typeface="Arial"/>
              </a:rPr>
              <a:t> </a:t>
            </a:r>
            <a:r>
              <a:rPr sz="2100">
                <a:latin typeface="Arial"/>
                <a:cs typeface="Arial"/>
              </a:rPr>
              <a:t>things</a:t>
            </a:r>
            <a:r>
              <a:rPr sz="2100" spc="-34">
                <a:latin typeface="Arial"/>
                <a:cs typeface="Arial"/>
              </a:rPr>
              <a:t> </a:t>
            </a:r>
            <a:r>
              <a:rPr sz="2100">
                <a:latin typeface="Arial"/>
                <a:cs typeface="Arial"/>
              </a:rPr>
              <a:t>out</a:t>
            </a:r>
            <a:r>
              <a:rPr sz="2100" spc="-41">
                <a:latin typeface="Arial"/>
                <a:cs typeface="Arial"/>
              </a:rPr>
              <a:t> </a:t>
            </a:r>
            <a:r>
              <a:rPr sz="2100">
                <a:latin typeface="Arial"/>
                <a:cs typeface="Arial"/>
              </a:rPr>
              <a:t>of</a:t>
            </a:r>
            <a:r>
              <a:rPr sz="2100" spc="-38">
                <a:latin typeface="Arial"/>
                <a:cs typeface="Arial"/>
              </a:rPr>
              <a:t> </a:t>
            </a:r>
            <a:r>
              <a:rPr sz="2100">
                <a:latin typeface="Arial"/>
                <a:cs typeface="Arial"/>
              </a:rPr>
              <a:t>their</a:t>
            </a:r>
            <a:r>
              <a:rPr sz="2100" spc="-41">
                <a:latin typeface="Arial"/>
                <a:cs typeface="Arial"/>
              </a:rPr>
              <a:t> </a:t>
            </a:r>
            <a:r>
              <a:rPr sz="2100">
                <a:latin typeface="Arial"/>
                <a:cs typeface="Arial"/>
              </a:rPr>
              <a:t>control</a:t>
            </a:r>
            <a:r>
              <a:rPr sz="2100" spc="-41">
                <a:latin typeface="Arial"/>
                <a:cs typeface="Arial"/>
              </a:rPr>
              <a:t> </a:t>
            </a:r>
            <a:r>
              <a:rPr sz="2100" spc="-15">
                <a:latin typeface="Arial"/>
                <a:cs typeface="Arial"/>
              </a:rPr>
              <a:t>like 	</a:t>
            </a:r>
            <a:r>
              <a:rPr sz="2100">
                <a:latin typeface="Arial"/>
                <a:cs typeface="Arial"/>
              </a:rPr>
              <a:t>obstacles</a:t>
            </a:r>
            <a:r>
              <a:rPr sz="2100" spc="-53">
                <a:latin typeface="Arial"/>
                <a:cs typeface="Arial"/>
              </a:rPr>
              <a:t> </a:t>
            </a:r>
            <a:r>
              <a:rPr sz="2100">
                <a:latin typeface="Arial"/>
                <a:cs typeface="Arial"/>
              </a:rPr>
              <a:t>or</a:t>
            </a:r>
            <a:r>
              <a:rPr sz="2100" spc="-45">
                <a:latin typeface="Arial"/>
                <a:cs typeface="Arial"/>
              </a:rPr>
              <a:t> </a:t>
            </a:r>
            <a:r>
              <a:rPr sz="2100" spc="-8">
                <a:latin typeface="Arial"/>
                <a:cs typeface="Arial"/>
              </a:rPr>
              <a:t>discrimination.</a:t>
            </a:r>
            <a:endParaRPr sz="2100">
              <a:latin typeface="Arial"/>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0528" y="0"/>
            <a:ext cx="7469460" cy="1068138"/>
          </a:xfrm>
          <a:prstGeom prst="rect">
            <a:avLst/>
          </a:prstGeom>
        </p:spPr>
        <p:txBody>
          <a:bodyPr vert="horz" wrap="square" lIns="0" tIns="387248" rIns="0" bIns="0" rtlCol="0" anchor="ctr">
            <a:spAutoFit/>
          </a:bodyPr>
          <a:lstStyle/>
          <a:p>
            <a:pPr marL="2405539">
              <a:spcBef>
                <a:spcPts val="79"/>
              </a:spcBef>
            </a:pPr>
            <a:r>
              <a:rPr b="1" spc="-8" err="1"/>
              <a:t>Marginalisatio</a:t>
            </a:r>
            <a:r>
              <a:rPr lang="en-GB" b="1" spc="-8"/>
              <a:t>n</a:t>
            </a:r>
            <a:endParaRPr b="1" spc="-8"/>
          </a:p>
        </p:txBody>
      </p:sp>
      <p:sp>
        <p:nvSpPr>
          <p:cNvPr id="3" name="object 3"/>
          <p:cNvSpPr txBox="1"/>
          <p:nvPr/>
        </p:nvSpPr>
        <p:spPr>
          <a:xfrm>
            <a:off x="710088" y="1772816"/>
            <a:ext cx="7723823" cy="3181672"/>
          </a:xfrm>
          <a:prstGeom prst="rect">
            <a:avLst/>
          </a:prstGeom>
        </p:spPr>
        <p:txBody>
          <a:bodyPr vert="horz" wrap="square" lIns="0" tIns="41433" rIns="0" bIns="0" rtlCol="0">
            <a:spAutoFit/>
          </a:bodyPr>
          <a:lstStyle/>
          <a:p>
            <a:pPr marL="179546" marR="56674" indent="-170497">
              <a:lnSpc>
                <a:spcPct val="90000"/>
              </a:lnSpc>
              <a:spcBef>
                <a:spcPts val="326"/>
              </a:spcBef>
              <a:buChar char="•"/>
              <a:tabLst>
                <a:tab pos="180975" algn="l"/>
              </a:tabLst>
            </a:pPr>
            <a:r>
              <a:rPr sz="2100" spc="-8">
                <a:latin typeface="Arial"/>
                <a:cs typeface="Arial"/>
              </a:rPr>
              <a:t>Marginalisation,</a:t>
            </a:r>
            <a:r>
              <a:rPr sz="2100" spc="-60">
                <a:latin typeface="Arial"/>
                <a:cs typeface="Arial"/>
              </a:rPr>
              <a:t> </a:t>
            </a:r>
            <a:r>
              <a:rPr sz="2100">
                <a:latin typeface="Arial"/>
                <a:cs typeface="Arial"/>
              </a:rPr>
              <a:t>also</a:t>
            </a:r>
            <a:r>
              <a:rPr sz="2100" spc="-71">
                <a:latin typeface="Arial"/>
                <a:cs typeface="Arial"/>
              </a:rPr>
              <a:t> </a:t>
            </a:r>
            <a:r>
              <a:rPr sz="2100">
                <a:latin typeface="Arial"/>
                <a:cs typeface="Arial"/>
              </a:rPr>
              <a:t>called</a:t>
            </a:r>
            <a:r>
              <a:rPr sz="2100" spc="-68">
                <a:latin typeface="Arial"/>
                <a:cs typeface="Arial"/>
              </a:rPr>
              <a:t> </a:t>
            </a:r>
            <a:r>
              <a:rPr sz="2100">
                <a:latin typeface="Arial"/>
                <a:cs typeface="Arial"/>
              </a:rPr>
              <a:t>social</a:t>
            </a:r>
            <a:r>
              <a:rPr sz="2100" spc="-71">
                <a:latin typeface="Arial"/>
                <a:cs typeface="Arial"/>
              </a:rPr>
              <a:t> </a:t>
            </a:r>
            <a:r>
              <a:rPr sz="2100">
                <a:latin typeface="Arial"/>
                <a:cs typeface="Arial"/>
              </a:rPr>
              <a:t>marginalisation,</a:t>
            </a:r>
            <a:r>
              <a:rPr sz="2100" spc="-49">
                <a:latin typeface="Arial"/>
                <a:cs typeface="Arial"/>
              </a:rPr>
              <a:t> </a:t>
            </a:r>
            <a:r>
              <a:rPr sz="2100">
                <a:latin typeface="Arial"/>
                <a:cs typeface="Arial"/>
              </a:rPr>
              <a:t>occurs</a:t>
            </a:r>
            <a:r>
              <a:rPr sz="2100" spc="-75">
                <a:latin typeface="Arial"/>
                <a:cs typeface="Arial"/>
              </a:rPr>
              <a:t> </a:t>
            </a:r>
            <a:r>
              <a:rPr sz="2100" spc="-15">
                <a:latin typeface="Arial"/>
                <a:cs typeface="Arial"/>
              </a:rPr>
              <a:t>when 	</a:t>
            </a:r>
            <a:r>
              <a:rPr sz="2100">
                <a:latin typeface="Arial"/>
                <a:cs typeface="Arial"/>
              </a:rPr>
              <a:t>a</a:t>
            </a:r>
            <a:r>
              <a:rPr sz="2100" spc="-41">
                <a:latin typeface="Arial"/>
                <a:cs typeface="Arial"/>
              </a:rPr>
              <a:t> </a:t>
            </a:r>
            <a:r>
              <a:rPr sz="2100">
                <a:latin typeface="Arial"/>
                <a:cs typeface="Arial"/>
              </a:rPr>
              <a:t>person</a:t>
            </a:r>
            <a:r>
              <a:rPr sz="2100" spc="-38">
                <a:latin typeface="Arial"/>
                <a:cs typeface="Arial"/>
              </a:rPr>
              <a:t> </a:t>
            </a:r>
            <a:r>
              <a:rPr sz="2100">
                <a:latin typeface="Arial"/>
                <a:cs typeface="Arial"/>
              </a:rPr>
              <a:t>or</a:t>
            </a:r>
            <a:r>
              <a:rPr sz="2100" spc="-41">
                <a:latin typeface="Arial"/>
                <a:cs typeface="Arial"/>
              </a:rPr>
              <a:t> </a:t>
            </a:r>
            <a:r>
              <a:rPr sz="2100">
                <a:latin typeface="Arial"/>
                <a:cs typeface="Arial"/>
              </a:rPr>
              <a:t>groups</a:t>
            </a:r>
            <a:r>
              <a:rPr sz="2100" spc="-30">
                <a:latin typeface="Arial"/>
                <a:cs typeface="Arial"/>
              </a:rPr>
              <a:t> </a:t>
            </a:r>
            <a:r>
              <a:rPr sz="2100">
                <a:latin typeface="Arial"/>
                <a:cs typeface="Arial"/>
              </a:rPr>
              <a:t>of</a:t>
            </a:r>
            <a:r>
              <a:rPr sz="2100" spc="-34">
                <a:latin typeface="Arial"/>
                <a:cs typeface="Arial"/>
              </a:rPr>
              <a:t> </a:t>
            </a:r>
            <a:r>
              <a:rPr sz="2100">
                <a:latin typeface="Arial"/>
                <a:cs typeface="Arial"/>
              </a:rPr>
              <a:t>people</a:t>
            </a:r>
            <a:r>
              <a:rPr sz="2100" spc="-34">
                <a:latin typeface="Arial"/>
                <a:cs typeface="Arial"/>
              </a:rPr>
              <a:t> </a:t>
            </a:r>
            <a:r>
              <a:rPr sz="2100">
                <a:latin typeface="Arial"/>
                <a:cs typeface="Arial"/>
              </a:rPr>
              <a:t>are</a:t>
            </a:r>
            <a:r>
              <a:rPr sz="2100" spc="-8">
                <a:latin typeface="Arial"/>
                <a:cs typeface="Arial"/>
              </a:rPr>
              <a:t> </a:t>
            </a:r>
            <a:r>
              <a:rPr sz="2100" b="1">
                <a:latin typeface="Arial"/>
                <a:cs typeface="Arial"/>
              </a:rPr>
              <a:t>less</a:t>
            </a:r>
            <a:r>
              <a:rPr sz="2100" b="1" spc="-41">
                <a:latin typeface="Arial"/>
                <a:cs typeface="Arial"/>
              </a:rPr>
              <a:t> </a:t>
            </a:r>
            <a:r>
              <a:rPr sz="2100" b="1">
                <a:latin typeface="Arial"/>
                <a:cs typeface="Arial"/>
              </a:rPr>
              <a:t>able</a:t>
            </a:r>
            <a:r>
              <a:rPr sz="2100" b="1" spc="-26">
                <a:latin typeface="Arial"/>
                <a:cs typeface="Arial"/>
              </a:rPr>
              <a:t> </a:t>
            </a:r>
            <a:r>
              <a:rPr sz="2100">
                <a:latin typeface="Arial"/>
                <a:cs typeface="Arial"/>
              </a:rPr>
              <a:t>to</a:t>
            </a:r>
            <a:r>
              <a:rPr sz="2100" spc="-34">
                <a:latin typeface="Arial"/>
                <a:cs typeface="Arial"/>
              </a:rPr>
              <a:t> </a:t>
            </a:r>
            <a:r>
              <a:rPr sz="2100">
                <a:latin typeface="Arial"/>
                <a:cs typeface="Arial"/>
              </a:rPr>
              <a:t>do</a:t>
            </a:r>
            <a:r>
              <a:rPr sz="2100" spc="-30">
                <a:latin typeface="Arial"/>
                <a:cs typeface="Arial"/>
              </a:rPr>
              <a:t> </a:t>
            </a:r>
            <a:r>
              <a:rPr sz="2100">
                <a:latin typeface="Arial"/>
                <a:cs typeface="Arial"/>
              </a:rPr>
              <a:t>things</a:t>
            </a:r>
            <a:r>
              <a:rPr sz="2100" spc="-41">
                <a:latin typeface="Arial"/>
                <a:cs typeface="Arial"/>
              </a:rPr>
              <a:t> </a:t>
            </a:r>
            <a:r>
              <a:rPr sz="2100" spc="-19">
                <a:latin typeface="Arial"/>
                <a:cs typeface="Arial"/>
              </a:rPr>
              <a:t>or 	</a:t>
            </a:r>
            <a:r>
              <a:rPr sz="2100" b="1">
                <a:latin typeface="Arial"/>
                <a:cs typeface="Arial"/>
              </a:rPr>
              <a:t>access</a:t>
            </a:r>
            <a:r>
              <a:rPr sz="2100" b="1" spc="-49">
                <a:latin typeface="Arial"/>
                <a:cs typeface="Arial"/>
              </a:rPr>
              <a:t> </a:t>
            </a:r>
            <a:r>
              <a:rPr sz="2100" b="1">
                <a:latin typeface="Arial"/>
                <a:cs typeface="Arial"/>
              </a:rPr>
              <a:t>basic</a:t>
            </a:r>
            <a:r>
              <a:rPr sz="2100" b="1" spc="-56">
                <a:latin typeface="Arial"/>
                <a:cs typeface="Arial"/>
              </a:rPr>
              <a:t> </a:t>
            </a:r>
            <a:r>
              <a:rPr sz="2100" b="1">
                <a:latin typeface="Arial"/>
                <a:cs typeface="Arial"/>
              </a:rPr>
              <a:t>services</a:t>
            </a:r>
            <a:r>
              <a:rPr sz="2100" b="1" spc="-34">
                <a:latin typeface="Arial"/>
                <a:cs typeface="Arial"/>
              </a:rPr>
              <a:t> </a:t>
            </a:r>
            <a:r>
              <a:rPr sz="2100">
                <a:latin typeface="Arial"/>
                <a:cs typeface="Arial"/>
              </a:rPr>
              <a:t>or</a:t>
            </a:r>
            <a:r>
              <a:rPr sz="2100" spc="-49">
                <a:latin typeface="Arial"/>
                <a:cs typeface="Arial"/>
              </a:rPr>
              <a:t> </a:t>
            </a:r>
            <a:r>
              <a:rPr sz="2100">
                <a:latin typeface="Arial"/>
                <a:cs typeface="Arial"/>
              </a:rPr>
              <a:t>opportunities</a:t>
            </a:r>
            <a:r>
              <a:rPr sz="2100" spc="-41">
                <a:latin typeface="Arial"/>
                <a:cs typeface="Arial"/>
              </a:rPr>
              <a:t> </a:t>
            </a:r>
            <a:r>
              <a:rPr sz="2100">
                <a:latin typeface="Arial"/>
                <a:cs typeface="Arial"/>
              </a:rPr>
              <a:t>in</a:t>
            </a:r>
            <a:r>
              <a:rPr sz="2100" spc="-53">
                <a:latin typeface="Arial"/>
                <a:cs typeface="Arial"/>
              </a:rPr>
              <a:t> </a:t>
            </a:r>
            <a:r>
              <a:rPr sz="2100">
                <a:latin typeface="Arial"/>
                <a:cs typeface="Arial"/>
              </a:rPr>
              <a:t>the</a:t>
            </a:r>
            <a:r>
              <a:rPr sz="2100" spc="-49">
                <a:latin typeface="Arial"/>
                <a:cs typeface="Arial"/>
              </a:rPr>
              <a:t> </a:t>
            </a:r>
            <a:r>
              <a:rPr sz="2100" spc="-8">
                <a:latin typeface="Arial"/>
                <a:cs typeface="Arial"/>
              </a:rPr>
              <a:t>society.</a:t>
            </a:r>
            <a:endParaRPr sz="2100">
              <a:latin typeface="Arial"/>
              <a:cs typeface="Arial"/>
            </a:endParaRPr>
          </a:p>
          <a:p>
            <a:pPr>
              <a:spcBef>
                <a:spcPts val="1103"/>
              </a:spcBef>
              <a:buFont typeface="Arial"/>
              <a:buChar char="•"/>
            </a:pPr>
            <a:endParaRPr sz="2100">
              <a:latin typeface="Arial"/>
              <a:cs typeface="Arial"/>
            </a:endParaRPr>
          </a:p>
          <a:p>
            <a:pPr marL="180499" indent="-170974">
              <a:buChar char="•"/>
              <a:tabLst>
                <a:tab pos="180499" algn="l"/>
              </a:tabLst>
            </a:pPr>
            <a:r>
              <a:rPr sz="2100">
                <a:latin typeface="Arial"/>
                <a:cs typeface="Arial"/>
              </a:rPr>
              <a:t>It</a:t>
            </a:r>
            <a:r>
              <a:rPr sz="2100" spc="-45">
                <a:latin typeface="Arial"/>
                <a:cs typeface="Arial"/>
              </a:rPr>
              <a:t> </a:t>
            </a:r>
            <a:r>
              <a:rPr sz="2100">
                <a:latin typeface="Arial"/>
                <a:cs typeface="Arial"/>
              </a:rPr>
              <a:t>is</a:t>
            </a:r>
            <a:r>
              <a:rPr sz="2100" spc="-41">
                <a:latin typeface="Arial"/>
                <a:cs typeface="Arial"/>
              </a:rPr>
              <a:t> </a:t>
            </a:r>
            <a:r>
              <a:rPr sz="2100">
                <a:latin typeface="Arial"/>
                <a:cs typeface="Arial"/>
              </a:rPr>
              <a:t>also</a:t>
            </a:r>
            <a:r>
              <a:rPr sz="2100" spc="-41">
                <a:latin typeface="Arial"/>
                <a:cs typeface="Arial"/>
              </a:rPr>
              <a:t> </a:t>
            </a:r>
            <a:r>
              <a:rPr sz="2100">
                <a:latin typeface="Arial"/>
                <a:cs typeface="Arial"/>
              </a:rPr>
              <a:t>sometimes</a:t>
            </a:r>
            <a:r>
              <a:rPr sz="2100" spc="-30">
                <a:latin typeface="Arial"/>
                <a:cs typeface="Arial"/>
              </a:rPr>
              <a:t> </a:t>
            </a:r>
            <a:r>
              <a:rPr sz="2100">
                <a:latin typeface="Arial"/>
                <a:cs typeface="Arial"/>
              </a:rPr>
              <a:t>referred</a:t>
            </a:r>
            <a:r>
              <a:rPr sz="2100" spc="-41">
                <a:latin typeface="Arial"/>
                <a:cs typeface="Arial"/>
              </a:rPr>
              <a:t> </a:t>
            </a:r>
            <a:r>
              <a:rPr sz="2100">
                <a:latin typeface="Arial"/>
                <a:cs typeface="Arial"/>
              </a:rPr>
              <a:t>to</a:t>
            </a:r>
            <a:r>
              <a:rPr sz="2100" spc="-41">
                <a:latin typeface="Arial"/>
                <a:cs typeface="Arial"/>
              </a:rPr>
              <a:t> </a:t>
            </a:r>
            <a:r>
              <a:rPr sz="2100">
                <a:latin typeface="Arial"/>
                <a:cs typeface="Arial"/>
              </a:rPr>
              <a:t>as</a:t>
            </a:r>
            <a:r>
              <a:rPr sz="2100" spc="-15">
                <a:latin typeface="Arial"/>
                <a:cs typeface="Arial"/>
              </a:rPr>
              <a:t> </a:t>
            </a:r>
            <a:r>
              <a:rPr sz="2100">
                <a:latin typeface="Arial"/>
                <a:cs typeface="Arial"/>
              </a:rPr>
              <a:t>social</a:t>
            </a:r>
            <a:r>
              <a:rPr sz="2100" spc="-41">
                <a:latin typeface="Arial"/>
                <a:cs typeface="Arial"/>
              </a:rPr>
              <a:t> </a:t>
            </a:r>
            <a:r>
              <a:rPr sz="2100" spc="-8">
                <a:latin typeface="Arial"/>
                <a:cs typeface="Arial"/>
              </a:rPr>
              <a:t>exclusion.</a:t>
            </a:r>
            <a:endParaRPr sz="2100">
              <a:latin typeface="Arial"/>
              <a:cs typeface="Arial"/>
            </a:endParaRPr>
          </a:p>
          <a:p>
            <a:pPr>
              <a:spcBef>
                <a:spcPts val="1388"/>
              </a:spcBef>
              <a:buFont typeface="Arial"/>
              <a:buChar char="•"/>
            </a:pPr>
            <a:endParaRPr sz="2100">
              <a:latin typeface="Arial"/>
              <a:cs typeface="Arial"/>
            </a:endParaRPr>
          </a:p>
          <a:p>
            <a:pPr marL="180022" marR="3810" indent="-170974">
              <a:lnSpc>
                <a:spcPts val="2265"/>
              </a:lnSpc>
              <a:buChar char="•"/>
              <a:tabLst>
                <a:tab pos="180975" algn="l"/>
              </a:tabLst>
            </a:pPr>
            <a:r>
              <a:rPr sz="2100">
                <a:latin typeface="Arial"/>
                <a:cs typeface="Arial"/>
              </a:rPr>
              <a:t>Many</a:t>
            </a:r>
            <a:r>
              <a:rPr sz="2100" spc="-45">
                <a:latin typeface="Arial"/>
                <a:cs typeface="Arial"/>
              </a:rPr>
              <a:t> </a:t>
            </a:r>
            <a:r>
              <a:rPr sz="2100">
                <a:latin typeface="Arial"/>
                <a:cs typeface="Arial"/>
              </a:rPr>
              <a:t>factors</a:t>
            </a:r>
            <a:r>
              <a:rPr sz="2100" spc="-49">
                <a:latin typeface="Arial"/>
                <a:cs typeface="Arial"/>
              </a:rPr>
              <a:t> </a:t>
            </a:r>
            <a:r>
              <a:rPr sz="2100">
                <a:latin typeface="Arial"/>
                <a:cs typeface="Arial"/>
              </a:rPr>
              <a:t>can</a:t>
            </a:r>
            <a:r>
              <a:rPr sz="2100" spc="-38">
                <a:latin typeface="Arial"/>
                <a:cs typeface="Arial"/>
              </a:rPr>
              <a:t> </a:t>
            </a:r>
            <a:r>
              <a:rPr sz="2100">
                <a:latin typeface="Arial"/>
                <a:cs typeface="Arial"/>
              </a:rPr>
              <a:t>lead</a:t>
            </a:r>
            <a:r>
              <a:rPr sz="2100" spc="-45">
                <a:latin typeface="Arial"/>
                <a:cs typeface="Arial"/>
              </a:rPr>
              <a:t> </a:t>
            </a:r>
            <a:r>
              <a:rPr sz="2100">
                <a:latin typeface="Arial"/>
                <a:cs typeface="Arial"/>
              </a:rPr>
              <a:t>to</a:t>
            </a:r>
            <a:r>
              <a:rPr sz="2100" spc="-49">
                <a:latin typeface="Arial"/>
                <a:cs typeface="Arial"/>
              </a:rPr>
              <a:t> </a:t>
            </a:r>
            <a:r>
              <a:rPr sz="2100">
                <a:latin typeface="Arial"/>
                <a:cs typeface="Arial"/>
              </a:rPr>
              <a:t>this</a:t>
            </a:r>
            <a:r>
              <a:rPr sz="2100" spc="-41">
                <a:latin typeface="Arial"/>
                <a:cs typeface="Arial"/>
              </a:rPr>
              <a:t> </a:t>
            </a:r>
            <a:r>
              <a:rPr sz="2100">
                <a:latin typeface="Arial"/>
                <a:cs typeface="Arial"/>
              </a:rPr>
              <a:t>denial</a:t>
            </a:r>
            <a:r>
              <a:rPr sz="2100" spc="-49">
                <a:latin typeface="Arial"/>
                <a:cs typeface="Arial"/>
              </a:rPr>
              <a:t> </a:t>
            </a:r>
            <a:r>
              <a:rPr sz="2100">
                <a:latin typeface="Arial"/>
                <a:cs typeface="Arial"/>
              </a:rPr>
              <a:t>of</a:t>
            </a:r>
            <a:r>
              <a:rPr sz="2100" spc="-41">
                <a:latin typeface="Arial"/>
                <a:cs typeface="Arial"/>
              </a:rPr>
              <a:t> </a:t>
            </a:r>
            <a:r>
              <a:rPr sz="2100">
                <a:latin typeface="Arial"/>
                <a:cs typeface="Arial"/>
              </a:rPr>
              <a:t>access</a:t>
            </a:r>
            <a:r>
              <a:rPr sz="2100" spc="-56">
                <a:latin typeface="Arial"/>
                <a:cs typeface="Arial"/>
              </a:rPr>
              <a:t> </a:t>
            </a:r>
            <a:r>
              <a:rPr sz="2100">
                <a:latin typeface="Arial"/>
                <a:cs typeface="Arial"/>
              </a:rPr>
              <a:t>to</a:t>
            </a:r>
            <a:r>
              <a:rPr sz="2100" spc="-41">
                <a:latin typeface="Arial"/>
                <a:cs typeface="Arial"/>
              </a:rPr>
              <a:t> </a:t>
            </a:r>
            <a:r>
              <a:rPr sz="2100">
                <a:latin typeface="Arial"/>
                <a:cs typeface="Arial"/>
              </a:rPr>
              <a:t>institutions</a:t>
            </a:r>
            <a:r>
              <a:rPr sz="2100" spc="-56">
                <a:latin typeface="Arial"/>
                <a:cs typeface="Arial"/>
              </a:rPr>
              <a:t> </a:t>
            </a:r>
            <a:r>
              <a:rPr sz="2100" spc="-19">
                <a:latin typeface="Arial"/>
                <a:cs typeface="Arial"/>
              </a:rPr>
              <a:t>and 	</a:t>
            </a:r>
            <a:r>
              <a:rPr sz="2100">
                <a:latin typeface="Arial"/>
                <a:cs typeface="Arial"/>
              </a:rPr>
              <a:t>opportunities,</a:t>
            </a:r>
            <a:r>
              <a:rPr sz="2100" spc="-53">
                <a:latin typeface="Arial"/>
                <a:cs typeface="Arial"/>
              </a:rPr>
              <a:t> </a:t>
            </a:r>
            <a:r>
              <a:rPr sz="2100">
                <a:latin typeface="Arial"/>
                <a:cs typeface="Arial"/>
              </a:rPr>
              <a:t>including</a:t>
            </a:r>
            <a:r>
              <a:rPr sz="2100" spc="-56">
                <a:latin typeface="Arial"/>
                <a:cs typeface="Arial"/>
              </a:rPr>
              <a:t> </a:t>
            </a:r>
            <a:r>
              <a:rPr sz="2100">
                <a:latin typeface="Arial"/>
                <a:cs typeface="Arial"/>
              </a:rPr>
              <a:t>historical</a:t>
            </a:r>
            <a:r>
              <a:rPr sz="2100" spc="-19">
                <a:latin typeface="Arial"/>
                <a:cs typeface="Arial"/>
              </a:rPr>
              <a:t> </a:t>
            </a:r>
            <a:r>
              <a:rPr sz="2100">
                <a:latin typeface="Arial"/>
                <a:cs typeface="Arial"/>
              </a:rPr>
              <a:t>bias</a:t>
            </a:r>
            <a:r>
              <a:rPr sz="2100" spc="-41">
                <a:latin typeface="Arial"/>
                <a:cs typeface="Arial"/>
              </a:rPr>
              <a:t> </a:t>
            </a:r>
            <a:r>
              <a:rPr sz="2100">
                <a:latin typeface="Arial"/>
                <a:cs typeface="Arial"/>
              </a:rPr>
              <a:t>and</a:t>
            </a:r>
            <a:r>
              <a:rPr sz="2100" spc="-60">
                <a:latin typeface="Arial"/>
                <a:cs typeface="Arial"/>
              </a:rPr>
              <a:t> </a:t>
            </a:r>
            <a:r>
              <a:rPr sz="2100">
                <a:latin typeface="Arial"/>
                <a:cs typeface="Arial"/>
              </a:rPr>
              <a:t>lack</a:t>
            </a:r>
            <a:r>
              <a:rPr sz="2100" spc="-56">
                <a:latin typeface="Arial"/>
                <a:cs typeface="Arial"/>
              </a:rPr>
              <a:t> </a:t>
            </a:r>
            <a:r>
              <a:rPr sz="2100">
                <a:latin typeface="Arial"/>
                <a:cs typeface="Arial"/>
              </a:rPr>
              <a:t>of</a:t>
            </a:r>
            <a:r>
              <a:rPr sz="2100" spc="-56">
                <a:latin typeface="Arial"/>
                <a:cs typeface="Arial"/>
              </a:rPr>
              <a:t> </a:t>
            </a:r>
            <a:r>
              <a:rPr sz="2100" spc="-8">
                <a:latin typeface="Arial"/>
                <a:cs typeface="Arial"/>
              </a:rPr>
              <a:t>funding</a:t>
            </a:r>
            <a:endParaRPr sz="2100">
              <a:latin typeface="Arial"/>
              <a:cs typeface="Arial"/>
            </a:endParaRPr>
          </a:p>
          <a:p>
            <a:pPr marL="1559242">
              <a:spcBef>
                <a:spcPts val="472"/>
              </a:spcBef>
            </a:pPr>
            <a:r>
              <a:rPr sz="2100">
                <a:latin typeface="Arial"/>
                <a:cs typeface="Arial"/>
              </a:rPr>
              <a:t>(Schatz</a:t>
            </a:r>
            <a:r>
              <a:rPr sz="2100" spc="-71">
                <a:latin typeface="Arial"/>
                <a:cs typeface="Arial"/>
              </a:rPr>
              <a:t> </a:t>
            </a:r>
            <a:r>
              <a:rPr sz="2100">
                <a:latin typeface="Arial"/>
                <a:cs typeface="Arial"/>
              </a:rPr>
              <a:t>and</a:t>
            </a:r>
            <a:r>
              <a:rPr sz="2100" spc="-68">
                <a:latin typeface="Arial"/>
                <a:cs typeface="Arial"/>
              </a:rPr>
              <a:t> </a:t>
            </a:r>
            <a:r>
              <a:rPr sz="2100" spc="-15">
                <a:latin typeface="Arial"/>
                <a:cs typeface="Arial"/>
              </a:rPr>
              <a:t>Schiffer,</a:t>
            </a:r>
            <a:r>
              <a:rPr sz="2100" spc="-83">
                <a:latin typeface="Arial"/>
                <a:cs typeface="Arial"/>
              </a:rPr>
              <a:t> </a:t>
            </a:r>
            <a:r>
              <a:rPr sz="2100">
                <a:latin typeface="Arial"/>
                <a:cs typeface="Arial"/>
              </a:rPr>
              <a:t>2008;</a:t>
            </a:r>
            <a:r>
              <a:rPr sz="2100" spc="-71">
                <a:latin typeface="Arial"/>
                <a:cs typeface="Arial"/>
              </a:rPr>
              <a:t> </a:t>
            </a:r>
            <a:r>
              <a:rPr sz="2100">
                <a:latin typeface="Arial"/>
                <a:cs typeface="Arial"/>
              </a:rPr>
              <a:t>LibertiesEU,</a:t>
            </a:r>
            <a:r>
              <a:rPr sz="2100" spc="-68">
                <a:latin typeface="Arial"/>
                <a:cs typeface="Arial"/>
              </a:rPr>
              <a:t> </a:t>
            </a:r>
            <a:r>
              <a:rPr sz="2100" spc="-8">
                <a:latin typeface="Arial"/>
                <a:cs typeface="Arial"/>
              </a:rPr>
              <a:t>2021)</a:t>
            </a:r>
            <a:endParaRPr sz="2100">
              <a:latin typeface="Arial"/>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7504" y="260648"/>
            <a:ext cx="6893396" cy="1055442"/>
          </a:xfrm>
          <a:prstGeom prst="rect">
            <a:avLst/>
          </a:prstGeom>
        </p:spPr>
        <p:txBody>
          <a:bodyPr vert="horz" wrap="square" lIns="0" tIns="374675" rIns="0" bIns="0" rtlCol="0" anchor="ctr">
            <a:spAutoFit/>
          </a:bodyPr>
          <a:lstStyle/>
          <a:p>
            <a:pPr marL="2405539">
              <a:spcBef>
                <a:spcPts val="79"/>
              </a:spcBef>
            </a:pPr>
            <a:r>
              <a:rPr b="1" spc="-8"/>
              <a:t>Marginalisation</a:t>
            </a:r>
          </a:p>
        </p:txBody>
      </p:sp>
      <p:sp>
        <p:nvSpPr>
          <p:cNvPr id="3" name="object 3"/>
          <p:cNvSpPr txBox="1"/>
          <p:nvPr/>
        </p:nvSpPr>
        <p:spPr>
          <a:xfrm>
            <a:off x="683568" y="1814936"/>
            <a:ext cx="7599045" cy="3228127"/>
          </a:xfrm>
          <a:prstGeom prst="rect">
            <a:avLst/>
          </a:prstGeom>
        </p:spPr>
        <p:txBody>
          <a:bodyPr vert="horz" wrap="square" lIns="0" tIns="48577" rIns="0" bIns="0" rtlCol="0">
            <a:spAutoFit/>
          </a:bodyPr>
          <a:lstStyle/>
          <a:p>
            <a:pPr marL="180975" marR="672464" indent="-171926">
              <a:lnSpc>
                <a:spcPts val="2430"/>
              </a:lnSpc>
              <a:spcBef>
                <a:spcPts val="382"/>
              </a:spcBef>
              <a:buChar char="•"/>
              <a:tabLst>
                <a:tab pos="180975" algn="l"/>
              </a:tabLst>
            </a:pPr>
            <a:r>
              <a:rPr sz="2250">
                <a:latin typeface="Arial"/>
                <a:cs typeface="Arial"/>
              </a:rPr>
              <a:t>Marginalised</a:t>
            </a:r>
            <a:r>
              <a:rPr sz="2250" spc="-56">
                <a:latin typeface="Arial"/>
                <a:cs typeface="Arial"/>
              </a:rPr>
              <a:t> </a:t>
            </a:r>
            <a:r>
              <a:rPr sz="2250">
                <a:latin typeface="Arial"/>
                <a:cs typeface="Arial"/>
              </a:rPr>
              <a:t>people</a:t>
            </a:r>
            <a:r>
              <a:rPr sz="2250" spc="-38">
                <a:latin typeface="Arial"/>
                <a:cs typeface="Arial"/>
              </a:rPr>
              <a:t> </a:t>
            </a:r>
            <a:r>
              <a:rPr sz="2250">
                <a:latin typeface="Arial"/>
                <a:cs typeface="Arial"/>
              </a:rPr>
              <a:t>do</a:t>
            </a:r>
            <a:r>
              <a:rPr sz="2250" spc="-19">
                <a:latin typeface="Arial"/>
                <a:cs typeface="Arial"/>
              </a:rPr>
              <a:t> </a:t>
            </a:r>
            <a:r>
              <a:rPr sz="2250">
                <a:latin typeface="Arial"/>
                <a:cs typeface="Arial"/>
              </a:rPr>
              <a:t>not</a:t>
            </a:r>
            <a:r>
              <a:rPr sz="2250" spc="-19">
                <a:latin typeface="Arial"/>
                <a:cs typeface="Arial"/>
              </a:rPr>
              <a:t> </a:t>
            </a:r>
            <a:r>
              <a:rPr sz="2250">
                <a:latin typeface="Arial"/>
                <a:cs typeface="Arial"/>
              </a:rPr>
              <a:t>necessarily</a:t>
            </a:r>
            <a:r>
              <a:rPr sz="2250" spc="-41">
                <a:latin typeface="Arial"/>
                <a:cs typeface="Arial"/>
              </a:rPr>
              <a:t> </a:t>
            </a:r>
            <a:r>
              <a:rPr sz="2250">
                <a:latin typeface="Arial"/>
                <a:cs typeface="Arial"/>
              </a:rPr>
              <a:t>belong</a:t>
            </a:r>
            <a:r>
              <a:rPr sz="2250" spc="-38">
                <a:latin typeface="Arial"/>
                <a:cs typeface="Arial"/>
              </a:rPr>
              <a:t> </a:t>
            </a:r>
            <a:r>
              <a:rPr sz="2250">
                <a:latin typeface="Arial"/>
                <a:cs typeface="Arial"/>
              </a:rPr>
              <a:t>to</a:t>
            </a:r>
            <a:r>
              <a:rPr sz="2250" spc="-11">
                <a:latin typeface="Arial"/>
                <a:cs typeface="Arial"/>
              </a:rPr>
              <a:t> </a:t>
            </a:r>
            <a:r>
              <a:rPr sz="2250" spc="-19">
                <a:latin typeface="Arial"/>
                <a:cs typeface="Arial"/>
              </a:rPr>
              <a:t>one </a:t>
            </a:r>
            <a:r>
              <a:rPr sz="2250">
                <a:latin typeface="Arial"/>
                <a:cs typeface="Arial"/>
              </a:rPr>
              <a:t>particular</a:t>
            </a:r>
            <a:r>
              <a:rPr sz="2250" spc="-15">
                <a:latin typeface="Arial"/>
                <a:cs typeface="Arial"/>
              </a:rPr>
              <a:t> </a:t>
            </a:r>
            <a:r>
              <a:rPr sz="2250" spc="-8">
                <a:latin typeface="Arial"/>
                <a:cs typeface="Arial"/>
              </a:rPr>
              <a:t>demographic:</a:t>
            </a:r>
            <a:endParaRPr sz="2250">
              <a:latin typeface="Arial"/>
              <a:cs typeface="Arial"/>
            </a:endParaRPr>
          </a:p>
          <a:p>
            <a:pPr marL="180975" marR="3810" indent="-171926">
              <a:lnSpc>
                <a:spcPts val="2430"/>
              </a:lnSpc>
              <a:spcBef>
                <a:spcPts val="750"/>
              </a:spcBef>
              <a:buChar char="•"/>
              <a:tabLst>
                <a:tab pos="180975" algn="l"/>
              </a:tabLst>
            </a:pPr>
            <a:r>
              <a:rPr sz="2250">
                <a:latin typeface="Arial"/>
                <a:cs typeface="Arial"/>
              </a:rPr>
              <a:t>Marginalisation</a:t>
            </a:r>
            <a:r>
              <a:rPr sz="2250" spc="-71">
                <a:latin typeface="Arial"/>
                <a:cs typeface="Arial"/>
              </a:rPr>
              <a:t> </a:t>
            </a:r>
            <a:r>
              <a:rPr sz="2250">
                <a:latin typeface="Arial"/>
                <a:cs typeface="Arial"/>
              </a:rPr>
              <a:t>occurs</a:t>
            </a:r>
            <a:r>
              <a:rPr sz="2250" spc="-86">
                <a:latin typeface="Arial"/>
                <a:cs typeface="Arial"/>
              </a:rPr>
              <a:t> </a:t>
            </a:r>
            <a:r>
              <a:rPr sz="2250">
                <a:latin typeface="Arial"/>
                <a:cs typeface="Arial"/>
              </a:rPr>
              <a:t>due</a:t>
            </a:r>
            <a:r>
              <a:rPr sz="2250" spc="-64">
                <a:latin typeface="Arial"/>
                <a:cs typeface="Arial"/>
              </a:rPr>
              <a:t> </a:t>
            </a:r>
            <a:r>
              <a:rPr sz="2250">
                <a:latin typeface="Arial"/>
                <a:cs typeface="Arial"/>
              </a:rPr>
              <a:t>to</a:t>
            </a:r>
            <a:r>
              <a:rPr sz="2250" spc="-60">
                <a:latin typeface="Arial"/>
                <a:cs typeface="Arial"/>
              </a:rPr>
              <a:t> </a:t>
            </a:r>
            <a:r>
              <a:rPr sz="2250" spc="-8">
                <a:latin typeface="Arial"/>
                <a:cs typeface="Arial"/>
              </a:rPr>
              <a:t>ethnicity,</a:t>
            </a:r>
            <a:r>
              <a:rPr sz="2250" spc="-60">
                <a:latin typeface="Arial"/>
                <a:cs typeface="Arial"/>
              </a:rPr>
              <a:t> </a:t>
            </a:r>
            <a:r>
              <a:rPr sz="2250">
                <a:latin typeface="Arial"/>
                <a:cs typeface="Arial"/>
              </a:rPr>
              <a:t>gender,</a:t>
            </a:r>
            <a:r>
              <a:rPr sz="2250" spc="-71">
                <a:latin typeface="Arial"/>
                <a:cs typeface="Arial"/>
              </a:rPr>
              <a:t> </a:t>
            </a:r>
            <a:r>
              <a:rPr sz="2250" spc="-8">
                <a:latin typeface="Arial"/>
                <a:cs typeface="Arial"/>
              </a:rPr>
              <a:t>sexual </a:t>
            </a:r>
            <a:r>
              <a:rPr sz="2250">
                <a:latin typeface="Arial"/>
                <a:cs typeface="Arial"/>
              </a:rPr>
              <a:t>orientation,</a:t>
            </a:r>
            <a:r>
              <a:rPr sz="2250" spc="-38">
                <a:latin typeface="Arial"/>
                <a:cs typeface="Arial"/>
              </a:rPr>
              <a:t> </a:t>
            </a:r>
            <a:r>
              <a:rPr sz="2250">
                <a:latin typeface="Arial"/>
                <a:cs typeface="Arial"/>
              </a:rPr>
              <a:t>disability</a:t>
            </a:r>
            <a:r>
              <a:rPr sz="2250" spc="-38">
                <a:latin typeface="Arial"/>
                <a:cs typeface="Arial"/>
              </a:rPr>
              <a:t> </a:t>
            </a:r>
            <a:r>
              <a:rPr sz="2250">
                <a:latin typeface="Arial"/>
                <a:cs typeface="Arial"/>
              </a:rPr>
              <a:t>status,</a:t>
            </a:r>
            <a:r>
              <a:rPr sz="2250" spc="-8">
                <a:latin typeface="Arial"/>
                <a:cs typeface="Arial"/>
              </a:rPr>
              <a:t> </a:t>
            </a:r>
            <a:r>
              <a:rPr sz="2250">
                <a:latin typeface="Arial"/>
                <a:cs typeface="Arial"/>
              </a:rPr>
              <a:t>socioeconomic</a:t>
            </a:r>
            <a:r>
              <a:rPr sz="2250" spc="-41">
                <a:latin typeface="Arial"/>
                <a:cs typeface="Arial"/>
              </a:rPr>
              <a:t> </a:t>
            </a:r>
            <a:r>
              <a:rPr sz="2250">
                <a:latin typeface="Arial"/>
                <a:cs typeface="Arial"/>
              </a:rPr>
              <a:t>level,</a:t>
            </a:r>
            <a:r>
              <a:rPr sz="2250" spc="-30">
                <a:latin typeface="Arial"/>
                <a:cs typeface="Arial"/>
              </a:rPr>
              <a:t> </a:t>
            </a:r>
            <a:r>
              <a:rPr sz="2250">
                <a:latin typeface="Arial"/>
                <a:cs typeface="Arial"/>
              </a:rPr>
              <a:t>and</a:t>
            </a:r>
            <a:r>
              <a:rPr sz="2250" spc="-23">
                <a:latin typeface="Arial"/>
                <a:cs typeface="Arial"/>
              </a:rPr>
              <a:t> </a:t>
            </a:r>
            <a:r>
              <a:rPr sz="2250" spc="-15">
                <a:latin typeface="Arial"/>
                <a:cs typeface="Arial"/>
              </a:rPr>
              <a:t>age.</a:t>
            </a:r>
            <a:endParaRPr sz="2250">
              <a:latin typeface="Arial"/>
              <a:cs typeface="Arial"/>
            </a:endParaRPr>
          </a:p>
          <a:p>
            <a:pPr marL="180975" marR="323850" indent="-171926">
              <a:lnSpc>
                <a:spcPct val="90000"/>
              </a:lnSpc>
              <a:spcBef>
                <a:spcPts val="720"/>
              </a:spcBef>
              <a:buChar char="•"/>
              <a:tabLst>
                <a:tab pos="180975" algn="l"/>
              </a:tabLst>
            </a:pPr>
            <a:r>
              <a:rPr sz="2250">
                <a:latin typeface="Arial"/>
                <a:cs typeface="Arial"/>
              </a:rPr>
              <a:t>Marginalised</a:t>
            </a:r>
            <a:r>
              <a:rPr sz="2250" spc="-49">
                <a:latin typeface="Arial"/>
                <a:cs typeface="Arial"/>
              </a:rPr>
              <a:t> </a:t>
            </a:r>
            <a:r>
              <a:rPr sz="2250">
                <a:latin typeface="Arial"/>
                <a:cs typeface="Arial"/>
              </a:rPr>
              <a:t>groups</a:t>
            </a:r>
            <a:r>
              <a:rPr sz="2250" spc="-23">
                <a:latin typeface="Arial"/>
                <a:cs typeface="Arial"/>
              </a:rPr>
              <a:t> </a:t>
            </a:r>
            <a:r>
              <a:rPr sz="2250">
                <a:latin typeface="Arial"/>
                <a:cs typeface="Arial"/>
              </a:rPr>
              <a:t>are</a:t>
            </a:r>
            <a:r>
              <a:rPr sz="2250" spc="-15">
                <a:latin typeface="Arial"/>
                <a:cs typeface="Arial"/>
              </a:rPr>
              <a:t> </a:t>
            </a:r>
            <a:r>
              <a:rPr sz="2250">
                <a:latin typeface="Arial"/>
                <a:cs typeface="Arial"/>
              </a:rPr>
              <a:t>often</a:t>
            </a:r>
            <a:r>
              <a:rPr sz="2250" spc="-19">
                <a:latin typeface="Arial"/>
                <a:cs typeface="Arial"/>
              </a:rPr>
              <a:t> </a:t>
            </a:r>
            <a:r>
              <a:rPr sz="2250">
                <a:latin typeface="Arial"/>
                <a:cs typeface="Arial"/>
              </a:rPr>
              <a:t>at</a:t>
            </a:r>
            <a:r>
              <a:rPr sz="2250" spc="-15">
                <a:latin typeface="Arial"/>
                <a:cs typeface="Arial"/>
              </a:rPr>
              <a:t> </a:t>
            </a:r>
            <a:r>
              <a:rPr sz="2250">
                <a:latin typeface="Arial"/>
                <a:cs typeface="Arial"/>
              </a:rPr>
              <a:t>a</a:t>
            </a:r>
            <a:r>
              <a:rPr sz="2250" spc="-15">
                <a:latin typeface="Arial"/>
                <a:cs typeface="Arial"/>
              </a:rPr>
              <a:t> </a:t>
            </a:r>
            <a:r>
              <a:rPr sz="2250">
                <a:latin typeface="Arial"/>
                <a:cs typeface="Arial"/>
              </a:rPr>
              <a:t>disadvantage</a:t>
            </a:r>
            <a:r>
              <a:rPr sz="2250" spc="-49">
                <a:latin typeface="Arial"/>
                <a:cs typeface="Arial"/>
              </a:rPr>
              <a:t> </a:t>
            </a:r>
            <a:r>
              <a:rPr sz="2250">
                <a:latin typeface="Arial"/>
                <a:cs typeface="Arial"/>
              </a:rPr>
              <a:t>when</a:t>
            </a:r>
            <a:r>
              <a:rPr sz="2250" spc="-26">
                <a:latin typeface="Arial"/>
                <a:cs typeface="Arial"/>
              </a:rPr>
              <a:t> </a:t>
            </a:r>
            <a:r>
              <a:rPr sz="2250" spc="-19">
                <a:latin typeface="Arial"/>
                <a:cs typeface="Arial"/>
              </a:rPr>
              <a:t>it </a:t>
            </a:r>
            <a:r>
              <a:rPr sz="2250">
                <a:latin typeface="Arial"/>
                <a:cs typeface="Arial"/>
              </a:rPr>
              <a:t>comes</a:t>
            </a:r>
            <a:r>
              <a:rPr sz="2250" spc="-19">
                <a:latin typeface="Arial"/>
                <a:cs typeface="Arial"/>
              </a:rPr>
              <a:t> </a:t>
            </a:r>
            <a:r>
              <a:rPr sz="2250">
                <a:latin typeface="Arial"/>
                <a:cs typeface="Arial"/>
              </a:rPr>
              <a:t>to</a:t>
            </a:r>
            <a:r>
              <a:rPr sz="2250" spc="-15">
                <a:latin typeface="Arial"/>
                <a:cs typeface="Arial"/>
              </a:rPr>
              <a:t> </a:t>
            </a:r>
            <a:r>
              <a:rPr sz="2250">
                <a:latin typeface="Arial"/>
                <a:cs typeface="Arial"/>
              </a:rPr>
              <a:t>obtaining</a:t>
            </a:r>
            <a:r>
              <a:rPr sz="2250" spc="-30">
                <a:latin typeface="Arial"/>
                <a:cs typeface="Arial"/>
              </a:rPr>
              <a:t> </a:t>
            </a:r>
            <a:r>
              <a:rPr sz="2250">
                <a:latin typeface="Arial"/>
                <a:cs typeface="Arial"/>
              </a:rPr>
              <a:t>health</a:t>
            </a:r>
            <a:r>
              <a:rPr sz="2250" spc="-30">
                <a:latin typeface="Arial"/>
                <a:cs typeface="Arial"/>
              </a:rPr>
              <a:t> </a:t>
            </a:r>
            <a:r>
              <a:rPr sz="2250">
                <a:latin typeface="Arial"/>
                <a:cs typeface="Arial"/>
              </a:rPr>
              <a:t>care,</a:t>
            </a:r>
            <a:r>
              <a:rPr sz="2250" spc="-23">
                <a:latin typeface="Arial"/>
                <a:cs typeface="Arial"/>
              </a:rPr>
              <a:t> </a:t>
            </a:r>
            <a:r>
              <a:rPr sz="2250">
                <a:latin typeface="Arial"/>
                <a:cs typeface="Arial"/>
              </a:rPr>
              <a:t>decent</a:t>
            </a:r>
            <a:r>
              <a:rPr sz="2250" spc="-34">
                <a:latin typeface="Arial"/>
                <a:cs typeface="Arial"/>
              </a:rPr>
              <a:t> </a:t>
            </a:r>
            <a:r>
              <a:rPr sz="2250">
                <a:latin typeface="Arial"/>
                <a:cs typeface="Arial"/>
              </a:rPr>
              <a:t>education,</a:t>
            </a:r>
            <a:r>
              <a:rPr sz="2250" spc="-30">
                <a:latin typeface="Arial"/>
                <a:cs typeface="Arial"/>
              </a:rPr>
              <a:t> </a:t>
            </a:r>
            <a:r>
              <a:rPr sz="2250" spc="-19">
                <a:latin typeface="Arial"/>
                <a:cs typeface="Arial"/>
              </a:rPr>
              <a:t>and </a:t>
            </a:r>
            <a:r>
              <a:rPr sz="2250">
                <a:latin typeface="Arial"/>
                <a:cs typeface="Arial"/>
              </a:rPr>
              <a:t>employment</a:t>
            </a:r>
            <a:r>
              <a:rPr sz="2250" spc="-26">
                <a:latin typeface="Arial"/>
                <a:cs typeface="Arial"/>
              </a:rPr>
              <a:t> </a:t>
            </a:r>
            <a:r>
              <a:rPr sz="2250">
                <a:latin typeface="Arial"/>
                <a:cs typeface="Arial"/>
              </a:rPr>
              <a:t>that</a:t>
            </a:r>
            <a:r>
              <a:rPr sz="2250" spc="-4">
                <a:latin typeface="Arial"/>
                <a:cs typeface="Arial"/>
              </a:rPr>
              <a:t> </a:t>
            </a:r>
            <a:r>
              <a:rPr sz="2250">
                <a:latin typeface="Arial"/>
                <a:cs typeface="Arial"/>
              </a:rPr>
              <a:t>would</a:t>
            </a:r>
            <a:r>
              <a:rPr sz="2250" spc="-38">
                <a:latin typeface="Arial"/>
                <a:cs typeface="Arial"/>
              </a:rPr>
              <a:t> </a:t>
            </a:r>
            <a:r>
              <a:rPr sz="2250">
                <a:latin typeface="Arial"/>
                <a:cs typeface="Arial"/>
              </a:rPr>
              <a:t>improve</a:t>
            </a:r>
            <a:r>
              <a:rPr sz="2250" spc="-4">
                <a:latin typeface="Arial"/>
                <a:cs typeface="Arial"/>
              </a:rPr>
              <a:t> </a:t>
            </a:r>
            <a:r>
              <a:rPr sz="2250">
                <a:latin typeface="Arial"/>
                <a:cs typeface="Arial"/>
              </a:rPr>
              <a:t>their</a:t>
            </a:r>
            <a:r>
              <a:rPr sz="2250" spc="-4">
                <a:latin typeface="Arial"/>
                <a:cs typeface="Arial"/>
              </a:rPr>
              <a:t> </a:t>
            </a:r>
            <a:r>
              <a:rPr sz="2250" spc="-8">
                <a:latin typeface="Arial"/>
                <a:cs typeface="Arial"/>
              </a:rPr>
              <a:t>well-being.</a:t>
            </a:r>
            <a:endParaRPr sz="2250">
              <a:latin typeface="Arial"/>
              <a:cs typeface="Arial"/>
            </a:endParaRPr>
          </a:p>
          <a:p>
            <a:pPr>
              <a:spcBef>
                <a:spcPts val="1001"/>
              </a:spcBef>
            </a:pPr>
            <a:endParaRPr sz="2250">
              <a:latin typeface="Arial"/>
              <a:cs typeface="Arial"/>
            </a:endParaRPr>
          </a:p>
          <a:p>
            <a:pPr marL="4398169">
              <a:spcBef>
                <a:spcPts val="4"/>
              </a:spcBef>
            </a:pPr>
            <a:r>
              <a:rPr sz="2250">
                <a:latin typeface="Arial"/>
                <a:cs typeface="Arial"/>
              </a:rPr>
              <a:t>(LibertiesEU,</a:t>
            </a:r>
            <a:r>
              <a:rPr sz="2250" spc="-41">
                <a:latin typeface="Arial"/>
                <a:cs typeface="Arial"/>
              </a:rPr>
              <a:t> </a:t>
            </a:r>
            <a:r>
              <a:rPr sz="2250" spc="-8">
                <a:latin typeface="Arial"/>
                <a:cs typeface="Arial"/>
              </a:rPr>
              <a:t>2021)</a:t>
            </a:r>
            <a:endParaRPr sz="2250">
              <a:latin typeface="Arial"/>
              <a:cs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8430" y="3815"/>
            <a:ext cx="7109420" cy="1055442"/>
          </a:xfrm>
          <a:prstGeom prst="rect">
            <a:avLst/>
          </a:prstGeom>
        </p:spPr>
        <p:txBody>
          <a:bodyPr vert="horz" wrap="square" lIns="0" tIns="374675" rIns="0" bIns="0" rtlCol="0" anchor="ctr">
            <a:spAutoFit/>
          </a:bodyPr>
          <a:lstStyle/>
          <a:p>
            <a:pPr marL="2405539">
              <a:spcBef>
                <a:spcPts val="79"/>
              </a:spcBef>
            </a:pPr>
            <a:r>
              <a:rPr b="1" spc="-8"/>
              <a:t>Marginalisation</a:t>
            </a:r>
          </a:p>
        </p:txBody>
      </p:sp>
      <p:sp>
        <p:nvSpPr>
          <p:cNvPr id="3" name="object 3"/>
          <p:cNvSpPr txBox="1"/>
          <p:nvPr/>
        </p:nvSpPr>
        <p:spPr>
          <a:xfrm>
            <a:off x="719852" y="1165787"/>
            <a:ext cx="7704296" cy="4237025"/>
          </a:xfrm>
          <a:prstGeom prst="rect">
            <a:avLst/>
          </a:prstGeom>
        </p:spPr>
        <p:txBody>
          <a:bodyPr vert="horz" wrap="square" lIns="0" tIns="10001" rIns="0" bIns="0" rtlCol="0" anchor="t">
            <a:spAutoFit/>
          </a:bodyPr>
          <a:lstStyle/>
          <a:p>
            <a:pPr marL="9525">
              <a:spcBef>
                <a:spcPts val="79"/>
              </a:spcBef>
            </a:pPr>
            <a:r>
              <a:rPr sz="2100">
                <a:latin typeface="Arial"/>
                <a:cs typeface="Arial"/>
              </a:rPr>
              <a:t>Some</a:t>
            </a:r>
            <a:r>
              <a:rPr sz="2100" spc="-34">
                <a:latin typeface="Arial"/>
                <a:cs typeface="Arial"/>
              </a:rPr>
              <a:t> </a:t>
            </a:r>
            <a:r>
              <a:rPr sz="2100">
                <a:latin typeface="Arial"/>
                <a:cs typeface="Arial"/>
              </a:rPr>
              <a:t>question</a:t>
            </a:r>
            <a:r>
              <a:rPr sz="2100" spc="-34">
                <a:latin typeface="Arial"/>
                <a:cs typeface="Arial"/>
              </a:rPr>
              <a:t> </a:t>
            </a:r>
            <a:r>
              <a:rPr sz="2100">
                <a:latin typeface="Arial"/>
                <a:cs typeface="Arial"/>
              </a:rPr>
              <a:t>to</a:t>
            </a:r>
            <a:r>
              <a:rPr sz="2100" spc="-26">
                <a:latin typeface="Arial"/>
                <a:cs typeface="Arial"/>
              </a:rPr>
              <a:t> </a:t>
            </a:r>
            <a:r>
              <a:rPr sz="2100">
                <a:latin typeface="Arial"/>
                <a:cs typeface="Arial"/>
              </a:rPr>
              <a:t>think</a:t>
            </a:r>
            <a:r>
              <a:rPr sz="2100" spc="-19">
                <a:latin typeface="Arial"/>
                <a:cs typeface="Arial"/>
              </a:rPr>
              <a:t> </a:t>
            </a:r>
            <a:r>
              <a:rPr sz="2100">
                <a:latin typeface="Arial"/>
                <a:cs typeface="Arial"/>
              </a:rPr>
              <a:t>about</a:t>
            </a:r>
            <a:r>
              <a:rPr sz="2100" spc="-26">
                <a:latin typeface="Arial"/>
                <a:cs typeface="Arial"/>
              </a:rPr>
              <a:t> </a:t>
            </a:r>
            <a:r>
              <a:rPr sz="2100">
                <a:latin typeface="Arial"/>
                <a:cs typeface="Arial"/>
              </a:rPr>
              <a:t>in</a:t>
            </a:r>
            <a:r>
              <a:rPr sz="2100" spc="-23">
                <a:latin typeface="Arial"/>
                <a:cs typeface="Arial"/>
              </a:rPr>
              <a:t> </a:t>
            </a:r>
            <a:r>
              <a:rPr sz="2100">
                <a:latin typeface="Arial"/>
                <a:cs typeface="Arial"/>
              </a:rPr>
              <a:t>relation</a:t>
            </a:r>
            <a:r>
              <a:rPr sz="2100" spc="-23">
                <a:latin typeface="Arial"/>
                <a:cs typeface="Arial"/>
              </a:rPr>
              <a:t> </a:t>
            </a:r>
            <a:r>
              <a:rPr sz="2100">
                <a:latin typeface="Arial"/>
                <a:cs typeface="Arial"/>
              </a:rPr>
              <a:t>to</a:t>
            </a:r>
            <a:r>
              <a:rPr sz="2100" spc="-26">
                <a:latin typeface="Arial"/>
                <a:cs typeface="Arial"/>
              </a:rPr>
              <a:t> </a:t>
            </a:r>
            <a:r>
              <a:rPr sz="2100" spc="-8">
                <a:latin typeface="Arial"/>
                <a:cs typeface="Arial"/>
              </a:rPr>
              <a:t>marginalisation</a:t>
            </a:r>
            <a:endParaRPr lang="en-US" sz="2100">
              <a:latin typeface="Arial"/>
              <a:cs typeface="Arial"/>
            </a:endParaRPr>
          </a:p>
          <a:p>
            <a:pPr marL="180975" marR="72390" indent="-171450">
              <a:lnSpc>
                <a:spcPct val="70000"/>
              </a:lnSpc>
              <a:spcBef>
                <a:spcPts val="750"/>
              </a:spcBef>
              <a:buChar char="•"/>
              <a:tabLst>
                <a:tab pos="180975" algn="l"/>
              </a:tabLst>
            </a:pPr>
            <a:r>
              <a:rPr sz="2100">
                <a:latin typeface="Arial"/>
                <a:cs typeface="Arial"/>
              </a:rPr>
              <a:t>Are</a:t>
            </a:r>
            <a:r>
              <a:rPr sz="2100" spc="-23">
                <a:latin typeface="Arial"/>
                <a:cs typeface="Arial"/>
              </a:rPr>
              <a:t> </a:t>
            </a:r>
            <a:r>
              <a:rPr sz="2100">
                <a:latin typeface="Arial"/>
                <a:cs typeface="Arial"/>
              </a:rPr>
              <a:t>you</a:t>
            </a:r>
            <a:r>
              <a:rPr sz="2100" spc="-34">
                <a:latin typeface="Arial"/>
                <a:cs typeface="Arial"/>
              </a:rPr>
              <a:t> </a:t>
            </a:r>
            <a:r>
              <a:rPr sz="2100">
                <a:latin typeface="Arial"/>
                <a:cs typeface="Arial"/>
              </a:rPr>
              <a:t>able</a:t>
            </a:r>
            <a:r>
              <a:rPr sz="2100" spc="-23">
                <a:latin typeface="Arial"/>
                <a:cs typeface="Arial"/>
              </a:rPr>
              <a:t> </a:t>
            </a:r>
            <a:r>
              <a:rPr sz="2100">
                <a:latin typeface="Arial"/>
                <a:cs typeface="Arial"/>
              </a:rPr>
              <a:t>to</a:t>
            </a:r>
            <a:r>
              <a:rPr sz="2100" spc="-19">
                <a:latin typeface="Arial"/>
                <a:cs typeface="Arial"/>
              </a:rPr>
              <a:t> </a:t>
            </a:r>
            <a:r>
              <a:rPr sz="2100">
                <a:latin typeface="Arial"/>
                <a:cs typeface="Arial"/>
              </a:rPr>
              <a:t>send</a:t>
            </a:r>
            <a:r>
              <a:rPr sz="2100" spc="-34">
                <a:latin typeface="Arial"/>
                <a:cs typeface="Arial"/>
              </a:rPr>
              <a:t> </a:t>
            </a:r>
            <a:r>
              <a:rPr sz="2100">
                <a:latin typeface="Arial"/>
                <a:cs typeface="Arial"/>
              </a:rPr>
              <a:t>your</a:t>
            </a:r>
            <a:r>
              <a:rPr sz="2100" spc="-34">
                <a:latin typeface="Arial"/>
                <a:cs typeface="Arial"/>
              </a:rPr>
              <a:t> </a:t>
            </a:r>
            <a:r>
              <a:rPr sz="2100">
                <a:latin typeface="Arial"/>
                <a:cs typeface="Arial"/>
              </a:rPr>
              <a:t>kids</a:t>
            </a:r>
            <a:r>
              <a:rPr sz="2100" spc="-26">
                <a:latin typeface="Arial"/>
                <a:cs typeface="Arial"/>
              </a:rPr>
              <a:t> </a:t>
            </a:r>
            <a:r>
              <a:rPr sz="2100">
                <a:latin typeface="Arial"/>
                <a:cs typeface="Arial"/>
              </a:rPr>
              <a:t>to</a:t>
            </a:r>
            <a:r>
              <a:rPr sz="2100" spc="-19">
                <a:latin typeface="Arial"/>
                <a:cs typeface="Arial"/>
              </a:rPr>
              <a:t> </a:t>
            </a:r>
            <a:r>
              <a:rPr sz="2100">
                <a:latin typeface="Arial"/>
                <a:cs typeface="Arial"/>
              </a:rPr>
              <a:t>good</a:t>
            </a:r>
            <a:r>
              <a:rPr sz="2100" spc="-19">
                <a:latin typeface="Arial"/>
                <a:cs typeface="Arial"/>
              </a:rPr>
              <a:t> </a:t>
            </a:r>
            <a:r>
              <a:rPr sz="2100">
                <a:latin typeface="Arial"/>
                <a:cs typeface="Arial"/>
              </a:rPr>
              <a:t>schools,</a:t>
            </a:r>
            <a:r>
              <a:rPr sz="2100" spc="-41">
                <a:latin typeface="Arial"/>
                <a:cs typeface="Arial"/>
              </a:rPr>
              <a:t> </a:t>
            </a:r>
            <a:r>
              <a:rPr sz="2100">
                <a:latin typeface="Arial"/>
                <a:cs typeface="Arial"/>
              </a:rPr>
              <a:t>and</a:t>
            </a:r>
            <a:r>
              <a:rPr sz="2100" spc="-23">
                <a:latin typeface="Arial"/>
                <a:cs typeface="Arial"/>
              </a:rPr>
              <a:t> </a:t>
            </a:r>
            <a:r>
              <a:rPr sz="2100">
                <a:latin typeface="Arial"/>
                <a:cs typeface="Arial"/>
              </a:rPr>
              <a:t>are</a:t>
            </a:r>
            <a:r>
              <a:rPr sz="2100" spc="-23">
                <a:latin typeface="Arial"/>
                <a:cs typeface="Arial"/>
              </a:rPr>
              <a:t> </a:t>
            </a:r>
            <a:r>
              <a:rPr sz="2100">
                <a:latin typeface="Arial"/>
                <a:cs typeface="Arial"/>
              </a:rPr>
              <a:t>they</a:t>
            </a:r>
            <a:r>
              <a:rPr sz="2100" spc="-15">
                <a:latin typeface="Arial"/>
                <a:cs typeface="Arial"/>
              </a:rPr>
              <a:t> </a:t>
            </a:r>
            <a:r>
              <a:rPr sz="2100">
                <a:latin typeface="Arial"/>
                <a:cs typeface="Arial"/>
              </a:rPr>
              <a:t>free</a:t>
            </a:r>
            <a:r>
              <a:rPr sz="2100" spc="-19">
                <a:latin typeface="Arial"/>
                <a:cs typeface="Arial"/>
              </a:rPr>
              <a:t> or </a:t>
            </a:r>
            <a:r>
              <a:rPr sz="2100" spc="-8">
                <a:latin typeface="Arial"/>
                <a:cs typeface="Arial"/>
              </a:rPr>
              <a:t>affordable?</a:t>
            </a:r>
            <a:endParaRPr sz="2100">
              <a:latin typeface="Arial"/>
              <a:cs typeface="Arial"/>
            </a:endParaRPr>
          </a:p>
          <a:p>
            <a:pPr marL="180975" marR="1189355" indent="-171450">
              <a:lnSpc>
                <a:spcPct val="70000"/>
              </a:lnSpc>
              <a:spcBef>
                <a:spcPts val="746"/>
              </a:spcBef>
              <a:buChar char="•"/>
              <a:tabLst>
                <a:tab pos="180975" algn="l"/>
              </a:tabLst>
            </a:pPr>
            <a:r>
              <a:rPr sz="2100">
                <a:latin typeface="Arial"/>
                <a:cs typeface="Arial"/>
              </a:rPr>
              <a:t>If</a:t>
            </a:r>
            <a:r>
              <a:rPr sz="2100" spc="-23">
                <a:latin typeface="Arial"/>
                <a:cs typeface="Arial"/>
              </a:rPr>
              <a:t> </a:t>
            </a:r>
            <a:r>
              <a:rPr sz="2100">
                <a:latin typeface="Arial"/>
                <a:cs typeface="Arial"/>
              </a:rPr>
              <a:t>you</a:t>
            </a:r>
            <a:r>
              <a:rPr sz="2100" spc="-15">
                <a:latin typeface="Arial"/>
                <a:cs typeface="Arial"/>
              </a:rPr>
              <a:t> </a:t>
            </a:r>
            <a:r>
              <a:rPr sz="2100">
                <a:latin typeface="Arial"/>
                <a:cs typeface="Arial"/>
              </a:rPr>
              <a:t>become</a:t>
            </a:r>
            <a:r>
              <a:rPr sz="2100" spc="-30">
                <a:latin typeface="Arial"/>
                <a:cs typeface="Arial"/>
              </a:rPr>
              <a:t> </a:t>
            </a:r>
            <a:r>
              <a:rPr sz="2100">
                <a:latin typeface="Arial"/>
                <a:cs typeface="Arial"/>
              </a:rPr>
              <a:t>ill,</a:t>
            </a:r>
            <a:r>
              <a:rPr sz="2100" spc="-19">
                <a:latin typeface="Arial"/>
                <a:cs typeface="Arial"/>
              </a:rPr>
              <a:t> </a:t>
            </a:r>
            <a:r>
              <a:rPr sz="2100">
                <a:latin typeface="Arial"/>
                <a:cs typeface="Arial"/>
              </a:rPr>
              <a:t>is</a:t>
            </a:r>
            <a:r>
              <a:rPr sz="2100" spc="-26">
                <a:latin typeface="Arial"/>
                <a:cs typeface="Arial"/>
              </a:rPr>
              <a:t> </a:t>
            </a:r>
            <a:r>
              <a:rPr sz="2100">
                <a:latin typeface="Arial"/>
                <a:cs typeface="Arial"/>
              </a:rPr>
              <a:t>it</a:t>
            </a:r>
            <a:r>
              <a:rPr sz="2100" spc="-15">
                <a:latin typeface="Arial"/>
                <a:cs typeface="Arial"/>
              </a:rPr>
              <a:t> </a:t>
            </a:r>
            <a:r>
              <a:rPr sz="2100">
                <a:latin typeface="Arial"/>
                <a:cs typeface="Arial"/>
              </a:rPr>
              <a:t>easy</a:t>
            </a:r>
            <a:r>
              <a:rPr sz="2100" spc="-23">
                <a:latin typeface="Arial"/>
                <a:cs typeface="Arial"/>
              </a:rPr>
              <a:t> </a:t>
            </a:r>
            <a:r>
              <a:rPr sz="2100">
                <a:latin typeface="Arial"/>
                <a:cs typeface="Arial"/>
              </a:rPr>
              <a:t>for</a:t>
            </a:r>
            <a:r>
              <a:rPr sz="2100" spc="-15">
                <a:latin typeface="Arial"/>
                <a:cs typeface="Arial"/>
              </a:rPr>
              <a:t> </a:t>
            </a:r>
            <a:r>
              <a:rPr sz="2100">
                <a:latin typeface="Arial"/>
                <a:cs typeface="Arial"/>
              </a:rPr>
              <a:t>you</a:t>
            </a:r>
            <a:r>
              <a:rPr sz="2100" spc="-15">
                <a:latin typeface="Arial"/>
                <a:cs typeface="Arial"/>
              </a:rPr>
              <a:t> </a:t>
            </a:r>
            <a:r>
              <a:rPr sz="2100">
                <a:latin typeface="Arial"/>
                <a:cs typeface="Arial"/>
              </a:rPr>
              <a:t>to</a:t>
            </a:r>
            <a:r>
              <a:rPr sz="2100" spc="-15">
                <a:latin typeface="Arial"/>
                <a:cs typeface="Arial"/>
              </a:rPr>
              <a:t> </a:t>
            </a:r>
            <a:r>
              <a:rPr sz="2100">
                <a:latin typeface="Arial"/>
                <a:cs typeface="Arial"/>
              </a:rPr>
              <a:t>see</a:t>
            </a:r>
            <a:r>
              <a:rPr sz="2100" spc="-15">
                <a:latin typeface="Arial"/>
                <a:cs typeface="Arial"/>
              </a:rPr>
              <a:t> </a:t>
            </a:r>
            <a:r>
              <a:rPr sz="2100">
                <a:latin typeface="Arial"/>
                <a:cs typeface="Arial"/>
              </a:rPr>
              <a:t>a</a:t>
            </a:r>
            <a:r>
              <a:rPr sz="2100" spc="-19">
                <a:latin typeface="Arial"/>
                <a:cs typeface="Arial"/>
              </a:rPr>
              <a:t> </a:t>
            </a:r>
            <a:r>
              <a:rPr sz="2100">
                <a:latin typeface="Arial"/>
                <a:cs typeface="Arial"/>
              </a:rPr>
              <a:t>doctor</a:t>
            </a:r>
            <a:r>
              <a:rPr sz="2100" spc="-15">
                <a:latin typeface="Arial"/>
                <a:cs typeface="Arial"/>
              </a:rPr>
              <a:t> </a:t>
            </a:r>
            <a:r>
              <a:rPr sz="2100">
                <a:latin typeface="Arial"/>
                <a:cs typeface="Arial"/>
              </a:rPr>
              <a:t>and</a:t>
            </a:r>
            <a:r>
              <a:rPr sz="2100" spc="-19">
                <a:latin typeface="Arial"/>
                <a:cs typeface="Arial"/>
              </a:rPr>
              <a:t> get </a:t>
            </a:r>
            <a:r>
              <a:rPr sz="2100" spc="-8">
                <a:latin typeface="Arial"/>
                <a:cs typeface="Arial"/>
              </a:rPr>
              <a:t>treatment?</a:t>
            </a:r>
            <a:endParaRPr sz="2100">
              <a:latin typeface="Arial"/>
              <a:cs typeface="Arial"/>
            </a:endParaRPr>
          </a:p>
          <a:p>
            <a:pPr marL="180975" marR="320040" indent="-171450">
              <a:lnSpc>
                <a:spcPct val="70000"/>
              </a:lnSpc>
              <a:spcBef>
                <a:spcPts val="758"/>
              </a:spcBef>
              <a:buChar char="•"/>
              <a:tabLst>
                <a:tab pos="180975" algn="l"/>
              </a:tabLst>
            </a:pPr>
            <a:r>
              <a:rPr sz="2100">
                <a:latin typeface="Arial"/>
                <a:cs typeface="Arial"/>
              </a:rPr>
              <a:t>Do</a:t>
            </a:r>
            <a:r>
              <a:rPr sz="2100" spc="-26">
                <a:latin typeface="Arial"/>
                <a:cs typeface="Arial"/>
              </a:rPr>
              <a:t> </a:t>
            </a:r>
            <a:r>
              <a:rPr sz="2100">
                <a:latin typeface="Arial"/>
                <a:cs typeface="Arial"/>
              </a:rPr>
              <a:t>you</a:t>
            </a:r>
            <a:r>
              <a:rPr sz="2100" spc="-19">
                <a:latin typeface="Arial"/>
                <a:cs typeface="Arial"/>
              </a:rPr>
              <a:t> </a:t>
            </a:r>
            <a:r>
              <a:rPr sz="2100">
                <a:latin typeface="Arial"/>
                <a:cs typeface="Arial"/>
              </a:rPr>
              <a:t>have</a:t>
            </a:r>
            <a:r>
              <a:rPr sz="2100" spc="-26">
                <a:latin typeface="Arial"/>
                <a:cs typeface="Arial"/>
              </a:rPr>
              <a:t> </a:t>
            </a:r>
            <a:r>
              <a:rPr sz="2100">
                <a:latin typeface="Arial"/>
                <a:cs typeface="Arial"/>
              </a:rPr>
              <a:t>the</a:t>
            </a:r>
            <a:r>
              <a:rPr sz="2100" spc="-11">
                <a:latin typeface="Arial"/>
                <a:cs typeface="Arial"/>
              </a:rPr>
              <a:t> </a:t>
            </a:r>
            <a:r>
              <a:rPr sz="2100">
                <a:latin typeface="Arial"/>
                <a:cs typeface="Arial"/>
              </a:rPr>
              <a:t>same</a:t>
            </a:r>
            <a:r>
              <a:rPr sz="2100" spc="-34">
                <a:latin typeface="Arial"/>
                <a:cs typeface="Arial"/>
              </a:rPr>
              <a:t> </a:t>
            </a:r>
            <a:r>
              <a:rPr sz="2100">
                <a:latin typeface="Arial"/>
                <a:cs typeface="Arial"/>
              </a:rPr>
              <a:t>chances</a:t>
            </a:r>
            <a:r>
              <a:rPr sz="2100" spc="-34">
                <a:latin typeface="Arial"/>
                <a:cs typeface="Arial"/>
              </a:rPr>
              <a:t> </a:t>
            </a:r>
            <a:r>
              <a:rPr sz="2100">
                <a:latin typeface="Arial"/>
                <a:cs typeface="Arial"/>
              </a:rPr>
              <a:t>as</a:t>
            </a:r>
            <a:r>
              <a:rPr sz="2100" spc="-15">
                <a:latin typeface="Arial"/>
                <a:cs typeface="Arial"/>
              </a:rPr>
              <a:t> </a:t>
            </a:r>
            <a:r>
              <a:rPr sz="2100">
                <a:latin typeface="Arial"/>
                <a:cs typeface="Arial"/>
              </a:rPr>
              <a:t>everyone</a:t>
            </a:r>
            <a:r>
              <a:rPr sz="2100" spc="-34">
                <a:latin typeface="Arial"/>
                <a:cs typeface="Arial"/>
              </a:rPr>
              <a:t> </a:t>
            </a:r>
            <a:r>
              <a:rPr sz="2100">
                <a:latin typeface="Arial"/>
                <a:cs typeface="Arial"/>
              </a:rPr>
              <a:t>else</a:t>
            </a:r>
            <a:r>
              <a:rPr sz="2100" spc="-30">
                <a:latin typeface="Arial"/>
                <a:cs typeface="Arial"/>
              </a:rPr>
              <a:t> </a:t>
            </a:r>
            <a:r>
              <a:rPr sz="2100">
                <a:latin typeface="Arial"/>
                <a:cs typeface="Arial"/>
              </a:rPr>
              <a:t>to</a:t>
            </a:r>
            <a:r>
              <a:rPr sz="2100" spc="-15">
                <a:latin typeface="Arial"/>
                <a:cs typeface="Arial"/>
              </a:rPr>
              <a:t> </a:t>
            </a:r>
            <a:r>
              <a:rPr sz="2100">
                <a:latin typeface="Arial"/>
                <a:cs typeface="Arial"/>
              </a:rPr>
              <a:t>get</a:t>
            </a:r>
            <a:r>
              <a:rPr sz="2100" spc="-26">
                <a:latin typeface="Arial"/>
                <a:cs typeface="Arial"/>
              </a:rPr>
              <a:t> </a:t>
            </a:r>
            <a:r>
              <a:rPr sz="2100">
                <a:latin typeface="Arial"/>
                <a:cs typeface="Arial"/>
              </a:rPr>
              <a:t>a</a:t>
            </a:r>
            <a:r>
              <a:rPr sz="2100" spc="-11">
                <a:latin typeface="Arial"/>
                <a:cs typeface="Arial"/>
              </a:rPr>
              <a:t> </a:t>
            </a:r>
            <a:r>
              <a:rPr sz="2100">
                <a:latin typeface="Arial"/>
                <a:cs typeface="Arial"/>
              </a:rPr>
              <a:t>job</a:t>
            </a:r>
            <a:r>
              <a:rPr sz="2100" spc="-19">
                <a:latin typeface="Arial"/>
                <a:cs typeface="Arial"/>
              </a:rPr>
              <a:t> and </a:t>
            </a:r>
            <a:r>
              <a:rPr sz="2100">
                <a:latin typeface="Arial"/>
                <a:cs typeface="Arial"/>
              </a:rPr>
              <a:t>build</a:t>
            </a:r>
            <a:r>
              <a:rPr sz="2100" spc="-23">
                <a:latin typeface="Arial"/>
                <a:cs typeface="Arial"/>
              </a:rPr>
              <a:t> </a:t>
            </a:r>
            <a:r>
              <a:rPr sz="2100">
                <a:latin typeface="Arial"/>
                <a:cs typeface="Arial"/>
              </a:rPr>
              <a:t>a</a:t>
            </a:r>
            <a:r>
              <a:rPr sz="2100" spc="-23">
                <a:latin typeface="Arial"/>
                <a:cs typeface="Arial"/>
              </a:rPr>
              <a:t> </a:t>
            </a:r>
            <a:r>
              <a:rPr sz="2100" spc="-8">
                <a:latin typeface="Arial"/>
                <a:cs typeface="Arial"/>
              </a:rPr>
              <a:t>career?</a:t>
            </a:r>
            <a:endParaRPr sz="2100">
              <a:latin typeface="Arial"/>
              <a:cs typeface="Arial"/>
            </a:endParaRPr>
          </a:p>
          <a:p>
            <a:pPr marL="180975" indent="-171450">
              <a:lnSpc>
                <a:spcPts val="1988"/>
              </a:lnSpc>
              <a:spcBef>
                <a:spcPts val="45"/>
              </a:spcBef>
              <a:buChar char="•"/>
              <a:tabLst>
                <a:tab pos="180975" algn="l"/>
              </a:tabLst>
            </a:pPr>
            <a:r>
              <a:rPr sz="2100">
                <a:latin typeface="Arial"/>
                <a:cs typeface="Arial"/>
              </a:rPr>
              <a:t>Schools,</a:t>
            </a:r>
            <a:r>
              <a:rPr sz="2100" spc="-34">
                <a:latin typeface="Arial"/>
                <a:cs typeface="Arial"/>
              </a:rPr>
              <a:t> </a:t>
            </a:r>
            <a:r>
              <a:rPr sz="2100">
                <a:latin typeface="Arial"/>
                <a:cs typeface="Arial"/>
              </a:rPr>
              <a:t>access</a:t>
            </a:r>
            <a:r>
              <a:rPr sz="2100" spc="-38">
                <a:latin typeface="Arial"/>
                <a:cs typeface="Arial"/>
              </a:rPr>
              <a:t> </a:t>
            </a:r>
            <a:r>
              <a:rPr sz="2100">
                <a:latin typeface="Arial"/>
                <a:cs typeface="Arial"/>
              </a:rPr>
              <a:t>to</a:t>
            </a:r>
            <a:r>
              <a:rPr sz="2100" spc="-11">
                <a:latin typeface="Arial"/>
                <a:cs typeface="Arial"/>
              </a:rPr>
              <a:t> </a:t>
            </a:r>
            <a:r>
              <a:rPr sz="2100">
                <a:latin typeface="Arial"/>
                <a:cs typeface="Arial"/>
              </a:rPr>
              <a:t>healthcare,</a:t>
            </a:r>
            <a:r>
              <a:rPr sz="2100" spc="-26">
                <a:latin typeface="Arial"/>
                <a:cs typeface="Arial"/>
              </a:rPr>
              <a:t> </a:t>
            </a:r>
            <a:r>
              <a:rPr sz="2100">
                <a:latin typeface="Arial"/>
                <a:cs typeface="Arial"/>
              </a:rPr>
              <a:t>employment—these</a:t>
            </a:r>
            <a:r>
              <a:rPr sz="2100" spc="-23">
                <a:latin typeface="Arial"/>
                <a:cs typeface="Arial"/>
              </a:rPr>
              <a:t> </a:t>
            </a:r>
            <a:r>
              <a:rPr sz="2100">
                <a:latin typeface="Arial"/>
                <a:cs typeface="Arial"/>
              </a:rPr>
              <a:t>are</a:t>
            </a:r>
            <a:r>
              <a:rPr sz="2100" spc="-34">
                <a:latin typeface="Arial"/>
                <a:cs typeface="Arial"/>
              </a:rPr>
              <a:t> </a:t>
            </a:r>
            <a:r>
              <a:rPr sz="2100">
                <a:latin typeface="Arial"/>
                <a:cs typeface="Arial"/>
              </a:rPr>
              <a:t>all</a:t>
            </a:r>
            <a:r>
              <a:rPr sz="2100" spc="-15">
                <a:latin typeface="Arial"/>
                <a:cs typeface="Arial"/>
              </a:rPr>
              <a:t> </a:t>
            </a:r>
            <a:r>
              <a:rPr sz="2100" spc="-8">
                <a:latin typeface="Arial"/>
                <a:cs typeface="Arial"/>
              </a:rPr>
              <a:t>areas</a:t>
            </a:r>
            <a:endParaRPr sz="2100">
              <a:latin typeface="Arial"/>
              <a:cs typeface="Arial"/>
            </a:endParaRPr>
          </a:p>
          <a:p>
            <a:pPr marL="180975" marR="440055">
              <a:lnSpc>
                <a:spcPct val="70100"/>
              </a:lnSpc>
              <a:spcBef>
                <a:spcPts val="349"/>
              </a:spcBef>
            </a:pPr>
            <a:r>
              <a:rPr sz="2100">
                <a:latin typeface="Arial"/>
                <a:cs typeface="Arial"/>
              </a:rPr>
              <a:t>where</a:t>
            </a:r>
            <a:r>
              <a:rPr sz="2100" spc="-38">
                <a:latin typeface="Arial"/>
                <a:cs typeface="Arial"/>
              </a:rPr>
              <a:t> </a:t>
            </a:r>
            <a:r>
              <a:rPr sz="2100">
                <a:latin typeface="Arial"/>
                <a:cs typeface="Arial"/>
              </a:rPr>
              <a:t>people</a:t>
            </a:r>
            <a:r>
              <a:rPr sz="2100" spc="-23">
                <a:latin typeface="Arial"/>
                <a:cs typeface="Arial"/>
              </a:rPr>
              <a:t> </a:t>
            </a:r>
            <a:r>
              <a:rPr sz="2100">
                <a:latin typeface="Arial"/>
                <a:cs typeface="Arial"/>
              </a:rPr>
              <a:t>may</a:t>
            </a:r>
            <a:r>
              <a:rPr sz="2100" spc="-34">
                <a:latin typeface="Arial"/>
                <a:cs typeface="Arial"/>
              </a:rPr>
              <a:t> </a:t>
            </a:r>
            <a:r>
              <a:rPr sz="2100">
                <a:latin typeface="Arial"/>
                <a:cs typeface="Arial"/>
              </a:rPr>
              <a:t>not</a:t>
            </a:r>
            <a:r>
              <a:rPr sz="2100" spc="-19">
                <a:latin typeface="Arial"/>
                <a:cs typeface="Arial"/>
              </a:rPr>
              <a:t> </a:t>
            </a:r>
            <a:r>
              <a:rPr sz="2100">
                <a:latin typeface="Arial"/>
                <a:cs typeface="Arial"/>
              </a:rPr>
              <a:t>have</a:t>
            </a:r>
            <a:r>
              <a:rPr sz="2100" spc="-34">
                <a:latin typeface="Arial"/>
                <a:cs typeface="Arial"/>
              </a:rPr>
              <a:t> </a:t>
            </a:r>
            <a:r>
              <a:rPr sz="2100">
                <a:latin typeface="Arial"/>
                <a:cs typeface="Arial"/>
              </a:rPr>
              <a:t>equal</a:t>
            </a:r>
            <a:r>
              <a:rPr sz="2100" spc="-19">
                <a:latin typeface="Arial"/>
                <a:cs typeface="Arial"/>
              </a:rPr>
              <a:t> </a:t>
            </a:r>
            <a:r>
              <a:rPr sz="2100">
                <a:latin typeface="Arial"/>
                <a:cs typeface="Arial"/>
              </a:rPr>
              <a:t>opportunities,</a:t>
            </a:r>
            <a:r>
              <a:rPr sz="2100" spc="-38">
                <a:latin typeface="Arial"/>
                <a:cs typeface="Arial"/>
              </a:rPr>
              <a:t> </a:t>
            </a:r>
            <a:r>
              <a:rPr sz="2100">
                <a:latin typeface="Arial"/>
                <a:cs typeface="Arial"/>
              </a:rPr>
              <a:t>and</a:t>
            </a:r>
            <a:r>
              <a:rPr sz="2100" spc="-15">
                <a:latin typeface="Arial"/>
                <a:cs typeface="Arial"/>
              </a:rPr>
              <a:t> </a:t>
            </a:r>
            <a:r>
              <a:rPr sz="2100">
                <a:latin typeface="Arial"/>
                <a:cs typeface="Arial"/>
              </a:rPr>
              <a:t>this</a:t>
            </a:r>
            <a:r>
              <a:rPr sz="2100" spc="-23">
                <a:latin typeface="Arial"/>
                <a:cs typeface="Arial"/>
              </a:rPr>
              <a:t> </a:t>
            </a:r>
            <a:r>
              <a:rPr sz="2100" spc="-8">
                <a:latin typeface="Arial"/>
                <a:cs typeface="Arial"/>
              </a:rPr>
              <a:t>causes marginalisation.</a:t>
            </a:r>
            <a:endParaRPr sz="2100">
              <a:latin typeface="Arial"/>
              <a:cs typeface="Arial"/>
            </a:endParaRPr>
          </a:p>
          <a:p>
            <a:pPr marL="180975" indent="-171450">
              <a:lnSpc>
                <a:spcPts val="1988"/>
              </a:lnSpc>
              <a:spcBef>
                <a:spcPts val="45"/>
              </a:spcBef>
              <a:buChar char="•"/>
              <a:tabLst>
                <a:tab pos="180975" algn="l"/>
              </a:tabLst>
            </a:pPr>
            <a:r>
              <a:rPr sz="2100">
                <a:latin typeface="Arial"/>
                <a:cs typeface="Arial"/>
              </a:rPr>
              <a:t>But</a:t>
            </a:r>
            <a:r>
              <a:rPr sz="2100" spc="-26">
                <a:latin typeface="Arial"/>
                <a:cs typeface="Arial"/>
              </a:rPr>
              <a:t> </a:t>
            </a:r>
            <a:r>
              <a:rPr sz="2100">
                <a:latin typeface="Arial"/>
                <a:cs typeface="Arial"/>
              </a:rPr>
              <a:t>marginalisation</a:t>
            </a:r>
            <a:r>
              <a:rPr sz="2100" spc="-45">
                <a:latin typeface="Arial"/>
                <a:cs typeface="Arial"/>
              </a:rPr>
              <a:t> </a:t>
            </a:r>
            <a:r>
              <a:rPr sz="2100">
                <a:latin typeface="Arial"/>
                <a:cs typeface="Arial"/>
              </a:rPr>
              <a:t>can</a:t>
            </a:r>
            <a:r>
              <a:rPr sz="2100" spc="-26">
                <a:latin typeface="Arial"/>
                <a:cs typeface="Arial"/>
              </a:rPr>
              <a:t> </a:t>
            </a:r>
            <a:r>
              <a:rPr sz="2100">
                <a:latin typeface="Arial"/>
                <a:cs typeface="Arial"/>
              </a:rPr>
              <a:t>also</a:t>
            </a:r>
            <a:r>
              <a:rPr sz="2100" spc="-38">
                <a:latin typeface="Arial"/>
                <a:cs typeface="Arial"/>
              </a:rPr>
              <a:t> </a:t>
            </a:r>
            <a:r>
              <a:rPr sz="2100">
                <a:latin typeface="Arial"/>
                <a:cs typeface="Arial"/>
              </a:rPr>
              <a:t>come</a:t>
            </a:r>
            <a:r>
              <a:rPr sz="2100" spc="-30">
                <a:latin typeface="Arial"/>
                <a:cs typeface="Arial"/>
              </a:rPr>
              <a:t> </a:t>
            </a:r>
            <a:r>
              <a:rPr sz="2100">
                <a:latin typeface="Arial"/>
                <a:cs typeface="Arial"/>
              </a:rPr>
              <a:t>from</a:t>
            </a:r>
            <a:r>
              <a:rPr sz="2100" spc="-38">
                <a:latin typeface="Arial"/>
                <a:cs typeface="Arial"/>
              </a:rPr>
              <a:t> </a:t>
            </a:r>
            <a:r>
              <a:rPr sz="2100">
                <a:latin typeface="Arial"/>
                <a:cs typeface="Arial"/>
              </a:rPr>
              <a:t>everyday</a:t>
            </a:r>
            <a:r>
              <a:rPr sz="2100" spc="-41">
                <a:latin typeface="Arial"/>
                <a:cs typeface="Arial"/>
              </a:rPr>
              <a:t> </a:t>
            </a:r>
            <a:r>
              <a:rPr sz="2100">
                <a:latin typeface="Arial"/>
                <a:cs typeface="Arial"/>
              </a:rPr>
              <a:t>inequalities,</a:t>
            </a:r>
            <a:r>
              <a:rPr sz="2100" spc="-41">
                <a:latin typeface="Arial"/>
                <a:cs typeface="Arial"/>
              </a:rPr>
              <a:t> </a:t>
            </a:r>
            <a:r>
              <a:rPr sz="2100" spc="-15">
                <a:latin typeface="Arial"/>
                <a:cs typeface="Arial"/>
              </a:rPr>
              <a:t>like</a:t>
            </a:r>
            <a:endParaRPr sz="2100">
              <a:latin typeface="Arial"/>
              <a:cs typeface="Arial"/>
            </a:endParaRPr>
          </a:p>
          <a:p>
            <a:pPr marL="180975" marR="3810">
              <a:lnSpc>
                <a:spcPct val="70000"/>
              </a:lnSpc>
              <a:spcBef>
                <a:spcPts val="353"/>
              </a:spcBef>
            </a:pPr>
            <a:r>
              <a:rPr sz="2100">
                <a:latin typeface="Arial"/>
                <a:cs typeface="Arial"/>
              </a:rPr>
              <a:t>whether</a:t>
            </a:r>
            <a:r>
              <a:rPr sz="2100" spc="-38">
                <a:latin typeface="Arial"/>
                <a:cs typeface="Arial"/>
              </a:rPr>
              <a:t> </a:t>
            </a:r>
            <a:r>
              <a:rPr sz="2100">
                <a:latin typeface="Arial"/>
                <a:cs typeface="Arial"/>
              </a:rPr>
              <a:t>you</a:t>
            </a:r>
            <a:r>
              <a:rPr sz="2100" spc="-19">
                <a:latin typeface="Arial"/>
                <a:cs typeface="Arial"/>
              </a:rPr>
              <a:t> </a:t>
            </a:r>
            <a:r>
              <a:rPr sz="2100">
                <a:latin typeface="Arial"/>
                <a:cs typeface="Arial"/>
              </a:rPr>
              <a:t>live</a:t>
            </a:r>
            <a:r>
              <a:rPr sz="2100" spc="-26">
                <a:latin typeface="Arial"/>
                <a:cs typeface="Arial"/>
              </a:rPr>
              <a:t> </a:t>
            </a:r>
            <a:r>
              <a:rPr sz="2100">
                <a:latin typeface="Arial"/>
                <a:cs typeface="Arial"/>
              </a:rPr>
              <a:t>in</a:t>
            </a:r>
            <a:r>
              <a:rPr sz="2100" spc="-19">
                <a:latin typeface="Arial"/>
                <a:cs typeface="Arial"/>
              </a:rPr>
              <a:t> </a:t>
            </a:r>
            <a:r>
              <a:rPr sz="2100">
                <a:latin typeface="Arial"/>
                <a:cs typeface="Arial"/>
              </a:rPr>
              <a:t>an</a:t>
            </a:r>
            <a:r>
              <a:rPr sz="2100" spc="-19">
                <a:latin typeface="Arial"/>
                <a:cs typeface="Arial"/>
              </a:rPr>
              <a:t> </a:t>
            </a:r>
            <a:r>
              <a:rPr sz="2100">
                <a:latin typeface="Arial"/>
                <a:cs typeface="Arial"/>
              </a:rPr>
              <a:t>area</a:t>
            </a:r>
            <a:r>
              <a:rPr sz="2100" spc="-19">
                <a:latin typeface="Arial"/>
                <a:cs typeface="Arial"/>
              </a:rPr>
              <a:t> </a:t>
            </a:r>
            <a:r>
              <a:rPr sz="2100">
                <a:latin typeface="Arial"/>
                <a:cs typeface="Arial"/>
              </a:rPr>
              <a:t>with</a:t>
            </a:r>
            <a:r>
              <a:rPr sz="2100" spc="-23">
                <a:latin typeface="Arial"/>
                <a:cs typeface="Arial"/>
              </a:rPr>
              <a:t> </a:t>
            </a:r>
            <a:r>
              <a:rPr sz="2100">
                <a:latin typeface="Arial"/>
                <a:cs typeface="Arial"/>
              </a:rPr>
              <a:t>good,</a:t>
            </a:r>
            <a:r>
              <a:rPr sz="2100" spc="-19">
                <a:latin typeface="Arial"/>
                <a:cs typeface="Arial"/>
              </a:rPr>
              <a:t> </a:t>
            </a:r>
            <a:r>
              <a:rPr sz="2100">
                <a:latin typeface="Arial"/>
                <a:cs typeface="Arial"/>
              </a:rPr>
              <a:t>safe</a:t>
            </a:r>
            <a:r>
              <a:rPr sz="2100" spc="-19">
                <a:latin typeface="Arial"/>
                <a:cs typeface="Arial"/>
              </a:rPr>
              <a:t> </a:t>
            </a:r>
            <a:r>
              <a:rPr sz="2100">
                <a:latin typeface="Arial"/>
                <a:cs typeface="Arial"/>
              </a:rPr>
              <a:t>roads</a:t>
            </a:r>
            <a:r>
              <a:rPr sz="2100" spc="-26">
                <a:latin typeface="Arial"/>
                <a:cs typeface="Arial"/>
              </a:rPr>
              <a:t> </a:t>
            </a:r>
            <a:r>
              <a:rPr sz="2100">
                <a:latin typeface="Arial"/>
                <a:cs typeface="Arial"/>
              </a:rPr>
              <a:t>or</a:t>
            </a:r>
            <a:r>
              <a:rPr sz="2100" spc="-19">
                <a:latin typeface="Arial"/>
                <a:cs typeface="Arial"/>
              </a:rPr>
              <a:t> </a:t>
            </a:r>
            <a:r>
              <a:rPr sz="2100">
                <a:latin typeface="Arial"/>
                <a:cs typeface="Arial"/>
              </a:rPr>
              <a:t>access</a:t>
            </a:r>
            <a:r>
              <a:rPr sz="2100" spc="-34">
                <a:latin typeface="Arial"/>
                <a:cs typeface="Arial"/>
              </a:rPr>
              <a:t> </a:t>
            </a:r>
            <a:r>
              <a:rPr sz="2100">
                <a:latin typeface="Arial"/>
                <a:cs typeface="Arial"/>
              </a:rPr>
              <a:t>to</a:t>
            </a:r>
            <a:r>
              <a:rPr sz="2100" spc="-19">
                <a:latin typeface="Arial"/>
                <a:cs typeface="Arial"/>
              </a:rPr>
              <a:t> </a:t>
            </a:r>
            <a:r>
              <a:rPr sz="2100" spc="-8">
                <a:latin typeface="Arial"/>
                <a:cs typeface="Arial"/>
              </a:rPr>
              <a:t>public </a:t>
            </a:r>
            <a:r>
              <a:rPr sz="2100">
                <a:latin typeface="Arial"/>
                <a:cs typeface="Arial"/>
              </a:rPr>
              <a:t>transit,</a:t>
            </a:r>
            <a:r>
              <a:rPr sz="2100" spc="-23">
                <a:latin typeface="Arial"/>
                <a:cs typeface="Arial"/>
              </a:rPr>
              <a:t> </a:t>
            </a:r>
            <a:r>
              <a:rPr sz="2100">
                <a:latin typeface="Arial"/>
                <a:cs typeface="Arial"/>
              </a:rPr>
              <a:t>or</a:t>
            </a:r>
            <a:r>
              <a:rPr sz="2100" spc="-8">
                <a:latin typeface="Arial"/>
                <a:cs typeface="Arial"/>
              </a:rPr>
              <a:t> </a:t>
            </a:r>
            <a:r>
              <a:rPr sz="2100">
                <a:latin typeface="Arial"/>
                <a:cs typeface="Arial"/>
              </a:rPr>
              <a:t>if</a:t>
            </a:r>
            <a:r>
              <a:rPr sz="2100" spc="-15">
                <a:latin typeface="Arial"/>
                <a:cs typeface="Arial"/>
              </a:rPr>
              <a:t> </a:t>
            </a:r>
            <a:r>
              <a:rPr sz="2100">
                <a:latin typeface="Arial"/>
                <a:cs typeface="Arial"/>
              </a:rPr>
              <a:t>buildings</a:t>
            </a:r>
            <a:r>
              <a:rPr sz="2100" spc="-15">
                <a:latin typeface="Arial"/>
                <a:cs typeface="Arial"/>
              </a:rPr>
              <a:t> </a:t>
            </a:r>
            <a:r>
              <a:rPr sz="2100">
                <a:latin typeface="Arial"/>
                <a:cs typeface="Arial"/>
              </a:rPr>
              <a:t>are</a:t>
            </a:r>
            <a:r>
              <a:rPr sz="2100" spc="-11">
                <a:latin typeface="Arial"/>
                <a:cs typeface="Arial"/>
              </a:rPr>
              <a:t> </a:t>
            </a:r>
            <a:r>
              <a:rPr sz="2100">
                <a:latin typeface="Arial"/>
                <a:cs typeface="Arial"/>
              </a:rPr>
              <a:t>equipped</a:t>
            </a:r>
            <a:r>
              <a:rPr sz="2100" spc="-15">
                <a:latin typeface="Arial"/>
                <a:cs typeface="Arial"/>
              </a:rPr>
              <a:t> </a:t>
            </a:r>
            <a:r>
              <a:rPr sz="2100">
                <a:latin typeface="Arial"/>
                <a:cs typeface="Arial"/>
              </a:rPr>
              <a:t>for</a:t>
            </a:r>
            <a:r>
              <a:rPr sz="2100" spc="-8">
                <a:latin typeface="Arial"/>
                <a:cs typeface="Arial"/>
              </a:rPr>
              <a:t> </a:t>
            </a:r>
            <a:r>
              <a:rPr sz="2100">
                <a:latin typeface="Arial"/>
                <a:cs typeface="Arial"/>
              </a:rPr>
              <a:t>a</a:t>
            </a:r>
            <a:r>
              <a:rPr sz="2100" spc="-8">
                <a:latin typeface="Arial"/>
                <a:cs typeface="Arial"/>
              </a:rPr>
              <a:t> </a:t>
            </a:r>
            <a:r>
              <a:rPr sz="2100">
                <a:latin typeface="Arial"/>
                <a:cs typeface="Arial"/>
              </a:rPr>
              <a:t>disability</a:t>
            </a:r>
            <a:r>
              <a:rPr sz="2100" spc="-23">
                <a:latin typeface="Arial"/>
                <a:cs typeface="Arial"/>
              </a:rPr>
              <a:t> </a:t>
            </a:r>
            <a:r>
              <a:rPr sz="2100">
                <a:latin typeface="Arial"/>
                <a:cs typeface="Arial"/>
              </a:rPr>
              <a:t>you</a:t>
            </a:r>
            <a:r>
              <a:rPr sz="2100" spc="-15">
                <a:latin typeface="Arial"/>
                <a:cs typeface="Arial"/>
              </a:rPr>
              <a:t> </a:t>
            </a:r>
            <a:r>
              <a:rPr sz="2100">
                <a:latin typeface="Arial"/>
                <a:cs typeface="Arial"/>
              </a:rPr>
              <a:t>might</a:t>
            </a:r>
            <a:r>
              <a:rPr sz="2100" spc="-8">
                <a:latin typeface="Arial"/>
                <a:cs typeface="Arial"/>
              </a:rPr>
              <a:t> have.</a:t>
            </a:r>
            <a:endParaRPr sz="2100">
              <a:latin typeface="Arial"/>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946300" y="1891406"/>
            <a:ext cx="5924550" cy="2668840"/>
          </a:xfrm>
          <a:prstGeom prst="rect">
            <a:avLst/>
          </a:prstGeom>
        </p:spPr>
        <p:txBody>
          <a:bodyPr vert="horz" wrap="square" lIns="0" tIns="9049" rIns="0" bIns="0" rtlCol="0">
            <a:spAutoFit/>
          </a:bodyPr>
          <a:lstStyle/>
          <a:p>
            <a:pPr marL="9525">
              <a:spcBef>
                <a:spcPts val="71"/>
              </a:spcBef>
            </a:pPr>
            <a:r>
              <a:rPr sz="2100">
                <a:latin typeface="Arial"/>
                <a:cs typeface="Arial"/>
              </a:rPr>
              <a:t>There</a:t>
            </a:r>
            <a:r>
              <a:rPr sz="2100" spc="-49">
                <a:latin typeface="Arial"/>
                <a:cs typeface="Arial"/>
              </a:rPr>
              <a:t> </a:t>
            </a:r>
            <a:r>
              <a:rPr sz="2100">
                <a:latin typeface="Arial"/>
                <a:cs typeface="Arial"/>
              </a:rPr>
              <a:t>are</a:t>
            </a:r>
            <a:r>
              <a:rPr sz="2100" spc="-45">
                <a:latin typeface="Arial"/>
                <a:cs typeface="Arial"/>
              </a:rPr>
              <a:t> </a:t>
            </a:r>
            <a:r>
              <a:rPr sz="2100" b="1">
                <a:latin typeface="Arial"/>
                <a:cs typeface="Arial"/>
              </a:rPr>
              <a:t>four</a:t>
            </a:r>
            <a:r>
              <a:rPr sz="2100" b="1" spc="-49">
                <a:latin typeface="Arial"/>
                <a:cs typeface="Arial"/>
              </a:rPr>
              <a:t> </a:t>
            </a:r>
            <a:r>
              <a:rPr sz="2100" b="1">
                <a:latin typeface="Arial"/>
                <a:cs typeface="Arial"/>
              </a:rPr>
              <a:t>crucial</a:t>
            </a:r>
            <a:r>
              <a:rPr sz="2100" b="1" spc="-60">
                <a:latin typeface="Arial"/>
                <a:cs typeface="Arial"/>
              </a:rPr>
              <a:t> </a:t>
            </a:r>
            <a:r>
              <a:rPr sz="2100" b="1">
                <a:latin typeface="Arial"/>
                <a:cs typeface="Arial"/>
              </a:rPr>
              <a:t>principles</a:t>
            </a:r>
            <a:r>
              <a:rPr sz="2100" b="1" spc="-30">
                <a:latin typeface="Arial"/>
                <a:cs typeface="Arial"/>
              </a:rPr>
              <a:t> </a:t>
            </a:r>
            <a:r>
              <a:rPr sz="2100">
                <a:latin typeface="Arial"/>
                <a:cs typeface="Arial"/>
              </a:rPr>
              <a:t>of</a:t>
            </a:r>
            <a:r>
              <a:rPr sz="2100" spc="-53">
                <a:latin typeface="Arial"/>
                <a:cs typeface="Arial"/>
              </a:rPr>
              <a:t> </a:t>
            </a:r>
            <a:r>
              <a:rPr sz="2100">
                <a:latin typeface="Arial"/>
                <a:cs typeface="Arial"/>
              </a:rPr>
              <a:t>social</a:t>
            </a:r>
            <a:r>
              <a:rPr sz="2100" spc="-60">
                <a:latin typeface="Arial"/>
                <a:cs typeface="Arial"/>
              </a:rPr>
              <a:t> </a:t>
            </a:r>
            <a:r>
              <a:rPr sz="2100" spc="-8">
                <a:latin typeface="Arial"/>
                <a:cs typeface="Arial"/>
              </a:rPr>
              <a:t>justice</a:t>
            </a:r>
            <a:endParaRPr sz="2100">
              <a:latin typeface="Arial"/>
              <a:cs typeface="Arial"/>
            </a:endParaRPr>
          </a:p>
          <a:p>
            <a:pPr>
              <a:spcBef>
                <a:spcPts val="1106"/>
              </a:spcBef>
            </a:pPr>
            <a:endParaRPr sz="2100">
              <a:latin typeface="Arial"/>
              <a:cs typeface="Arial"/>
            </a:endParaRPr>
          </a:p>
          <a:p>
            <a:pPr marL="9525"/>
            <a:r>
              <a:rPr sz="2100">
                <a:latin typeface="Arial"/>
                <a:cs typeface="Arial"/>
              </a:rPr>
              <a:t>These</a:t>
            </a:r>
            <a:r>
              <a:rPr sz="2100" spc="-64">
                <a:latin typeface="Arial"/>
                <a:cs typeface="Arial"/>
              </a:rPr>
              <a:t> </a:t>
            </a:r>
            <a:r>
              <a:rPr sz="2100">
                <a:latin typeface="Arial"/>
                <a:cs typeface="Arial"/>
              </a:rPr>
              <a:t>four</a:t>
            </a:r>
            <a:r>
              <a:rPr sz="2100" spc="-71">
                <a:latin typeface="Arial"/>
                <a:cs typeface="Arial"/>
              </a:rPr>
              <a:t> </a:t>
            </a:r>
            <a:r>
              <a:rPr sz="2100">
                <a:latin typeface="Arial"/>
                <a:cs typeface="Arial"/>
              </a:rPr>
              <a:t>interrelated</a:t>
            </a:r>
            <a:r>
              <a:rPr sz="2100" spc="-64">
                <a:latin typeface="Arial"/>
                <a:cs typeface="Arial"/>
              </a:rPr>
              <a:t> </a:t>
            </a:r>
            <a:r>
              <a:rPr sz="2100">
                <a:latin typeface="Arial"/>
                <a:cs typeface="Arial"/>
              </a:rPr>
              <a:t>principles</a:t>
            </a:r>
            <a:r>
              <a:rPr sz="2100" spc="-68">
                <a:latin typeface="Arial"/>
                <a:cs typeface="Arial"/>
              </a:rPr>
              <a:t> </a:t>
            </a:r>
            <a:r>
              <a:rPr sz="2100" spc="-8">
                <a:latin typeface="Arial"/>
                <a:cs typeface="Arial"/>
              </a:rPr>
              <a:t>include</a:t>
            </a:r>
            <a:endParaRPr sz="2100">
              <a:latin typeface="Arial"/>
              <a:cs typeface="Arial"/>
            </a:endParaRPr>
          </a:p>
          <a:p>
            <a:pPr marL="180499" indent="-170974">
              <a:spcBef>
                <a:spcPts val="495"/>
              </a:spcBef>
              <a:buFont typeface="Wingdings"/>
              <a:buChar char=""/>
              <a:tabLst>
                <a:tab pos="180499" algn="l"/>
              </a:tabLst>
            </a:pPr>
            <a:r>
              <a:rPr sz="2100" b="1">
                <a:latin typeface="Arial"/>
                <a:cs typeface="Arial"/>
              </a:rPr>
              <a:t>Human</a:t>
            </a:r>
            <a:r>
              <a:rPr sz="2100" b="1" spc="-68">
                <a:latin typeface="Arial"/>
                <a:cs typeface="Arial"/>
              </a:rPr>
              <a:t> </a:t>
            </a:r>
            <a:r>
              <a:rPr sz="2100" b="1" spc="-8">
                <a:latin typeface="Arial"/>
                <a:cs typeface="Arial"/>
              </a:rPr>
              <a:t>rights</a:t>
            </a:r>
            <a:r>
              <a:rPr sz="2100" spc="-8">
                <a:latin typeface="Arial"/>
                <a:cs typeface="Arial"/>
              </a:rPr>
              <a:t>.</a:t>
            </a:r>
            <a:endParaRPr sz="2100">
              <a:latin typeface="Arial"/>
              <a:cs typeface="Arial"/>
            </a:endParaRPr>
          </a:p>
          <a:p>
            <a:pPr marL="180499" indent="-170974">
              <a:spcBef>
                <a:spcPts val="495"/>
              </a:spcBef>
              <a:buFont typeface="Wingdings"/>
              <a:buChar char=""/>
              <a:tabLst>
                <a:tab pos="180499" algn="l"/>
              </a:tabLst>
            </a:pPr>
            <a:r>
              <a:rPr sz="2100" b="1" spc="-8">
                <a:latin typeface="Arial"/>
                <a:cs typeface="Arial"/>
              </a:rPr>
              <a:t>Access,</a:t>
            </a:r>
            <a:endParaRPr sz="2100">
              <a:latin typeface="Arial"/>
              <a:cs typeface="Arial"/>
            </a:endParaRPr>
          </a:p>
          <a:p>
            <a:pPr marL="180499" indent="-170974">
              <a:spcBef>
                <a:spcPts val="506"/>
              </a:spcBef>
              <a:buFont typeface="Wingdings"/>
              <a:buChar char=""/>
              <a:tabLst>
                <a:tab pos="180499" algn="l"/>
              </a:tabLst>
            </a:pPr>
            <a:r>
              <a:rPr sz="2100" b="1">
                <a:latin typeface="Arial"/>
                <a:cs typeface="Arial"/>
              </a:rPr>
              <a:t>Participation</a:t>
            </a:r>
            <a:r>
              <a:rPr sz="2100" b="1" spc="-116">
                <a:latin typeface="Arial"/>
                <a:cs typeface="Arial"/>
              </a:rPr>
              <a:t> </a:t>
            </a:r>
            <a:r>
              <a:rPr sz="2100" b="1" spc="-19">
                <a:latin typeface="Arial"/>
                <a:cs typeface="Arial"/>
              </a:rPr>
              <a:t>and</a:t>
            </a:r>
            <a:endParaRPr sz="2100">
              <a:latin typeface="Arial"/>
              <a:cs typeface="Arial"/>
            </a:endParaRPr>
          </a:p>
          <a:p>
            <a:pPr marL="180499" indent="-170974">
              <a:spcBef>
                <a:spcPts val="495"/>
              </a:spcBef>
              <a:buFont typeface="Wingdings"/>
              <a:buChar char=""/>
              <a:tabLst>
                <a:tab pos="180499" algn="l"/>
              </a:tabLst>
            </a:pPr>
            <a:r>
              <a:rPr sz="2100" b="1" spc="-8">
                <a:latin typeface="Arial"/>
                <a:cs typeface="Arial"/>
              </a:rPr>
              <a:t>Equity</a:t>
            </a:r>
            <a:endParaRPr sz="2100">
              <a:latin typeface="Arial"/>
              <a:cs typeface="Arial"/>
            </a:endParaRPr>
          </a:p>
        </p:txBody>
      </p:sp>
      <p:sp>
        <p:nvSpPr>
          <p:cNvPr id="6" name="Title 5">
            <a:extLst>
              <a:ext uri="{FF2B5EF4-FFF2-40B4-BE49-F238E27FC236}">
                <a16:creationId xmlns:a16="http://schemas.microsoft.com/office/drawing/2014/main" id="{7B437967-9705-B340-F27B-9A470E60C0F8}"/>
              </a:ext>
            </a:extLst>
          </p:cNvPr>
          <p:cNvSpPr>
            <a:spLocks noGrp="1"/>
          </p:cNvSpPr>
          <p:nvPr>
            <p:ph type="title"/>
          </p:nvPr>
        </p:nvSpPr>
        <p:spPr/>
        <p:txBody>
          <a:bodyPr/>
          <a:lstStyle/>
          <a:p>
            <a:r>
              <a:rPr lang="en-GB" b="1"/>
              <a:t>Principles</a:t>
            </a:r>
            <a:r>
              <a:rPr lang="en-GB" b="1" spc="-41"/>
              <a:t> </a:t>
            </a:r>
            <a:r>
              <a:rPr lang="en-GB" b="1"/>
              <a:t>of</a:t>
            </a:r>
            <a:r>
              <a:rPr lang="en-GB" b="1" spc="-30"/>
              <a:t> </a:t>
            </a:r>
            <a:r>
              <a:rPr lang="en-GB" b="1"/>
              <a:t>Social</a:t>
            </a:r>
            <a:r>
              <a:rPr lang="en-GB" b="1" spc="-30"/>
              <a:t> </a:t>
            </a:r>
            <a:r>
              <a:rPr lang="en-GB" b="1" spc="-8"/>
              <a:t>Justice</a:t>
            </a:r>
            <a:endParaRPr lang="en-GB"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331640" y="1772816"/>
            <a:ext cx="6049328" cy="2820805"/>
          </a:xfrm>
          <a:prstGeom prst="rect">
            <a:avLst/>
          </a:prstGeom>
        </p:spPr>
        <p:txBody>
          <a:bodyPr vert="horz" wrap="square" lIns="0" tIns="45244" rIns="0" bIns="0" rtlCol="0">
            <a:spAutoFit/>
          </a:bodyPr>
          <a:lstStyle/>
          <a:p>
            <a:pPr marL="180975" marR="3810" indent="-171450">
              <a:lnSpc>
                <a:spcPts val="2273"/>
              </a:lnSpc>
              <a:spcBef>
                <a:spcPts val="356"/>
              </a:spcBef>
              <a:buFont typeface="Wingdings"/>
              <a:buChar char=""/>
              <a:tabLst>
                <a:tab pos="180975" algn="l"/>
              </a:tabLst>
            </a:pPr>
            <a:r>
              <a:rPr sz="2100">
                <a:latin typeface="Arial"/>
                <a:cs typeface="Arial"/>
              </a:rPr>
              <a:t>Over</a:t>
            </a:r>
            <a:r>
              <a:rPr sz="2100" spc="-53">
                <a:latin typeface="Arial"/>
                <a:cs typeface="Arial"/>
              </a:rPr>
              <a:t> </a:t>
            </a:r>
            <a:r>
              <a:rPr sz="2100">
                <a:latin typeface="Arial"/>
                <a:cs typeface="Arial"/>
              </a:rPr>
              <a:t>the</a:t>
            </a:r>
            <a:r>
              <a:rPr sz="2100" spc="-53">
                <a:latin typeface="Arial"/>
                <a:cs typeface="Arial"/>
              </a:rPr>
              <a:t> </a:t>
            </a:r>
            <a:r>
              <a:rPr sz="2100">
                <a:latin typeface="Arial"/>
                <a:cs typeface="Arial"/>
              </a:rPr>
              <a:t>years</a:t>
            </a:r>
            <a:r>
              <a:rPr sz="2100" spc="-45">
                <a:latin typeface="Arial"/>
                <a:cs typeface="Arial"/>
              </a:rPr>
              <a:t> </a:t>
            </a:r>
            <a:r>
              <a:rPr sz="2100">
                <a:latin typeface="Arial"/>
                <a:cs typeface="Arial"/>
              </a:rPr>
              <a:t>the</a:t>
            </a:r>
            <a:r>
              <a:rPr sz="2100" spc="-56">
                <a:latin typeface="Arial"/>
                <a:cs typeface="Arial"/>
              </a:rPr>
              <a:t> </a:t>
            </a:r>
            <a:r>
              <a:rPr sz="2100">
                <a:latin typeface="Arial"/>
                <a:cs typeface="Arial"/>
              </a:rPr>
              <a:t>link</a:t>
            </a:r>
            <a:r>
              <a:rPr sz="2100" spc="-53">
                <a:latin typeface="Arial"/>
                <a:cs typeface="Arial"/>
              </a:rPr>
              <a:t> </a:t>
            </a:r>
            <a:r>
              <a:rPr sz="2100">
                <a:latin typeface="Arial"/>
                <a:cs typeface="Arial"/>
              </a:rPr>
              <a:t>between</a:t>
            </a:r>
            <a:r>
              <a:rPr sz="2100" spc="-45">
                <a:latin typeface="Arial"/>
                <a:cs typeface="Arial"/>
              </a:rPr>
              <a:t> </a:t>
            </a:r>
            <a:r>
              <a:rPr sz="2100">
                <a:latin typeface="Arial"/>
                <a:cs typeface="Arial"/>
              </a:rPr>
              <a:t>social</a:t>
            </a:r>
            <a:r>
              <a:rPr sz="2100" spc="-56">
                <a:latin typeface="Arial"/>
                <a:cs typeface="Arial"/>
              </a:rPr>
              <a:t> </a:t>
            </a:r>
            <a:r>
              <a:rPr sz="2100">
                <a:latin typeface="Arial"/>
                <a:cs typeface="Arial"/>
              </a:rPr>
              <a:t>justice</a:t>
            </a:r>
            <a:r>
              <a:rPr sz="2100" spc="-60">
                <a:latin typeface="Arial"/>
                <a:cs typeface="Arial"/>
              </a:rPr>
              <a:t> </a:t>
            </a:r>
            <a:r>
              <a:rPr sz="2100" spc="-19">
                <a:latin typeface="Arial"/>
                <a:cs typeface="Arial"/>
              </a:rPr>
              <a:t>and </a:t>
            </a:r>
            <a:r>
              <a:rPr sz="2100">
                <a:latin typeface="Arial"/>
                <a:cs typeface="Arial"/>
              </a:rPr>
              <a:t>human</a:t>
            </a:r>
            <a:r>
              <a:rPr sz="2100" spc="-49">
                <a:latin typeface="Arial"/>
                <a:cs typeface="Arial"/>
              </a:rPr>
              <a:t> </a:t>
            </a:r>
            <a:r>
              <a:rPr sz="2100">
                <a:latin typeface="Arial"/>
                <a:cs typeface="Arial"/>
              </a:rPr>
              <a:t>rights</a:t>
            </a:r>
            <a:r>
              <a:rPr sz="2100" spc="-49">
                <a:latin typeface="Arial"/>
                <a:cs typeface="Arial"/>
              </a:rPr>
              <a:t> </a:t>
            </a:r>
            <a:r>
              <a:rPr sz="2100">
                <a:latin typeface="Arial"/>
                <a:cs typeface="Arial"/>
              </a:rPr>
              <a:t>has</a:t>
            </a:r>
            <a:r>
              <a:rPr sz="2100" spc="-60">
                <a:latin typeface="Arial"/>
                <a:cs typeface="Arial"/>
              </a:rPr>
              <a:t> </a:t>
            </a:r>
            <a:r>
              <a:rPr sz="2100">
                <a:latin typeface="Arial"/>
                <a:cs typeface="Arial"/>
              </a:rPr>
              <a:t>become</a:t>
            </a:r>
            <a:r>
              <a:rPr sz="2100" spc="-45">
                <a:latin typeface="Arial"/>
                <a:cs typeface="Arial"/>
              </a:rPr>
              <a:t> </a:t>
            </a:r>
            <a:r>
              <a:rPr sz="2100" spc="-8">
                <a:latin typeface="Arial"/>
                <a:cs typeface="Arial"/>
              </a:rPr>
              <a:t>strong.</a:t>
            </a:r>
            <a:endParaRPr sz="2100">
              <a:latin typeface="Arial"/>
              <a:cs typeface="Arial"/>
            </a:endParaRPr>
          </a:p>
          <a:p>
            <a:pPr>
              <a:spcBef>
                <a:spcPts val="1354"/>
              </a:spcBef>
              <a:buFont typeface="Wingdings"/>
              <a:buChar char=""/>
            </a:pPr>
            <a:endParaRPr sz="2100">
              <a:latin typeface="Arial"/>
              <a:cs typeface="Arial"/>
            </a:endParaRPr>
          </a:p>
          <a:p>
            <a:pPr marL="180975" marR="376713" indent="-171450">
              <a:lnSpc>
                <a:spcPts val="2265"/>
              </a:lnSpc>
              <a:buFont typeface="Wingdings"/>
              <a:buChar char=""/>
              <a:tabLst>
                <a:tab pos="180975" algn="l"/>
              </a:tabLst>
            </a:pPr>
            <a:r>
              <a:rPr sz="2100">
                <a:latin typeface="Arial"/>
                <a:cs typeface="Arial"/>
              </a:rPr>
              <a:t>When</a:t>
            </a:r>
            <a:r>
              <a:rPr sz="2100" spc="-41">
                <a:latin typeface="Arial"/>
                <a:cs typeface="Arial"/>
              </a:rPr>
              <a:t> </a:t>
            </a:r>
            <a:r>
              <a:rPr sz="2100">
                <a:latin typeface="Arial"/>
                <a:cs typeface="Arial"/>
              </a:rPr>
              <a:t>a</a:t>
            </a:r>
            <a:r>
              <a:rPr sz="2100" spc="-30">
                <a:latin typeface="Arial"/>
                <a:cs typeface="Arial"/>
              </a:rPr>
              <a:t> </a:t>
            </a:r>
            <a:r>
              <a:rPr sz="2100">
                <a:latin typeface="Arial"/>
                <a:cs typeface="Arial"/>
              </a:rPr>
              <a:t>society</a:t>
            </a:r>
            <a:r>
              <a:rPr sz="2100" spc="-56">
                <a:latin typeface="Arial"/>
                <a:cs typeface="Arial"/>
              </a:rPr>
              <a:t> </a:t>
            </a:r>
            <a:r>
              <a:rPr sz="2100">
                <a:latin typeface="Arial"/>
                <a:cs typeface="Arial"/>
              </a:rPr>
              <a:t>is</a:t>
            </a:r>
            <a:r>
              <a:rPr sz="2100" spc="-34">
                <a:latin typeface="Arial"/>
                <a:cs typeface="Arial"/>
              </a:rPr>
              <a:t> </a:t>
            </a:r>
            <a:r>
              <a:rPr sz="2100">
                <a:latin typeface="Arial"/>
                <a:cs typeface="Arial"/>
              </a:rPr>
              <a:t>just,</a:t>
            </a:r>
            <a:r>
              <a:rPr sz="2100" spc="-41">
                <a:latin typeface="Arial"/>
                <a:cs typeface="Arial"/>
              </a:rPr>
              <a:t> </a:t>
            </a:r>
            <a:r>
              <a:rPr sz="2100">
                <a:latin typeface="Arial"/>
                <a:cs typeface="Arial"/>
              </a:rPr>
              <a:t>it</a:t>
            </a:r>
            <a:r>
              <a:rPr sz="2100" spc="-49">
                <a:latin typeface="Arial"/>
                <a:cs typeface="Arial"/>
              </a:rPr>
              <a:t> </a:t>
            </a:r>
            <a:r>
              <a:rPr sz="2100">
                <a:latin typeface="Arial"/>
                <a:cs typeface="Arial"/>
              </a:rPr>
              <a:t>protects</a:t>
            </a:r>
            <a:r>
              <a:rPr sz="2100" spc="-38">
                <a:latin typeface="Arial"/>
                <a:cs typeface="Arial"/>
              </a:rPr>
              <a:t> </a:t>
            </a:r>
            <a:r>
              <a:rPr sz="2100">
                <a:latin typeface="Arial"/>
                <a:cs typeface="Arial"/>
              </a:rPr>
              <a:t>and</a:t>
            </a:r>
            <a:r>
              <a:rPr sz="2100" spc="-30">
                <a:latin typeface="Arial"/>
                <a:cs typeface="Arial"/>
              </a:rPr>
              <a:t> </a:t>
            </a:r>
            <a:r>
              <a:rPr sz="2100" spc="-8">
                <a:latin typeface="Arial"/>
                <a:cs typeface="Arial"/>
              </a:rPr>
              <a:t>respects </a:t>
            </a:r>
            <a:r>
              <a:rPr sz="2100">
                <a:latin typeface="Arial"/>
                <a:cs typeface="Arial"/>
              </a:rPr>
              <a:t>everyone’s</a:t>
            </a:r>
            <a:r>
              <a:rPr sz="2100" spc="-79">
                <a:latin typeface="Arial"/>
                <a:cs typeface="Arial"/>
              </a:rPr>
              <a:t> </a:t>
            </a:r>
            <a:r>
              <a:rPr sz="2100">
                <a:latin typeface="Arial"/>
                <a:cs typeface="Arial"/>
              </a:rPr>
              <a:t>human</a:t>
            </a:r>
            <a:r>
              <a:rPr sz="2100" spc="-71">
                <a:latin typeface="Arial"/>
                <a:cs typeface="Arial"/>
              </a:rPr>
              <a:t> </a:t>
            </a:r>
            <a:r>
              <a:rPr sz="2100" spc="-8">
                <a:latin typeface="Arial"/>
                <a:cs typeface="Arial"/>
              </a:rPr>
              <a:t>rights.</a:t>
            </a:r>
            <a:endParaRPr sz="2100">
              <a:latin typeface="Arial"/>
              <a:cs typeface="Arial"/>
            </a:endParaRPr>
          </a:p>
          <a:p>
            <a:pPr>
              <a:spcBef>
                <a:spcPts val="1354"/>
              </a:spcBef>
              <a:buFont typeface="Wingdings"/>
              <a:buChar char=""/>
            </a:pPr>
            <a:endParaRPr sz="2100">
              <a:latin typeface="Arial"/>
              <a:cs typeface="Arial"/>
            </a:endParaRPr>
          </a:p>
          <a:p>
            <a:pPr marL="180975" marR="211931" indent="-171450">
              <a:lnSpc>
                <a:spcPts val="2265"/>
              </a:lnSpc>
              <a:spcBef>
                <a:spcPts val="4"/>
              </a:spcBef>
              <a:buFont typeface="Wingdings"/>
              <a:buChar char=""/>
              <a:tabLst>
                <a:tab pos="180975" algn="l"/>
              </a:tabLst>
            </a:pPr>
            <a:r>
              <a:rPr sz="2100">
                <a:latin typeface="Arial"/>
                <a:cs typeface="Arial"/>
              </a:rPr>
              <a:t>Since</a:t>
            </a:r>
            <a:r>
              <a:rPr sz="2100" spc="-64">
                <a:latin typeface="Arial"/>
                <a:cs typeface="Arial"/>
              </a:rPr>
              <a:t> </a:t>
            </a:r>
            <a:r>
              <a:rPr sz="2100">
                <a:latin typeface="Arial"/>
                <a:cs typeface="Arial"/>
              </a:rPr>
              <a:t>human</a:t>
            </a:r>
            <a:r>
              <a:rPr sz="2100" spc="-49">
                <a:latin typeface="Arial"/>
                <a:cs typeface="Arial"/>
              </a:rPr>
              <a:t> </a:t>
            </a:r>
            <a:r>
              <a:rPr sz="2100">
                <a:latin typeface="Arial"/>
                <a:cs typeface="Arial"/>
              </a:rPr>
              <a:t>rights</a:t>
            </a:r>
            <a:r>
              <a:rPr sz="2100" spc="-53">
                <a:latin typeface="Arial"/>
                <a:cs typeface="Arial"/>
              </a:rPr>
              <a:t> </a:t>
            </a:r>
            <a:r>
              <a:rPr sz="2100">
                <a:latin typeface="Arial"/>
                <a:cs typeface="Arial"/>
              </a:rPr>
              <a:t>are</a:t>
            </a:r>
            <a:r>
              <a:rPr sz="2100" spc="-60">
                <a:latin typeface="Arial"/>
                <a:cs typeface="Arial"/>
              </a:rPr>
              <a:t> </a:t>
            </a:r>
            <a:r>
              <a:rPr sz="2100">
                <a:latin typeface="Arial"/>
                <a:cs typeface="Arial"/>
              </a:rPr>
              <a:t>recognised</a:t>
            </a:r>
            <a:r>
              <a:rPr sz="2100" spc="-64">
                <a:latin typeface="Arial"/>
                <a:cs typeface="Arial"/>
              </a:rPr>
              <a:t> </a:t>
            </a:r>
            <a:r>
              <a:rPr sz="2100" spc="-15">
                <a:latin typeface="Arial"/>
                <a:cs typeface="Arial"/>
              </a:rPr>
              <a:t>globally,</a:t>
            </a:r>
            <a:r>
              <a:rPr sz="2100" spc="-60">
                <a:latin typeface="Arial"/>
                <a:cs typeface="Arial"/>
              </a:rPr>
              <a:t> </a:t>
            </a:r>
            <a:r>
              <a:rPr sz="2100" spc="-15">
                <a:latin typeface="Arial"/>
                <a:cs typeface="Arial"/>
              </a:rPr>
              <a:t>this </a:t>
            </a:r>
            <a:r>
              <a:rPr sz="2100">
                <a:latin typeface="Arial"/>
                <a:cs typeface="Arial"/>
              </a:rPr>
              <a:t>connection</a:t>
            </a:r>
            <a:r>
              <a:rPr sz="2100" spc="-64">
                <a:latin typeface="Arial"/>
                <a:cs typeface="Arial"/>
              </a:rPr>
              <a:t> </a:t>
            </a:r>
            <a:r>
              <a:rPr sz="2100">
                <a:latin typeface="Arial"/>
                <a:cs typeface="Arial"/>
              </a:rPr>
              <a:t>is</a:t>
            </a:r>
            <a:r>
              <a:rPr sz="2100" spc="-60">
                <a:latin typeface="Arial"/>
                <a:cs typeface="Arial"/>
              </a:rPr>
              <a:t> </a:t>
            </a:r>
            <a:r>
              <a:rPr sz="2100" spc="-8">
                <a:latin typeface="Arial"/>
                <a:cs typeface="Arial"/>
              </a:rPr>
              <a:t>necessary.</a:t>
            </a:r>
            <a:endParaRPr sz="2100">
              <a:latin typeface="Arial"/>
              <a:cs typeface="Arial"/>
            </a:endParaRPr>
          </a:p>
        </p:txBody>
      </p:sp>
      <p:sp>
        <p:nvSpPr>
          <p:cNvPr id="4" name="Title 5">
            <a:extLst>
              <a:ext uri="{FF2B5EF4-FFF2-40B4-BE49-F238E27FC236}">
                <a16:creationId xmlns:a16="http://schemas.microsoft.com/office/drawing/2014/main" id="{87EA3AB2-FCB2-6C5D-AEB6-B583C37441E0}"/>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Human rights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259632" y="1764345"/>
            <a:ext cx="6405563" cy="3329309"/>
          </a:xfrm>
          <a:prstGeom prst="rect">
            <a:avLst/>
          </a:prstGeom>
        </p:spPr>
        <p:txBody>
          <a:bodyPr vert="horz" wrap="square" lIns="0" tIns="73343" rIns="0" bIns="0" rtlCol="0">
            <a:spAutoFit/>
          </a:bodyPr>
          <a:lstStyle/>
          <a:p>
            <a:pPr marL="180975" marR="3810" indent="-171450">
              <a:lnSpc>
                <a:spcPct val="80000"/>
              </a:lnSpc>
              <a:spcBef>
                <a:spcPts val="578"/>
              </a:spcBef>
              <a:buFont typeface="Wingdings"/>
              <a:buChar char=""/>
              <a:tabLst>
                <a:tab pos="180975" algn="l"/>
              </a:tabLst>
            </a:pPr>
            <a:r>
              <a:rPr sz="2100">
                <a:latin typeface="Arial"/>
                <a:cs typeface="Arial"/>
              </a:rPr>
              <a:t>A</a:t>
            </a:r>
            <a:r>
              <a:rPr sz="2100" spc="-146">
                <a:latin typeface="Arial"/>
                <a:cs typeface="Arial"/>
              </a:rPr>
              <a:t> </a:t>
            </a:r>
            <a:r>
              <a:rPr sz="2100">
                <a:latin typeface="Arial"/>
                <a:cs typeface="Arial"/>
              </a:rPr>
              <a:t>just</a:t>
            </a:r>
            <a:r>
              <a:rPr sz="2100" spc="-53">
                <a:latin typeface="Arial"/>
                <a:cs typeface="Arial"/>
              </a:rPr>
              <a:t> </a:t>
            </a:r>
            <a:r>
              <a:rPr sz="2100">
                <a:latin typeface="Arial"/>
                <a:cs typeface="Arial"/>
              </a:rPr>
              <a:t>society</a:t>
            </a:r>
            <a:r>
              <a:rPr sz="2100" spc="-41">
                <a:latin typeface="Arial"/>
                <a:cs typeface="Arial"/>
              </a:rPr>
              <a:t> </a:t>
            </a:r>
            <a:r>
              <a:rPr sz="2100">
                <a:latin typeface="Arial"/>
                <a:cs typeface="Arial"/>
              </a:rPr>
              <a:t>must</a:t>
            </a:r>
            <a:r>
              <a:rPr sz="2100" spc="-41">
                <a:latin typeface="Arial"/>
                <a:cs typeface="Arial"/>
              </a:rPr>
              <a:t> </a:t>
            </a:r>
            <a:r>
              <a:rPr sz="2100">
                <a:latin typeface="Arial"/>
                <a:cs typeface="Arial"/>
              </a:rPr>
              <a:t>ensure</a:t>
            </a:r>
            <a:r>
              <a:rPr sz="2100" spc="-38">
                <a:latin typeface="Arial"/>
                <a:cs typeface="Arial"/>
              </a:rPr>
              <a:t> </a:t>
            </a:r>
            <a:r>
              <a:rPr sz="2100">
                <a:latin typeface="Arial"/>
                <a:cs typeface="Arial"/>
              </a:rPr>
              <a:t>that</a:t>
            </a:r>
            <a:r>
              <a:rPr sz="2100" spc="-41">
                <a:latin typeface="Arial"/>
                <a:cs typeface="Arial"/>
              </a:rPr>
              <a:t> </a:t>
            </a:r>
            <a:r>
              <a:rPr sz="2100">
                <a:latin typeface="Arial"/>
                <a:cs typeface="Arial"/>
              </a:rPr>
              <a:t>their</a:t>
            </a:r>
            <a:r>
              <a:rPr sz="2100" spc="-38">
                <a:latin typeface="Arial"/>
                <a:cs typeface="Arial"/>
              </a:rPr>
              <a:t> </a:t>
            </a:r>
            <a:r>
              <a:rPr sz="2100">
                <a:latin typeface="Arial"/>
                <a:cs typeface="Arial"/>
              </a:rPr>
              <a:t>citizens</a:t>
            </a:r>
            <a:r>
              <a:rPr sz="2100" spc="-53">
                <a:latin typeface="Arial"/>
                <a:cs typeface="Arial"/>
              </a:rPr>
              <a:t> </a:t>
            </a:r>
            <a:r>
              <a:rPr sz="2100">
                <a:latin typeface="Arial"/>
                <a:cs typeface="Arial"/>
              </a:rPr>
              <a:t>are</a:t>
            </a:r>
            <a:r>
              <a:rPr sz="2100" spc="-30">
                <a:latin typeface="Arial"/>
                <a:cs typeface="Arial"/>
              </a:rPr>
              <a:t> </a:t>
            </a:r>
            <a:r>
              <a:rPr sz="2100" spc="-15">
                <a:latin typeface="Arial"/>
                <a:cs typeface="Arial"/>
              </a:rPr>
              <a:t>able </a:t>
            </a:r>
            <a:r>
              <a:rPr sz="2100">
                <a:latin typeface="Arial"/>
                <a:cs typeface="Arial"/>
              </a:rPr>
              <a:t>to</a:t>
            </a:r>
            <a:r>
              <a:rPr sz="2100" spc="-53">
                <a:latin typeface="Arial"/>
                <a:cs typeface="Arial"/>
              </a:rPr>
              <a:t> </a:t>
            </a:r>
            <a:r>
              <a:rPr sz="2100">
                <a:latin typeface="Arial"/>
                <a:cs typeface="Arial"/>
              </a:rPr>
              <a:t>access</a:t>
            </a:r>
            <a:r>
              <a:rPr sz="2100" spc="-49">
                <a:latin typeface="Arial"/>
                <a:cs typeface="Arial"/>
              </a:rPr>
              <a:t> </a:t>
            </a:r>
            <a:r>
              <a:rPr sz="2100">
                <a:latin typeface="Arial"/>
                <a:cs typeface="Arial"/>
              </a:rPr>
              <a:t>the</a:t>
            </a:r>
            <a:r>
              <a:rPr sz="2100" spc="-38">
                <a:latin typeface="Arial"/>
                <a:cs typeface="Arial"/>
              </a:rPr>
              <a:t> </a:t>
            </a:r>
            <a:r>
              <a:rPr sz="2100">
                <a:latin typeface="Arial"/>
                <a:cs typeface="Arial"/>
              </a:rPr>
              <a:t>basic</a:t>
            </a:r>
            <a:r>
              <a:rPr sz="2100" spc="-49">
                <a:latin typeface="Arial"/>
                <a:cs typeface="Arial"/>
              </a:rPr>
              <a:t> </a:t>
            </a:r>
            <a:r>
              <a:rPr sz="2100">
                <a:latin typeface="Arial"/>
                <a:cs typeface="Arial"/>
              </a:rPr>
              <a:t>amenities</a:t>
            </a:r>
            <a:r>
              <a:rPr sz="2100" spc="-38">
                <a:latin typeface="Arial"/>
                <a:cs typeface="Arial"/>
              </a:rPr>
              <a:t> </a:t>
            </a:r>
            <a:r>
              <a:rPr sz="2100">
                <a:latin typeface="Arial"/>
                <a:cs typeface="Arial"/>
              </a:rPr>
              <a:t>of</a:t>
            </a:r>
            <a:r>
              <a:rPr sz="2100" spc="-49">
                <a:latin typeface="Arial"/>
                <a:cs typeface="Arial"/>
              </a:rPr>
              <a:t> </a:t>
            </a:r>
            <a:r>
              <a:rPr sz="2100">
                <a:latin typeface="Arial"/>
                <a:cs typeface="Arial"/>
              </a:rPr>
              <a:t>life</a:t>
            </a:r>
            <a:r>
              <a:rPr sz="2100" spc="-38">
                <a:latin typeface="Arial"/>
                <a:cs typeface="Arial"/>
              </a:rPr>
              <a:t> </a:t>
            </a:r>
            <a:r>
              <a:rPr sz="2100" spc="-8">
                <a:latin typeface="Arial"/>
                <a:cs typeface="Arial"/>
              </a:rPr>
              <a:t>including </a:t>
            </a:r>
            <a:r>
              <a:rPr sz="2100">
                <a:latin typeface="Arial"/>
                <a:cs typeface="Arial"/>
              </a:rPr>
              <a:t>essentials</a:t>
            </a:r>
            <a:r>
              <a:rPr sz="2100" spc="-71">
                <a:latin typeface="Arial"/>
                <a:cs typeface="Arial"/>
              </a:rPr>
              <a:t> </a:t>
            </a:r>
            <a:r>
              <a:rPr sz="2100">
                <a:latin typeface="Arial"/>
                <a:cs typeface="Arial"/>
              </a:rPr>
              <a:t>like</a:t>
            </a:r>
            <a:r>
              <a:rPr sz="2100" spc="-68">
                <a:latin typeface="Arial"/>
                <a:cs typeface="Arial"/>
              </a:rPr>
              <a:t> </a:t>
            </a:r>
            <a:r>
              <a:rPr sz="2100" spc="-8">
                <a:latin typeface="Arial"/>
                <a:cs typeface="Arial"/>
              </a:rPr>
              <a:t>shelter,</a:t>
            </a:r>
            <a:r>
              <a:rPr sz="2100" spc="-68">
                <a:latin typeface="Arial"/>
                <a:cs typeface="Arial"/>
              </a:rPr>
              <a:t> </a:t>
            </a:r>
            <a:r>
              <a:rPr sz="2100">
                <a:latin typeface="Arial"/>
                <a:cs typeface="Arial"/>
              </a:rPr>
              <a:t>food,</a:t>
            </a:r>
            <a:r>
              <a:rPr sz="2100" spc="-68">
                <a:latin typeface="Arial"/>
                <a:cs typeface="Arial"/>
              </a:rPr>
              <a:t> </a:t>
            </a:r>
            <a:r>
              <a:rPr sz="2100">
                <a:latin typeface="Arial"/>
                <a:cs typeface="Arial"/>
              </a:rPr>
              <a:t>and</a:t>
            </a:r>
            <a:r>
              <a:rPr sz="2100" spc="-60">
                <a:latin typeface="Arial"/>
                <a:cs typeface="Arial"/>
              </a:rPr>
              <a:t> </a:t>
            </a:r>
            <a:r>
              <a:rPr sz="2100" spc="-8">
                <a:latin typeface="Arial"/>
                <a:cs typeface="Arial"/>
              </a:rPr>
              <a:t>education.</a:t>
            </a:r>
            <a:endParaRPr sz="2100">
              <a:latin typeface="Arial"/>
              <a:cs typeface="Arial"/>
            </a:endParaRPr>
          </a:p>
          <a:p>
            <a:pPr>
              <a:spcBef>
                <a:spcPts val="1106"/>
              </a:spcBef>
              <a:buFont typeface="Wingdings"/>
              <a:buChar char=""/>
            </a:pPr>
            <a:endParaRPr sz="2100">
              <a:latin typeface="Arial"/>
              <a:cs typeface="Arial"/>
            </a:endParaRPr>
          </a:p>
          <a:p>
            <a:pPr marL="180975" marR="240983" indent="-171450">
              <a:lnSpc>
                <a:spcPct val="80000"/>
              </a:lnSpc>
              <a:buFont typeface="Wingdings"/>
              <a:buChar char=""/>
              <a:tabLst>
                <a:tab pos="180975" algn="l"/>
              </a:tabLst>
            </a:pPr>
            <a:r>
              <a:rPr sz="2100">
                <a:latin typeface="Arial"/>
                <a:cs typeface="Arial"/>
              </a:rPr>
              <a:t>If</a:t>
            </a:r>
            <a:r>
              <a:rPr sz="2100" spc="-41">
                <a:latin typeface="Arial"/>
                <a:cs typeface="Arial"/>
              </a:rPr>
              <a:t> </a:t>
            </a:r>
            <a:r>
              <a:rPr sz="2100">
                <a:latin typeface="Arial"/>
                <a:cs typeface="Arial"/>
              </a:rPr>
              <a:t>access</a:t>
            </a:r>
            <a:r>
              <a:rPr sz="2100" spc="-49">
                <a:latin typeface="Arial"/>
                <a:cs typeface="Arial"/>
              </a:rPr>
              <a:t> </a:t>
            </a:r>
            <a:r>
              <a:rPr sz="2100">
                <a:latin typeface="Arial"/>
                <a:cs typeface="Arial"/>
              </a:rPr>
              <a:t>is</a:t>
            </a:r>
            <a:r>
              <a:rPr sz="2100" spc="-34">
                <a:latin typeface="Arial"/>
                <a:cs typeface="Arial"/>
              </a:rPr>
              <a:t> </a:t>
            </a:r>
            <a:r>
              <a:rPr sz="2100">
                <a:latin typeface="Arial"/>
                <a:cs typeface="Arial"/>
              </a:rPr>
              <a:t>restricted</a:t>
            </a:r>
            <a:r>
              <a:rPr sz="2100" spc="-34">
                <a:latin typeface="Arial"/>
                <a:cs typeface="Arial"/>
              </a:rPr>
              <a:t> </a:t>
            </a:r>
            <a:r>
              <a:rPr sz="2100">
                <a:latin typeface="Arial"/>
                <a:cs typeface="Arial"/>
              </a:rPr>
              <a:t>based</a:t>
            </a:r>
            <a:r>
              <a:rPr sz="2100" spc="-41">
                <a:latin typeface="Arial"/>
                <a:cs typeface="Arial"/>
              </a:rPr>
              <a:t> </a:t>
            </a:r>
            <a:r>
              <a:rPr sz="2100">
                <a:latin typeface="Arial"/>
                <a:cs typeface="Arial"/>
              </a:rPr>
              <a:t>on</a:t>
            </a:r>
            <a:r>
              <a:rPr sz="2100" spc="-41">
                <a:latin typeface="Arial"/>
                <a:cs typeface="Arial"/>
              </a:rPr>
              <a:t> </a:t>
            </a:r>
            <a:r>
              <a:rPr sz="2100">
                <a:latin typeface="Arial"/>
                <a:cs typeface="Arial"/>
              </a:rPr>
              <a:t>factors</a:t>
            </a:r>
            <a:r>
              <a:rPr sz="2100" spc="-41">
                <a:latin typeface="Arial"/>
                <a:cs typeface="Arial"/>
              </a:rPr>
              <a:t> </a:t>
            </a:r>
            <a:r>
              <a:rPr sz="2100">
                <a:latin typeface="Arial"/>
                <a:cs typeface="Arial"/>
              </a:rPr>
              <a:t>like</a:t>
            </a:r>
            <a:r>
              <a:rPr sz="2100" spc="-38">
                <a:latin typeface="Arial"/>
                <a:cs typeface="Arial"/>
              </a:rPr>
              <a:t> </a:t>
            </a:r>
            <a:r>
              <a:rPr sz="2100" spc="-8">
                <a:latin typeface="Arial"/>
                <a:cs typeface="Arial"/>
              </a:rPr>
              <a:t>gender, </a:t>
            </a:r>
            <a:r>
              <a:rPr sz="2100">
                <a:latin typeface="Arial"/>
                <a:cs typeface="Arial"/>
              </a:rPr>
              <a:t>race,</a:t>
            </a:r>
            <a:r>
              <a:rPr sz="2100" spc="-41">
                <a:latin typeface="Arial"/>
                <a:cs typeface="Arial"/>
              </a:rPr>
              <a:t> </a:t>
            </a:r>
            <a:r>
              <a:rPr sz="2100">
                <a:latin typeface="Arial"/>
                <a:cs typeface="Arial"/>
              </a:rPr>
              <a:t>or</a:t>
            </a:r>
            <a:r>
              <a:rPr sz="2100" spc="-41">
                <a:latin typeface="Arial"/>
                <a:cs typeface="Arial"/>
              </a:rPr>
              <a:t> </a:t>
            </a:r>
            <a:r>
              <a:rPr sz="2100">
                <a:latin typeface="Arial"/>
                <a:cs typeface="Arial"/>
              </a:rPr>
              <a:t>class,</a:t>
            </a:r>
            <a:r>
              <a:rPr sz="2100" spc="-41">
                <a:latin typeface="Arial"/>
                <a:cs typeface="Arial"/>
              </a:rPr>
              <a:t> </a:t>
            </a:r>
            <a:r>
              <a:rPr sz="2100">
                <a:latin typeface="Arial"/>
                <a:cs typeface="Arial"/>
              </a:rPr>
              <a:t>it</a:t>
            </a:r>
            <a:r>
              <a:rPr sz="2100" spc="-49">
                <a:latin typeface="Arial"/>
                <a:cs typeface="Arial"/>
              </a:rPr>
              <a:t> </a:t>
            </a:r>
            <a:r>
              <a:rPr sz="2100">
                <a:latin typeface="Arial"/>
                <a:cs typeface="Arial"/>
              </a:rPr>
              <a:t>leads</a:t>
            </a:r>
            <a:r>
              <a:rPr sz="2100" spc="-34">
                <a:latin typeface="Arial"/>
                <a:cs typeface="Arial"/>
              </a:rPr>
              <a:t> </a:t>
            </a:r>
            <a:r>
              <a:rPr sz="2100">
                <a:latin typeface="Arial"/>
                <a:cs typeface="Arial"/>
              </a:rPr>
              <a:t>to</a:t>
            </a:r>
            <a:r>
              <a:rPr sz="2100" spc="-41">
                <a:latin typeface="Arial"/>
                <a:cs typeface="Arial"/>
              </a:rPr>
              <a:t> </a:t>
            </a:r>
            <a:r>
              <a:rPr sz="2100">
                <a:latin typeface="Arial"/>
                <a:cs typeface="Arial"/>
              </a:rPr>
              <a:t>suffering</a:t>
            </a:r>
            <a:r>
              <a:rPr sz="2100" spc="-41">
                <a:latin typeface="Arial"/>
                <a:cs typeface="Arial"/>
              </a:rPr>
              <a:t> </a:t>
            </a:r>
            <a:r>
              <a:rPr sz="2100">
                <a:latin typeface="Arial"/>
                <a:cs typeface="Arial"/>
              </a:rPr>
              <a:t>for</a:t>
            </a:r>
            <a:r>
              <a:rPr sz="2100" spc="-41">
                <a:latin typeface="Arial"/>
                <a:cs typeface="Arial"/>
              </a:rPr>
              <a:t> </a:t>
            </a:r>
            <a:r>
              <a:rPr sz="2100" spc="-8">
                <a:latin typeface="Arial"/>
                <a:cs typeface="Arial"/>
              </a:rPr>
              <a:t>individuals, </a:t>
            </a:r>
            <a:r>
              <a:rPr sz="2100">
                <a:latin typeface="Arial"/>
                <a:cs typeface="Arial"/>
              </a:rPr>
              <a:t>communities,</a:t>
            </a:r>
            <a:r>
              <a:rPr sz="2100" spc="-49">
                <a:latin typeface="Arial"/>
                <a:cs typeface="Arial"/>
              </a:rPr>
              <a:t> </a:t>
            </a:r>
            <a:r>
              <a:rPr sz="2100">
                <a:latin typeface="Arial"/>
                <a:cs typeface="Arial"/>
              </a:rPr>
              <a:t>and</a:t>
            </a:r>
            <a:r>
              <a:rPr sz="2100" spc="-49">
                <a:latin typeface="Arial"/>
                <a:cs typeface="Arial"/>
              </a:rPr>
              <a:t> </a:t>
            </a:r>
            <a:r>
              <a:rPr sz="2100">
                <a:latin typeface="Arial"/>
                <a:cs typeface="Arial"/>
              </a:rPr>
              <a:t>society</a:t>
            </a:r>
            <a:r>
              <a:rPr sz="2100" spc="-53">
                <a:latin typeface="Arial"/>
                <a:cs typeface="Arial"/>
              </a:rPr>
              <a:t> </a:t>
            </a:r>
            <a:r>
              <a:rPr sz="2100">
                <a:latin typeface="Arial"/>
                <a:cs typeface="Arial"/>
              </a:rPr>
              <a:t>as</a:t>
            </a:r>
            <a:r>
              <a:rPr sz="2100" spc="-53">
                <a:latin typeface="Arial"/>
                <a:cs typeface="Arial"/>
              </a:rPr>
              <a:t> </a:t>
            </a:r>
            <a:r>
              <a:rPr sz="2100">
                <a:latin typeface="Arial"/>
                <a:cs typeface="Arial"/>
              </a:rPr>
              <a:t>a</a:t>
            </a:r>
            <a:r>
              <a:rPr sz="2100" spc="-56">
                <a:latin typeface="Arial"/>
                <a:cs typeface="Arial"/>
              </a:rPr>
              <a:t> </a:t>
            </a:r>
            <a:r>
              <a:rPr sz="2100" spc="-8">
                <a:latin typeface="Arial"/>
                <a:cs typeface="Arial"/>
              </a:rPr>
              <a:t>whole.</a:t>
            </a:r>
            <a:endParaRPr sz="2100">
              <a:latin typeface="Arial"/>
              <a:cs typeface="Arial"/>
            </a:endParaRPr>
          </a:p>
          <a:p>
            <a:pPr>
              <a:spcBef>
                <a:spcPts val="1095"/>
              </a:spcBef>
              <a:buFont typeface="Wingdings"/>
              <a:buChar char=""/>
            </a:pPr>
            <a:endParaRPr sz="2100">
              <a:latin typeface="Arial"/>
              <a:cs typeface="Arial"/>
            </a:endParaRPr>
          </a:p>
          <a:p>
            <a:pPr marL="180975" marR="196691" indent="-171450">
              <a:lnSpc>
                <a:spcPct val="80000"/>
              </a:lnSpc>
              <a:buFont typeface="Wingdings"/>
              <a:buChar char=""/>
              <a:tabLst>
                <a:tab pos="180975" algn="l"/>
              </a:tabLst>
            </a:pPr>
            <a:r>
              <a:rPr sz="2100">
                <a:latin typeface="Arial"/>
                <a:cs typeface="Arial"/>
              </a:rPr>
              <a:t>Social</a:t>
            </a:r>
            <a:r>
              <a:rPr sz="2100" spc="-53">
                <a:latin typeface="Arial"/>
                <a:cs typeface="Arial"/>
              </a:rPr>
              <a:t> </a:t>
            </a:r>
            <a:r>
              <a:rPr sz="2100">
                <a:latin typeface="Arial"/>
                <a:cs typeface="Arial"/>
              </a:rPr>
              <a:t>justice</a:t>
            </a:r>
            <a:r>
              <a:rPr sz="2100" spc="-56">
                <a:latin typeface="Arial"/>
                <a:cs typeface="Arial"/>
              </a:rPr>
              <a:t> </a:t>
            </a:r>
            <a:r>
              <a:rPr sz="2100">
                <a:latin typeface="Arial"/>
                <a:cs typeface="Arial"/>
              </a:rPr>
              <a:t>activists</a:t>
            </a:r>
            <a:r>
              <a:rPr sz="2100" spc="-71">
                <a:latin typeface="Arial"/>
                <a:cs typeface="Arial"/>
              </a:rPr>
              <a:t> </a:t>
            </a:r>
            <a:r>
              <a:rPr sz="2100">
                <a:latin typeface="Arial"/>
                <a:cs typeface="Arial"/>
              </a:rPr>
              <a:t>work</a:t>
            </a:r>
            <a:r>
              <a:rPr sz="2100" spc="-45">
                <a:latin typeface="Arial"/>
                <a:cs typeface="Arial"/>
              </a:rPr>
              <a:t> </a:t>
            </a:r>
            <a:r>
              <a:rPr sz="2100">
                <a:latin typeface="Arial"/>
                <a:cs typeface="Arial"/>
              </a:rPr>
              <a:t>to</a:t>
            </a:r>
            <a:r>
              <a:rPr sz="2100" spc="-49">
                <a:latin typeface="Arial"/>
                <a:cs typeface="Arial"/>
              </a:rPr>
              <a:t> </a:t>
            </a:r>
            <a:r>
              <a:rPr sz="2100">
                <a:latin typeface="Arial"/>
                <a:cs typeface="Arial"/>
              </a:rPr>
              <a:t>increase</a:t>
            </a:r>
            <a:r>
              <a:rPr sz="2100" spc="-49">
                <a:latin typeface="Arial"/>
                <a:cs typeface="Arial"/>
              </a:rPr>
              <a:t> </a:t>
            </a:r>
            <a:r>
              <a:rPr sz="2100">
                <a:latin typeface="Arial"/>
                <a:cs typeface="Arial"/>
              </a:rPr>
              <a:t>and</a:t>
            </a:r>
            <a:r>
              <a:rPr sz="2100" spc="-53">
                <a:latin typeface="Arial"/>
                <a:cs typeface="Arial"/>
              </a:rPr>
              <a:t> </a:t>
            </a:r>
            <a:r>
              <a:rPr sz="2100" spc="-8">
                <a:latin typeface="Arial"/>
                <a:cs typeface="Arial"/>
              </a:rPr>
              <a:t>restore </a:t>
            </a:r>
            <a:r>
              <a:rPr sz="2100">
                <a:latin typeface="Arial"/>
                <a:cs typeface="Arial"/>
              </a:rPr>
              <a:t>access,</a:t>
            </a:r>
            <a:r>
              <a:rPr sz="2100" spc="-83">
                <a:latin typeface="Arial"/>
                <a:cs typeface="Arial"/>
              </a:rPr>
              <a:t> </a:t>
            </a:r>
            <a:r>
              <a:rPr sz="2100">
                <a:latin typeface="Arial"/>
                <a:cs typeface="Arial"/>
              </a:rPr>
              <a:t>giving</a:t>
            </a:r>
            <a:r>
              <a:rPr sz="2100" spc="-64">
                <a:latin typeface="Arial"/>
                <a:cs typeface="Arial"/>
              </a:rPr>
              <a:t> </a:t>
            </a:r>
            <a:r>
              <a:rPr sz="2100">
                <a:latin typeface="Arial"/>
                <a:cs typeface="Arial"/>
              </a:rPr>
              <a:t>everyone</a:t>
            </a:r>
            <a:r>
              <a:rPr sz="2100" spc="-64">
                <a:latin typeface="Arial"/>
                <a:cs typeface="Arial"/>
              </a:rPr>
              <a:t> </a:t>
            </a:r>
            <a:r>
              <a:rPr sz="2100">
                <a:latin typeface="Arial"/>
                <a:cs typeface="Arial"/>
              </a:rPr>
              <a:t>equal</a:t>
            </a:r>
            <a:r>
              <a:rPr sz="2100" spc="-56">
                <a:latin typeface="Arial"/>
                <a:cs typeface="Arial"/>
              </a:rPr>
              <a:t> </a:t>
            </a:r>
            <a:r>
              <a:rPr sz="2100">
                <a:latin typeface="Arial"/>
                <a:cs typeface="Arial"/>
              </a:rPr>
              <a:t>opportunities</a:t>
            </a:r>
            <a:r>
              <a:rPr sz="2100" spc="-68">
                <a:latin typeface="Arial"/>
                <a:cs typeface="Arial"/>
              </a:rPr>
              <a:t> </a:t>
            </a:r>
            <a:r>
              <a:rPr sz="2100">
                <a:latin typeface="Arial"/>
                <a:cs typeface="Arial"/>
              </a:rPr>
              <a:t>for</a:t>
            </a:r>
            <a:r>
              <a:rPr sz="2100" spc="-64">
                <a:latin typeface="Arial"/>
                <a:cs typeface="Arial"/>
              </a:rPr>
              <a:t> </a:t>
            </a:r>
            <a:r>
              <a:rPr sz="2100" spc="-38">
                <a:latin typeface="Arial"/>
                <a:cs typeface="Arial"/>
              </a:rPr>
              <a:t>a </a:t>
            </a:r>
            <a:r>
              <a:rPr sz="2100">
                <a:latin typeface="Arial"/>
                <a:cs typeface="Arial"/>
              </a:rPr>
              <a:t>good</a:t>
            </a:r>
            <a:r>
              <a:rPr sz="2100" spc="-49">
                <a:latin typeface="Arial"/>
                <a:cs typeface="Arial"/>
              </a:rPr>
              <a:t> </a:t>
            </a:r>
            <a:r>
              <a:rPr sz="2100" spc="-15">
                <a:latin typeface="Arial"/>
                <a:cs typeface="Arial"/>
              </a:rPr>
              <a:t>life.</a:t>
            </a:r>
            <a:endParaRPr sz="2100">
              <a:latin typeface="Arial"/>
              <a:cs typeface="Arial"/>
            </a:endParaRPr>
          </a:p>
        </p:txBody>
      </p:sp>
      <p:sp>
        <p:nvSpPr>
          <p:cNvPr id="7" name="Title 6">
            <a:extLst>
              <a:ext uri="{FF2B5EF4-FFF2-40B4-BE49-F238E27FC236}">
                <a16:creationId xmlns:a16="http://schemas.microsoft.com/office/drawing/2014/main" id="{122B962C-EDE9-3425-D18E-8EDFB9034A79}"/>
              </a:ext>
            </a:extLst>
          </p:cNvPr>
          <p:cNvSpPr>
            <a:spLocks noGrp="1"/>
          </p:cNvSpPr>
          <p:nvPr>
            <p:ph type="title"/>
          </p:nvPr>
        </p:nvSpPr>
        <p:spPr/>
        <p:txBody>
          <a:bodyPr/>
          <a:lstStyle/>
          <a:p>
            <a:r>
              <a:rPr lang="en-GB" b="1"/>
              <a:t>Access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130855" y="1772816"/>
            <a:ext cx="6882289" cy="3467359"/>
          </a:xfrm>
          <a:prstGeom prst="rect">
            <a:avLst/>
          </a:prstGeom>
        </p:spPr>
        <p:txBody>
          <a:bodyPr vert="horz" wrap="square" lIns="0" tIns="99060" rIns="0" bIns="0" rtlCol="0">
            <a:spAutoFit/>
          </a:bodyPr>
          <a:lstStyle/>
          <a:p>
            <a:pPr marL="180975" marR="3810" indent="-171450">
              <a:lnSpc>
                <a:spcPct val="70000"/>
              </a:lnSpc>
              <a:spcBef>
                <a:spcPts val="780"/>
              </a:spcBef>
              <a:buFont typeface="Wingdings"/>
              <a:buChar char=""/>
              <a:tabLst>
                <a:tab pos="180975" algn="l"/>
                <a:tab pos="594836" algn="l"/>
              </a:tabLst>
            </a:pPr>
            <a:r>
              <a:rPr sz="1950">
                <a:latin typeface="Arial"/>
                <a:cs typeface="Arial"/>
              </a:rPr>
              <a:t>If</a:t>
            </a:r>
            <a:r>
              <a:rPr sz="1950" spc="-26">
                <a:latin typeface="Arial"/>
                <a:cs typeface="Arial"/>
              </a:rPr>
              <a:t> </a:t>
            </a:r>
            <a:r>
              <a:rPr sz="1950">
                <a:latin typeface="Arial"/>
                <a:cs typeface="Arial"/>
              </a:rPr>
              <a:t>only</a:t>
            </a:r>
            <a:r>
              <a:rPr sz="1950" spc="-23">
                <a:latin typeface="Arial"/>
                <a:cs typeface="Arial"/>
              </a:rPr>
              <a:t> </a:t>
            </a:r>
            <a:r>
              <a:rPr sz="1950">
                <a:latin typeface="Arial"/>
                <a:cs typeface="Arial"/>
              </a:rPr>
              <a:t>some</a:t>
            </a:r>
            <a:r>
              <a:rPr sz="1950" spc="-38">
                <a:latin typeface="Arial"/>
                <a:cs typeface="Arial"/>
              </a:rPr>
              <a:t> </a:t>
            </a:r>
            <a:r>
              <a:rPr sz="1950">
                <a:latin typeface="Arial"/>
                <a:cs typeface="Arial"/>
              </a:rPr>
              <a:t>voices</a:t>
            </a:r>
            <a:r>
              <a:rPr sz="1950" spc="-38">
                <a:latin typeface="Arial"/>
                <a:cs typeface="Arial"/>
              </a:rPr>
              <a:t> </a:t>
            </a:r>
            <a:r>
              <a:rPr sz="1950">
                <a:latin typeface="Arial"/>
                <a:cs typeface="Arial"/>
              </a:rPr>
              <a:t>are</a:t>
            </a:r>
            <a:r>
              <a:rPr sz="1950" spc="-23">
                <a:latin typeface="Arial"/>
                <a:cs typeface="Arial"/>
              </a:rPr>
              <a:t> </a:t>
            </a:r>
            <a:r>
              <a:rPr sz="1950">
                <a:latin typeface="Arial"/>
                <a:cs typeface="Arial"/>
              </a:rPr>
              <a:t>heard</a:t>
            </a:r>
            <a:r>
              <a:rPr sz="1950" spc="-23">
                <a:latin typeface="Arial"/>
                <a:cs typeface="Arial"/>
              </a:rPr>
              <a:t> </a:t>
            </a:r>
            <a:r>
              <a:rPr sz="1950">
                <a:latin typeface="Arial"/>
                <a:cs typeface="Arial"/>
              </a:rPr>
              <a:t>in</a:t>
            </a:r>
            <a:r>
              <a:rPr sz="1950" spc="-23">
                <a:latin typeface="Arial"/>
                <a:cs typeface="Arial"/>
              </a:rPr>
              <a:t> </a:t>
            </a:r>
            <a:r>
              <a:rPr sz="1950">
                <a:latin typeface="Arial"/>
                <a:cs typeface="Arial"/>
              </a:rPr>
              <a:t>the</a:t>
            </a:r>
            <a:r>
              <a:rPr sz="1950" spc="-23">
                <a:latin typeface="Arial"/>
                <a:cs typeface="Arial"/>
              </a:rPr>
              <a:t> </a:t>
            </a:r>
            <a:r>
              <a:rPr sz="1950" spc="-8">
                <a:latin typeface="Arial"/>
                <a:cs typeface="Arial"/>
              </a:rPr>
              <a:t>society,</a:t>
            </a:r>
            <a:r>
              <a:rPr sz="1950" spc="-38">
                <a:latin typeface="Arial"/>
                <a:cs typeface="Arial"/>
              </a:rPr>
              <a:t> </a:t>
            </a:r>
            <a:r>
              <a:rPr sz="1950">
                <a:latin typeface="Arial"/>
                <a:cs typeface="Arial"/>
              </a:rPr>
              <a:t>social</a:t>
            </a:r>
            <a:r>
              <a:rPr sz="1950" spc="-34">
                <a:latin typeface="Arial"/>
                <a:cs typeface="Arial"/>
              </a:rPr>
              <a:t> </a:t>
            </a:r>
            <a:r>
              <a:rPr sz="1950">
                <a:latin typeface="Arial"/>
                <a:cs typeface="Arial"/>
              </a:rPr>
              <a:t>justice</a:t>
            </a:r>
            <a:r>
              <a:rPr sz="1950" spc="-34">
                <a:latin typeface="Arial"/>
                <a:cs typeface="Arial"/>
              </a:rPr>
              <a:t> </a:t>
            </a:r>
            <a:r>
              <a:rPr sz="1950" spc="-15">
                <a:latin typeface="Arial"/>
                <a:cs typeface="Arial"/>
              </a:rPr>
              <a:t>will </a:t>
            </a:r>
            <a:r>
              <a:rPr sz="1950" spc="-19">
                <a:latin typeface="Arial"/>
                <a:cs typeface="Arial"/>
              </a:rPr>
              <a:t>be</a:t>
            </a:r>
            <a:r>
              <a:rPr sz="1950">
                <a:latin typeface="Arial"/>
                <a:cs typeface="Arial"/>
              </a:rPr>
              <a:t>	</a:t>
            </a:r>
            <a:r>
              <a:rPr sz="1950" spc="-8">
                <a:latin typeface="Arial"/>
                <a:cs typeface="Arial"/>
              </a:rPr>
              <a:t>impossible.</a:t>
            </a:r>
            <a:endParaRPr sz="1950">
              <a:latin typeface="Arial"/>
              <a:cs typeface="Arial"/>
            </a:endParaRPr>
          </a:p>
          <a:p>
            <a:pPr>
              <a:spcBef>
                <a:spcPts val="889"/>
              </a:spcBef>
              <a:buFont typeface="Wingdings"/>
              <a:buChar char=""/>
            </a:pPr>
            <a:endParaRPr sz="1950">
              <a:latin typeface="Arial"/>
              <a:cs typeface="Arial"/>
            </a:endParaRPr>
          </a:p>
          <a:p>
            <a:pPr marL="180975" marR="713423" indent="-171450">
              <a:lnSpc>
                <a:spcPct val="70000"/>
              </a:lnSpc>
              <a:spcBef>
                <a:spcPts val="4"/>
              </a:spcBef>
              <a:buFont typeface="Wingdings"/>
              <a:buChar char=""/>
              <a:tabLst>
                <a:tab pos="180975" algn="l"/>
              </a:tabLst>
            </a:pPr>
            <a:r>
              <a:rPr sz="1950">
                <a:latin typeface="Arial"/>
                <a:cs typeface="Arial"/>
              </a:rPr>
              <a:t>This</a:t>
            </a:r>
            <a:r>
              <a:rPr sz="1950" spc="-41">
                <a:latin typeface="Arial"/>
                <a:cs typeface="Arial"/>
              </a:rPr>
              <a:t> </a:t>
            </a:r>
            <a:r>
              <a:rPr sz="1950">
                <a:latin typeface="Arial"/>
                <a:cs typeface="Arial"/>
              </a:rPr>
              <a:t>happens</a:t>
            </a:r>
            <a:r>
              <a:rPr sz="1950" spc="-38">
                <a:latin typeface="Arial"/>
                <a:cs typeface="Arial"/>
              </a:rPr>
              <a:t> </a:t>
            </a:r>
            <a:r>
              <a:rPr sz="1950">
                <a:latin typeface="Arial"/>
                <a:cs typeface="Arial"/>
              </a:rPr>
              <a:t>when</a:t>
            </a:r>
            <a:r>
              <a:rPr sz="1950" spc="-38">
                <a:latin typeface="Arial"/>
                <a:cs typeface="Arial"/>
              </a:rPr>
              <a:t> </a:t>
            </a:r>
            <a:r>
              <a:rPr sz="1950">
                <a:latin typeface="Arial"/>
                <a:cs typeface="Arial"/>
              </a:rPr>
              <a:t>the</a:t>
            </a:r>
            <a:r>
              <a:rPr sz="1950" spc="-26">
                <a:latin typeface="Arial"/>
                <a:cs typeface="Arial"/>
              </a:rPr>
              <a:t> </a:t>
            </a:r>
            <a:r>
              <a:rPr sz="1950">
                <a:latin typeface="Arial"/>
                <a:cs typeface="Arial"/>
              </a:rPr>
              <a:t>voices</a:t>
            </a:r>
            <a:r>
              <a:rPr sz="1950" spc="-45">
                <a:latin typeface="Arial"/>
                <a:cs typeface="Arial"/>
              </a:rPr>
              <a:t> </a:t>
            </a:r>
            <a:r>
              <a:rPr sz="1950">
                <a:latin typeface="Arial"/>
                <a:cs typeface="Arial"/>
              </a:rPr>
              <a:t>of</a:t>
            </a:r>
            <a:r>
              <a:rPr sz="1950" spc="-26">
                <a:latin typeface="Arial"/>
                <a:cs typeface="Arial"/>
              </a:rPr>
              <a:t> </a:t>
            </a:r>
            <a:r>
              <a:rPr sz="1950">
                <a:latin typeface="Arial"/>
                <a:cs typeface="Arial"/>
              </a:rPr>
              <a:t>the</a:t>
            </a:r>
            <a:r>
              <a:rPr sz="1950" spc="-30">
                <a:latin typeface="Arial"/>
                <a:cs typeface="Arial"/>
              </a:rPr>
              <a:t> </a:t>
            </a:r>
            <a:r>
              <a:rPr sz="1950">
                <a:latin typeface="Arial"/>
                <a:cs typeface="Arial"/>
              </a:rPr>
              <a:t>marginalised</a:t>
            </a:r>
            <a:r>
              <a:rPr sz="1950" spc="-45">
                <a:latin typeface="Arial"/>
                <a:cs typeface="Arial"/>
              </a:rPr>
              <a:t> </a:t>
            </a:r>
            <a:r>
              <a:rPr sz="1950" spc="-19">
                <a:latin typeface="Arial"/>
                <a:cs typeface="Arial"/>
              </a:rPr>
              <a:t>and </a:t>
            </a:r>
            <a:r>
              <a:rPr sz="1950">
                <a:latin typeface="Arial"/>
                <a:cs typeface="Arial"/>
              </a:rPr>
              <a:t>vulnerable</a:t>
            </a:r>
            <a:r>
              <a:rPr sz="1950" spc="-34">
                <a:latin typeface="Arial"/>
                <a:cs typeface="Arial"/>
              </a:rPr>
              <a:t> </a:t>
            </a:r>
            <a:r>
              <a:rPr sz="1950">
                <a:latin typeface="Arial"/>
                <a:cs typeface="Arial"/>
              </a:rPr>
              <a:t>are</a:t>
            </a:r>
            <a:r>
              <a:rPr sz="1950" spc="-11">
                <a:latin typeface="Arial"/>
                <a:cs typeface="Arial"/>
              </a:rPr>
              <a:t> </a:t>
            </a:r>
            <a:r>
              <a:rPr sz="1950" spc="-8">
                <a:latin typeface="Arial"/>
                <a:cs typeface="Arial"/>
              </a:rPr>
              <a:t>silenced.</a:t>
            </a:r>
            <a:endParaRPr sz="1950">
              <a:latin typeface="Arial"/>
              <a:cs typeface="Arial"/>
            </a:endParaRPr>
          </a:p>
          <a:p>
            <a:pPr>
              <a:spcBef>
                <a:spcPts val="195"/>
              </a:spcBef>
              <a:buFont typeface="Wingdings"/>
              <a:buChar char=""/>
            </a:pPr>
            <a:endParaRPr sz="1950">
              <a:latin typeface="Arial"/>
              <a:cs typeface="Arial"/>
            </a:endParaRPr>
          </a:p>
          <a:p>
            <a:pPr marL="180499" indent="-170974">
              <a:lnSpc>
                <a:spcPts val="1988"/>
              </a:lnSpc>
              <a:buFont typeface="Wingdings"/>
              <a:buChar char=""/>
              <a:tabLst>
                <a:tab pos="180499" algn="l"/>
              </a:tabLst>
            </a:pPr>
            <a:r>
              <a:rPr sz="1950">
                <a:latin typeface="Arial"/>
                <a:cs typeface="Arial"/>
              </a:rPr>
              <a:t>Even</a:t>
            </a:r>
            <a:r>
              <a:rPr sz="1950" spc="-34">
                <a:latin typeface="Arial"/>
                <a:cs typeface="Arial"/>
              </a:rPr>
              <a:t> </a:t>
            </a:r>
            <a:r>
              <a:rPr sz="1950">
                <a:latin typeface="Arial"/>
                <a:cs typeface="Arial"/>
              </a:rPr>
              <a:t>when</a:t>
            </a:r>
            <a:r>
              <a:rPr sz="1950" spc="-34">
                <a:latin typeface="Arial"/>
                <a:cs typeface="Arial"/>
              </a:rPr>
              <a:t> </a:t>
            </a:r>
            <a:r>
              <a:rPr sz="1950">
                <a:latin typeface="Arial"/>
                <a:cs typeface="Arial"/>
              </a:rPr>
              <a:t>the</a:t>
            </a:r>
            <a:r>
              <a:rPr sz="1950" spc="-19">
                <a:latin typeface="Arial"/>
                <a:cs typeface="Arial"/>
              </a:rPr>
              <a:t> </a:t>
            </a:r>
            <a:r>
              <a:rPr sz="1950">
                <a:latin typeface="Arial"/>
                <a:cs typeface="Arial"/>
              </a:rPr>
              <a:t>society</a:t>
            </a:r>
            <a:r>
              <a:rPr sz="1950" spc="-45">
                <a:latin typeface="Arial"/>
                <a:cs typeface="Arial"/>
              </a:rPr>
              <a:t> </a:t>
            </a:r>
            <a:r>
              <a:rPr sz="1950">
                <a:latin typeface="Arial"/>
                <a:cs typeface="Arial"/>
              </a:rPr>
              <a:t>tries</a:t>
            </a:r>
            <a:r>
              <a:rPr sz="1950" spc="-23">
                <a:latin typeface="Arial"/>
                <a:cs typeface="Arial"/>
              </a:rPr>
              <a:t> </a:t>
            </a:r>
            <a:r>
              <a:rPr sz="1950">
                <a:latin typeface="Arial"/>
                <a:cs typeface="Arial"/>
              </a:rPr>
              <a:t>to</a:t>
            </a:r>
            <a:r>
              <a:rPr sz="1950" spc="-19">
                <a:latin typeface="Arial"/>
                <a:cs typeface="Arial"/>
              </a:rPr>
              <a:t> </a:t>
            </a:r>
            <a:r>
              <a:rPr sz="1950">
                <a:latin typeface="Arial"/>
                <a:cs typeface="Arial"/>
              </a:rPr>
              <a:t>address</a:t>
            </a:r>
            <a:r>
              <a:rPr sz="1950" spc="-41">
                <a:latin typeface="Arial"/>
                <a:cs typeface="Arial"/>
              </a:rPr>
              <a:t> </a:t>
            </a:r>
            <a:r>
              <a:rPr sz="1950">
                <a:latin typeface="Arial"/>
                <a:cs typeface="Arial"/>
              </a:rPr>
              <a:t>problems,</a:t>
            </a:r>
            <a:r>
              <a:rPr sz="1950" spc="-38">
                <a:latin typeface="Arial"/>
                <a:cs typeface="Arial"/>
              </a:rPr>
              <a:t> </a:t>
            </a:r>
            <a:r>
              <a:rPr sz="1950" spc="-8">
                <a:latin typeface="Arial"/>
                <a:cs typeface="Arial"/>
              </a:rPr>
              <a:t>solutions</a:t>
            </a:r>
            <a:endParaRPr sz="1950">
              <a:latin typeface="Arial"/>
              <a:cs typeface="Arial"/>
            </a:endParaRPr>
          </a:p>
          <a:p>
            <a:pPr marL="180975" marR="662464">
              <a:lnSpc>
                <a:spcPct val="70000"/>
              </a:lnSpc>
              <a:spcBef>
                <a:spcPts val="353"/>
              </a:spcBef>
            </a:pPr>
            <a:r>
              <a:rPr sz="1950">
                <a:latin typeface="Arial"/>
                <a:cs typeface="Arial"/>
              </a:rPr>
              <a:t>won’t</a:t>
            </a:r>
            <a:r>
              <a:rPr sz="1950" spc="-38">
                <a:latin typeface="Arial"/>
                <a:cs typeface="Arial"/>
              </a:rPr>
              <a:t> </a:t>
            </a:r>
            <a:r>
              <a:rPr sz="1950">
                <a:latin typeface="Arial"/>
                <a:cs typeface="Arial"/>
              </a:rPr>
              <a:t>work</a:t>
            </a:r>
            <a:r>
              <a:rPr sz="1950" spc="-53">
                <a:latin typeface="Arial"/>
                <a:cs typeface="Arial"/>
              </a:rPr>
              <a:t> </a:t>
            </a:r>
            <a:r>
              <a:rPr sz="1950">
                <a:latin typeface="Arial"/>
                <a:cs typeface="Arial"/>
              </a:rPr>
              <a:t>if</a:t>
            </a:r>
            <a:r>
              <a:rPr sz="1950" spc="-38">
                <a:latin typeface="Arial"/>
                <a:cs typeface="Arial"/>
              </a:rPr>
              <a:t> </a:t>
            </a:r>
            <a:r>
              <a:rPr sz="1950">
                <a:latin typeface="Arial"/>
                <a:cs typeface="Arial"/>
              </a:rPr>
              <a:t>the</a:t>
            </a:r>
            <a:r>
              <a:rPr sz="1950" spc="-26">
                <a:latin typeface="Arial"/>
                <a:cs typeface="Arial"/>
              </a:rPr>
              <a:t> </a:t>
            </a:r>
            <a:r>
              <a:rPr sz="1950">
                <a:latin typeface="Arial"/>
                <a:cs typeface="Arial"/>
              </a:rPr>
              <a:t>most</a:t>
            </a:r>
            <a:r>
              <a:rPr sz="1950" spc="-53">
                <a:latin typeface="Arial"/>
                <a:cs typeface="Arial"/>
              </a:rPr>
              <a:t> </a:t>
            </a:r>
            <a:r>
              <a:rPr sz="1950">
                <a:latin typeface="Arial"/>
                <a:cs typeface="Arial"/>
              </a:rPr>
              <a:t>affected</a:t>
            </a:r>
            <a:r>
              <a:rPr sz="1950" spc="-30">
                <a:latin typeface="Arial"/>
                <a:cs typeface="Arial"/>
              </a:rPr>
              <a:t> </a:t>
            </a:r>
            <a:r>
              <a:rPr sz="1950">
                <a:latin typeface="Arial"/>
                <a:cs typeface="Arial"/>
              </a:rPr>
              <a:t>cannot</a:t>
            </a:r>
            <a:r>
              <a:rPr sz="1950" spc="-45">
                <a:latin typeface="Arial"/>
                <a:cs typeface="Arial"/>
              </a:rPr>
              <a:t> </a:t>
            </a:r>
            <a:r>
              <a:rPr sz="1950">
                <a:latin typeface="Arial"/>
                <a:cs typeface="Arial"/>
              </a:rPr>
              <a:t>participate</a:t>
            </a:r>
            <a:r>
              <a:rPr sz="1950" spc="-41">
                <a:latin typeface="Arial"/>
                <a:cs typeface="Arial"/>
              </a:rPr>
              <a:t> </a:t>
            </a:r>
            <a:r>
              <a:rPr sz="1950">
                <a:latin typeface="Arial"/>
                <a:cs typeface="Arial"/>
              </a:rPr>
              <a:t>in</a:t>
            </a:r>
            <a:r>
              <a:rPr sz="1950" spc="-34">
                <a:latin typeface="Arial"/>
                <a:cs typeface="Arial"/>
              </a:rPr>
              <a:t> </a:t>
            </a:r>
            <a:r>
              <a:rPr sz="1950" spc="-19">
                <a:latin typeface="Arial"/>
                <a:cs typeface="Arial"/>
              </a:rPr>
              <a:t>the </a:t>
            </a:r>
            <a:r>
              <a:rPr sz="1950" spc="-8">
                <a:latin typeface="Arial"/>
                <a:cs typeface="Arial"/>
              </a:rPr>
              <a:t>process.</a:t>
            </a:r>
            <a:endParaRPr sz="1950">
              <a:latin typeface="Arial"/>
              <a:cs typeface="Arial"/>
            </a:endParaRPr>
          </a:p>
          <a:p>
            <a:pPr>
              <a:spcBef>
                <a:spcPts val="199"/>
              </a:spcBef>
            </a:pPr>
            <a:endParaRPr sz="1950">
              <a:latin typeface="Arial"/>
              <a:cs typeface="Arial"/>
            </a:endParaRPr>
          </a:p>
          <a:p>
            <a:pPr marL="180499" indent="-170974">
              <a:lnSpc>
                <a:spcPts val="1988"/>
              </a:lnSpc>
              <a:buFont typeface="Wingdings"/>
              <a:buChar char=""/>
              <a:tabLst>
                <a:tab pos="180499" algn="l"/>
              </a:tabLst>
            </a:pPr>
            <a:r>
              <a:rPr sz="1950">
                <a:latin typeface="Arial"/>
                <a:cs typeface="Arial"/>
              </a:rPr>
              <a:t>Participation</a:t>
            </a:r>
            <a:r>
              <a:rPr sz="1950" spc="-56">
                <a:latin typeface="Arial"/>
                <a:cs typeface="Arial"/>
              </a:rPr>
              <a:t> </a:t>
            </a:r>
            <a:r>
              <a:rPr sz="1950">
                <a:latin typeface="Arial"/>
                <a:cs typeface="Arial"/>
              </a:rPr>
              <a:t>must</a:t>
            </a:r>
            <a:r>
              <a:rPr sz="1950" spc="-56">
                <a:latin typeface="Arial"/>
                <a:cs typeface="Arial"/>
              </a:rPr>
              <a:t> </a:t>
            </a:r>
            <a:r>
              <a:rPr sz="1950">
                <a:latin typeface="Arial"/>
                <a:cs typeface="Arial"/>
              </a:rPr>
              <a:t>be</a:t>
            </a:r>
            <a:r>
              <a:rPr sz="1950" spc="-41">
                <a:latin typeface="Arial"/>
                <a:cs typeface="Arial"/>
              </a:rPr>
              <a:t> </a:t>
            </a:r>
            <a:r>
              <a:rPr sz="1950">
                <a:latin typeface="Arial"/>
                <a:cs typeface="Arial"/>
              </a:rPr>
              <a:t>encouraged</a:t>
            </a:r>
            <a:r>
              <a:rPr sz="1950" spc="-53">
                <a:latin typeface="Arial"/>
                <a:cs typeface="Arial"/>
              </a:rPr>
              <a:t> </a:t>
            </a:r>
            <a:r>
              <a:rPr sz="1950">
                <a:latin typeface="Arial"/>
                <a:cs typeface="Arial"/>
              </a:rPr>
              <a:t>and</a:t>
            </a:r>
            <a:r>
              <a:rPr sz="1950" spc="-45">
                <a:latin typeface="Arial"/>
                <a:cs typeface="Arial"/>
              </a:rPr>
              <a:t> </a:t>
            </a:r>
            <a:r>
              <a:rPr sz="1950">
                <a:latin typeface="Arial"/>
                <a:cs typeface="Arial"/>
              </a:rPr>
              <a:t>rewarded</a:t>
            </a:r>
            <a:r>
              <a:rPr sz="1950" spc="-56">
                <a:latin typeface="Arial"/>
                <a:cs typeface="Arial"/>
              </a:rPr>
              <a:t> </a:t>
            </a:r>
            <a:r>
              <a:rPr sz="1950">
                <a:latin typeface="Arial"/>
                <a:cs typeface="Arial"/>
              </a:rPr>
              <a:t>so</a:t>
            </a:r>
            <a:r>
              <a:rPr sz="1950" spc="-41">
                <a:latin typeface="Arial"/>
                <a:cs typeface="Arial"/>
              </a:rPr>
              <a:t> </a:t>
            </a:r>
            <a:r>
              <a:rPr sz="1950" spc="-15">
                <a:latin typeface="Arial"/>
                <a:cs typeface="Arial"/>
              </a:rPr>
              <a:t>that</a:t>
            </a:r>
            <a:endParaRPr sz="1950">
              <a:latin typeface="Arial"/>
              <a:cs typeface="Arial"/>
            </a:endParaRPr>
          </a:p>
          <a:p>
            <a:pPr marL="180975" marR="738188">
              <a:lnSpc>
                <a:spcPct val="70000"/>
              </a:lnSpc>
              <a:spcBef>
                <a:spcPts val="353"/>
              </a:spcBef>
            </a:pPr>
            <a:r>
              <a:rPr sz="1950">
                <a:latin typeface="Arial"/>
                <a:cs typeface="Arial"/>
              </a:rPr>
              <a:t>everyone</a:t>
            </a:r>
            <a:r>
              <a:rPr sz="1950" spc="-49">
                <a:latin typeface="Arial"/>
                <a:cs typeface="Arial"/>
              </a:rPr>
              <a:t> </a:t>
            </a:r>
            <a:r>
              <a:rPr sz="1950">
                <a:latin typeface="Arial"/>
                <a:cs typeface="Arial"/>
              </a:rPr>
              <a:t>especially</a:t>
            </a:r>
            <a:r>
              <a:rPr sz="1950" spc="-45">
                <a:latin typeface="Arial"/>
                <a:cs typeface="Arial"/>
              </a:rPr>
              <a:t> </a:t>
            </a:r>
            <a:r>
              <a:rPr sz="1950">
                <a:latin typeface="Arial"/>
                <a:cs typeface="Arial"/>
              </a:rPr>
              <a:t>those</a:t>
            </a:r>
            <a:r>
              <a:rPr sz="1950" spc="-41">
                <a:latin typeface="Arial"/>
                <a:cs typeface="Arial"/>
              </a:rPr>
              <a:t> </a:t>
            </a:r>
            <a:r>
              <a:rPr sz="1950">
                <a:latin typeface="Arial"/>
                <a:cs typeface="Arial"/>
              </a:rPr>
              <a:t>who</a:t>
            </a:r>
            <a:r>
              <a:rPr sz="1950" spc="-26">
                <a:latin typeface="Arial"/>
                <a:cs typeface="Arial"/>
              </a:rPr>
              <a:t> </a:t>
            </a:r>
            <a:r>
              <a:rPr sz="1950">
                <a:latin typeface="Arial"/>
                <a:cs typeface="Arial"/>
              </a:rPr>
              <a:t>have</a:t>
            </a:r>
            <a:r>
              <a:rPr sz="1950" spc="-38">
                <a:latin typeface="Arial"/>
                <a:cs typeface="Arial"/>
              </a:rPr>
              <a:t> </a:t>
            </a:r>
            <a:r>
              <a:rPr sz="1950">
                <a:latin typeface="Arial"/>
                <a:cs typeface="Arial"/>
              </a:rPr>
              <a:t>not</a:t>
            </a:r>
            <a:r>
              <a:rPr sz="1950" spc="-34">
                <a:latin typeface="Arial"/>
                <a:cs typeface="Arial"/>
              </a:rPr>
              <a:t> </a:t>
            </a:r>
            <a:r>
              <a:rPr sz="1950">
                <a:latin typeface="Arial"/>
                <a:cs typeface="Arial"/>
              </a:rPr>
              <a:t>had</a:t>
            </a:r>
            <a:r>
              <a:rPr sz="1950" spc="-30">
                <a:latin typeface="Arial"/>
                <a:cs typeface="Arial"/>
              </a:rPr>
              <a:t> </a:t>
            </a:r>
            <a:r>
              <a:rPr sz="1950">
                <a:latin typeface="Arial"/>
                <a:cs typeface="Arial"/>
              </a:rPr>
              <a:t>a</a:t>
            </a:r>
            <a:r>
              <a:rPr sz="1950" spc="-19">
                <a:latin typeface="Arial"/>
                <a:cs typeface="Arial"/>
              </a:rPr>
              <a:t> </a:t>
            </a:r>
            <a:r>
              <a:rPr sz="1950" spc="-8">
                <a:latin typeface="Arial"/>
                <a:cs typeface="Arial"/>
              </a:rPr>
              <a:t>chance </a:t>
            </a:r>
            <a:r>
              <a:rPr sz="1950">
                <a:latin typeface="Arial"/>
                <a:cs typeface="Arial"/>
              </a:rPr>
              <a:t>before</a:t>
            </a:r>
            <a:r>
              <a:rPr sz="1950" spc="-19">
                <a:latin typeface="Arial"/>
                <a:cs typeface="Arial"/>
              </a:rPr>
              <a:t> </a:t>
            </a:r>
            <a:r>
              <a:rPr sz="1950">
                <a:latin typeface="Arial"/>
                <a:cs typeface="Arial"/>
              </a:rPr>
              <a:t>can</a:t>
            </a:r>
            <a:r>
              <a:rPr sz="1950" spc="-23">
                <a:latin typeface="Arial"/>
                <a:cs typeface="Arial"/>
              </a:rPr>
              <a:t> </a:t>
            </a:r>
            <a:r>
              <a:rPr sz="1950">
                <a:latin typeface="Arial"/>
                <a:cs typeface="Arial"/>
              </a:rPr>
              <a:t>be</a:t>
            </a:r>
            <a:r>
              <a:rPr sz="1950" spc="-11">
                <a:latin typeface="Arial"/>
                <a:cs typeface="Arial"/>
              </a:rPr>
              <a:t> </a:t>
            </a:r>
            <a:r>
              <a:rPr sz="1950">
                <a:latin typeface="Arial"/>
                <a:cs typeface="Arial"/>
              </a:rPr>
              <a:t>able</a:t>
            </a:r>
            <a:r>
              <a:rPr sz="1950" spc="-23">
                <a:latin typeface="Arial"/>
                <a:cs typeface="Arial"/>
              </a:rPr>
              <a:t> </a:t>
            </a:r>
            <a:r>
              <a:rPr sz="1950">
                <a:latin typeface="Arial"/>
                <a:cs typeface="Arial"/>
              </a:rPr>
              <a:t>to</a:t>
            </a:r>
            <a:r>
              <a:rPr sz="1950" spc="-19">
                <a:latin typeface="Arial"/>
                <a:cs typeface="Arial"/>
              </a:rPr>
              <a:t> </a:t>
            </a:r>
            <a:r>
              <a:rPr sz="1950" spc="-8">
                <a:latin typeface="Arial"/>
                <a:cs typeface="Arial"/>
              </a:rPr>
              <a:t>speak.</a:t>
            </a:r>
            <a:endParaRPr sz="1950">
              <a:latin typeface="Arial"/>
              <a:cs typeface="Arial"/>
            </a:endParaRPr>
          </a:p>
        </p:txBody>
      </p:sp>
      <p:sp>
        <p:nvSpPr>
          <p:cNvPr id="5" name="Title 4">
            <a:extLst>
              <a:ext uri="{FF2B5EF4-FFF2-40B4-BE49-F238E27FC236}">
                <a16:creationId xmlns:a16="http://schemas.microsoft.com/office/drawing/2014/main" id="{7C6A39A3-3C91-A2D4-86F2-0A3FD00F423E}"/>
              </a:ext>
            </a:extLst>
          </p:cNvPr>
          <p:cNvSpPr>
            <a:spLocks noGrp="1"/>
          </p:cNvSpPr>
          <p:nvPr>
            <p:ph type="title"/>
          </p:nvPr>
        </p:nvSpPr>
        <p:spPr/>
        <p:txBody>
          <a:bodyPr/>
          <a:lstStyle/>
          <a:p>
            <a:r>
              <a:rPr lang="en-GB" b="1"/>
              <a:t>Participation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262633" y="2251329"/>
            <a:ext cx="6458903" cy="2503249"/>
          </a:xfrm>
          <a:prstGeom prst="rect">
            <a:avLst/>
          </a:prstGeom>
        </p:spPr>
        <p:txBody>
          <a:bodyPr vert="horz" wrap="square" lIns="0" tIns="45720" rIns="0" bIns="0" rtlCol="0">
            <a:spAutoFit/>
          </a:bodyPr>
          <a:lstStyle/>
          <a:p>
            <a:pPr marL="180975" marR="87154" indent="-171450">
              <a:lnSpc>
                <a:spcPts val="2265"/>
              </a:lnSpc>
              <a:spcBef>
                <a:spcPts val="360"/>
              </a:spcBef>
              <a:buFont typeface="Wingdings"/>
              <a:buChar char=""/>
              <a:tabLst>
                <a:tab pos="180975" algn="l"/>
              </a:tabLst>
            </a:pPr>
            <a:r>
              <a:rPr lang="en-GB" sz="2100">
                <a:latin typeface="Arial"/>
                <a:cs typeface="Arial"/>
              </a:rPr>
              <a:t>Many people </a:t>
            </a:r>
            <a:r>
              <a:rPr sz="2100">
                <a:latin typeface="Arial"/>
                <a:cs typeface="Arial"/>
              </a:rPr>
              <a:t>believe</a:t>
            </a:r>
            <a:r>
              <a:rPr sz="2100" spc="-26">
                <a:latin typeface="Arial"/>
                <a:cs typeface="Arial"/>
              </a:rPr>
              <a:t> </a:t>
            </a:r>
            <a:r>
              <a:rPr sz="2100">
                <a:latin typeface="Arial"/>
                <a:cs typeface="Arial"/>
              </a:rPr>
              <a:t>that</a:t>
            </a:r>
            <a:r>
              <a:rPr sz="2100" spc="-19">
                <a:latin typeface="Arial"/>
                <a:cs typeface="Arial"/>
              </a:rPr>
              <a:t> </a:t>
            </a:r>
            <a:r>
              <a:rPr sz="2100" b="1">
                <a:latin typeface="Arial"/>
                <a:cs typeface="Arial"/>
              </a:rPr>
              <a:t>“equality”</a:t>
            </a:r>
            <a:r>
              <a:rPr sz="2100" b="1" spc="-8">
                <a:latin typeface="Arial"/>
                <a:cs typeface="Arial"/>
              </a:rPr>
              <a:t> </a:t>
            </a:r>
            <a:r>
              <a:rPr sz="2100">
                <a:latin typeface="Arial"/>
                <a:cs typeface="Arial"/>
              </a:rPr>
              <a:t>is</a:t>
            </a:r>
            <a:r>
              <a:rPr sz="2100" spc="-41">
                <a:latin typeface="Arial"/>
                <a:cs typeface="Arial"/>
              </a:rPr>
              <a:t> </a:t>
            </a:r>
            <a:r>
              <a:rPr sz="2100">
                <a:latin typeface="Arial"/>
                <a:cs typeface="Arial"/>
              </a:rPr>
              <a:t>one</a:t>
            </a:r>
            <a:r>
              <a:rPr sz="2100" spc="-30">
                <a:latin typeface="Arial"/>
                <a:cs typeface="Arial"/>
              </a:rPr>
              <a:t> </a:t>
            </a:r>
            <a:r>
              <a:rPr sz="2100">
                <a:latin typeface="Arial"/>
                <a:cs typeface="Arial"/>
              </a:rPr>
              <a:t>of</a:t>
            </a:r>
            <a:r>
              <a:rPr sz="2100" spc="-41">
                <a:latin typeface="Arial"/>
                <a:cs typeface="Arial"/>
              </a:rPr>
              <a:t> </a:t>
            </a:r>
            <a:r>
              <a:rPr sz="2100" spc="-19">
                <a:latin typeface="Arial"/>
                <a:cs typeface="Arial"/>
              </a:rPr>
              <a:t>the </a:t>
            </a:r>
            <a:r>
              <a:rPr sz="2100">
                <a:latin typeface="Arial"/>
                <a:cs typeface="Arial"/>
              </a:rPr>
              <a:t>principles</a:t>
            </a:r>
            <a:r>
              <a:rPr sz="2100" spc="-45">
                <a:latin typeface="Arial"/>
                <a:cs typeface="Arial"/>
              </a:rPr>
              <a:t> </a:t>
            </a:r>
            <a:r>
              <a:rPr sz="2100">
                <a:latin typeface="Arial"/>
                <a:cs typeface="Arial"/>
              </a:rPr>
              <a:t>of</a:t>
            </a:r>
            <a:r>
              <a:rPr sz="2100" spc="-45">
                <a:latin typeface="Arial"/>
                <a:cs typeface="Arial"/>
              </a:rPr>
              <a:t> </a:t>
            </a:r>
            <a:r>
              <a:rPr sz="2100">
                <a:latin typeface="Arial"/>
                <a:cs typeface="Arial"/>
              </a:rPr>
              <a:t>social</a:t>
            </a:r>
            <a:r>
              <a:rPr sz="2100" spc="-49">
                <a:latin typeface="Arial"/>
                <a:cs typeface="Arial"/>
              </a:rPr>
              <a:t> </a:t>
            </a:r>
            <a:r>
              <a:rPr sz="2100">
                <a:latin typeface="Arial"/>
                <a:cs typeface="Arial"/>
              </a:rPr>
              <a:t>justice,</a:t>
            </a:r>
            <a:r>
              <a:rPr sz="2100" spc="-45">
                <a:latin typeface="Arial"/>
                <a:cs typeface="Arial"/>
              </a:rPr>
              <a:t> </a:t>
            </a:r>
            <a:r>
              <a:rPr sz="2100">
                <a:latin typeface="Arial"/>
                <a:cs typeface="Arial"/>
              </a:rPr>
              <a:t>but</a:t>
            </a:r>
            <a:r>
              <a:rPr sz="2100" spc="-49">
                <a:latin typeface="Arial"/>
                <a:cs typeface="Arial"/>
              </a:rPr>
              <a:t> </a:t>
            </a:r>
            <a:r>
              <a:rPr sz="2100">
                <a:latin typeface="Arial"/>
                <a:cs typeface="Arial"/>
              </a:rPr>
              <a:t>it</a:t>
            </a:r>
            <a:r>
              <a:rPr sz="2100" spc="-45">
                <a:latin typeface="Arial"/>
                <a:cs typeface="Arial"/>
              </a:rPr>
              <a:t> </a:t>
            </a:r>
            <a:r>
              <a:rPr sz="2100">
                <a:latin typeface="Arial"/>
                <a:cs typeface="Arial"/>
              </a:rPr>
              <a:t>is</a:t>
            </a:r>
            <a:r>
              <a:rPr sz="2100" spc="-49">
                <a:latin typeface="Arial"/>
                <a:cs typeface="Arial"/>
              </a:rPr>
              <a:t> </a:t>
            </a:r>
            <a:r>
              <a:rPr sz="2100">
                <a:latin typeface="Arial"/>
                <a:cs typeface="Arial"/>
              </a:rPr>
              <a:t>actually</a:t>
            </a:r>
            <a:r>
              <a:rPr sz="2100" spc="-23">
                <a:latin typeface="Arial"/>
                <a:cs typeface="Arial"/>
              </a:rPr>
              <a:t> </a:t>
            </a:r>
            <a:r>
              <a:rPr sz="2100" b="1" spc="-8">
                <a:latin typeface="Arial"/>
                <a:cs typeface="Arial"/>
              </a:rPr>
              <a:t>“equity”.</a:t>
            </a:r>
            <a:endParaRPr sz="2100">
              <a:latin typeface="Arial"/>
              <a:cs typeface="Arial"/>
            </a:endParaRPr>
          </a:p>
          <a:p>
            <a:pPr>
              <a:spcBef>
                <a:spcPts val="1073"/>
              </a:spcBef>
              <a:buFont typeface="Wingdings"/>
              <a:buChar char=""/>
            </a:pPr>
            <a:endParaRPr sz="2100">
              <a:latin typeface="Arial"/>
              <a:cs typeface="Arial"/>
            </a:endParaRPr>
          </a:p>
          <a:p>
            <a:pPr marL="9525">
              <a:spcBef>
                <a:spcPts val="4"/>
              </a:spcBef>
            </a:pPr>
            <a:r>
              <a:rPr sz="2100" b="1">
                <a:latin typeface="Arial"/>
                <a:cs typeface="Arial"/>
              </a:rPr>
              <a:t>What</a:t>
            </a:r>
            <a:r>
              <a:rPr sz="2100" b="1" spc="-38">
                <a:latin typeface="Arial"/>
                <a:cs typeface="Arial"/>
              </a:rPr>
              <a:t> </a:t>
            </a:r>
            <a:r>
              <a:rPr sz="2100" b="1">
                <a:latin typeface="Arial"/>
                <a:cs typeface="Arial"/>
              </a:rPr>
              <a:t>is</a:t>
            </a:r>
            <a:r>
              <a:rPr sz="2100" b="1" spc="-34">
                <a:latin typeface="Arial"/>
                <a:cs typeface="Arial"/>
              </a:rPr>
              <a:t> </a:t>
            </a:r>
            <a:r>
              <a:rPr sz="2100" b="1">
                <a:latin typeface="Arial"/>
                <a:cs typeface="Arial"/>
              </a:rPr>
              <a:t>the</a:t>
            </a:r>
            <a:r>
              <a:rPr sz="2100" b="1" spc="-38">
                <a:latin typeface="Arial"/>
                <a:cs typeface="Arial"/>
              </a:rPr>
              <a:t> </a:t>
            </a:r>
            <a:r>
              <a:rPr sz="2100" b="1" spc="-8">
                <a:latin typeface="Arial"/>
                <a:cs typeface="Arial"/>
              </a:rPr>
              <a:t>difference?</a:t>
            </a:r>
            <a:endParaRPr sz="2100">
              <a:latin typeface="Arial"/>
              <a:cs typeface="Arial"/>
            </a:endParaRPr>
          </a:p>
          <a:p>
            <a:pPr marL="180975" marR="3810" indent="-171450">
              <a:lnSpc>
                <a:spcPts val="2273"/>
              </a:lnSpc>
              <a:spcBef>
                <a:spcPts val="776"/>
              </a:spcBef>
              <a:buFont typeface="Wingdings"/>
              <a:buChar char=""/>
              <a:tabLst>
                <a:tab pos="180975" algn="l"/>
              </a:tabLst>
            </a:pPr>
            <a:r>
              <a:rPr sz="2100">
                <a:latin typeface="Arial"/>
                <a:cs typeface="Arial"/>
              </a:rPr>
              <a:t>Equity</a:t>
            </a:r>
            <a:r>
              <a:rPr sz="2100" spc="-45">
                <a:latin typeface="Arial"/>
                <a:cs typeface="Arial"/>
              </a:rPr>
              <a:t> </a:t>
            </a:r>
            <a:r>
              <a:rPr sz="2100">
                <a:latin typeface="Arial"/>
                <a:cs typeface="Arial"/>
              </a:rPr>
              <a:t>takes</a:t>
            </a:r>
            <a:r>
              <a:rPr sz="2100" spc="-56">
                <a:latin typeface="Arial"/>
                <a:cs typeface="Arial"/>
              </a:rPr>
              <a:t> </a:t>
            </a:r>
            <a:r>
              <a:rPr sz="2100">
                <a:latin typeface="Arial"/>
                <a:cs typeface="Arial"/>
              </a:rPr>
              <a:t>into</a:t>
            </a:r>
            <a:r>
              <a:rPr sz="2100" spc="-53">
                <a:latin typeface="Arial"/>
                <a:cs typeface="Arial"/>
              </a:rPr>
              <a:t> </a:t>
            </a:r>
            <a:r>
              <a:rPr sz="2100">
                <a:latin typeface="Arial"/>
                <a:cs typeface="Arial"/>
              </a:rPr>
              <a:t>account</a:t>
            </a:r>
            <a:r>
              <a:rPr sz="2100" spc="-45">
                <a:latin typeface="Arial"/>
                <a:cs typeface="Arial"/>
              </a:rPr>
              <a:t> </a:t>
            </a:r>
            <a:r>
              <a:rPr sz="2100">
                <a:latin typeface="Arial"/>
                <a:cs typeface="Arial"/>
              </a:rPr>
              <a:t>the</a:t>
            </a:r>
            <a:r>
              <a:rPr sz="2100" spc="-49">
                <a:latin typeface="Arial"/>
                <a:cs typeface="Arial"/>
              </a:rPr>
              <a:t> </a:t>
            </a:r>
            <a:r>
              <a:rPr sz="2100">
                <a:latin typeface="Arial"/>
                <a:cs typeface="Arial"/>
              </a:rPr>
              <a:t>effects</a:t>
            </a:r>
            <a:r>
              <a:rPr sz="2100" spc="-56">
                <a:latin typeface="Arial"/>
                <a:cs typeface="Arial"/>
              </a:rPr>
              <a:t> </a:t>
            </a:r>
            <a:r>
              <a:rPr sz="2100">
                <a:latin typeface="Arial"/>
                <a:cs typeface="Arial"/>
              </a:rPr>
              <a:t>of</a:t>
            </a:r>
            <a:r>
              <a:rPr sz="2100" spc="-45">
                <a:latin typeface="Arial"/>
                <a:cs typeface="Arial"/>
              </a:rPr>
              <a:t> </a:t>
            </a:r>
            <a:r>
              <a:rPr sz="2100" spc="-8">
                <a:latin typeface="Arial"/>
                <a:cs typeface="Arial"/>
              </a:rPr>
              <a:t>discrimination </a:t>
            </a:r>
            <a:r>
              <a:rPr sz="2100">
                <a:latin typeface="Arial"/>
                <a:cs typeface="Arial"/>
              </a:rPr>
              <a:t>and</a:t>
            </a:r>
            <a:r>
              <a:rPr sz="2100" spc="-41">
                <a:latin typeface="Arial"/>
                <a:cs typeface="Arial"/>
              </a:rPr>
              <a:t> </a:t>
            </a:r>
            <a:r>
              <a:rPr sz="2100">
                <a:latin typeface="Arial"/>
                <a:cs typeface="Arial"/>
              </a:rPr>
              <a:t>aims</a:t>
            </a:r>
            <a:r>
              <a:rPr sz="2100" spc="-23">
                <a:latin typeface="Arial"/>
                <a:cs typeface="Arial"/>
              </a:rPr>
              <a:t> </a:t>
            </a:r>
            <a:r>
              <a:rPr sz="2100">
                <a:latin typeface="Arial"/>
                <a:cs typeface="Arial"/>
              </a:rPr>
              <a:t>for</a:t>
            </a:r>
            <a:r>
              <a:rPr sz="2100" spc="-34">
                <a:latin typeface="Arial"/>
                <a:cs typeface="Arial"/>
              </a:rPr>
              <a:t> </a:t>
            </a:r>
            <a:r>
              <a:rPr sz="2100">
                <a:latin typeface="Arial"/>
                <a:cs typeface="Arial"/>
              </a:rPr>
              <a:t>an</a:t>
            </a:r>
            <a:r>
              <a:rPr sz="2100" spc="-30">
                <a:latin typeface="Arial"/>
                <a:cs typeface="Arial"/>
              </a:rPr>
              <a:t> </a:t>
            </a:r>
            <a:r>
              <a:rPr sz="2100">
                <a:latin typeface="Arial"/>
                <a:cs typeface="Arial"/>
              </a:rPr>
              <a:t>equal</a:t>
            </a:r>
            <a:r>
              <a:rPr sz="2100" spc="-26">
                <a:latin typeface="Arial"/>
                <a:cs typeface="Arial"/>
              </a:rPr>
              <a:t> </a:t>
            </a:r>
            <a:r>
              <a:rPr sz="2100" spc="-8">
                <a:latin typeface="Arial"/>
                <a:cs typeface="Arial"/>
              </a:rPr>
              <a:t>outcome.</a:t>
            </a:r>
            <a:endParaRPr sz="2100">
              <a:latin typeface="Arial"/>
              <a:cs typeface="Arial"/>
            </a:endParaRPr>
          </a:p>
          <a:p>
            <a:pPr marL="180499" indent="-170974">
              <a:spcBef>
                <a:spcPts val="458"/>
              </a:spcBef>
              <a:buFont typeface="Wingdings"/>
              <a:buChar char=""/>
              <a:tabLst>
                <a:tab pos="180499" algn="l"/>
              </a:tabLst>
            </a:pPr>
            <a:r>
              <a:rPr sz="2100">
                <a:latin typeface="Arial"/>
                <a:cs typeface="Arial"/>
              </a:rPr>
              <a:t>The</a:t>
            </a:r>
            <a:r>
              <a:rPr sz="2100" spc="-34">
                <a:latin typeface="Arial"/>
                <a:cs typeface="Arial"/>
              </a:rPr>
              <a:t> </a:t>
            </a:r>
            <a:r>
              <a:rPr sz="2100">
                <a:latin typeface="Arial"/>
                <a:cs typeface="Arial"/>
              </a:rPr>
              <a:t>diagram</a:t>
            </a:r>
            <a:r>
              <a:rPr sz="2100" spc="-38">
                <a:latin typeface="Arial"/>
                <a:cs typeface="Arial"/>
              </a:rPr>
              <a:t> </a:t>
            </a:r>
            <a:r>
              <a:rPr sz="2100">
                <a:latin typeface="Arial"/>
                <a:cs typeface="Arial"/>
              </a:rPr>
              <a:t>in</a:t>
            </a:r>
            <a:r>
              <a:rPr sz="2100" spc="-41">
                <a:latin typeface="Arial"/>
                <a:cs typeface="Arial"/>
              </a:rPr>
              <a:t> </a:t>
            </a:r>
            <a:r>
              <a:rPr sz="2100">
                <a:latin typeface="Arial"/>
                <a:cs typeface="Arial"/>
              </a:rPr>
              <a:t>the</a:t>
            </a:r>
            <a:r>
              <a:rPr sz="2100" spc="-45">
                <a:latin typeface="Arial"/>
                <a:cs typeface="Arial"/>
              </a:rPr>
              <a:t> </a:t>
            </a:r>
            <a:r>
              <a:rPr sz="2100">
                <a:latin typeface="Arial"/>
                <a:cs typeface="Arial"/>
              </a:rPr>
              <a:t>next</a:t>
            </a:r>
            <a:r>
              <a:rPr sz="2100" spc="-49">
                <a:latin typeface="Arial"/>
                <a:cs typeface="Arial"/>
              </a:rPr>
              <a:t> </a:t>
            </a:r>
            <a:r>
              <a:rPr sz="2100">
                <a:latin typeface="Arial"/>
                <a:cs typeface="Arial"/>
              </a:rPr>
              <a:t>slides</a:t>
            </a:r>
            <a:r>
              <a:rPr sz="2100" spc="-45">
                <a:latin typeface="Arial"/>
                <a:cs typeface="Arial"/>
              </a:rPr>
              <a:t> </a:t>
            </a:r>
            <a:r>
              <a:rPr sz="2100">
                <a:latin typeface="Arial"/>
                <a:cs typeface="Arial"/>
              </a:rPr>
              <a:t>shows</a:t>
            </a:r>
            <a:r>
              <a:rPr sz="2100" spc="-38">
                <a:latin typeface="Arial"/>
                <a:cs typeface="Arial"/>
              </a:rPr>
              <a:t> </a:t>
            </a:r>
            <a:r>
              <a:rPr sz="2100">
                <a:latin typeface="Arial"/>
                <a:cs typeface="Arial"/>
              </a:rPr>
              <a:t>the</a:t>
            </a:r>
            <a:r>
              <a:rPr sz="2100" spc="-49">
                <a:latin typeface="Arial"/>
                <a:cs typeface="Arial"/>
              </a:rPr>
              <a:t> </a:t>
            </a:r>
            <a:r>
              <a:rPr sz="2100" spc="-8">
                <a:latin typeface="Arial"/>
                <a:cs typeface="Arial"/>
              </a:rPr>
              <a:t>difference</a:t>
            </a:r>
            <a:endParaRPr sz="2100">
              <a:latin typeface="Arial"/>
              <a:cs typeface="Arial"/>
            </a:endParaRPr>
          </a:p>
        </p:txBody>
      </p:sp>
      <p:sp>
        <p:nvSpPr>
          <p:cNvPr id="6" name="Title 5">
            <a:extLst>
              <a:ext uri="{FF2B5EF4-FFF2-40B4-BE49-F238E27FC236}">
                <a16:creationId xmlns:a16="http://schemas.microsoft.com/office/drawing/2014/main" id="{BA2E38C1-5385-BF77-720A-9659EFFC9C5E}"/>
              </a:ext>
            </a:extLst>
          </p:cNvPr>
          <p:cNvSpPr>
            <a:spLocks noGrp="1"/>
          </p:cNvSpPr>
          <p:nvPr>
            <p:ph type="title"/>
          </p:nvPr>
        </p:nvSpPr>
        <p:spPr>
          <a:xfrm>
            <a:off x="457200" y="274638"/>
            <a:ext cx="8229600" cy="1143000"/>
          </a:xfrm>
        </p:spPr>
        <p:txBody>
          <a:bodyPr/>
          <a:lstStyle/>
          <a:p>
            <a:r>
              <a:rPr lang="en-GB" b="1"/>
              <a:t>Principles</a:t>
            </a:r>
            <a:r>
              <a:rPr lang="en-GB" b="1" spc="-41"/>
              <a:t> </a:t>
            </a:r>
            <a:r>
              <a:rPr lang="en-GB" b="1"/>
              <a:t>of</a:t>
            </a:r>
            <a:r>
              <a:rPr lang="en-GB" b="1" spc="-30"/>
              <a:t> </a:t>
            </a:r>
            <a:r>
              <a:rPr lang="en-GB" b="1"/>
              <a:t>Social</a:t>
            </a:r>
            <a:r>
              <a:rPr lang="en-GB" b="1" spc="-30"/>
              <a:t> </a:t>
            </a:r>
            <a:r>
              <a:rPr lang="en-GB" b="1" spc="-8"/>
              <a:t>Justice</a:t>
            </a:r>
            <a:endParaRPr lang="en-GB" b="1"/>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944060" y="1393345"/>
            <a:ext cx="5199698" cy="332303"/>
          </a:xfrm>
          <a:prstGeom prst="rect">
            <a:avLst/>
          </a:prstGeom>
        </p:spPr>
        <p:txBody>
          <a:bodyPr vert="horz" wrap="square" lIns="0" tIns="9049" rIns="0" bIns="0" rtlCol="0">
            <a:spAutoFit/>
          </a:bodyPr>
          <a:lstStyle/>
          <a:p>
            <a:pPr marL="9525">
              <a:spcBef>
                <a:spcPts val="71"/>
              </a:spcBef>
            </a:pPr>
            <a:r>
              <a:rPr sz="2100" dirty="0">
                <a:latin typeface="Arial"/>
                <a:cs typeface="Arial"/>
              </a:rPr>
              <a:t>Three</a:t>
            </a:r>
            <a:r>
              <a:rPr sz="2100" spc="-34" dirty="0">
                <a:latin typeface="Arial"/>
                <a:cs typeface="Arial"/>
              </a:rPr>
              <a:t> </a:t>
            </a:r>
            <a:r>
              <a:rPr sz="2100" dirty="0">
                <a:latin typeface="Arial"/>
                <a:cs typeface="Arial"/>
              </a:rPr>
              <a:t>people</a:t>
            </a:r>
            <a:r>
              <a:rPr sz="2100" spc="-34" dirty="0">
                <a:latin typeface="Arial"/>
                <a:cs typeface="Arial"/>
              </a:rPr>
              <a:t> </a:t>
            </a:r>
            <a:r>
              <a:rPr sz="2100" dirty="0">
                <a:latin typeface="Arial"/>
                <a:cs typeface="Arial"/>
              </a:rPr>
              <a:t>are</a:t>
            </a:r>
            <a:r>
              <a:rPr sz="2100" spc="-38" dirty="0">
                <a:latin typeface="Arial"/>
                <a:cs typeface="Arial"/>
              </a:rPr>
              <a:t> </a:t>
            </a:r>
            <a:r>
              <a:rPr sz="2100" dirty="0">
                <a:latin typeface="Arial"/>
                <a:cs typeface="Arial"/>
              </a:rPr>
              <a:t>trying</a:t>
            </a:r>
            <a:r>
              <a:rPr sz="2100" spc="-45" dirty="0">
                <a:latin typeface="Arial"/>
                <a:cs typeface="Arial"/>
              </a:rPr>
              <a:t> </a:t>
            </a:r>
            <a:r>
              <a:rPr sz="2100" dirty="0">
                <a:latin typeface="Arial"/>
                <a:cs typeface="Arial"/>
              </a:rPr>
              <a:t>to</a:t>
            </a:r>
            <a:r>
              <a:rPr sz="2100" spc="-49" dirty="0">
                <a:latin typeface="Arial"/>
                <a:cs typeface="Arial"/>
              </a:rPr>
              <a:t> </a:t>
            </a:r>
            <a:r>
              <a:rPr sz="2100" dirty="0">
                <a:latin typeface="Arial"/>
                <a:cs typeface="Arial"/>
              </a:rPr>
              <a:t>see</a:t>
            </a:r>
            <a:r>
              <a:rPr sz="2100" spc="-45" dirty="0">
                <a:latin typeface="Arial"/>
                <a:cs typeface="Arial"/>
              </a:rPr>
              <a:t> </a:t>
            </a:r>
            <a:r>
              <a:rPr sz="2100" dirty="0">
                <a:latin typeface="Arial"/>
                <a:cs typeface="Arial"/>
              </a:rPr>
              <a:t>over</a:t>
            </a:r>
            <a:r>
              <a:rPr sz="2100" spc="-41" dirty="0">
                <a:latin typeface="Arial"/>
                <a:cs typeface="Arial"/>
              </a:rPr>
              <a:t> </a:t>
            </a:r>
            <a:r>
              <a:rPr sz="2100" dirty="0">
                <a:latin typeface="Arial"/>
                <a:cs typeface="Arial"/>
              </a:rPr>
              <a:t>a</a:t>
            </a:r>
            <a:r>
              <a:rPr sz="2100" spc="-41" dirty="0">
                <a:latin typeface="Arial"/>
                <a:cs typeface="Arial"/>
              </a:rPr>
              <a:t> </a:t>
            </a:r>
            <a:r>
              <a:rPr sz="2100" spc="-8" dirty="0">
                <a:latin typeface="Arial"/>
                <a:cs typeface="Arial"/>
              </a:rPr>
              <a:t>fence.</a:t>
            </a:r>
            <a:endParaRPr sz="2100" dirty="0">
              <a:latin typeface="Arial"/>
              <a:cs typeface="Arial"/>
            </a:endParaRPr>
          </a:p>
        </p:txBody>
      </p:sp>
      <p:pic>
        <p:nvPicPr>
          <p:cNvPr id="4" name="object 4"/>
          <p:cNvPicPr/>
          <p:nvPr/>
        </p:nvPicPr>
        <p:blipFill>
          <a:blip r:embed="rId2" cstate="print"/>
          <a:stretch>
            <a:fillRect/>
          </a:stretch>
        </p:blipFill>
        <p:spPr>
          <a:xfrm>
            <a:off x="837058" y="1847212"/>
            <a:ext cx="7039737" cy="3331844"/>
          </a:xfrm>
          <a:prstGeom prst="rect">
            <a:avLst/>
          </a:prstGeom>
        </p:spPr>
      </p:pic>
      <p:sp>
        <p:nvSpPr>
          <p:cNvPr id="7" name="Title 6">
            <a:extLst>
              <a:ext uri="{FF2B5EF4-FFF2-40B4-BE49-F238E27FC236}">
                <a16:creationId xmlns:a16="http://schemas.microsoft.com/office/drawing/2014/main" id="{ABF1D9FF-726E-9733-2787-45FBCF398A78}"/>
              </a:ext>
            </a:extLst>
          </p:cNvPr>
          <p:cNvSpPr>
            <a:spLocks noGrp="1"/>
          </p:cNvSpPr>
          <p:nvPr>
            <p:ph type="title"/>
          </p:nvPr>
        </p:nvSpPr>
        <p:spPr/>
        <p:txBody>
          <a:bodyPr/>
          <a:lstStyle/>
          <a:p>
            <a:r>
              <a:rPr lang="en-GB" b="1" spc="-8"/>
              <a:t>Equality/Equity</a:t>
            </a:r>
            <a:endParaRPr lang="en-GB" b="1"/>
          </a:p>
        </p:txBody>
      </p:sp>
      <p:sp>
        <p:nvSpPr>
          <p:cNvPr id="2" name="TextBox 1">
            <a:extLst>
              <a:ext uri="{FF2B5EF4-FFF2-40B4-BE49-F238E27FC236}">
                <a16:creationId xmlns:a16="http://schemas.microsoft.com/office/drawing/2014/main" id="{BF11B383-6B6A-37E1-6E78-7212252F1A6E}"/>
              </a:ext>
            </a:extLst>
          </p:cNvPr>
          <p:cNvSpPr txBox="1"/>
          <p:nvPr/>
        </p:nvSpPr>
        <p:spPr>
          <a:xfrm>
            <a:off x="4021394" y="5258962"/>
            <a:ext cx="4571999" cy="307777"/>
          </a:xfrm>
          <a:prstGeom prst="rect">
            <a:avLst/>
          </a:prstGeom>
          <a:noFill/>
        </p:spPr>
        <p:txBody>
          <a:bodyPr wrap="square" rtlCol="0">
            <a:spAutoFit/>
          </a:bodyPr>
          <a:lstStyle/>
          <a:p>
            <a:r>
              <a:rPr lang="en-GB" sz="1400" dirty="0"/>
              <a:t>(Interaction Institute for Social Care, 2016)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920115" y="1916832"/>
            <a:ext cx="7303770" cy="3212386"/>
          </a:xfrm>
          <a:prstGeom prst="rect">
            <a:avLst/>
          </a:prstGeom>
        </p:spPr>
        <p:txBody>
          <a:bodyPr vert="horz" wrap="square" lIns="0" tIns="72866" rIns="0" bIns="0" rtlCol="0">
            <a:spAutoFit/>
          </a:bodyPr>
          <a:lstStyle/>
          <a:p>
            <a:pPr marL="180022" marR="380524" indent="-170974">
              <a:lnSpc>
                <a:spcPct val="80000"/>
              </a:lnSpc>
              <a:spcBef>
                <a:spcPts val="574"/>
              </a:spcBef>
              <a:buFont typeface="Wingdings"/>
              <a:buChar char=""/>
              <a:tabLst>
                <a:tab pos="180975" algn="l"/>
              </a:tabLst>
            </a:pPr>
            <a:r>
              <a:rPr sz="2100">
                <a:latin typeface="Arial"/>
                <a:cs typeface="Arial"/>
              </a:rPr>
              <a:t>In</a:t>
            </a:r>
            <a:r>
              <a:rPr sz="2100" spc="-41">
                <a:latin typeface="Arial"/>
                <a:cs typeface="Arial"/>
              </a:rPr>
              <a:t> </a:t>
            </a:r>
            <a:r>
              <a:rPr sz="2100">
                <a:latin typeface="Arial"/>
                <a:cs typeface="Arial"/>
              </a:rPr>
              <a:t>the</a:t>
            </a:r>
            <a:r>
              <a:rPr sz="2100" spc="-34">
                <a:latin typeface="Arial"/>
                <a:cs typeface="Arial"/>
              </a:rPr>
              <a:t> </a:t>
            </a:r>
            <a:r>
              <a:rPr sz="2100">
                <a:latin typeface="Arial"/>
                <a:cs typeface="Arial"/>
              </a:rPr>
              <a:t>visual</a:t>
            </a:r>
            <a:r>
              <a:rPr sz="2100" spc="-41">
                <a:latin typeface="Arial"/>
                <a:cs typeface="Arial"/>
              </a:rPr>
              <a:t> </a:t>
            </a:r>
            <a:r>
              <a:rPr sz="2100">
                <a:latin typeface="Arial"/>
                <a:cs typeface="Arial"/>
              </a:rPr>
              <a:t>above</a:t>
            </a:r>
            <a:r>
              <a:rPr sz="2100" spc="-26">
                <a:latin typeface="Arial"/>
                <a:cs typeface="Arial"/>
              </a:rPr>
              <a:t> </a:t>
            </a:r>
            <a:r>
              <a:rPr sz="2100">
                <a:latin typeface="Arial"/>
                <a:cs typeface="Arial"/>
              </a:rPr>
              <a:t>one</a:t>
            </a:r>
            <a:r>
              <a:rPr sz="2100" spc="-41">
                <a:latin typeface="Arial"/>
                <a:cs typeface="Arial"/>
              </a:rPr>
              <a:t> </a:t>
            </a:r>
            <a:r>
              <a:rPr sz="2100">
                <a:latin typeface="Arial"/>
                <a:cs typeface="Arial"/>
              </a:rPr>
              <a:t>of</a:t>
            </a:r>
            <a:r>
              <a:rPr sz="2100" spc="-41">
                <a:latin typeface="Arial"/>
                <a:cs typeface="Arial"/>
              </a:rPr>
              <a:t> </a:t>
            </a:r>
            <a:r>
              <a:rPr sz="2100">
                <a:latin typeface="Arial"/>
                <a:cs typeface="Arial"/>
              </a:rPr>
              <a:t>them</a:t>
            </a:r>
            <a:r>
              <a:rPr sz="2100" spc="-26">
                <a:latin typeface="Arial"/>
                <a:cs typeface="Arial"/>
              </a:rPr>
              <a:t> </a:t>
            </a:r>
            <a:r>
              <a:rPr sz="2100">
                <a:latin typeface="Arial"/>
                <a:cs typeface="Arial"/>
              </a:rPr>
              <a:t>is</a:t>
            </a:r>
            <a:r>
              <a:rPr sz="2100" spc="-41">
                <a:latin typeface="Arial"/>
                <a:cs typeface="Arial"/>
              </a:rPr>
              <a:t> </a:t>
            </a:r>
            <a:r>
              <a:rPr sz="2100">
                <a:latin typeface="Arial"/>
                <a:cs typeface="Arial"/>
              </a:rPr>
              <a:t>already</a:t>
            </a:r>
            <a:r>
              <a:rPr sz="2100" spc="-34">
                <a:latin typeface="Arial"/>
                <a:cs typeface="Arial"/>
              </a:rPr>
              <a:t> </a:t>
            </a:r>
            <a:r>
              <a:rPr sz="2100">
                <a:latin typeface="Arial"/>
                <a:cs typeface="Arial"/>
              </a:rPr>
              <a:t>tall</a:t>
            </a:r>
            <a:r>
              <a:rPr sz="2100" spc="-38">
                <a:latin typeface="Arial"/>
                <a:cs typeface="Arial"/>
              </a:rPr>
              <a:t> </a:t>
            </a:r>
            <a:r>
              <a:rPr sz="2100">
                <a:latin typeface="Arial"/>
                <a:cs typeface="Arial"/>
              </a:rPr>
              <a:t>and</a:t>
            </a:r>
            <a:r>
              <a:rPr sz="2100" spc="-34">
                <a:latin typeface="Arial"/>
                <a:cs typeface="Arial"/>
              </a:rPr>
              <a:t> </a:t>
            </a:r>
            <a:r>
              <a:rPr sz="2100">
                <a:latin typeface="Arial"/>
                <a:cs typeface="Arial"/>
              </a:rPr>
              <a:t>able</a:t>
            </a:r>
            <a:r>
              <a:rPr sz="2100" spc="-38">
                <a:latin typeface="Arial"/>
                <a:cs typeface="Arial"/>
              </a:rPr>
              <a:t> </a:t>
            </a:r>
            <a:r>
              <a:rPr sz="2100" spc="-19">
                <a:latin typeface="Arial"/>
                <a:cs typeface="Arial"/>
              </a:rPr>
              <a:t>to 	</a:t>
            </a:r>
            <a:r>
              <a:rPr sz="2100">
                <a:latin typeface="Arial"/>
                <a:cs typeface="Arial"/>
              </a:rPr>
              <a:t>see</a:t>
            </a:r>
            <a:r>
              <a:rPr sz="2100" spc="-41">
                <a:latin typeface="Arial"/>
                <a:cs typeface="Arial"/>
              </a:rPr>
              <a:t> </a:t>
            </a:r>
            <a:r>
              <a:rPr sz="2100">
                <a:latin typeface="Arial"/>
                <a:cs typeface="Arial"/>
              </a:rPr>
              <a:t>–</a:t>
            </a:r>
            <a:r>
              <a:rPr sz="2100" spc="-45">
                <a:latin typeface="Arial"/>
                <a:cs typeface="Arial"/>
              </a:rPr>
              <a:t> </a:t>
            </a:r>
            <a:r>
              <a:rPr sz="2100">
                <a:latin typeface="Arial"/>
                <a:cs typeface="Arial"/>
              </a:rPr>
              <a:t>this</a:t>
            </a:r>
            <a:r>
              <a:rPr sz="2100" spc="-41">
                <a:latin typeface="Arial"/>
                <a:cs typeface="Arial"/>
              </a:rPr>
              <a:t> </a:t>
            </a:r>
            <a:r>
              <a:rPr sz="2100">
                <a:latin typeface="Arial"/>
                <a:cs typeface="Arial"/>
              </a:rPr>
              <a:t>person</a:t>
            </a:r>
            <a:r>
              <a:rPr sz="2100" spc="-38">
                <a:latin typeface="Arial"/>
                <a:cs typeface="Arial"/>
              </a:rPr>
              <a:t> </a:t>
            </a:r>
            <a:r>
              <a:rPr sz="2100">
                <a:latin typeface="Arial"/>
                <a:cs typeface="Arial"/>
              </a:rPr>
              <a:t>represent</a:t>
            </a:r>
            <a:r>
              <a:rPr sz="2100" spc="-49">
                <a:latin typeface="Arial"/>
                <a:cs typeface="Arial"/>
              </a:rPr>
              <a:t> </a:t>
            </a:r>
            <a:r>
              <a:rPr sz="2100">
                <a:latin typeface="Arial"/>
                <a:cs typeface="Arial"/>
              </a:rPr>
              <a:t>the</a:t>
            </a:r>
            <a:r>
              <a:rPr sz="2100" spc="-45">
                <a:latin typeface="Arial"/>
                <a:cs typeface="Arial"/>
              </a:rPr>
              <a:t> </a:t>
            </a:r>
            <a:r>
              <a:rPr sz="2100">
                <a:latin typeface="Arial"/>
                <a:cs typeface="Arial"/>
              </a:rPr>
              <a:t>most</a:t>
            </a:r>
            <a:r>
              <a:rPr sz="2100" spc="-56">
                <a:latin typeface="Arial"/>
                <a:cs typeface="Arial"/>
              </a:rPr>
              <a:t> </a:t>
            </a:r>
            <a:r>
              <a:rPr sz="2100">
                <a:latin typeface="Arial"/>
                <a:cs typeface="Arial"/>
              </a:rPr>
              <a:t>privileged</a:t>
            </a:r>
            <a:r>
              <a:rPr sz="2100" spc="-30">
                <a:latin typeface="Arial"/>
                <a:cs typeface="Arial"/>
              </a:rPr>
              <a:t> </a:t>
            </a:r>
            <a:r>
              <a:rPr sz="2100">
                <a:latin typeface="Arial"/>
                <a:cs typeface="Arial"/>
              </a:rPr>
              <a:t>in</a:t>
            </a:r>
            <a:r>
              <a:rPr sz="2100" spc="-45">
                <a:latin typeface="Arial"/>
                <a:cs typeface="Arial"/>
              </a:rPr>
              <a:t> </a:t>
            </a:r>
            <a:r>
              <a:rPr sz="2100" spc="-19">
                <a:latin typeface="Arial"/>
                <a:cs typeface="Arial"/>
              </a:rPr>
              <a:t>the 	</a:t>
            </a:r>
            <a:r>
              <a:rPr sz="2100" spc="-8">
                <a:latin typeface="Arial"/>
                <a:cs typeface="Arial"/>
              </a:rPr>
              <a:t>society.</a:t>
            </a:r>
            <a:endParaRPr sz="2100">
              <a:latin typeface="Arial"/>
              <a:cs typeface="Arial"/>
            </a:endParaRPr>
          </a:p>
          <a:p>
            <a:pPr marL="180022" marR="3810" indent="-170974">
              <a:lnSpc>
                <a:spcPct val="80000"/>
              </a:lnSpc>
              <a:spcBef>
                <a:spcPts val="750"/>
              </a:spcBef>
              <a:buFont typeface="Wingdings"/>
              <a:buChar char=""/>
              <a:tabLst>
                <a:tab pos="180975" algn="l"/>
              </a:tabLst>
            </a:pPr>
            <a:r>
              <a:rPr sz="2100">
                <a:latin typeface="Arial"/>
                <a:cs typeface="Arial"/>
              </a:rPr>
              <a:t>The</a:t>
            </a:r>
            <a:r>
              <a:rPr sz="2100" spc="-30">
                <a:latin typeface="Arial"/>
                <a:cs typeface="Arial"/>
              </a:rPr>
              <a:t> </a:t>
            </a:r>
            <a:r>
              <a:rPr sz="2100">
                <a:latin typeface="Arial"/>
                <a:cs typeface="Arial"/>
              </a:rPr>
              <a:t>other</a:t>
            </a:r>
            <a:r>
              <a:rPr sz="2100" spc="-34">
                <a:latin typeface="Arial"/>
                <a:cs typeface="Arial"/>
              </a:rPr>
              <a:t> </a:t>
            </a:r>
            <a:r>
              <a:rPr sz="2100">
                <a:latin typeface="Arial"/>
                <a:cs typeface="Arial"/>
              </a:rPr>
              <a:t>can</a:t>
            </a:r>
            <a:r>
              <a:rPr sz="2100" spc="-38">
                <a:latin typeface="Arial"/>
                <a:cs typeface="Arial"/>
              </a:rPr>
              <a:t> </a:t>
            </a:r>
            <a:r>
              <a:rPr sz="2100">
                <a:latin typeface="Arial"/>
                <a:cs typeface="Arial"/>
              </a:rPr>
              <a:t>just</a:t>
            </a:r>
            <a:r>
              <a:rPr sz="2100" spc="-49">
                <a:latin typeface="Arial"/>
                <a:cs typeface="Arial"/>
              </a:rPr>
              <a:t> </a:t>
            </a:r>
            <a:r>
              <a:rPr sz="2100">
                <a:latin typeface="Arial"/>
                <a:cs typeface="Arial"/>
              </a:rPr>
              <a:t>barely</a:t>
            </a:r>
            <a:r>
              <a:rPr sz="2100" spc="-26">
                <a:latin typeface="Arial"/>
                <a:cs typeface="Arial"/>
              </a:rPr>
              <a:t> </a:t>
            </a:r>
            <a:r>
              <a:rPr sz="2100">
                <a:latin typeface="Arial"/>
                <a:cs typeface="Arial"/>
              </a:rPr>
              <a:t>see</a:t>
            </a:r>
            <a:r>
              <a:rPr sz="2100" spc="-41">
                <a:latin typeface="Arial"/>
                <a:cs typeface="Arial"/>
              </a:rPr>
              <a:t> </a:t>
            </a:r>
            <a:r>
              <a:rPr sz="2100">
                <a:latin typeface="Arial"/>
                <a:cs typeface="Arial"/>
              </a:rPr>
              <a:t>and</a:t>
            </a:r>
            <a:r>
              <a:rPr sz="2100" spc="-34">
                <a:latin typeface="Arial"/>
                <a:cs typeface="Arial"/>
              </a:rPr>
              <a:t> </a:t>
            </a:r>
            <a:r>
              <a:rPr sz="2100">
                <a:latin typeface="Arial"/>
                <a:cs typeface="Arial"/>
              </a:rPr>
              <a:t>the</a:t>
            </a:r>
            <a:r>
              <a:rPr sz="2100" spc="-41">
                <a:latin typeface="Arial"/>
                <a:cs typeface="Arial"/>
              </a:rPr>
              <a:t> </a:t>
            </a:r>
            <a:r>
              <a:rPr sz="2100">
                <a:latin typeface="Arial"/>
                <a:cs typeface="Arial"/>
              </a:rPr>
              <a:t>last</a:t>
            </a:r>
            <a:r>
              <a:rPr sz="2100" spc="-38">
                <a:latin typeface="Arial"/>
                <a:cs typeface="Arial"/>
              </a:rPr>
              <a:t> </a:t>
            </a:r>
            <a:r>
              <a:rPr sz="2100">
                <a:latin typeface="Arial"/>
                <a:cs typeface="Arial"/>
              </a:rPr>
              <a:t>person</a:t>
            </a:r>
            <a:r>
              <a:rPr sz="2100" spc="4">
                <a:latin typeface="Arial"/>
                <a:cs typeface="Arial"/>
              </a:rPr>
              <a:t> </a:t>
            </a:r>
            <a:r>
              <a:rPr sz="2100">
                <a:latin typeface="Arial"/>
                <a:cs typeface="Arial"/>
              </a:rPr>
              <a:t>–</a:t>
            </a:r>
            <a:r>
              <a:rPr sz="2100" spc="-34">
                <a:latin typeface="Arial"/>
                <a:cs typeface="Arial"/>
              </a:rPr>
              <a:t> </a:t>
            </a:r>
            <a:r>
              <a:rPr sz="2100">
                <a:latin typeface="Arial"/>
                <a:cs typeface="Arial"/>
              </a:rPr>
              <a:t>the</a:t>
            </a:r>
            <a:r>
              <a:rPr sz="2100" spc="-30">
                <a:latin typeface="Arial"/>
                <a:cs typeface="Arial"/>
              </a:rPr>
              <a:t> </a:t>
            </a:r>
            <a:r>
              <a:rPr sz="2100" spc="-15">
                <a:latin typeface="Arial"/>
                <a:cs typeface="Arial"/>
              </a:rPr>
              <a:t>most 	</a:t>
            </a:r>
            <a:r>
              <a:rPr sz="2100">
                <a:latin typeface="Arial"/>
                <a:cs typeface="Arial"/>
              </a:rPr>
              <a:t>vulnerable</a:t>
            </a:r>
            <a:r>
              <a:rPr sz="2100" spc="-30">
                <a:latin typeface="Arial"/>
                <a:cs typeface="Arial"/>
              </a:rPr>
              <a:t> </a:t>
            </a:r>
            <a:r>
              <a:rPr sz="2100">
                <a:latin typeface="Arial"/>
                <a:cs typeface="Arial"/>
              </a:rPr>
              <a:t>in</a:t>
            </a:r>
            <a:r>
              <a:rPr sz="2100" spc="-41">
                <a:latin typeface="Arial"/>
                <a:cs typeface="Arial"/>
              </a:rPr>
              <a:t> </a:t>
            </a:r>
            <a:r>
              <a:rPr sz="2100">
                <a:latin typeface="Arial"/>
                <a:cs typeface="Arial"/>
              </a:rPr>
              <a:t>the</a:t>
            </a:r>
            <a:r>
              <a:rPr sz="2100" spc="-41">
                <a:latin typeface="Arial"/>
                <a:cs typeface="Arial"/>
              </a:rPr>
              <a:t> </a:t>
            </a:r>
            <a:r>
              <a:rPr sz="2100">
                <a:latin typeface="Arial"/>
                <a:cs typeface="Arial"/>
              </a:rPr>
              <a:t>society</a:t>
            </a:r>
            <a:r>
              <a:rPr sz="2100" spc="-26">
                <a:latin typeface="Arial"/>
                <a:cs typeface="Arial"/>
              </a:rPr>
              <a:t> </a:t>
            </a:r>
            <a:r>
              <a:rPr sz="2100">
                <a:latin typeface="Arial"/>
                <a:cs typeface="Arial"/>
              </a:rPr>
              <a:t>–</a:t>
            </a:r>
            <a:r>
              <a:rPr sz="2100" spc="-34">
                <a:latin typeface="Arial"/>
                <a:cs typeface="Arial"/>
              </a:rPr>
              <a:t> </a:t>
            </a:r>
            <a:r>
              <a:rPr sz="2100">
                <a:latin typeface="Arial"/>
                <a:cs typeface="Arial"/>
              </a:rPr>
              <a:t>cannot</a:t>
            </a:r>
            <a:r>
              <a:rPr sz="2100" spc="-45">
                <a:latin typeface="Arial"/>
                <a:cs typeface="Arial"/>
              </a:rPr>
              <a:t> </a:t>
            </a:r>
            <a:r>
              <a:rPr sz="2100">
                <a:latin typeface="Arial"/>
                <a:cs typeface="Arial"/>
              </a:rPr>
              <a:t>see</a:t>
            </a:r>
            <a:r>
              <a:rPr sz="2100" spc="-41">
                <a:latin typeface="Arial"/>
                <a:cs typeface="Arial"/>
              </a:rPr>
              <a:t> </a:t>
            </a:r>
            <a:r>
              <a:rPr sz="2100">
                <a:latin typeface="Arial"/>
                <a:cs typeface="Arial"/>
              </a:rPr>
              <a:t>at</a:t>
            </a:r>
            <a:r>
              <a:rPr sz="2100" spc="-45">
                <a:latin typeface="Arial"/>
                <a:cs typeface="Arial"/>
              </a:rPr>
              <a:t> </a:t>
            </a:r>
            <a:r>
              <a:rPr sz="2100" spc="-15">
                <a:latin typeface="Arial"/>
                <a:cs typeface="Arial"/>
              </a:rPr>
              <a:t>all.</a:t>
            </a:r>
            <a:endParaRPr sz="2100">
              <a:latin typeface="Arial"/>
              <a:cs typeface="Arial"/>
            </a:endParaRPr>
          </a:p>
          <a:p>
            <a:pPr marL="180975" marR="379571" indent="-171926">
              <a:lnSpc>
                <a:spcPct val="80000"/>
              </a:lnSpc>
              <a:spcBef>
                <a:spcPts val="758"/>
              </a:spcBef>
              <a:buFont typeface="Wingdings"/>
              <a:buChar char=""/>
              <a:tabLst>
                <a:tab pos="180975" algn="l"/>
              </a:tabLst>
            </a:pPr>
            <a:r>
              <a:rPr sz="2100" b="1">
                <a:latin typeface="Arial"/>
                <a:cs typeface="Arial"/>
              </a:rPr>
              <a:t>“Equality”</a:t>
            </a:r>
            <a:r>
              <a:rPr sz="2100" b="1" spc="-26">
                <a:latin typeface="Arial"/>
                <a:cs typeface="Arial"/>
              </a:rPr>
              <a:t> </a:t>
            </a:r>
            <a:r>
              <a:rPr sz="2100">
                <a:latin typeface="Arial"/>
                <a:cs typeface="Arial"/>
              </a:rPr>
              <a:t>gives</a:t>
            </a:r>
            <a:r>
              <a:rPr sz="2100" spc="-49">
                <a:latin typeface="Arial"/>
                <a:cs typeface="Arial"/>
              </a:rPr>
              <a:t> </a:t>
            </a:r>
            <a:r>
              <a:rPr sz="2100">
                <a:latin typeface="Arial"/>
                <a:cs typeface="Arial"/>
              </a:rPr>
              <a:t>everyone</a:t>
            </a:r>
            <a:r>
              <a:rPr sz="2100" spc="-53">
                <a:latin typeface="Arial"/>
                <a:cs typeface="Arial"/>
              </a:rPr>
              <a:t> </a:t>
            </a:r>
            <a:r>
              <a:rPr sz="2100">
                <a:latin typeface="Arial"/>
                <a:cs typeface="Arial"/>
              </a:rPr>
              <a:t>one</a:t>
            </a:r>
            <a:r>
              <a:rPr sz="2100" spc="-60">
                <a:latin typeface="Arial"/>
                <a:cs typeface="Arial"/>
              </a:rPr>
              <a:t> </a:t>
            </a:r>
            <a:r>
              <a:rPr sz="2100">
                <a:latin typeface="Arial"/>
                <a:cs typeface="Arial"/>
              </a:rPr>
              <a:t>box</a:t>
            </a:r>
            <a:r>
              <a:rPr sz="2100" spc="-49">
                <a:latin typeface="Arial"/>
                <a:cs typeface="Arial"/>
              </a:rPr>
              <a:t> </a:t>
            </a:r>
            <a:r>
              <a:rPr sz="2100">
                <a:latin typeface="Arial"/>
                <a:cs typeface="Arial"/>
              </a:rPr>
              <a:t>to</a:t>
            </a:r>
            <a:r>
              <a:rPr sz="2100" spc="-60">
                <a:latin typeface="Arial"/>
                <a:cs typeface="Arial"/>
              </a:rPr>
              <a:t> </a:t>
            </a:r>
            <a:r>
              <a:rPr sz="2100">
                <a:latin typeface="Arial"/>
                <a:cs typeface="Arial"/>
              </a:rPr>
              <a:t>stand</a:t>
            </a:r>
            <a:r>
              <a:rPr sz="2100" spc="-56">
                <a:latin typeface="Arial"/>
                <a:cs typeface="Arial"/>
              </a:rPr>
              <a:t> </a:t>
            </a:r>
            <a:r>
              <a:rPr sz="2100">
                <a:latin typeface="Arial"/>
                <a:cs typeface="Arial"/>
              </a:rPr>
              <a:t>on,</a:t>
            </a:r>
            <a:r>
              <a:rPr sz="2100" spc="-53">
                <a:latin typeface="Arial"/>
                <a:cs typeface="Arial"/>
              </a:rPr>
              <a:t> </a:t>
            </a:r>
            <a:r>
              <a:rPr sz="2100" spc="-15">
                <a:latin typeface="Arial"/>
                <a:cs typeface="Arial"/>
              </a:rPr>
              <a:t>even </a:t>
            </a:r>
            <a:r>
              <a:rPr sz="2100">
                <a:latin typeface="Arial"/>
                <a:cs typeface="Arial"/>
              </a:rPr>
              <a:t>though</a:t>
            </a:r>
            <a:r>
              <a:rPr sz="2100" spc="-41">
                <a:latin typeface="Arial"/>
                <a:cs typeface="Arial"/>
              </a:rPr>
              <a:t> </a:t>
            </a:r>
            <a:r>
              <a:rPr sz="2100">
                <a:latin typeface="Arial"/>
                <a:cs typeface="Arial"/>
              </a:rPr>
              <a:t>the</a:t>
            </a:r>
            <a:r>
              <a:rPr sz="2100" spc="-38">
                <a:latin typeface="Arial"/>
                <a:cs typeface="Arial"/>
              </a:rPr>
              <a:t> </a:t>
            </a:r>
            <a:r>
              <a:rPr sz="2100">
                <a:latin typeface="Arial"/>
                <a:cs typeface="Arial"/>
              </a:rPr>
              <a:t>tallest</a:t>
            </a:r>
            <a:r>
              <a:rPr sz="2100" spc="-45">
                <a:latin typeface="Arial"/>
                <a:cs typeface="Arial"/>
              </a:rPr>
              <a:t> </a:t>
            </a:r>
            <a:r>
              <a:rPr sz="2100">
                <a:latin typeface="Arial"/>
                <a:cs typeface="Arial"/>
              </a:rPr>
              <a:t>person</a:t>
            </a:r>
            <a:r>
              <a:rPr sz="2100" spc="-38">
                <a:latin typeface="Arial"/>
                <a:cs typeface="Arial"/>
              </a:rPr>
              <a:t> </a:t>
            </a:r>
            <a:r>
              <a:rPr sz="2100">
                <a:latin typeface="Arial"/>
                <a:cs typeface="Arial"/>
              </a:rPr>
              <a:t>does</a:t>
            </a:r>
            <a:r>
              <a:rPr sz="2100" spc="-34">
                <a:latin typeface="Arial"/>
                <a:cs typeface="Arial"/>
              </a:rPr>
              <a:t> </a:t>
            </a:r>
            <a:r>
              <a:rPr sz="2100">
                <a:latin typeface="Arial"/>
                <a:cs typeface="Arial"/>
              </a:rPr>
              <a:t>not</a:t>
            </a:r>
            <a:r>
              <a:rPr sz="2100" spc="-41">
                <a:latin typeface="Arial"/>
                <a:cs typeface="Arial"/>
              </a:rPr>
              <a:t> </a:t>
            </a:r>
            <a:r>
              <a:rPr sz="2100">
                <a:latin typeface="Arial"/>
                <a:cs typeface="Arial"/>
              </a:rPr>
              <a:t>need</a:t>
            </a:r>
            <a:r>
              <a:rPr sz="2100" spc="-26">
                <a:latin typeface="Arial"/>
                <a:cs typeface="Arial"/>
              </a:rPr>
              <a:t> </a:t>
            </a:r>
            <a:r>
              <a:rPr sz="2100">
                <a:latin typeface="Arial"/>
                <a:cs typeface="Arial"/>
              </a:rPr>
              <a:t>it</a:t>
            </a:r>
            <a:r>
              <a:rPr sz="2100" spc="-41">
                <a:latin typeface="Arial"/>
                <a:cs typeface="Arial"/>
              </a:rPr>
              <a:t> </a:t>
            </a:r>
            <a:r>
              <a:rPr sz="2100">
                <a:latin typeface="Arial"/>
                <a:cs typeface="Arial"/>
              </a:rPr>
              <a:t>and</a:t>
            </a:r>
            <a:r>
              <a:rPr sz="2100" spc="-30">
                <a:latin typeface="Arial"/>
                <a:cs typeface="Arial"/>
              </a:rPr>
              <a:t> </a:t>
            </a:r>
            <a:r>
              <a:rPr sz="2100">
                <a:latin typeface="Arial"/>
                <a:cs typeface="Arial"/>
              </a:rPr>
              <a:t>it</a:t>
            </a:r>
            <a:r>
              <a:rPr sz="2100" spc="-34">
                <a:latin typeface="Arial"/>
                <a:cs typeface="Arial"/>
              </a:rPr>
              <a:t> </a:t>
            </a:r>
            <a:r>
              <a:rPr sz="2100">
                <a:latin typeface="Arial"/>
                <a:cs typeface="Arial"/>
              </a:rPr>
              <a:t>still</a:t>
            </a:r>
            <a:r>
              <a:rPr sz="2100" spc="-41">
                <a:latin typeface="Arial"/>
                <a:cs typeface="Arial"/>
              </a:rPr>
              <a:t> </a:t>
            </a:r>
            <a:r>
              <a:rPr sz="2100" spc="-15">
                <a:latin typeface="Arial"/>
                <a:cs typeface="Arial"/>
              </a:rPr>
              <a:t>does </a:t>
            </a:r>
            <a:r>
              <a:rPr sz="2100">
                <a:latin typeface="Arial"/>
                <a:cs typeface="Arial"/>
              </a:rPr>
              <a:t>not</a:t>
            </a:r>
            <a:r>
              <a:rPr sz="2100" spc="-49">
                <a:latin typeface="Arial"/>
                <a:cs typeface="Arial"/>
              </a:rPr>
              <a:t> </a:t>
            </a:r>
            <a:r>
              <a:rPr sz="2100">
                <a:latin typeface="Arial"/>
                <a:cs typeface="Arial"/>
              </a:rPr>
              <a:t>allow</a:t>
            </a:r>
            <a:r>
              <a:rPr sz="2100" spc="-49">
                <a:latin typeface="Arial"/>
                <a:cs typeface="Arial"/>
              </a:rPr>
              <a:t> </a:t>
            </a:r>
            <a:r>
              <a:rPr sz="2100">
                <a:latin typeface="Arial"/>
                <a:cs typeface="Arial"/>
              </a:rPr>
              <a:t>the</a:t>
            </a:r>
            <a:r>
              <a:rPr sz="2100" spc="-38">
                <a:latin typeface="Arial"/>
                <a:cs typeface="Arial"/>
              </a:rPr>
              <a:t> </a:t>
            </a:r>
            <a:r>
              <a:rPr sz="2100">
                <a:latin typeface="Arial"/>
                <a:cs typeface="Arial"/>
              </a:rPr>
              <a:t>shortest</a:t>
            </a:r>
            <a:r>
              <a:rPr sz="2100" spc="-53">
                <a:latin typeface="Arial"/>
                <a:cs typeface="Arial"/>
              </a:rPr>
              <a:t> </a:t>
            </a:r>
            <a:r>
              <a:rPr sz="2100">
                <a:latin typeface="Arial"/>
                <a:cs typeface="Arial"/>
              </a:rPr>
              <a:t>person</a:t>
            </a:r>
            <a:r>
              <a:rPr sz="2100" spc="-41">
                <a:latin typeface="Arial"/>
                <a:cs typeface="Arial"/>
              </a:rPr>
              <a:t> </a:t>
            </a:r>
            <a:r>
              <a:rPr sz="2100">
                <a:latin typeface="Arial"/>
                <a:cs typeface="Arial"/>
              </a:rPr>
              <a:t>to</a:t>
            </a:r>
            <a:r>
              <a:rPr sz="2100" spc="-41">
                <a:latin typeface="Arial"/>
                <a:cs typeface="Arial"/>
              </a:rPr>
              <a:t> </a:t>
            </a:r>
            <a:r>
              <a:rPr sz="2100" spc="-15">
                <a:latin typeface="Arial"/>
                <a:cs typeface="Arial"/>
              </a:rPr>
              <a:t>see.</a:t>
            </a:r>
            <a:endParaRPr sz="2100">
              <a:latin typeface="Arial"/>
              <a:cs typeface="Arial"/>
            </a:endParaRPr>
          </a:p>
          <a:p>
            <a:pPr marL="180975" marR="334804" indent="-171926">
              <a:lnSpc>
                <a:spcPct val="80000"/>
              </a:lnSpc>
              <a:spcBef>
                <a:spcPts val="746"/>
              </a:spcBef>
              <a:buFont typeface="Wingdings"/>
              <a:buChar char=""/>
              <a:tabLst>
                <a:tab pos="180975" algn="l"/>
              </a:tabLst>
            </a:pPr>
            <a:r>
              <a:rPr sz="2100" b="1">
                <a:latin typeface="Arial"/>
                <a:cs typeface="Arial"/>
              </a:rPr>
              <a:t>“Equity”</a:t>
            </a:r>
            <a:r>
              <a:rPr sz="2100" b="1" spc="-34">
                <a:latin typeface="Arial"/>
                <a:cs typeface="Arial"/>
              </a:rPr>
              <a:t> </a:t>
            </a:r>
            <a:r>
              <a:rPr sz="2100">
                <a:latin typeface="Arial"/>
                <a:cs typeface="Arial"/>
              </a:rPr>
              <a:t>does</a:t>
            </a:r>
            <a:r>
              <a:rPr sz="2100" spc="-60">
                <a:latin typeface="Arial"/>
                <a:cs typeface="Arial"/>
              </a:rPr>
              <a:t> </a:t>
            </a:r>
            <a:r>
              <a:rPr sz="2100">
                <a:latin typeface="Arial"/>
                <a:cs typeface="Arial"/>
              </a:rPr>
              <a:t>not</a:t>
            </a:r>
            <a:r>
              <a:rPr sz="2100" spc="-56">
                <a:latin typeface="Arial"/>
                <a:cs typeface="Arial"/>
              </a:rPr>
              <a:t> </a:t>
            </a:r>
            <a:r>
              <a:rPr sz="2100">
                <a:latin typeface="Arial"/>
                <a:cs typeface="Arial"/>
              </a:rPr>
              <a:t>give</a:t>
            </a:r>
            <a:r>
              <a:rPr sz="2100" spc="-56">
                <a:latin typeface="Arial"/>
                <a:cs typeface="Arial"/>
              </a:rPr>
              <a:t> </a:t>
            </a:r>
            <a:r>
              <a:rPr sz="2100">
                <a:latin typeface="Arial"/>
                <a:cs typeface="Arial"/>
              </a:rPr>
              <a:t>the</a:t>
            </a:r>
            <a:r>
              <a:rPr sz="2100" spc="-60">
                <a:latin typeface="Arial"/>
                <a:cs typeface="Arial"/>
              </a:rPr>
              <a:t> </a:t>
            </a:r>
            <a:r>
              <a:rPr sz="2100">
                <a:latin typeface="Arial"/>
                <a:cs typeface="Arial"/>
              </a:rPr>
              <a:t>privileged</a:t>
            </a:r>
            <a:r>
              <a:rPr sz="2100" spc="-53">
                <a:latin typeface="Arial"/>
                <a:cs typeface="Arial"/>
              </a:rPr>
              <a:t> </a:t>
            </a:r>
            <a:r>
              <a:rPr sz="2100">
                <a:latin typeface="Arial"/>
                <a:cs typeface="Arial"/>
              </a:rPr>
              <a:t>person</a:t>
            </a:r>
            <a:r>
              <a:rPr sz="2100" spc="-64">
                <a:latin typeface="Arial"/>
                <a:cs typeface="Arial"/>
              </a:rPr>
              <a:t> </a:t>
            </a:r>
            <a:r>
              <a:rPr sz="2100">
                <a:latin typeface="Arial"/>
                <a:cs typeface="Arial"/>
              </a:rPr>
              <a:t>any</a:t>
            </a:r>
            <a:r>
              <a:rPr sz="2100" spc="-56">
                <a:latin typeface="Arial"/>
                <a:cs typeface="Arial"/>
              </a:rPr>
              <a:t> </a:t>
            </a:r>
            <a:r>
              <a:rPr sz="2100" spc="-8">
                <a:latin typeface="Arial"/>
                <a:cs typeface="Arial"/>
              </a:rPr>
              <a:t>boxes. </a:t>
            </a:r>
            <a:r>
              <a:rPr sz="2100">
                <a:latin typeface="Arial"/>
                <a:cs typeface="Arial"/>
              </a:rPr>
              <a:t>Instead,</a:t>
            </a:r>
            <a:r>
              <a:rPr sz="2100" spc="-49">
                <a:latin typeface="Arial"/>
                <a:cs typeface="Arial"/>
              </a:rPr>
              <a:t> </a:t>
            </a:r>
            <a:r>
              <a:rPr sz="2100">
                <a:latin typeface="Arial"/>
                <a:cs typeface="Arial"/>
              </a:rPr>
              <a:t>the</a:t>
            </a:r>
            <a:r>
              <a:rPr sz="2100" spc="-45">
                <a:latin typeface="Arial"/>
                <a:cs typeface="Arial"/>
              </a:rPr>
              <a:t> </a:t>
            </a:r>
            <a:r>
              <a:rPr sz="2100">
                <a:latin typeface="Arial"/>
                <a:cs typeface="Arial"/>
              </a:rPr>
              <a:t>middle</a:t>
            </a:r>
            <a:r>
              <a:rPr sz="2100" spc="-23">
                <a:latin typeface="Arial"/>
                <a:cs typeface="Arial"/>
              </a:rPr>
              <a:t> </a:t>
            </a:r>
            <a:r>
              <a:rPr sz="2100">
                <a:latin typeface="Arial"/>
                <a:cs typeface="Arial"/>
              </a:rPr>
              <a:t>person</a:t>
            </a:r>
            <a:r>
              <a:rPr sz="2100" spc="-41">
                <a:latin typeface="Arial"/>
                <a:cs typeface="Arial"/>
              </a:rPr>
              <a:t> </a:t>
            </a:r>
            <a:r>
              <a:rPr sz="2100">
                <a:latin typeface="Arial"/>
                <a:cs typeface="Arial"/>
              </a:rPr>
              <a:t>gets</a:t>
            </a:r>
            <a:r>
              <a:rPr sz="2100" spc="-53">
                <a:latin typeface="Arial"/>
                <a:cs typeface="Arial"/>
              </a:rPr>
              <a:t> </a:t>
            </a:r>
            <a:r>
              <a:rPr sz="2100">
                <a:latin typeface="Arial"/>
                <a:cs typeface="Arial"/>
              </a:rPr>
              <a:t>one</a:t>
            </a:r>
            <a:r>
              <a:rPr sz="2100" spc="-45">
                <a:latin typeface="Arial"/>
                <a:cs typeface="Arial"/>
              </a:rPr>
              <a:t> </a:t>
            </a:r>
            <a:r>
              <a:rPr sz="2100">
                <a:latin typeface="Arial"/>
                <a:cs typeface="Arial"/>
              </a:rPr>
              <a:t>box</a:t>
            </a:r>
            <a:r>
              <a:rPr sz="2100" spc="-38">
                <a:latin typeface="Arial"/>
                <a:cs typeface="Arial"/>
              </a:rPr>
              <a:t> </a:t>
            </a:r>
            <a:r>
              <a:rPr sz="2100">
                <a:latin typeface="Arial"/>
                <a:cs typeface="Arial"/>
              </a:rPr>
              <a:t>and</a:t>
            </a:r>
            <a:r>
              <a:rPr sz="2100" spc="-45">
                <a:latin typeface="Arial"/>
                <a:cs typeface="Arial"/>
              </a:rPr>
              <a:t> </a:t>
            </a:r>
            <a:r>
              <a:rPr sz="2100">
                <a:latin typeface="Arial"/>
                <a:cs typeface="Arial"/>
              </a:rPr>
              <a:t>the</a:t>
            </a:r>
            <a:r>
              <a:rPr sz="2100" spc="-38">
                <a:latin typeface="Arial"/>
                <a:cs typeface="Arial"/>
              </a:rPr>
              <a:t> </a:t>
            </a:r>
            <a:r>
              <a:rPr sz="2100">
                <a:latin typeface="Arial"/>
                <a:cs typeface="Arial"/>
              </a:rPr>
              <a:t>last</a:t>
            </a:r>
            <a:r>
              <a:rPr sz="2100" spc="-53">
                <a:latin typeface="Arial"/>
                <a:cs typeface="Arial"/>
              </a:rPr>
              <a:t> </a:t>
            </a:r>
            <a:r>
              <a:rPr sz="2100" spc="-15">
                <a:latin typeface="Arial"/>
                <a:cs typeface="Arial"/>
              </a:rPr>
              <a:t>gets </a:t>
            </a:r>
            <a:r>
              <a:rPr sz="2100">
                <a:latin typeface="Arial"/>
                <a:cs typeface="Arial"/>
              </a:rPr>
              <a:t>two.</a:t>
            </a:r>
            <a:r>
              <a:rPr sz="2100" spc="-53">
                <a:latin typeface="Arial"/>
                <a:cs typeface="Arial"/>
              </a:rPr>
              <a:t> </a:t>
            </a:r>
            <a:r>
              <a:rPr sz="2100" spc="-8">
                <a:latin typeface="Arial"/>
                <a:cs typeface="Arial"/>
              </a:rPr>
              <a:t>Now,</a:t>
            </a:r>
            <a:r>
              <a:rPr sz="2100" spc="-45">
                <a:latin typeface="Arial"/>
                <a:cs typeface="Arial"/>
              </a:rPr>
              <a:t> </a:t>
            </a:r>
            <a:r>
              <a:rPr sz="2100">
                <a:latin typeface="Arial"/>
                <a:cs typeface="Arial"/>
              </a:rPr>
              <a:t>everyone</a:t>
            </a:r>
            <a:r>
              <a:rPr sz="2100" spc="-49">
                <a:latin typeface="Arial"/>
                <a:cs typeface="Arial"/>
              </a:rPr>
              <a:t> </a:t>
            </a:r>
            <a:r>
              <a:rPr sz="2100">
                <a:latin typeface="Arial"/>
                <a:cs typeface="Arial"/>
              </a:rPr>
              <a:t>is</a:t>
            </a:r>
            <a:r>
              <a:rPr sz="2100" spc="-56">
                <a:latin typeface="Arial"/>
                <a:cs typeface="Arial"/>
              </a:rPr>
              <a:t> </a:t>
            </a:r>
            <a:r>
              <a:rPr sz="2100">
                <a:latin typeface="Arial"/>
                <a:cs typeface="Arial"/>
              </a:rPr>
              <a:t>at</a:t>
            </a:r>
            <a:r>
              <a:rPr sz="2100" spc="-49">
                <a:latin typeface="Arial"/>
                <a:cs typeface="Arial"/>
              </a:rPr>
              <a:t> </a:t>
            </a:r>
            <a:r>
              <a:rPr sz="2100">
                <a:latin typeface="Arial"/>
                <a:cs typeface="Arial"/>
              </a:rPr>
              <a:t>an</a:t>
            </a:r>
            <a:r>
              <a:rPr sz="2100" spc="-49">
                <a:latin typeface="Arial"/>
                <a:cs typeface="Arial"/>
              </a:rPr>
              <a:t> </a:t>
            </a:r>
            <a:r>
              <a:rPr sz="2100">
                <a:latin typeface="Arial"/>
                <a:cs typeface="Arial"/>
              </a:rPr>
              <a:t>equal</a:t>
            </a:r>
            <a:r>
              <a:rPr sz="2100" spc="-56">
                <a:latin typeface="Arial"/>
                <a:cs typeface="Arial"/>
              </a:rPr>
              <a:t> </a:t>
            </a:r>
            <a:r>
              <a:rPr sz="2100" spc="-8">
                <a:latin typeface="Arial"/>
                <a:cs typeface="Arial"/>
              </a:rPr>
              <a:t>level.</a:t>
            </a:r>
            <a:endParaRPr sz="2100">
              <a:latin typeface="Arial"/>
              <a:cs typeface="Arial"/>
            </a:endParaRPr>
          </a:p>
        </p:txBody>
      </p:sp>
      <p:sp>
        <p:nvSpPr>
          <p:cNvPr id="5" name="Title 4">
            <a:extLst>
              <a:ext uri="{FF2B5EF4-FFF2-40B4-BE49-F238E27FC236}">
                <a16:creationId xmlns:a16="http://schemas.microsoft.com/office/drawing/2014/main" id="{39C4D6B3-A031-3F35-D46F-9FAB809A0168}"/>
              </a:ext>
            </a:extLst>
          </p:cNvPr>
          <p:cNvSpPr>
            <a:spLocks noGrp="1"/>
          </p:cNvSpPr>
          <p:nvPr>
            <p:ph type="title"/>
          </p:nvPr>
        </p:nvSpPr>
        <p:spPr/>
        <p:txBody>
          <a:bodyPr/>
          <a:lstStyle/>
          <a:p>
            <a:r>
              <a:rPr lang="en-GB" b="1"/>
              <a:t>Equity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687704" y="1643911"/>
            <a:ext cx="7289483" cy="3258360"/>
          </a:xfrm>
          <a:prstGeom prst="rect">
            <a:avLst/>
          </a:prstGeom>
        </p:spPr>
        <p:txBody>
          <a:bodyPr vert="horz" wrap="square" lIns="0" tIns="45244" rIns="0" bIns="0" rtlCol="0">
            <a:spAutoFit/>
          </a:bodyPr>
          <a:lstStyle/>
          <a:p>
            <a:pPr marL="180975" indent="-171450">
              <a:spcBef>
                <a:spcPts val="356"/>
              </a:spcBef>
              <a:buChar char="•"/>
              <a:tabLst>
                <a:tab pos="180975" algn="l"/>
              </a:tabLst>
            </a:pPr>
            <a:r>
              <a:rPr sz="1950">
                <a:latin typeface="Arial"/>
                <a:cs typeface="Arial"/>
              </a:rPr>
              <a:t>The</a:t>
            </a:r>
            <a:r>
              <a:rPr sz="1950" spc="-19">
                <a:latin typeface="Arial"/>
                <a:cs typeface="Arial"/>
              </a:rPr>
              <a:t> </a:t>
            </a:r>
            <a:r>
              <a:rPr sz="1950">
                <a:latin typeface="Arial"/>
                <a:cs typeface="Arial"/>
              </a:rPr>
              <a:t>term</a:t>
            </a:r>
            <a:r>
              <a:rPr sz="1950" spc="-19">
                <a:latin typeface="Arial"/>
                <a:cs typeface="Arial"/>
              </a:rPr>
              <a:t> </a:t>
            </a:r>
            <a:r>
              <a:rPr sz="1950">
                <a:latin typeface="Arial"/>
                <a:cs typeface="Arial"/>
              </a:rPr>
              <a:t>“equity”</a:t>
            </a:r>
            <a:r>
              <a:rPr sz="1950" spc="-26">
                <a:latin typeface="Arial"/>
                <a:cs typeface="Arial"/>
              </a:rPr>
              <a:t> </a:t>
            </a:r>
            <a:r>
              <a:rPr sz="1950">
                <a:latin typeface="Arial"/>
                <a:cs typeface="Arial"/>
              </a:rPr>
              <a:t>refers</a:t>
            </a:r>
            <a:r>
              <a:rPr sz="1950" spc="-11">
                <a:latin typeface="Arial"/>
                <a:cs typeface="Arial"/>
              </a:rPr>
              <a:t> </a:t>
            </a:r>
            <a:r>
              <a:rPr sz="1950">
                <a:latin typeface="Arial"/>
                <a:cs typeface="Arial"/>
              </a:rPr>
              <a:t>to</a:t>
            </a:r>
            <a:r>
              <a:rPr sz="1950" spc="-8">
                <a:latin typeface="Arial"/>
                <a:cs typeface="Arial"/>
              </a:rPr>
              <a:t> </a:t>
            </a:r>
            <a:r>
              <a:rPr sz="1950">
                <a:latin typeface="Arial"/>
                <a:cs typeface="Arial"/>
              </a:rPr>
              <a:t>fairness</a:t>
            </a:r>
            <a:r>
              <a:rPr sz="1950" spc="-23">
                <a:latin typeface="Arial"/>
                <a:cs typeface="Arial"/>
              </a:rPr>
              <a:t> </a:t>
            </a:r>
            <a:r>
              <a:rPr sz="1950">
                <a:latin typeface="Arial"/>
                <a:cs typeface="Arial"/>
              </a:rPr>
              <a:t>and</a:t>
            </a:r>
            <a:r>
              <a:rPr sz="1950" spc="-19">
                <a:latin typeface="Arial"/>
                <a:cs typeface="Arial"/>
              </a:rPr>
              <a:t> </a:t>
            </a:r>
            <a:r>
              <a:rPr sz="1950" spc="-8">
                <a:latin typeface="Arial"/>
                <a:cs typeface="Arial"/>
              </a:rPr>
              <a:t>justice</a:t>
            </a:r>
            <a:endParaRPr sz="1950">
              <a:latin typeface="Arial"/>
              <a:cs typeface="Arial"/>
            </a:endParaRPr>
          </a:p>
          <a:p>
            <a:pPr marL="180975" marR="113348" indent="-171926">
              <a:lnSpc>
                <a:spcPct val="80000"/>
              </a:lnSpc>
              <a:spcBef>
                <a:spcPts val="750"/>
              </a:spcBef>
              <a:buChar char="•"/>
              <a:tabLst>
                <a:tab pos="180975" algn="l"/>
              </a:tabLst>
            </a:pPr>
            <a:r>
              <a:rPr sz="1950">
                <a:latin typeface="Arial"/>
                <a:cs typeface="Arial"/>
              </a:rPr>
              <a:t>Equity</a:t>
            </a:r>
            <a:r>
              <a:rPr sz="1950" spc="-23">
                <a:latin typeface="Arial"/>
                <a:cs typeface="Arial"/>
              </a:rPr>
              <a:t> </a:t>
            </a:r>
            <a:r>
              <a:rPr sz="1950">
                <a:latin typeface="Arial"/>
                <a:cs typeface="Arial"/>
              </a:rPr>
              <a:t>means</a:t>
            </a:r>
            <a:r>
              <a:rPr sz="1950" spc="-34">
                <a:latin typeface="Arial"/>
                <a:cs typeface="Arial"/>
              </a:rPr>
              <a:t> </a:t>
            </a:r>
            <a:r>
              <a:rPr sz="1950">
                <a:latin typeface="Arial"/>
                <a:cs typeface="Arial"/>
              </a:rPr>
              <a:t>recognising</a:t>
            </a:r>
            <a:r>
              <a:rPr sz="1950" spc="-38">
                <a:latin typeface="Arial"/>
                <a:cs typeface="Arial"/>
              </a:rPr>
              <a:t> </a:t>
            </a:r>
            <a:r>
              <a:rPr sz="1950">
                <a:latin typeface="Arial"/>
                <a:cs typeface="Arial"/>
              </a:rPr>
              <a:t>that</a:t>
            </a:r>
            <a:r>
              <a:rPr sz="1950" spc="-19">
                <a:latin typeface="Arial"/>
                <a:cs typeface="Arial"/>
              </a:rPr>
              <a:t> </a:t>
            </a:r>
            <a:r>
              <a:rPr sz="1950">
                <a:latin typeface="Arial"/>
                <a:cs typeface="Arial"/>
              </a:rPr>
              <a:t>we</a:t>
            </a:r>
            <a:r>
              <a:rPr sz="1950" spc="-26">
                <a:latin typeface="Arial"/>
                <a:cs typeface="Arial"/>
              </a:rPr>
              <a:t> </a:t>
            </a:r>
            <a:r>
              <a:rPr sz="1950">
                <a:latin typeface="Arial"/>
                <a:cs typeface="Arial"/>
              </a:rPr>
              <a:t>do</a:t>
            </a:r>
            <a:r>
              <a:rPr sz="1950" spc="-19">
                <a:latin typeface="Arial"/>
                <a:cs typeface="Arial"/>
              </a:rPr>
              <a:t> </a:t>
            </a:r>
            <a:r>
              <a:rPr sz="1950">
                <a:latin typeface="Arial"/>
                <a:cs typeface="Arial"/>
              </a:rPr>
              <a:t>not</a:t>
            </a:r>
            <a:r>
              <a:rPr sz="1950" spc="-15">
                <a:latin typeface="Arial"/>
                <a:cs typeface="Arial"/>
              </a:rPr>
              <a:t> </a:t>
            </a:r>
            <a:r>
              <a:rPr sz="1950">
                <a:latin typeface="Arial"/>
                <a:cs typeface="Arial"/>
              </a:rPr>
              <a:t>all</a:t>
            </a:r>
            <a:r>
              <a:rPr sz="1950" spc="-23">
                <a:latin typeface="Arial"/>
                <a:cs typeface="Arial"/>
              </a:rPr>
              <a:t> </a:t>
            </a:r>
            <a:r>
              <a:rPr sz="1950">
                <a:latin typeface="Arial"/>
                <a:cs typeface="Arial"/>
              </a:rPr>
              <a:t>start</a:t>
            </a:r>
            <a:r>
              <a:rPr sz="1950" spc="-26">
                <a:latin typeface="Arial"/>
                <a:cs typeface="Arial"/>
              </a:rPr>
              <a:t> </a:t>
            </a:r>
            <a:r>
              <a:rPr sz="1950">
                <a:latin typeface="Arial"/>
                <a:cs typeface="Arial"/>
              </a:rPr>
              <a:t>from</a:t>
            </a:r>
            <a:r>
              <a:rPr sz="1950" spc="-23">
                <a:latin typeface="Arial"/>
                <a:cs typeface="Arial"/>
              </a:rPr>
              <a:t> </a:t>
            </a:r>
            <a:r>
              <a:rPr sz="1950">
                <a:latin typeface="Arial"/>
                <a:cs typeface="Arial"/>
              </a:rPr>
              <a:t>the</a:t>
            </a:r>
            <a:r>
              <a:rPr sz="1950" spc="-19">
                <a:latin typeface="Arial"/>
                <a:cs typeface="Arial"/>
              </a:rPr>
              <a:t> </a:t>
            </a:r>
            <a:r>
              <a:rPr sz="1950" spc="-15">
                <a:latin typeface="Arial"/>
                <a:cs typeface="Arial"/>
              </a:rPr>
              <a:t>same </a:t>
            </a:r>
            <a:r>
              <a:rPr sz="1950">
                <a:latin typeface="Arial"/>
                <a:cs typeface="Arial"/>
              </a:rPr>
              <a:t>place</a:t>
            </a:r>
            <a:r>
              <a:rPr sz="1950" spc="-34">
                <a:latin typeface="Arial"/>
                <a:cs typeface="Arial"/>
              </a:rPr>
              <a:t> </a:t>
            </a:r>
            <a:r>
              <a:rPr sz="1950">
                <a:latin typeface="Arial"/>
                <a:cs typeface="Arial"/>
              </a:rPr>
              <a:t>and</a:t>
            </a:r>
            <a:r>
              <a:rPr sz="1950" spc="-23">
                <a:latin typeface="Arial"/>
                <a:cs typeface="Arial"/>
              </a:rPr>
              <a:t> </a:t>
            </a:r>
            <a:r>
              <a:rPr sz="1950">
                <a:latin typeface="Arial"/>
                <a:cs typeface="Arial"/>
              </a:rPr>
              <a:t>must</a:t>
            </a:r>
            <a:r>
              <a:rPr sz="1950" spc="-38">
                <a:latin typeface="Arial"/>
                <a:cs typeface="Arial"/>
              </a:rPr>
              <a:t> </a:t>
            </a:r>
            <a:r>
              <a:rPr sz="1950">
                <a:latin typeface="Arial"/>
                <a:cs typeface="Arial"/>
              </a:rPr>
              <a:t>acknowledge</a:t>
            </a:r>
            <a:r>
              <a:rPr sz="1950" spc="-53">
                <a:latin typeface="Arial"/>
                <a:cs typeface="Arial"/>
              </a:rPr>
              <a:t> </a:t>
            </a:r>
            <a:r>
              <a:rPr sz="1950">
                <a:latin typeface="Arial"/>
                <a:cs typeface="Arial"/>
              </a:rPr>
              <a:t>and</a:t>
            </a:r>
            <a:r>
              <a:rPr sz="1950" spc="-23">
                <a:latin typeface="Arial"/>
                <a:cs typeface="Arial"/>
              </a:rPr>
              <a:t> </a:t>
            </a:r>
            <a:r>
              <a:rPr sz="1950">
                <a:latin typeface="Arial"/>
                <a:cs typeface="Arial"/>
              </a:rPr>
              <a:t>make</a:t>
            </a:r>
            <a:r>
              <a:rPr sz="1950" spc="-34">
                <a:latin typeface="Arial"/>
                <a:cs typeface="Arial"/>
              </a:rPr>
              <a:t> </a:t>
            </a:r>
            <a:r>
              <a:rPr sz="1950">
                <a:latin typeface="Arial"/>
                <a:cs typeface="Arial"/>
              </a:rPr>
              <a:t>adjustments</a:t>
            </a:r>
            <a:r>
              <a:rPr sz="1950" spc="-38">
                <a:latin typeface="Arial"/>
                <a:cs typeface="Arial"/>
              </a:rPr>
              <a:t> </a:t>
            </a:r>
            <a:r>
              <a:rPr sz="1950" spc="-19">
                <a:latin typeface="Arial"/>
                <a:cs typeface="Arial"/>
              </a:rPr>
              <a:t>to </a:t>
            </a:r>
            <a:r>
              <a:rPr sz="1950" spc="-8">
                <a:latin typeface="Arial"/>
                <a:cs typeface="Arial"/>
              </a:rPr>
              <a:t>imbalances/differences</a:t>
            </a:r>
            <a:endParaRPr sz="1950">
              <a:latin typeface="Arial"/>
              <a:cs typeface="Arial"/>
            </a:endParaRPr>
          </a:p>
          <a:p>
            <a:pPr>
              <a:spcBef>
                <a:spcPts val="664"/>
              </a:spcBef>
              <a:buFont typeface="Arial"/>
              <a:buChar char="•"/>
            </a:pPr>
            <a:endParaRPr sz="1950">
              <a:latin typeface="Arial"/>
              <a:cs typeface="Arial"/>
            </a:endParaRPr>
          </a:p>
          <a:p>
            <a:pPr marL="180975" indent="-171450">
              <a:buChar char="•"/>
              <a:tabLst>
                <a:tab pos="180975" algn="l"/>
              </a:tabLst>
            </a:pPr>
            <a:r>
              <a:rPr sz="1950">
                <a:latin typeface="Arial"/>
                <a:cs typeface="Arial"/>
              </a:rPr>
              <a:t>Whereas</a:t>
            </a:r>
            <a:r>
              <a:rPr sz="1950" spc="-38">
                <a:latin typeface="Arial"/>
                <a:cs typeface="Arial"/>
              </a:rPr>
              <a:t> </a:t>
            </a:r>
            <a:r>
              <a:rPr sz="1950">
                <a:latin typeface="Arial"/>
                <a:cs typeface="Arial"/>
              </a:rPr>
              <a:t>equality</a:t>
            </a:r>
            <a:r>
              <a:rPr sz="1950" spc="-26">
                <a:latin typeface="Arial"/>
                <a:cs typeface="Arial"/>
              </a:rPr>
              <a:t> </a:t>
            </a:r>
            <a:r>
              <a:rPr sz="1950">
                <a:latin typeface="Arial"/>
                <a:cs typeface="Arial"/>
              </a:rPr>
              <a:t>means</a:t>
            </a:r>
            <a:r>
              <a:rPr sz="1950" spc="-26">
                <a:latin typeface="Arial"/>
                <a:cs typeface="Arial"/>
              </a:rPr>
              <a:t> </a:t>
            </a:r>
            <a:r>
              <a:rPr sz="1950">
                <a:latin typeface="Arial"/>
                <a:cs typeface="Arial"/>
              </a:rPr>
              <a:t>providing</a:t>
            </a:r>
            <a:r>
              <a:rPr sz="1950" spc="-26">
                <a:latin typeface="Arial"/>
                <a:cs typeface="Arial"/>
              </a:rPr>
              <a:t> </a:t>
            </a:r>
            <a:r>
              <a:rPr sz="1950">
                <a:latin typeface="Arial"/>
                <a:cs typeface="Arial"/>
              </a:rPr>
              <a:t>the</a:t>
            </a:r>
            <a:r>
              <a:rPr sz="1950" spc="-19">
                <a:latin typeface="Arial"/>
                <a:cs typeface="Arial"/>
              </a:rPr>
              <a:t> </a:t>
            </a:r>
            <a:r>
              <a:rPr sz="1950">
                <a:latin typeface="Arial"/>
                <a:cs typeface="Arial"/>
              </a:rPr>
              <a:t>same</a:t>
            </a:r>
            <a:r>
              <a:rPr sz="1950" spc="-26">
                <a:latin typeface="Arial"/>
                <a:cs typeface="Arial"/>
              </a:rPr>
              <a:t> </a:t>
            </a:r>
            <a:r>
              <a:rPr sz="1950">
                <a:latin typeface="Arial"/>
                <a:cs typeface="Arial"/>
              </a:rPr>
              <a:t>to</a:t>
            </a:r>
            <a:r>
              <a:rPr sz="1950" spc="-23">
                <a:latin typeface="Arial"/>
                <a:cs typeface="Arial"/>
              </a:rPr>
              <a:t> </a:t>
            </a:r>
            <a:r>
              <a:rPr sz="1950" spc="-15">
                <a:latin typeface="Arial"/>
                <a:cs typeface="Arial"/>
              </a:rPr>
              <a:t>all.</a:t>
            </a:r>
            <a:endParaRPr sz="1950">
              <a:latin typeface="Arial"/>
              <a:cs typeface="Arial"/>
            </a:endParaRPr>
          </a:p>
          <a:p>
            <a:pPr marL="180975" marR="512445" indent="-171926">
              <a:lnSpc>
                <a:spcPts val="1875"/>
              </a:lnSpc>
              <a:spcBef>
                <a:spcPts val="731"/>
              </a:spcBef>
              <a:buChar char="•"/>
              <a:tabLst>
                <a:tab pos="180975" algn="l"/>
              </a:tabLst>
            </a:pPr>
            <a:r>
              <a:rPr sz="1950">
                <a:latin typeface="Arial"/>
                <a:cs typeface="Arial"/>
              </a:rPr>
              <a:t>Equality</a:t>
            </a:r>
            <a:r>
              <a:rPr sz="1950" spc="-41">
                <a:latin typeface="Arial"/>
                <a:cs typeface="Arial"/>
              </a:rPr>
              <a:t> </a:t>
            </a:r>
            <a:r>
              <a:rPr sz="1950">
                <a:latin typeface="Arial"/>
                <a:cs typeface="Arial"/>
              </a:rPr>
              <a:t>is</a:t>
            </a:r>
            <a:r>
              <a:rPr sz="1950" spc="-26">
                <a:latin typeface="Arial"/>
                <a:cs typeface="Arial"/>
              </a:rPr>
              <a:t> </a:t>
            </a:r>
            <a:r>
              <a:rPr sz="1950">
                <a:latin typeface="Arial"/>
                <a:cs typeface="Arial"/>
              </a:rPr>
              <a:t>about</a:t>
            </a:r>
            <a:r>
              <a:rPr sz="1950" spc="-38">
                <a:latin typeface="Arial"/>
                <a:cs typeface="Arial"/>
              </a:rPr>
              <a:t> </a:t>
            </a:r>
            <a:r>
              <a:rPr sz="1950">
                <a:latin typeface="Arial"/>
                <a:cs typeface="Arial"/>
              </a:rPr>
              <a:t>ensuring</a:t>
            </a:r>
            <a:r>
              <a:rPr sz="1950" spc="-38">
                <a:latin typeface="Arial"/>
                <a:cs typeface="Arial"/>
              </a:rPr>
              <a:t> </a:t>
            </a:r>
            <a:r>
              <a:rPr sz="1950">
                <a:latin typeface="Arial"/>
                <a:cs typeface="Arial"/>
              </a:rPr>
              <a:t>that</a:t>
            </a:r>
            <a:r>
              <a:rPr sz="1950" spc="-26">
                <a:latin typeface="Arial"/>
                <a:cs typeface="Arial"/>
              </a:rPr>
              <a:t> </a:t>
            </a:r>
            <a:r>
              <a:rPr sz="1950">
                <a:latin typeface="Arial"/>
                <a:cs typeface="Arial"/>
              </a:rPr>
              <a:t>every</a:t>
            </a:r>
            <a:r>
              <a:rPr sz="1950" spc="-41">
                <a:latin typeface="Arial"/>
                <a:cs typeface="Arial"/>
              </a:rPr>
              <a:t> </a:t>
            </a:r>
            <a:r>
              <a:rPr sz="1950">
                <a:latin typeface="Arial"/>
                <a:cs typeface="Arial"/>
              </a:rPr>
              <a:t>individual</a:t>
            </a:r>
            <a:r>
              <a:rPr sz="1950" spc="-45">
                <a:latin typeface="Arial"/>
                <a:cs typeface="Arial"/>
              </a:rPr>
              <a:t> </a:t>
            </a:r>
            <a:r>
              <a:rPr sz="1950">
                <a:latin typeface="Arial"/>
                <a:cs typeface="Arial"/>
              </a:rPr>
              <a:t>has</a:t>
            </a:r>
            <a:r>
              <a:rPr sz="1950" spc="-34">
                <a:latin typeface="Arial"/>
                <a:cs typeface="Arial"/>
              </a:rPr>
              <a:t> </a:t>
            </a:r>
            <a:r>
              <a:rPr sz="1950">
                <a:latin typeface="Arial"/>
                <a:cs typeface="Arial"/>
              </a:rPr>
              <a:t>an</a:t>
            </a:r>
            <a:r>
              <a:rPr sz="1950" spc="-26">
                <a:latin typeface="Arial"/>
                <a:cs typeface="Arial"/>
              </a:rPr>
              <a:t> </a:t>
            </a:r>
            <a:r>
              <a:rPr sz="1950" spc="-8">
                <a:latin typeface="Arial"/>
                <a:cs typeface="Arial"/>
              </a:rPr>
              <a:t>equal </a:t>
            </a:r>
            <a:r>
              <a:rPr sz="1950">
                <a:latin typeface="Arial"/>
                <a:cs typeface="Arial"/>
              </a:rPr>
              <a:t>opportunity</a:t>
            </a:r>
            <a:r>
              <a:rPr sz="1950" spc="-34">
                <a:latin typeface="Arial"/>
                <a:cs typeface="Arial"/>
              </a:rPr>
              <a:t> </a:t>
            </a:r>
            <a:r>
              <a:rPr sz="1950">
                <a:latin typeface="Arial"/>
                <a:cs typeface="Arial"/>
              </a:rPr>
              <a:t>to</a:t>
            </a:r>
            <a:r>
              <a:rPr sz="1950" spc="-19">
                <a:latin typeface="Arial"/>
                <a:cs typeface="Arial"/>
              </a:rPr>
              <a:t> </a:t>
            </a:r>
            <a:r>
              <a:rPr sz="1950">
                <a:latin typeface="Arial"/>
                <a:cs typeface="Arial"/>
              </a:rPr>
              <a:t>make</a:t>
            </a:r>
            <a:r>
              <a:rPr sz="1950" spc="-30">
                <a:latin typeface="Arial"/>
                <a:cs typeface="Arial"/>
              </a:rPr>
              <a:t> </a:t>
            </a:r>
            <a:r>
              <a:rPr sz="1950">
                <a:latin typeface="Arial"/>
                <a:cs typeface="Arial"/>
              </a:rPr>
              <a:t>the</a:t>
            </a:r>
            <a:r>
              <a:rPr sz="1950" spc="-19">
                <a:latin typeface="Arial"/>
                <a:cs typeface="Arial"/>
              </a:rPr>
              <a:t> </a:t>
            </a:r>
            <a:r>
              <a:rPr sz="1950">
                <a:latin typeface="Arial"/>
                <a:cs typeface="Arial"/>
              </a:rPr>
              <a:t>most</a:t>
            </a:r>
            <a:r>
              <a:rPr sz="1950" spc="-30">
                <a:latin typeface="Arial"/>
                <a:cs typeface="Arial"/>
              </a:rPr>
              <a:t> </a:t>
            </a:r>
            <a:r>
              <a:rPr sz="1950">
                <a:latin typeface="Arial"/>
                <a:cs typeface="Arial"/>
              </a:rPr>
              <a:t>of</a:t>
            </a:r>
            <a:r>
              <a:rPr sz="1950" spc="-19">
                <a:latin typeface="Arial"/>
                <a:cs typeface="Arial"/>
              </a:rPr>
              <a:t> </a:t>
            </a:r>
            <a:r>
              <a:rPr sz="1950">
                <a:latin typeface="Arial"/>
                <a:cs typeface="Arial"/>
              </a:rPr>
              <a:t>their</a:t>
            </a:r>
            <a:r>
              <a:rPr sz="1950" spc="-19">
                <a:latin typeface="Arial"/>
                <a:cs typeface="Arial"/>
              </a:rPr>
              <a:t> </a:t>
            </a:r>
            <a:r>
              <a:rPr sz="1950">
                <a:latin typeface="Arial"/>
                <a:cs typeface="Arial"/>
              </a:rPr>
              <a:t>lives</a:t>
            </a:r>
            <a:r>
              <a:rPr sz="1950" spc="-23">
                <a:latin typeface="Arial"/>
                <a:cs typeface="Arial"/>
              </a:rPr>
              <a:t> </a:t>
            </a:r>
            <a:r>
              <a:rPr sz="1950">
                <a:latin typeface="Arial"/>
                <a:cs typeface="Arial"/>
              </a:rPr>
              <a:t>and</a:t>
            </a:r>
            <a:r>
              <a:rPr sz="1950" spc="-15">
                <a:latin typeface="Arial"/>
                <a:cs typeface="Arial"/>
              </a:rPr>
              <a:t> </a:t>
            </a:r>
            <a:r>
              <a:rPr sz="1950" spc="-8">
                <a:latin typeface="Arial"/>
                <a:cs typeface="Arial"/>
              </a:rPr>
              <a:t>talents.</a:t>
            </a:r>
            <a:endParaRPr sz="1950">
              <a:latin typeface="Arial"/>
              <a:cs typeface="Arial"/>
            </a:endParaRPr>
          </a:p>
          <a:p>
            <a:pPr marL="180975" marR="3810" indent="-171926">
              <a:lnSpc>
                <a:spcPct val="80000"/>
              </a:lnSpc>
              <a:spcBef>
                <a:spcPts val="761"/>
              </a:spcBef>
              <a:buChar char="•"/>
              <a:tabLst>
                <a:tab pos="180975" algn="l"/>
              </a:tabLst>
            </a:pPr>
            <a:r>
              <a:rPr sz="1950">
                <a:latin typeface="Arial"/>
                <a:cs typeface="Arial"/>
              </a:rPr>
              <a:t>It</a:t>
            </a:r>
            <a:r>
              <a:rPr sz="1950" spc="-30">
                <a:latin typeface="Arial"/>
                <a:cs typeface="Arial"/>
              </a:rPr>
              <a:t> </a:t>
            </a:r>
            <a:r>
              <a:rPr sz="1950">
                <a:latin typeface="Arial"/>
                <a:cs typeface="Arial"/>
              </a:rPr>
              <a:t>is</a:t>
            </a:r>
            <a:r>
              <a:rPr sz="1950" spc="-30">
                <a:latin typeface="Arial"/>
                <a:cs typeface="Arial"/>
              </a:rPr>
              <a:t> </a:t>
            </a:r>
            <a:r>
              <a:rPr sz="1950">
                <a:latin typeface="Arial"/>
                <a:cs typeface="Arial"/>
              </a:rPr>
              <a:t>also</a:t>
            </a:r>
            <a:r>
              <a:rPr sz="1950" spc="-34">
                <a:latin typeface="Arial"/>
                <a:cs typeface="Arial"/>
              </a:rPr>
              <a:t> </a:t>
            </a:r>
            <a:r>
              <a:rPr sz="1950">
                <a:latin typeface="Arial"/>
                <a:cs typeface="Arial"/>
              </a:rPr>
              <a:t>the</a:t>
            </a:r>
            <a:r>
              <a:rPr sz="1950" spc="-23">
                <a:latin typeface="Arial"/>
                <a:cs typeface="Arial"/>
              </a:rPr>
              <a:t> </a:t>
            </a:r>
            <a:r>
              <a:rPr sz="1950">
                <a:latin typeface="Arial"/>
                <a:cs typeface="Arial"/>
              </a:rPr>
              <a:t>belief</a:t>
            </a:r>
            <a:r>
              <a:rPr sz="1950" spc="-34">
                <a:latin typeface="Arial"/>
                <a:cs typeface="Arial"/>
              </a:rPr>
              <a:t> </a:t>
            </a:r>
            <a:r>
              <a:rPr sz="1950">
                <a:latin typeface="Arial"/>
                <a:cs typeface="Arial"/>
              </a:rPr>
              <a:t>that</a:t>
            </a:r>
            <a:r>
              <a:rPr sz="1950" spc="-23">
                <a:latin typeface="Arial"/>
                <a:cs typeface="Arial"/>
              </a:rPr>
              <a:t> </a:t>
            </a:r>
            <a:r>
              <a:rPr sz="1950">
                <a:latin typeface="Arial"/>
                <a:cs typeface="Arial"/>
              </a:rPr>
              <a:t>no</a:t>
            </a:r>
            <a:r>
              <a:rPr sz="1950" spc="-23">
                <a:latin typeface="Arial"/>
                <a:cs typeface="Arial"/>
              </a:rPr>
              <a:t> </a:t>
            </a:r>
            <a:r>
              <a:rPr sz="1950">
                <a:latin typeface="Arial"/>
                <a:cs typeface="Arial"/>
              </a:rPr>
              <a:t>one</a:t>
            </a:r>
            <a:r>
              <a:rPr sz="1950" spc="-23">
                <a:latin typeface="Arial"/>
                <a:cs typeface="Arial"/>
              </a:rPr>
              <a:t> </a:t>
            </a:r>
            <a:r>
              <a:rPr sz="1950">
                <a:latin typeface="Arial"/>
                <a:cs typeface="Arial"/>
              </a:rPr>
              <a:t>should</a:t>
            </a:r>
            <a:r>
              <a:rPr sz="1950" spc="-41">
                <a:latin typeface="Arial"/>
                <a:cs typeface="Arial"/>
              </a:rPr>
              <a:t> </a:t>
            </a:r>
            <a:r>
              <a:rPr sz="1950">
                <a:latin typeface="Arial"/>
                <a:cs typeface="Arial"/>
              </a:rPr>
              <a:t>have</a:t>
            </a:r>
            <a:r>
              <a:rPr sz="1950" spc="-34">
                <a:latin typeface="Arial"/>
                <a:cs typeface="Arial"/>
              </a:rPr>
              <a:t> </a:t>
            </a:r>
            <a:r>
              <a:rPr sz="1950">
                <a:latin typeface="Arial"/>
                <a:cs typeface="Arial"/>
              </a:rPr>
              <a:t>poorer</a:t>
            </a:r>
            <a:r>
              <a:rPr sz="1950" spc="-26">
                <a:latin typeface="Arial"/>
                <a:cs typeface="Arial"/>
              </a:rPr>
              <a:t> </a:t>
            </a:r>
            <a:r>
              <a:rPr sz="1950">
                <a:latin typeface="Arial"/>
                <a:cs typeface="Arial"/>
              </a:rPr>
              <a:t>life</a:t>
            </a:r>
            <a:r>
              <a:rPr sz="1950" spc="-26">
                <a:latin typeface="Arial"/>
                <a:cs typeface="Arial"/>
              </a:rPr>
              <a:t> </a:t>
            </a:r>
            <a:r>
              <a:rPr sz="1950" spc="-8">
                <a:latin typeface="Arial"/>
                <a:cs typeface="Arial"/>
              </a:rPr>
              <a:t>chances </a:t>
            </a:r>
            <a:r>
              <a:rPr sz="1950">
                <a:latin typeface="Arial"/>
                <a:cs typeface="Arial"/>
              </a:rPr>
              <a:t>because</a:t>
            </a:r>
            <a:r>
              <a:rPr sz="1950" spc="-41">
                <a:latin typeface="Arial"/>
                <a:cs typeface="Arial"/>
              </a:rPr>
              <a:t> </a:t>
            </a:r>
            <a:r>
              <a:rPr sz="1950">
                <a:latin typeface="Arial"/>
                <a:cs typeface="Arial"/>
              </a:rPr>
              <a:t>of</a:t>
            </a:r>
            <a:r>
              <a:rPr sz="1950" spc="-15">
                <a:latin typeface="Arial"/>
                <a:cs typeface="Arial"/>
              </a:rPr>
              <a:t> </a:t>
            </a:r>
            <a:r>
              <a:rPr sz="1950">
                <a:latin typeface="Arial"/>
                <a:cs typeface="Arial"/>
              </a:rPr>
              <a:t>the</a:t>
            </a:r>
            <a:r>
              <a:rPr sz="1950" spc="-23">
                <a:latin typeface="Arial"/>
                <a:cs typeface="Arial"/>
              </a:rPr>
              <a:t> </a:t>
            </a:r>
            <a:r>
              <a:rPr sz="1950">
                <a:latin typeface="Arial"/>
                <a:cs typeface="Arial"/>
              </a:rPr>
              <a:t>way</a:t>
            </a:r>
            <a:r>
              <a:rPr sz="1950" spc="-30">
                <a:latin typeface="Arial"/>
                <a:cs typeface="Arial"/>
              </a:rPr>
              <a:t> </a:t>
            </a:r>
            <a:r>
              <a:rPr sz="1950">
                <a:latin typeface="Arial"/>
                <a:cs typeface="Arial"/>
              </a:rPr>
              <a:t>they</a:t>
            </a:r>
            <a:r>
              <a:rPr sz="1950" spc="-15">
                <a:latin typeface="Arial"/>
                <a:cs typeface="Arial"/>
              </a:rPr>
              <a:t> </a:t>
            </a:r>
            <a:r>
              <a:rPr sz="1950">
                <a:latin typeface="Arial"/>
                <a:cs typeface="Arial"/>
              </a:rPr>
              <a:t>were</a:t>
            </a:r>
            <a:r>
              <a:rPr sz="1950" spc="-30">
                <a:latin typeface="Arial"/>
                <a:cs typeface="Arial"/>
              </a:rPr>
              <a:t> </a:t>
            </a:r>
            <a:r>
              <a:rPr sz="1950">
                <a:latin typeface="Arial"/>
                <a:cs typeface="Arial"/>
              </a:rPr>
              <a:t>born,</a:t>
            </a:r>
            <a:r>
              <a:rPr sz="1950" spc="-19">
                <a:latin typeface="Arial"/>
                <a:cs typeface="Arial"/>
              </a:rPr>
              <a:t> </a:t>
            </a:r>
            <a:r>
              <a:rPr sz="1950">
                <a:latin typeface="Arial"/>
                <a:cs typeface="Arial"/>
              </a:rPr>
              <a:t>where</a:t>
            </a:r>
            <a:r>
              <a:rPr sz="1950" spc="-34">
                <a:latin typeface="Arial"/>
                <a:cs typeface="Arial"/>
              </a:rPr>
              <a:t> </a:t>
            </a:r>
            <a:r>
              <a:rPr sz="1950">
                <a:latin typeface="Arial"/>
                <a:cs typeface="Arial"/>
              </a:rPr>
              <a:t>they</a:t>
            </a:r>
            <a:r>
              <a:rPr sz="1950" spc="-26">
                <a:latin typeface="Arial"/>
                <a:cs typeface="Arial"/>
              </a:rPr>
              <a:t> </a:t>
            </a:r>
            <a:r>
              <a:rPr sz="1950">
                <a:latin typeface="Arial"/>
                <a:cs typeface="Arial"/>
              </a:rPr>
              <a:t>come</a:t>
            </a:r>
            <a:r>
              <a:rPr sz="1950" spc="-30">
                <a:latin typeface="Arial"/>
                <a:cs typeface="Arial"/>
              </a:rPr>
              <a:t> </a:t>
            </a:r>
            <a:r>
              <a:rPr sz="1950">
                <a:latin typeface="Arial"/>
                <a:cs typeface="Arial"/>
              </a:rPr>
              <a:t>from,</a:t>
            </a:r>
            <a:r>
              <a:rPr sz="1950" spc="-26">
                <a:latin typeface="Arial"/>
                <a:cs typeface="Arial"/>
              </a:rPr>
              <a:t> </a:t>
            </a:r>
            <a:r>
              <a:rPr sz="1950" spc="-15">
                <a:latin typeface="Arial"/>
                <a:cs typeface="Arial"/>
              </a:rPr>
              <a:t>what </a:t>
            </a:r>
            <a:r>
              <a:rPr sz="1950">
                <a:latin typeface="Arial"/>
                <a:cs typeface="Arial"/>
              </a:rPr>
              <a:t>they</a:t>
            </a:r>
            <a:r>
              <a:rPr sz="1950" spc="-8">
                <a:latin typeface="Arial"/>
                <a:cs typeface="Arial"/>
              </a:rPr>
              <a:t> </a:t>
            </a:r>
            <a:r>
              <a:rPr sz="1950">
                <a:latin typeface="Arial"/>
                <a:cs typeface="Arial"/>
              </a:rPr>
              <a:t>believe,</a:t>
            </a:r>
            <a:r>
              <a:rPr sz="1950" spc="-23">
                <a:latin typeface="Arial"/>
                <a:cs typeface="Arial"/>
              </a:rPr>
              <a:t> </a:t>
            </a:r>
            <a:r>
              <a:rPr sz="1950">
                <a:latin typeface="Arial"/>
                <a:cs typeface="Arial"/>
              </a:rPr>
              <a:t>or</a:t>
            </a:r>
            <a:r>
              <a:rPr sz="1950" spc="-4">
                <a:latin typeface="Arial"/>
                <a:cs typeface="Arial"/>
              </a:rPr>
              <a:t> </a:t>
            </a:r>
            <a:r>
              <a:rPr sz="1950">
                <a:latin typeface="Arial"/>
                <a:cs typeface="Arial"/>
              </a:rPr>
              <a:t>whether</a:t>
            </a:r>
            <a:r>
              <a:rPr sz="1950" spc="-8">
                <a:latin typeface="Arial"/>
                <a:cs typeface="Arial"/>
              </a:rPr>
              <a:t> </a:t>
            </a:r>
            <a:r>
              <a:rPr sz="1950">
                <a:latin typeface="Arial"/>
                <a:cs typeface="Arial"/>
              </a:rPr>
              <a:t>they</a:t>
            </a:r>
            <a:r>
              <a:rPr sz="1950" spc="-15">
                <a:latin typeface="Arial"/>
                <a:cs typeface="Arial"/>
              </a:rPr>
              <a:t> </a:t>
            </a:r>
            <a:r>
              <a:rPr sz="1950">
                <a:latin typeface="Arial"/>
                <a:cs typeface="Arial"/>
              </a:rPr>
              <a:t>have</a:t>
            </a:r>
            <a:r>
              <a:rPr sz="1950" spc="-4">
                <a:latin typeface="Arial"/>
                <a:cs typeface="Arial"/>
              </a:rPr>
              <a:t> </a:t>
            </a:r>
            <a:r>
              <a:rPr sz="1950">
                <a:latin typeface="Arial"/>
                <a:cs typeface="Arial"/>
              </a:rPr>
              <a:t>a</a:t>
            </a:r>
            <a:r>
              <a:rPr sz="1950" spc="-8">
                <a:latin typeface="Arial"/>
                <a:cs typeface="Arial"/>
              </a:rPr>
              <a:t> disability</a:t>
            </a:r>
            <a:endParaRPr sz="1950">
              <a:latin typeface="Arial"/>
              <a:cs typeface="Arial"/>
            </a:endParaRPr>
          </a:p>
        </p:txBody>
      </p:sp>
      <p:sp>
        <p:nvSpPr>
          <p:cNvPr id="5" name="Title 4">
            <a:extLst>
              <a:ext uri="{FF2B5EF4-FFF2-40B4-BE49-F238E27FC236}">
                <a16:creationId xmlns:a16="http://schemas.microsoft.com/office/drawing/2014/main" id="{34D95B8F-AF37-3C63-1F80-197B1E86FE8E}"/>
              </a:ext>
            </a:extLst>
          </p:cNvPr>
          <p:cNvSpPr>
            <a:spLocks noGrp="1"/>
          </p:cNvSpPr>
          <p:nvPr>
            <p:ph type="title"/>
          </p:nvPr>
        </p:nvSpPr>
        <p:spPr/>
        <p:txBody>
          <a:bodyPr/>
          <a:lstStyle/>
          <a:p>
            <a:r>
              <a:rPr lang="en-GB" b="1"/>
              <a:t>Equity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5800" y="2117923"/>
            <a:ext cx="7772400" cy="1470025"/>
          </a:xfrm>
        </p:spPr>
        <p:txBody>
          <a:bodyPr>
            <a:normAutofit/>
          </a:bodyPr>
          <a:lstStyle/>
          <a:p>
            <a:r>
              <a:rPr lang="en-GB" b="1" i="1">
                <a:solidFill>
                  <a:schemeClr val="bg1"/>
                </a:solidFill>
              </a:rPr>
              <a:t>What is health inequality?</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79985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87624" y="1916832"/>
            <a:ext cx="7200256" cy="3263502"/>
          </a:xfrm>
        </p:spPr>
        <p:txBody>
          <a:bodyPr vert="horz" lIns="91440" tIns="45720" rIns="91440" bIns="45720" rtlCol="0" anchor="t">
            <a:normAutofit fontScale="85000" lnSpcReduction="20000"/>
          </a:bodyPr>
          <a:lstStyle/>
          <a:p>
            <a:pPr marL="0" indent="0">
              <a:buNone/>
            </a:pPr>
            <a:endParaRPr lang="en-GB"/>
          </a:p>
          <a:p>
            <a:pPr>
              <a:buFont typeface="Wingdings" panose="05000000000000000000" pitchFamily="2" charset="2"/>
              <a:buChar char="§"/>
            </a:pPr>
            <a:r>
              <a:rPr lang="en-GB" dirty="0">
                <a:latin typeface="Arial"/>
                <a:cs typeface="Arial"/>
              </a:rPr>
              <a:t>Health inequalities are “</a:t>
            </a:r>
            <a:r>
              <a:rPr lang="en-GB" b="1" dirty="0">
                <a:latin typeface="Arial"/>
                <a:cs typeface="Arial"/>
              </a:rPr>
              <a:t>the unjust and avoidable differences </a:t>
            </a:r>
            <a:r>
              <a:rPr lang="en-GB" dirty="0">
                <a:latin typeface="Arial"/>
                <a:cs typeface="Arial"/>
              </a:rPr>
              <a:t>in people's health across the population and between specific population groups”. </a:t>
            </a:r>
          </a:p>
          <a:p>
            <a:pPr marL="0" indent="0">
              <a:buNone/>
            </a:pPr>
            <a:r>
              <a:rPr lang="en-GB" dirty="0">
                <a:latin typeface="Arial"/>
                <a:cs typeface="Arial"/>
              </a:rPr>
              <a:t>                               </a:t>
            </a:r>
          </a:p>
          <a:p>
            <a:pPr marL="0" indent="0">
              <a:buNone/>
            </a:pPr>
            <a:r>
              <a:rPr lang="en-GB" dirty="0">
                <a:latin typeface="Arial"/>
                <a:cs typeface="Arial"/>
              </a:rPr>
              <a:t>                                             (Scotland, 2020)                  </a:t>
            </a:r>
          </a:p>
          <a:p>
            <a:pPr marL="0" indent="0">
              <a:buNone/>
            </a:pPr>
            <a:r>
              <a:rPr lang="en-GB" dirty="0">
                <a:latin typeface="Arial"/>
                <a:cs typeface="Arial"/>
              </a:rPr>
              <a:t>                                                                 </a:t>
            </a:r>
          </a:p>
        </p:txBody>
      </p:sp>
    </p:spTree>
    <p:extLst>
      <p:ext uri="{BB962C8B-B14F-4D97-AF65-F5344CB8AC3E}">
        <p14:creationId xmlns:p14="http://schemas.microsoft.com/office/powerpoint/2010/main" val="1580978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200" y="236538"/>
            <a:ext cx="8229600" cy="1143000"/>
          </a:xfrm>
          <a:solidFill>
            <a:schemeClr val="bg1"/>
          </a:solidFill>
        </p:spPr>
        <p:txBody>
          <a:bodyPr anchorCtr="1"/>
          <a:lstStyle/>
          <a:p>
            <a:pPr lvl="0" algn="ctr"/>
            <a:r>
              <a:rPr lang="en-GB" b="1">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64166" y="1556792"/>
            <a:ext cx="7215667" cy="3263502"/>
          </a:xfrm>
        </p:spPr>
        <p:txBody>
          <a:bodyPr>
            <a:normAutofit fontScale="70000" lnSpcReduction="20000"/>
          </a:bodyPr>
          <a:lstStyle/>
          <a:p>
            <a:pPr marL="0" indent="0">
              <a:buNone/>
            </a:pPr>
            <a:endParaRPr lang="en-GB"/>
          </a:p>
          <a:p>
            <a:pPr>
              <a:buFont typeface="Wingdings" panose="05000000000000000000" pitchFamily="2" charset="2"/>
              <a:buChar char="§"/>
            </a:pPr>
            <a:r>
              <a:rPr lang="en-GB">
                <a:latin typeface="Arial" panose="020B0604020202020204" pitchFamily="34" charset="0"/>
                <a:cs typeface="Arial" panose="020B0604020202020204" pitchFamily="34" charset="0"/>
              </a:rPr>
              <a:t>“Health inequalities are differences in health between people or groups of people that may be considered unfair”. </a:t>
            </a:r>
          </a:p>
          <a:p>
            <a:pPr>
              <a:buFont typeface="Wingdings" panose="05000000000000000000" pitchFamily="2" charset="2"/>
              <a:buChar char="§"/>
            </a:pPr>
            <a:r>
              <a:rPr lang="en-GB">
                <a:latin typeface="Arial" panose="020B0604020202020204" pitchFamily="34" charset="0"/>
                <a:cs typeface="Arial" panose="020B0604020202020204" pitchFamily="34" charset="0"/>
              </a:rPr>
              <a:t>There is a social gradient in lifespan; people living in the most deprived areas in England have on average the lowest life expectancy and conversely, life expectancy is higher on average for those living in areas with lower deprivation.” </a:t>
            </a:r>
          </a:p>
          <a:p>
            <a:pPr marL="0" indent="0">
              <a:buNone/>
            </a:pPr>
            <a:r>
              <a:rPr lang="en-GB">
                <a:latin typeface="Arial" panose="020B0604020202020204" pitchFamily="34" charset="0"/>
                <a:cs typeface="Arial" panose="020B0604020202020204" pitchFamily="34" charset="0"/>
              </a:rPr>
              <a:t>                                                                 (Gov.uk, 2020)</a:t>
            </a: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2170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CA33-226A-7426-D48B-E934D74FF0CF}"/>
              </a:ext>
            </a:extLst>
          </p:cNvPr>
          <p:cNvSpPr>
            <a:spLocks noGrp="1"/>
          </p:cNvSpPr>
          <p:nvPr>
            <p:ph type="title"/>
          </p:nvPr>
        </p:nvSpPr>
        <p:spPr/>
        <p:txBody>
          <a:bodyPr/>
          <a:lstStyle/>
          <a:p>
            <a:r>
              <a:rPr lang="en-GB" b="1" i="0">
                <a:solidFill>
                  <a:srgbClr val="202124"/>
                </a:solidFill>
                <a:effectLst/>
                <a:latin typeface="arial" panose="020B0604020202020204" pitchFamily="34" charset="0"/>
              </a:rPr>
              <a:t>Social Gradient</a:t>
            </a:r>
            <a:endParaRPr lang="en-GB" b="1"/>
          </a:p>
        </p:txBody>
      </p:sp>
      <p:sp>
        <p:nvSpPr>
          <p:cNvPr id="3" name="Content Placeholder 2">
            <a:extLst>
              <a:ext uri="{FF2B5EF4-FFF2-40B4-BE49-F238E27FC236}">
                <a16:creationId xmlns:a16="http://schemas.microsoft.com/office/drawing/2014/main" id="{9EB13167-4CC5-AC77-5771-114833EF8602}"/>
              </a:ext>
            </a:extLst>
          </p:cNvPr>
          <p:cNvSpPr>
            <a:spLocks noGrp="1"/>
          </p:cNvSpPr>
          <p:nvPr>
            <p:ph idx="1"/>
          </p:nvPr>
        </p:nvSpPr>
        <p:spPr/>
        <p:txBody>
          <a:bodyPr>
            <a:normAutofit/>
          </a:bodyPr>
          <a:lstStyle/>
          <a:p>
            <a:r>
              <a:rPr lang="en-GB" sz="2800" b="0" i="0">
                <a:solidFill>
                  <a:srgbClr val="202124"/>
                </a:solidFill>
                <a:effectLst/>
                <a:latin typeface="arial" panose="020B0604020202020204" pitchFamily="34" charset="0"/>
              </a:rPr>
              <a:t>Institute of Health Equity (2022), "The social gradient in health is </a:t>
            </a:r>
            <a:r>
              <a:rPr lang="en-GB" sz="2800" i="0">
                <a:solidFill>
                  <a:srgbClr val="202124"/>
                </a:solidFill>
                <a:effectLst/>
                <a:latin typeface="arial" panose="020B0604020202020204" pitchFamily="34" charset="0"/>
              </a:rPr>
              <a:t>a term used to describe the phenomenon whereby people who are less advantaged in terms of socioeconomic position have worse health (and shorter lives) than those who are more advantaged”.</a:t>
            </a:r>
            <a:endParaRPr lang="en-GB" sz="2800"/>
          </a:p>
        </p:txBody>
      </p:sp>
    </p:spTree>
    <p:extLst>
      <p:ext uri="{BB962C8B-B14F-4D97-AF65-F5344CB8AC3E}">
        <p14:creationId xmlns:p14="http://schemas.microsoft.com/office/powerpoint/2010/main" val="3778823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65CB-E471-D336-FB01-B42EC5719D05}"/>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Health inequality</a:t>
            </a:r>
            <a:endParaRPr lang="en-GB"/>
          </a:p>
        </p:txBody>
      </p:sp>
      <p:sp>
        <p:nvSpPr>
          <p:cNvPr id="3" name="Content Placeholder 2">
            <a:extLst>
              <a:ext uri="{FF2B5EF4-FFF2-40B4-BE49-F238E27FC236}">
                <a16:creationId xmlns:a16="http://schemas.microsoft.com/office/drawing/2014/main" id="{56C69219-FB1E-F6AB-71A7-5CEC0A707D95}"/>
              </a:ext>
            </a:extLst>
          </p:cNvPr>
          <p:cNvSpPr>
            <a:spLocks noGrp="1"/>
          </p:cNvSpPr>
          <p:nvPr>
            <p:ph idx="1"/>
          </p:nvPr>
        </p:nvSpPr>
        <p:spPr/>
        <p:txBody>
          <a:bodyPr>
            <a:normAutofit/>
          </a:bodyPr>
          <a:lstStyle/>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Health Inequality is also used to refer to “differences in the care that people receive and the opportunities that they have to lead healthy lives – both of which can contribute to their health status”.</a:t>
            </a:r>
          </a:p>
          <a:p>
            <a:pPr marL="0" indent="0">
              <a:buNone/>
            </a:pPr>
            <a:r>
              <a:rPr lang="en-GB" sz="2800" dirty="0">
                <a:solidFill>
                  <a:srgbClr val="141414"/>
                </a:solidFill>
                <a:latin typeface="Arial" panose="020B0604020202020204" pitchFamily="34" charset="0"/>
                <a:cs typeface="Arial" panose="020B0604020202020204" pitchFamily="34" charset="0"/>
              </a:rPr>
              <a:t>                                         (Kings Fund, 2022)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6335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940A2-23AE-8664-A596-58D9310AE2B2}"/>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Health Inequality</a:t>
            </a:r>
            <a:endParaRPr lang="en-GB"/>
          </a:p>
        </p:txBody>
      </p:sp>
      <p:sp>
        <p:nvSpPr>
          <p:cNvPr id="3" name="Content Placeholder 2">
            <a:extLst>
              <a:ext uri="{FF2B5EF4-FFF2-40B4-BE49-F238E27FC236}">
                <a16:creationId xmlns:a16="http://schemas.microsoft.com/office/drawing/2014/main" id="{D8D49011-A2B7-86DB-6579-E347F0418F2F}"/>
              </a:ext>
            </a:extLst>
          </p:cNvPr>
          <p:cNvSpPr>
            <a:spLocks noGrp="1"/>
          </p:cNvSpPr>
          <p:nvPr>
            <p:ph idx="1"/>
          </p:nvPr>
        </p:nvSpPr>
        <p:spPr/>
        <p:txBody>
          <a:bodyPr>
            <a:normAutofit fontScale="70000" lnSpcReduction="20000"/>
          </a:bodyPr>
          <a:lstStyle/>
          <a:p>
            <a:pPr marL="0" indent="0" algn="l">
              <a:buNone/>
            </a:pPr>
            <a:r>
              <a:rPr lang="en-GB" sz="3400" b="0" i="0" dirty="0">
                <a:solidFill>
                  <a:srgbClr val="141414"/>
                </a:solidFill>
                <a:effectLst/>
                <a:latin typeface="Arial" panose="020B0604020202020204" pitchFamily="34" charset="0"/>
                <a:cs typeface="Arial" panose="020B0604020202020204" pitchFamily="34" charset="0"/>
              </a:rPr>
              <a:t>Health inequalities can therefore involve differences in:</a:t>
            </a:r>
          </a:p>
          <a:p>
            <a:pPr marL="0" indent="0" algn="l">
              <a:buNone/>
            </a:pPr>
            <a:endParaRPr lang="en-GB" sz="34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H</a:t>
            </a:r>
            <a:r>
              <a:rPr lang="en-GB" sz="3400" b="0" i="0" dirty="0">
                <a:solidFill>
                  <a:srgbClr val="141414"/>
                </a:solidFill>
                <a:effectLst/>
                <a:latin typeface="Arial" panose="020B0604020202020204" pitchFamily="34" charset="0"/>
                <a:cs typeface="Arial" panose="020B0604020202020204" pitchFamily="34" charset="0"/>
              </a:rPr>
              <a:t>ealth status, for example, life expectancy</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A</a:t>
            </a:r>
            <a:r>
              <a:rPr lang="en-GB" sz="3400" b="0" i="0" dirty="0">
                <a:solidFill>
                  <a:srgbClr val="141414"/>
                </a:solidFill>
                <a:effectLst/>
                <a:latin typeface="Arial" panose="020B0604020202020204" pitchFamily="34" charset="0"/>
                <a:cs typeface="Arial" panose="020B0604020202020204" pitchFamily="34" charset="0"/>
              </a:rPr>
              <a:t>ccess to care, for example, availability of given services</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Q</a:t>
            </a:r>
            <a:r>
              <a:rPr lang="en-GB" sz="3400" b="0" i="0" dirty="0">
                <a:solidFill>
                  <a:srgbClr val="141414"/>
                </a:solidFill>
                <a:effectLst/>
                <a:latin typeface="Arial" panose="020B0604020202020204" pitchFamily="34" charset="0"/>
                <a:cs typeface="Arial" panose="020B0604020202020204" pitchFamily="34" charset="0"/>
              </a:rPr>
              <a:t>uality and experience of care, for example, levels of patient satisfaction</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B</a:t>
            </a:r>
            <a:r>
              <a:rPr lang="en-GB" sz="3400" b="0" i="0" dirty="0">
                <a:solidFill>
                  <a:srgbClr val="141414"/>
                </a:solidFill>
                <a:effectLst/>
                <a:latin typeface="Arial" panose="020B0604020202020204" pitchFamily="34" charset="0"/>
                <a:cs typeface="Arial" panose="020B0604020202020204" pitchFamily="34" charset="0"/>
              </a:rPr>
              <a:t>ehavioural risks to health, for example, smoking rates</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W</a:t>
            </a:r>
            <a:r>
              <a:rPr lang="en-GB" sz="3400" b="0" i="0" dirty="0">
                <a:solidFill>
                  <a:srgbClr val="141414"/>
                </a:solidFill>
                <a:effectLst/>
                <a:latin typeface="Arial" panose="020B0604020202020204" pitchFamily="34" charset="0"/>
                <a:cs typeface="Arial" panose="020B0604020202020204" pitchFamily="34" charset="0"/>
              </a:rPr>
              <a:t>ider determinants of health, for example, quality of housing.</a:t>
            </a:r>
          </a:p>
          <a:p>
            <a:pPr marL="0" indent="0" algn="l">
              <a:buNone/>
            </a:pPr>
            <a:r>
              <a:rPr lang="en-GB" sz="3400" dirty="0">
                <a:solidFill>
                  <a:srgbClr val="141414"/>
                </a:solidFill>
                <a:latin typeface="Arial" panose="020B0604020202020204" pitchFamily="34" charset="0"/>
                <a:cs typeface="Arial" panose="020B0604020202020204" pitchFamily="34" charset="0"/>
              </a:rPr>
              <a:t>                                                             (Kings Fund, 2022)</a:t>
            </a:r>
            <a:endParaRPr lang="en-GB" sz="34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70575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DA184-4B8D-84D1-35B5-12ADA44ECE96}"/>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Health Inequality</a:t>
            </a:r>
            <a:endParaRPr lang="en-GB"/>
          </a:p>
        </p:txBody>
      </p:sp>
      <p:sp>
        <p:nvSpPr>
          <p:cNvPr id="3" name="Content Placeholder 2">
            <a:extLst>
              <a:ext uri="{FF2B5EF4-FFF2-40B4-BE49-F238E27FC236}">
                <a16:creationId xmlns:a16="http://schemas.microsoft.com/office/drawing/2014/main" id="{10A885FF-1C02-A9DD-05D6-7418AA1F6467}"/>
              </a:ext>
            </a:extLst>
          </p:cNvPr>
          <p:cNvSpPr>
            <a:spLocks noGrp="1"/>
          </p:cNvSpPr>
          <p:nvPr>
            <p:ph idx="1"/>
          </p:nvPr>
        </p:nvSpPr>
        <p:spPr>
          <a:xfrm>
            <a:off x="476250" y="1417638"/>
            <a:ext cx="8229600" cy="3917032"/>
          </a:xfrm>
        </p:spPr>
        <p:txBody>
          <a:bodyPr>
            <a:normAutofit fontScale="77500" lnSpcReduction="20000"/>
          </a:bodyPr>
          <a:lstStyle/>
          <a:p>
            <a:pPr>
              <a:buFont typeface="Wingdings" panose="05000000000000000000" pitchFamily="2" charset="2"/>
              <a:buChar char="§"/>
            </a:pPr>
            <a:r>
              <a:rPr lang="en-GB" sz="3100" dirty="0">
                <a:solidFill>
                  <a:srgbClr val="141414"/>
                </a:solidFill>
                <a:latin typeface="Arial" panose="020B0604020202020204" pitchFamily="34" charset="0"/>
                <a:cs typeface="Arial" panose="020B0604020202020204" pitchFamily="34" charset="0"/>
              </a:rPr>
              <a:t>In England, health inequalities are often analysed and addressed by policy across four types of factors:</a:t>
            </a:r>
            <a:endParaRPr lang="en-GB" sz="3100" dirty="0">
              <a:latin typeface="Arial" panose="020B0604020202020204" pitchFamily="34" charset="0"/>
              <a:cs typeface="Arial" panose="020B0604020202020204" pitchFamily="34" charset="0"/>
            </a:endParaRPr>
          </a:p>
          <a:p>
            <a:pPr marL="0" indent="0" algn="l">
              <a:buNone/>
            </a:pPr>
            <a:endParaRPr lang="en-GB" sz="31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100" dirty="0">
                <a:solidFill>
                  <a:srgbClr val="141414"/>
                </a:solidFill>
                <a:latin typeface="Arial" panose="020B0604020202020204" pitchFamily="34" charset="0"/>
                <a:cs typeface="Arial" panose="020B0604020202020204" pitchFamily="34" charset="0"/>
              </a:rPr>
              <a:t>S</a:t>
            </a:r>
            <a:r>
              <a:rPr lang="en-GB" sz="3100" b="0" i="0" dirty="0">
                <a:solidFill>
                  <a:srgbClr val="141414"/>
                </a:solidFill>
                <a:effectLst/>
                <a:latin typeface="Arial" panose="020B0604020202020204" pitchFamily="34" charset="0"/>
                <a:cs typeface="Arial" panose="020B0604020202020204" pitchFamily="34" charset="0"/>
              </a:rPr>
              <a:t>ocio-economic factors, for example, income</a:t>
            </a:r>
          </a:p>
          <a:p>
            <a:pPr algn="l">
              <a:buFont typeface="Wingdings" panose="05000000000000000000" pitchFamily="2" charset="2"/>
              <a:buChar char="§"/>
            </a:pPr>
            <a:r>
              <a:rPr lang="en-GB" sz="3100" dirty="0">
                <a:solidFill>
                  <a:srgbClr val="141414"/>
                </a:solidFill>
                <a:latin typeface="Arial" panose="020B0604020202020204" pitchFamily="34" charset="0"/>
                <a:cs typeface="Arial" panose="020B0604020202020204" pitchFamily="34" charset="0"/>
              </a:rPr>
              <a:t>G</a:t>
            </a:r>
            <a:r>
              <a:rPr lang="en-GB" sz="3100" b="0" i="0" dirty="0">
                <a:solidFill>
                  <a:srgbClr val="141414"/>
                </a:solidFill>
                <a:effectLst/>
                <a:latin typeface="Arial" panose="020B0604020202020204" pitchFamily="34" charset="0"/>
                <a:cs typeface="Arial" panose="020B0604020202020204" pitchFamily="34" charset="0"/>
              </a:rPr>
              <a:t>eography, for example, region or whether urban or rural</a:t>
            </a:r>
          </a:p>
          <a:p>
            <a:pPr algn="l">
              <a:buFont typeface="Wingdings" panose="05000000000000000000" pitchFamily="2" charset="2"/>
              <a:buChar char="§"/>
            </a:pPr>
            <a:r>
              <a:rPr lang="en-GB" sz="3100" dirty="0">
                <a:solidFill>
                  <a:srgbClr val="141414"/>
                </a:solidFill>
                <a:latin typeface="Arial" panose="020B0604020202020204" pitchFamily="34" charset="0"/>
                <a:cs typeface="Arial" panose="020B0604020202020204" pitchFamily="34" charset="0"/>
              </a:rPr>
              <a:t>S</a:t>
            </a:r>
            <a:r>
              <a:rPr lang="en-GB" sz="3100" b="0" i="0" dirty="0">
                <a:solidFill>
                  <a:srgbClr val="141414"/>
                </a:solidFill>
                <a:effectLst/>
                <a:latin typeface="Arial" panose="020B0604020202020204" pitchFamily="34" charset="0"/>
                <a:cs typeface="Arial" panose="020B0604020202020204" pitchFamily="34" charset="0"/>
              </a:rPr>
              <a:t>pecific characteristics including those protected in law, such as sex, ethnicity or disability</a:t>
            </a:r>
          </a:p>
          <a:p>
            <a:pPr algn="l">
              <a:buFont typeface="Wingdings" panose="05000000000000000000" pitchFamily="2" charset="2"/>
              <a:buChar char="§"/>
            </a:pPr>
            <a:r>
              <a:rPr lang="en-GB" sz="3100" dirty="0">
                <a:solidFill>
                  <a:srgbClr val="141414"/>
                </a:solidFill>
                <a:latin typeface="Arial" panose="020B0604020202020204" pitchFamily="34" charset="0"/>
                <a:cs typeface="Arial" panose="020B0604020202020204" pitchFamily="34" charset="0"/>
              </a:rPr>
              <a:t>S</a:t>
            </a:r>
            <a:r>
              <a:rPr lang="en-GB" sz="3100" b="0" i="0" dirty="0">
                <a:solidFill>
                  <a:srgbClr val="141414"/>
                </a:solidFill>
                <a:effectLst/>
                <a:latin typeface="Arial" panose="020B0604020202020204" pitchFamily="34" charset="0"/>
                <a:cs typeface="Arial" panose="020B0604020202020204" pitchFamily="34" charset="0"/>
              </a:rPr>
              <a:t>ocially excluded groups, for example, people experiencing homelessness.</a:t>
            </a:r>
          </a:p>
          <a:p>
            <a:pPr marL="0" indent="0">
              <a:buNone/>
            </a:pPr>
            <a:r>
              <a:rPr lang="en-GB" sz="3100" dirty="0">
                <a:solidFill>
                  <a:srgbClr val="141414"/>
                </a:solidFill>
                <a:latin typeface="Arial" panose="020B0604020202020204" pitchFamily="34" charset="0"/>
                <a:cs typeface="Arial" panose="020B0604020202020204" pitchFamily="34" charset="0"/>
              </a:rPr>
              <a:t>                                                      (Kings Fund, 2022)</a:t>
            </a:r>
            <a:endParaRPr lang="en-GB" sz="31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30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6944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A20E-A087-4016-0537-2D697659C06B}"/>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008795C-5584-4F76-0EE3-5CBC4875EBF4}"/>
              </a:ext>
            </a:extLst>
          </p:cNvPr>
          <p:cNvSpPr>
            <a:spLocks noGrp="1"/>
          </p:cNvSpPr>
          <p:nvPr>
            <p:ph idx="1"/>
          </p:nvPr>
        </p:nvSpPr>
        <p:spPr/>
        <p:txBody>
          <a:bodyPr>
            <a:normAutofit fontScale="85000" lnSpcReduction="10000"/>
          </a:bodyPr>
          <a:lstStyle/>
          <a:p>
            <a:pPr marL="0" indent="0">
              <a:buNone/>
            </a:pPr>
            <a:r>
              <a:rPr lang="en-GB">
                <a:latin typeface="Arial" panose="020B0604020202020204" pitchFamily="34" charset="0"/>
                <a:cs typeface="Arial" panose="020B0604020202020204" pitchFamily="34" charset="0"/>
              </a:rPr>
              <a:t>Working independently explore the link below</a:t>
            </a:r>
            <a:endParaRPr lang="en-GB">
              <a:hlinkClick r:id="rId2"/>
            </a:endParaRPr>
          </a:p>
          <a:p>
            <a:endParaRPr lang="en-GB">
              <a:hlinkClick r:id="rId2"/>
            </a:endParaRPr>
          </a:p>
          <a:p>
            <a:r>
              <a:rPr lang="en-GB">
                <a:hlinkClick r:id="rId2"/>
              </a:rPr>
              <a:t>https://www.health.org.uk/evidence-hub/health-inequalities</a:t>
            </a:r>
            <a:endParaRPr lang="en-GB"/>
          </a:p>
          <a:p>
            <a:r>
              <a:rPr lang="en-GB">
                <a:hlinkClick r:id="rId3"/>
              </a:rPr>
              <a:t>https://www.health.org.uk/evidence-hub/health-inequalities/life-expectancy-and-healthy-life-expectancy-at-birth-by-deprivation</a:t>
            </a:r>
            <a:endParaRPr lang="en-GB"/>
          </a:p>
          <a:p>
            <a:endParaRPr lang="en-GB"/>
          </a:p>
          <a:p>
            <a:pPr marL="0" indent="0" algn="ctr">
              <a:buNone/>
            </a:pPr>
            <a:r>
              <a:rPr lang="en-GB" b="1"/>
              <a:t>Feedback your findings to the whole class</a:t>
            </a:r>
          </a:p>
        </p:txBody>
      </p:sp>
    </p:spTree>
    <p:extLst>
      <p:ext uri="{BB962C8B-B14F-4D97-AF65-F5344CB8AC3E}">
        <p14:creationId xmlns:p14="http://schemas.microsoft.com/office/powerpoint/2010/main" val="30048805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ECFF-25E0-76FC-2AE3-BA61D81DF22F}"/>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17F6FD9-C965-0141-C03C-025E3BF63E7F}"/>
              </a:ext>
            </a:extLst>
          </p:cNvPr>
          <p:cNvSpPr>
            <a:spLocks noGrp="1"/>
          </p:cNvSpPr>
          <p:nvPr>
            <p:ph idx="1"/>
          </p:nvPr>
        </p:nvSpPr>
        <p:spPr/>
        <p:txBody>
          <a:bodyPr/>
          <a:lstStyle/>
          <a:p>
            <a:r>
              <a:rPr lang="en-GB"/>
              <a:t>Working in groups explore the link below</a:t>
            </a:r>
          </a:p>
          <a:p>
            <a:pPr marL="0" indent="0">
              <a:buNone/>
            </a:pPr>
            <a:endParaRPr lang="en-GB"/>
          </a:p>
          <a:p>
            <a:r>
              <a:rPr lang="en-GB">
                <a:hlinkClick r:id="rId3"/>
              </a:rPr>
              <a:t>https://www.kingsfund.org.uk/publications/what-are-health-inequalities</a:t>
            </a:r>
            <a:endParaRPr lang="en-GB"/>
          </a:p>
          <a:p>
            <a:endParaRPr lang="en-GB"/>
          </a:p>
          <a:p>
            <a:pPr algn="ctr"/>
            <a:r>
              <a:rPr lang="en-GB" sz="2800" b="1"/>
              <a:t>Feedback your findings to the whole class</a:t>
            </a:r>
          </a:p>
          <a:p>
            <a:endParaRPr lang="en-GB"/>
          </a:p>
        </p:txBody>
      </p:sp>
    </p:spTree>
    <p:extLst>
      <p:ext uri="{BB962C8B-B14F-4D97-AF65-F5344CB8AC3E}">
        <p14:creationId xmlns:p14="http://schemas.microsoft.com/office/powerpoint/2010/main" val="2736370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F26B85-B987-05E1-AE95-F6B6FE521B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6116" y="402489"/>
            <a:ext cx="6277851" cy="4734586"/>
          </a:xfrm>
          <a:prstGeom prst="rect">
            <a:avLst/>
          </a:prstGeom>
        </p:spPr>
      </p:pic>
      <p:sp>
        <p:nvSpPr>
          <p:cNvPr id="2" name="TextBox 1">
            <a:extLst>
              <a:ext uri="{FF2B5EF4-FFF2-40B4-BE49-F238E27FC236}">
                <a16:creationId xmlns:a16="http://schemas.microsoft.com/office/drawing/2014/main" id="{5D820C38-6DD3-C6C8-EDD3-D09F571CBD94}"/>
              </a:ext>
            </a:extLst>
          </p:cNvPr>
          <p:cNvSpPr txBox="1"/>
          <p:nvPr/>
        </p:nvSpPr>
        <p:spPr>
          <a:xfrm>
            <a:off x="4480560" y="5202936"/>
            <a:ext cx="3831336" cy="307777"/>
          </a:xfrm>
          <a:prstGeom prst="rect">
            <a:avLst/>
          </a:prstGeom>
          <a:noFill/>
        </p:spPr>
        <p:txBody>
          <a:bodyPr wrap="square" rtlCol="0">
            <a:spAutoFit/>
          </a:bodyPr>
          <a:lstStyle/>
          <a:p>
            <a:r>
              <a:rPr lang="en-GB" sz="1400" dirty="0"/>
              <a:t>(Birmingham City Council, 2019)</a:t>
            </a:r>
          </a:p>
        </p:txBody>
      </p:sp>
    </p:spTree>
    <p:extLst>
      <p:ext uri="{BB962C8B-B14F-4D97-AF65-F5344CB8AC3E}">
        <p14:creationId xmlns:p14="http://schemas.microsoft.com/office/powerpoint/2010/main" val="984278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a:solidFill>
                  <a:schemeClr val="bg1"/>
                </a:solidFill>
              </a:rPr>
              <a:t>What is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627276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761E-D683-3127-D247-2A15673FD860}"/>
              </a:ext>
            </a:extLst>
          </p:cNvPr>
          <p:cNvSpPr>
            <a:spLocks noGrp="1"/>
          </p:cNvSpPr>
          <p:nvPr>
            <p:ph type="title"/>
          </p:nvPr>
        </p:nvSpPr>
        <p:spPr/>
        <p:txBody>
          <a:bodyPr/>
          <a:lstStyle/>
          <a:p>
            <a:r>
              <a:rPr lang="en-GB" b="1"/>
              <a:t>Health equity </a:t>
            </a:r>
            <a:endParaRPr lang="en-GB"/>
          </a:p>
        </p:txBody>
      </p:sp>
      <p:sp>
        <p:nvSpPr>
          <p:cNvPr id="3" name="Content Placeholder 2">
            <a:extLst>
              <a:ext uri="{FF2B5EF4-FFF2-40B4-BE49-F238E27FC236}">
                <a16:creationId xmlns:a16="http://schemas.microsoft.com/office/drawing/2014/main" id="{FCA89A3F-BE0E-FD0B-735C-F3F92E19EDAC}"/>
              </a:ext>
            </a:extLst>
          </p:cNvPr>
          <p:cNvSpPr>
            <a:spLocks noGrp="1"/>
          </p:cNvSpPr>
          <p:nvPr>
            <p:ph idx="1"/>
          </p:nvPr>
        </p:nvSpPr>
        <p:spPr/>
        <p:txBody>
          <a:bodyPr>
            <a:normAutofit fontScale="70000" lnSpcReduction="20000"/>
          </a:bodyPr>
          <a:lstStyle/>
          <a:p>
            <a:r>
              <a:rPr lang="en-GB"/>
              <a:t>Health equity is defined as the ‘absence of unfair and avoidable or remediable differences in health’ among social groups (Solar and Irwin 2007). </a:t>
            </a:r>
          </a:p>
          <a:p>
            <a:r>
              <a:rPr lang="en-GB"/>
              <a:t>Health equity is therefore about the values of fairness and justice. </a:t>
            </a:r>
          </a:p>
          <a:p>
            <a:r>
              <a:rPr lang="en-GB"/>
              <a:t>A focus on health equity means valuing health as an essential and valuable resource for human development, helping people reach their potential and contribute positively to society. </a:t>
            </a:r>
          </a:p>
          <a:p>
            <a:r>
              <a:rPr lang="en-GB"/>
              <a:t>Health also represents an important public good, an investment in human, societal and economic development</a:t>
            </a:r>
          </a:p>
        </p:txBody>
      </p:sp>
    </p:spTree>
    <p:extLst>
      <p:ext uri="{BB962C8B-B14F-4D97-AF65-F5344CB8AC3E}">
        <p14:creationId xmlns:p14="http://schemas.microsoft.com/office/powerpoint/2010/main" val="2602975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B823-F261-4E7C-8A47-97EACE95AA61}"/>
              </a:ext>
            </a:extLst>
          </p:cNvPr>
          <p:cNvSpPr>
            <a:spLocks noGrp="1"/>
          </p:cNvSpPr>
          <p:nvPr>
            <p:ph type="title"/>
          </p:nvPr>
        </p:nvSpPr>
        <p:spPr/>
        <p:txBody>
          <a:bodyPr/>
          <a:lstStyle/>
          <a:p>
            <a:r>
              <a:rPr lang="en-GB" b="1"/>
              <a:t>Health equity </a:t>
            </a:r>
            <a:endParaRPr lang="en-GB"/>
          </a:p>
        </p:txBody>
      </p:sp>
      <p:sp>
        <p:nvSpPr>
          <p:cNvPr id="5" name="TextBox 4">
            <a:extLst>
              <a:ext uri="{FF2B5EF4-FFF2-40B4-BE49-F238E27FC236}">
                <a16:creationId xmlns:a16="http://schemas.microsoft.com/office/drawing/2014/main" id="{056AE8A6-4297-4B72-AEDA-C532FDB4D968}"/>
              </a:ext>
            </a:extLst>
          </p:cNvPr>
          <p:cNvSpPr txBox="1"/>
          <p:nvPr/>
        </p:nvSpPr>
        <p:spPr>
          <a:xfrm>
            <a:off x="899592" y="1772816"/>
            <a:ext cx="7787208" cy="3539430"/>
          </a:xfrm>
          <a:prstGeom prst="rect">
            <a:avLst/>
          </a:prstGeom>
          <a:noFill/>
        </p:spPr>
        <p:txBody>
          <a:bodyPr wrap="square">
            <a:spAutoFit/>
          </a:bodyPr>
          <a:lstStyle/>
          <a:p>
            <a:r>
              <a:rPr lang="en-GB" sz="2800"/>
              <a:t>“Health equity means ensuring that everyone has the chance to be as healthy as possible”. </a:t>
            </a:r>
          </a:p>
          <a:p>
            <a:endParaRPr lang="en-GB" sz="2800"/>
          </a:p>
          <a:p>
            <a:r>
              <a:rPr lang="en-GB" sz="2800"/>
              <a:t>However, “factors outside of a person’s control, such as discrimination and lack of resources, can prevent them from achieving their best health”. </a:t>
            </a:r>
          </a:p>
          <a:p>
            <a:endParaRPr lang="en-GB" sz="2800"/>
          </a:p>
          <a:p>
            <a:r>
              <a:rPr lang="en-GB" sz="2800"/>
              <a:t>                                                     (Gov.UK, 2022)</a:t>
            </a:r>
          </a:p>
        </p:txBody>
      </p:sp>
    </p:spTree>
    <p:extLst>
      <p:ext uri="{BB962C8B-B14F-4D97-AF65-F5344CB8AC3E}">
        <p14:creationId xmlns:p14="http://schemas.microsoft.com/office/powerpoint/2010/main" val="13687846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a:solidFill>
                  <a:schemeClr val="bg1"/>
                </a:solidFill>
              </a:rPr>
              <a:t>What are the factors that affect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29465054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13B4-864C-460E-AE11-68CC316292FC}"/>
              </a:ext>
            </a:extLst>
          </p:cNvPr>
          <p:cNvSpPr>
            <a:spLocks noGrp="1"/>
          </p:cNvSpPr>
          <p:nvPr>
            <p:ph type="title"/>
          </p:nvPr>
        </p:nvSpPr>
        <p:spPr/>
        <p:txBody>
          <a:bodyPr>
            <a:normAutofit fontScale="90000"/>
          </a:bodyPr>
          <a:lstStyle/>
          <a:p>
            <a:r>
              <a:rPr lang="en-GB" b="1"/>
              <a:t>Factors that affect health equity</a:t>
            </a:r>
          </a:p>
        </p:txBody>
      </p:sp>
      <p:sp>
        <p:nvSpPr>
          <p:cNvPr id="3" name="Content Placeholder 2">
            <a:extLst>
              <a:ext uri="{FF2B5EF4-FFF2-40B4-BE49-F238E27FC236}">
                <a16:creationId xmlns:a16="http://schemas.microsoft.com/office/drawing/2014/main" id="{629A8A65-0CB0-4742-81CA-225606DF1350}"/>
              </a:ext>
            </a:extLst>
          </p:cNvPr>
          <p:cNvSpPr>
            <a:spLocks noGrp="1"/>
          </p:cNvSpPr>
          <p:nvPr>
            <p:ph idx="1"/>
          </p:nvPr>
        </p:nvSpPr>
        <p:spPr/>
        <p:txBody>
          <a:bodyPr>
            <a:normAutofit lnSpcReduction="10000"/>
          </a:bodyPr>
          <a:lstStyle/>
          <a:p>
            <a:pPr marL="0" indent="0">
              <a:buNone/>
            </a:pPr>
            <a:r>
              <a:rPr lang="en-GB" sz="2800"/>
              <a:t>Social and environmental Factors that can limit access to good health include obstacles like</a:t>
            </a:r>
          </a:p>
          <a:p>
            <a:pPr marL="0" indent="0">
              <a:buNone/>
            </a:pPr>
            <a:endParaRPr lang="en-GB" sz="2800"/>
          </a:p>
          <a:p>
            <a:r>
              <a:rPr lang="en-GB" sz="2800"/>
              <a:t>Racial and ethnic discrimination</a:t>
            </a:r>
          </a:p>
          <a:p>
            <a:pPr>
              <a:buFont typeface="Arial" panose="020B0604020202020204" pitchFamily="34" charset="0"/>
              <a:buChar char="•"/>
            </a:pPr>
            <a:r>
              <a:rPr lang="en-GB" sz="2800"/>
              <a:t>Lack of access to quality education </a:t>
            </a:r>
          </a:p>
          <a:p>
            <a:pPr>
              <a:buFont typeface="Arial" panose="020B0604020202020204" pitchFamily="34" charset="0"/>
              <a:buChar char="•"/>
            </a:pPr>
            <a:r>
              <a:rPr lang="en-GB" sz="2800"/>
              <a:t>Income and wealth gaps</a:t>
            </a:r>
          </a:p>
          <a:p>
            <a:pPr>
              <a:buFont typeface="Arial" panose="020B0604020202020204" pitchFamily="34" charset="0"/>
              <a:buChar char="•"/>
            </a:pPr>
            <a:r>
              <a:rPr lang="en-GB" sz="2800"/>
              <a:t>Inadequate housing or lack of housing</a:t>
            </a:r>
          </a:p>
          <a:p>
            <a:pPr>
              <a:buFont typeface="Arial" panose="020B0604020202020204" pitchFamily="34" charset="0"/>
              <a:buChar char="•"/>
            </a:pPr>
            <a:r>
              <a:rPr lang="en-GB" sz="2800"/>
              <a:t>unsafe environments</a:t>
            </a:r>
          </a:p>
          <a:p>
            <a:endParaRPr lang="en-GB"/>
          </a:p>
        </p:txBody>
      </p:sp>
    </p:spTree>
    <p:extLst>
      <p:ext uri="{BB962C8B-B14F-4D97-AF65-F5344CB8AC3E}">
        <p14:creationId xmlns:p14="http://schemas.microsoft.com/office/powerpoint/2010/main" val="31069059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a:solidFill>
                  <a:schemeClr val="bg1"/>
                </a:solidFill>
              </a:rPr>
              <a:t>What are the approach to enhance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1647348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F0A4D-95EA-E816-7BC0-FC11D71033F5}"/>
              </a:ext>
            </a:extLst>
          </p:cNvPr>
          <p:cNvSpPr>
            <a:spLocks noGrp="1"/>
          </p:cNvSpPr>
          <p:nvPr>
            <p:ph type="title"/>
          </p:nvPr>
        </p:nvSpPr>
        <p:spPr>
          <a:xfrm>
            <a:off x="457200" y="2264"/>
            <a:ext cx="8651304" cy="1143000"/>
          </a:xfrm>
        </p:spPr>
        <p:txBody>
          <a:bodyPr>
            <a:normAutofit/>
          </a:bodyPr>
          <a:lstStyle/>
          <a:p>
            <a:r>
              <a:rPr lang="en-GB" b="1" dirty="0"/>
              <a:t>Enhancing health equity</a:t>
            </a:r>
          </a:p>
        </p:txBody>
      </p:sp>
      <p:sp>
        <p:nvSpPr>
          <p:cNvPr id="3" name="Content Placeholder 2">
            <a:extLst>
              <a:ext uri="{FF2B5EF4-FFF2-40B4-BE49-F238E27FC236}">
                <a16:creationId xmlns:a16="http://schemas.microsoft.com/office/drawing/2014/main" id="{F34076AF-7D12-EE9A-B537-5EAB456158A5}"/>
              </a:ext>
            </a:extLst>
          </p:cNvPr>
          <p:cNvSpPr>
            <a:spLocks noGrp="1"/>
          </p:cNvSpPr>
          <p:nvPr>
            <p:ph idx="1"/>
          </p:nvPr>
        </p:nvSpPr>
        <p:spPr>
          <a:xfrm>
            <a:off x="243191" y="857641"/>
            <a:ext cx="8900809" cy="5142717"/>
          </a:xfrm>
        </p:spPr>
        <p:txBody>
          <a:bodyPr vert="horz" lIns="91440" tIns="45720" rIns="91440" bIns="45720" rtlCol="0" anchor="t">
            <a:normAutofit/>
          </a:bodyPr>
          <a:lstStyle/>
          <a:p>
            <a:pPr marL="0" indent="0">
              <a:buNone/>
            </a:pPr>
            <a:r>
              <a:rPr lang="en-GB" sz="1400" b="1" dirty="0">
                <a:latin typeface="Arial" panose="020B0604020202020204" pitchFamily="34" charset="0"/>
                <a:cs typeface="Arial" panose="020B0604020202020204" pitchFamily="34" charset="0"/>
              </a:rPr>
              <a:t>1. Focusing on the Most Disadvantaged</a:t>
            </a:r>
            <a:endParaRPr lang="en-US"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ea typeface="+mn-lt"/>
                <a:cs typeface="Arial" panose="020B0604020202020204" pitchFamily="34" charset="0"/>
              </a:rPr>
              <a:t>Goal</a:t>
            </a:r>
            <a:r>
              <a:rPr lang="en-GB" sz="1400" dirty="0">
                <a:latin typeface="Arial" panose="020B0604020202020204" pitchFamily="34" charset="0"/>
                <a:ea typeface="+mn-lt"/>
                <a:cs typeface="Arial" panose="020B0604020202020204" pitchFamily="34" charset="0"/>
              </a:rPr>
              <a:t>: Improve the health of the poorest or worst-off groups, without necessarily reducing overall inequality.</a:t>
            </a:r>
            <a:br>
              <a:rPr lang="en-GB" sz="1400" dirty="0">
                <a:latin typeface="Arial" panose="020B0604020202020204" pitchFamily="34" charset="0"/>
                <a:ea typeface="+mn-lt"/>
                <a:cs typeface="Arial" panose="020B0604020202020204" pitchFamily="34" charset="0"/>
              </a:rPr>
            </a:br>
            <a:r>
              <a:rPr lang="en-GB" sz="1400" b="1" dirty="0">
                <a:latin typeface="Arial" panose="020B0604020202020204" pitchFamily="34" charset="0"/>
                <a:ea typeface="+mn-lt"/>
                <a:cs typeface="Arial" panose="020B0604020202020204" pitchFamily="34" charset="0"/>
              </a:rPr>
              <a:t>Example</a:t>
            </a:r>
            <a:r>
              <a:rPr lang="en-GB" sz="1400" dirty="0">
                <a:latin typeface="Arial" panose="020B0604020202020204" pitchFamily="34" charset="0"/>
                <a:ea typeface="+mn-lt"/>
                <a:cs typeface="Arial" panose="020B0604020202020204" pitchFamily="34" charset="0"/>
              </a:rPr>
              <a:t>:</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ea typeface="+mn-lt"/>
                <a:cs typeface="Arial" panose="020B0604020202020204" pitchFamily="34" charset="0"/>
              </a:rPr>
              <a:t>Providing free mobile health clinics in homeless shelters or refugee camps.</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ea typeface="+mn-lt"/>
                <a:cs typeface="Arial" panose="020B0604020202020204" pitchFamily="34" charset="0"/>
              </a:rPr>
              <a:t>Offering targeted vaccination drives in low-income neighbourhoods.</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2</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Lessening Health Gaps</a:t>
            </a: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ea typeface="+mn-lt"/>
                <a:cs typeface="Arial" panose="020B0604020202020204" pitchFamily="34" charset="0"/>
              </a:rPr>
              <a:t>Goal</a:t>
            </a:r>
            <a:r>
              <a:rPr lang="en-GB" sz="1400" dirty="0">
                <a:latin typeface="Arial" panose="020B0604020202020204" pitchFamily="34" charset="0"/>
                <a:ea typeface="+mn-lt"/>
                <a:cs typeface="Arial" panose="020B0604020202020204" pitchFamily="34" charset="0"/>
              </a:rPr>
              <a:t>: Reduce the disparity between the health of the most advantaged and most disadvantaged groups.</a:t>
            </a:r>
            <a:br>
              <a:rPr lang="en-GB" sz="1400" dirty="0">
                <a:latin typeface="Arial" panose="020B0604020202020204" pitchFamily="34" charset="0"/>
                <a:ea typeface="+mn-lt"/>
                <a:cs typeface="Arial" panose="020B0604020202020204" pitchFamily="34" charset="0"/>
              </a:rPr>
            </a:br>
            <a:r>
              <a:rPr lang="en-GB" sz="1400" b="1" dirty="0">
                <a:latin typeface="Arial" panose="020B0604020202020204" pitchFamily="34" charset="0"/>
                <a:ea typeface="+mn-lt"/>
                <a:cs typeface="Arial" panose="020B0604020202020204" pitchFamily="34" charset="0"/>
              </a:rPr>
              <a:t>Example</a:t>
            </a:r>
            <a:r>
              <a:rPr lang="en-GB" sz="1400" dirty="0">
                <a:latin typeface="Arial" panose="020B0604020202020204" pitchFamily="34" charset="0"/>
                <a:ea typeface="+mn-lt"/>
                <a:cs typeface="Arial" panose="020B0604020202020204" pitchFamily="34" charset="0"/>
              </a:rPr>
              <a:t>:</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ea typeface="+mn-lt"/>
                <a:cs typeface="Arial" panose="020B0604020202020204" pitchFamily="34" charset="0"/>
              </a:rPr>
              <a:t>Setting a target to reduce infant mortality in the lowest-income areas to be closer to national averages.</a:t>
            </a:r>
          </a:p>
          <a:p>
            <a:r>
              <a:rPr lang="en-GB" sz="1400" dirty="0">
                <a:latin typeface="Arial" panose="020B0604020202020204" pitchFamily="34" charset="0"/>
                <a:ea typeface="+mn-lt"/>
                <a:cs typeface="Arial" panose="020B0604020202020204" pitchFamily="34" charset="0"/>
              </a:rPr>
              <a:t>Funding health programmes that specifically aim to reduce differences in cancer survival rates between deprived and wealthy areas.</a:t>
            </a:r>
          </a:p>
          <a:p>
            <a:endParaRPr lang="en-GB" sz="1400" dirty="0">
              <a:latin typeface="Arial" panose="020B0604020202020204" pitchFamily="34" charset="0"/>
              <a:ea typeface="+mn-lt"/>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3. Reducing the Social Gradient</a:t>
            </a: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ea typeface="+mn-lt"/>
                <a:cs typeface="Arial" panose="020B0604020202020204" pitchFamily="34" charset="0"/>
              </a:rPr>
              <a:t>Goal</a:t>
            </a:r>
            <a:r>
              <a:rPr lang="en-GB" sz="1400" dirty="0">
                <a:latin typeface="Arial" panose="020B0604020202020204" pitchFamily="34" charset="0"/>
                <a:ea typeface="+mn-lt"/>
                <a:cs typeface="Arial" panose="020B0604020202020204" pitchFamily="34" charset="0"/>
              </a:rPr>
              <a:t>: Improve health outcomes at </a:t>
            </a:r>
            <a:r>
              <a:rPr lang="en-GB" sz="1400" i="1" dirty="0">
                <a:latin typeface="Arial" panose="020B0604020202020204" pitchFamily="34" charset="0"/>
                <a:ea typeface="+mn-lt"/>
                <a:cs typeface="Arial" panose="020B0604020202020204" pitchFamily="34" charset="0"/>
              </a:rPr>
              <a:t>every level</a:t>
            </a:r>
            <a:r>
              <a:rPr lang="en-GB" sz="1400" dirty="0">
                <a:latin typeface="Arial" panose="020B0604020202020204" pitchFamily="34" charset="0"/>
                <a:ea typeface="+mn-lt"/>
                <a:cs typeface="Arial" panose="020B0604020202020204" pitchFamily="34" charset="0"/>
              </a:rPr>
              <a:t> of disadvantage, not just for the poorest, to flatten the entire income-health curve.</a:t>
            </a:r>
            <a:br>
              <a:rPr lang="en-GB" sz="1400" dirty="0">
                <a:latin typeface="Arial" panose="020B0604020202020204" pitchFamily="34" charset="0"/>
                <a:ea typeface="+mn-lt"/>
                <a:cs typeface="Arial" panose="020B0604020202020204" pitchFamily="34" charset="0"/>
              </a:rPr>
            </a:br>
            <a:r>
              <a:rPr lang="en-GB" sz="1400" dirty="0">
                <a:latin typeface="Arial" panose="020B0604020202020204" pitchFamily="34" charset="0"/>
                <a:ea typeface="+mn-lt"/>
                <a:cs typeface="Arial" panose="020B0604020202020204" pitchFamily="34" charset="0"/>
              </a:rPr>
              <a:t> </a:t>
            </a:r>
            <a:r>
              <a:rPr lang="en-GB" sz="1400" b="1" dirty="0">
                <a:latin typeface="Arial" panose="020B0604020202020204" pitchFamily="34" charset="0"/>
                <a:ea typeface="+mn-lt"/>
                <a:cs typeface="Arial" panose="020B0604020202020204" pitchFamily="34" charset="0"/>
              </a:rPr>
              <a:t>Example</a:t>
            </a:r>
            <a:r>
              <a:rPr lang="en-GB" sz="1400" dirty="0">
                <a:latin typeface="Arial" panose="020B0604020202020204" pitchFamily="34" charset="0"/>
                <a:ea typeface="+mn-lt"/>
                <a:cs typeface="Arial" panose="020B0604020202020204" pitchFamily="34" charset="0"/>
              </a:rPr>
              <a:t>:</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ea typeface="+mn-lt"/>
                <a:cs typeface="Arial" panose="020B0604020202020204" pitchFamily="34" charset="0"/>
              </a:rPr>
              <a:t>Implementing universal early years support (e.g., Sure Start centres) that benefit all families but offer more support to those with greater needs.</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ea typeface="+mn-lt"/>
                <a:cs typeface="Arial" panose="020B0604020202020204" pitchFamily="34" charset="0"/>
              </a:rPr>
              <a:t>Fund accessible, high-quality education and healthcare across all income levels.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83284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C311-5528-CFAF-F696-5A0E98E03992}"/>
              </a:ext>
            </a:extLst>
          </p:cNvPr>
          <p:cNvSpPr>
            <a:spLocks noGrp="1"/>
          </p:cNvSpPr>
          <p:nvPr>
            <p:ph type="title"/>
          </p:nvPr>
        </p:nvSpPr>
        <p:spPr/>
        <p:txBody>
          <a:bodyPr>
            <a:normAutofit/>
          </a:bodyPr>
          <a:lstStyle/>
          <a:p>
            <a:r>
              <a:rPr lang="en-GB" b="1"/>
              <a:t>Health equity </a:t>
            </a:r>
          </a:p>
        </p:txBody>
      </p:sp>
      <p:sp>
        <p:nvSpPr>
          <p:cNvPr id="3" name="Content Placeholder 2">
            <a:extLst>
              <a:ext uri="{FF2B5EF4-FFF2-40B4-BE49-F238E27FC236}">
                <a16:creationId xmlns:a16="http://schemas.microsoft.com/office/drawing/2014/main" id="{FCDF0F3A-C5BC-89BB-415A-98D689539FA7}"/>
              </a:ext>
            </a:extLst>
          </p:cNvPr>
          <p:cNvSpPr>
            <a:spLocks noGrp="1"/>
          </p:cNvSpPr>
          <p:nvPr>
            <p:ph idx="1"/>
          </p:nvPr>
        </p:nvSpPr>
        <p:spPr>
          <a:xfrm>
            <a:off x="606388" y="1470484"/>
            <a:ext cx="7910291" cy="3917032"/>
          </a:xfrm>
        </p:spPr>
        <p:txBody>
          <a:bodyPr>
            <a:normAutofit fontScale="85000" lnSpcReduction="20000"/>
          </a:bodyPr>
          <a:lstStyle/>
          <a:p>
            <a:r>
              <a:rPr lang="en-GB" sz="2800"/>
              <a:t>Health equity arises from access to the social determinants of health, specifically from wealth, power and prestige.</a:t>
            </a:r>
          </a:p>
          <a:p>
            <a:endParaRPr lang="en-GB" sz="2800"/>
          </a:p>
          <a:p>
            <a:r>
              <a:rPr lang="en-GB" sz="2800">
                <a:hlinkClick r:id="rId3"/>
              </a:rPr>
              <a:t>http://www.instituteofhealthequity.org/resources-reports/fair-society-healthy-lives-the-marmot-review</a:t>
            </a:r>
            <a:endParaRPr lang="en-GB" sz="2800"/>
          </a:p>
          <a:p>
            <a:endParaRPr lang="en-GB" sz="2800"/>
          </a:p>
          <a:p>
            <a:r>
              <a:rPr lang="en-GB" sz="2800"/>
              <a:t>In November 2008, Professor Sir Michael Marmot was asked by the then Secretary of State for Health to chair an independent review to propose the most effective evidence-based strategies for reducing health inequalities in England from 2010.</a:t>
            </a:r>
          </a:p>
        </p:txBody>
      </p:sp>
    </p:spTree>
    <p:extLst>
      <p:ext uri="{BB962C8B-B14F-4D97-AF65-F5344CB8AC3E}">
        <p14:creationId xmlns:p14="http://schemas.microsoft.com/office/powerpoint/2010/main" val="23931331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E151-7BA6-4EA9-B585-C9FABB3E6B36}"/>
              </a:ext>
            </a:extLst>
          </p:cNvPr>
          <p:cNvSpPr>
            <a:spLocks noGrp="1"/>
          </p:cNvSpPr>
          <p:nvPr>
            <p:ph type="title"/>
          </p:nvPr>
        </p:nvSpPr>
        <p:spPr/>
        <p:txBody>
          <a:bodyPr/>
          <a:lstStyle/>
          <a:p>
            <a:r>
              <a:rPr lang="en-GB" sz="4400" b="1"/>
              <a:t>Marmot Review</a:t>
            </a:r>
            <a:endParaRPr lang="en-GB"/>
          </a:p>
        </p:txBody>
      </p:sp>
      <p:sp>
        <p:nvSpPr>
          <p:cNvPr id="3" name="Content Placeholder 2">
            <a:extLst>
              <a:ext uri="{FF2B5EF4-FFF2-40B4-BE49-F238E27FC236}">
                <a16:creationId xmlns:a16="http://schemas.microsoft.com/office/drawing/2014/main" id="{64EB4CC4-7C1A-4839-96C3-3711C6E7827F}"/>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
            </a:pPr>
            <a:r>
              <a:rPr lang="en-GB" sz="2400">
                <a:hlinkClick r:id="rId2"/>
              </a:rPr>
              <a:t>Marmot Review report – 'Fair Society, Healthy Lives | Local Government Association</a:t>
            </a:r>
            <a:endParaRPr lang="en-GB" sz="2400"/>
          </a:p>
          <a:p>
            <a:pPr>
              <a:buFont typeface="Wingdings" panose="05000000000000000000" pitchFamily="2" charset="2"/>
              <a:buChar char="§"/>
            </a:pPr>
            <a:r>
              <a:rPr lang="en-GB" sz="2600"/>
              <a:t>The Marmot Review into health inequalities in England was published on 11 February 2010.</a:t>
            </a:r>
          </a:p>
          <a:p>
            <a:pPr>
              <a:buFont typeface="Wingdings" panose="05000000000000000000" pitchFamily="2" charset="2"/>
              <a:buChar char="§"/>
            </a:pPr>
            <a:r>
              <a:rPr lang="en-GB" sz="2600"/>
              <a:t> It proposes an evidence-based strategy to address the social determinants of health, the conditions in which people are born, grow, live, work and age and which can lead to health inequalities.</a:t>
            </a:r>
          </a:p>
        </p:txBody>
      </p:sp>
    </p:spTree>
    <p:extLst>
      <p:ext uri="{BB962C8B-B14F-4D97-AF65-F5344CB8AC3E}">
        <p14:creationId xmlns:p14="http://schemas.microsoft.com/office/powerpoint/2010/main" val="6509872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8E08-D2EA-4E94-A9A9-A9AF24BEAB45}"/>
              </a:ext>
            </a:extLst>
          </p:cNvPr>
          <p:cNvSpPr>
            <a:spLocks noGrp="1"/>
          </p:cNvSpPr>
          <p:nvPr>
            <p:ph type="title"/>
          </p:nvPr>
        </p:nvSpPr>
        <p:spPr/>
        <p:txBody>
          <a:bodyPr/>
          <a:lstStyle/>
          <a:p>
            <a:r>
              <a:rPr lang="en-GB" sz="4000" b="1"/>
              <a:t>Marmot Review</a:t>
            </a:r>
          </a:p>
        </p:txBody>
      </p:sp>
      <p:sp>
        <p:nvSpPr>
          <p:cNvPr id="3" name="Content Placeholder 2">
            <a:extLst>
              <a:ext uri="{FF2B5EF4-FFF2-40B4-BE49-F238E27FC236}">
                <a16:creationId xmlns:a16="http://schemas.microsoft.com/office/drawing/2014/main" id="{33EE9FC4-5015-4684-BB27-BB6BAB7BB598}"/>
              </a:ext>
            </a:extLst>
          </p:cNvPr>
          <p:cNvSpPr>
            <a:spLocks noGrp="1"/>
          </p:cNvSpPr>
          <p:nvPr>
            <p:ph idx="1"/>
          </p:nvPr>
        </p:nvSpPr>
        <p:spPr/>
        <p:txBody>
          <a:bodyPr>
            <a:normAutofit fontScale="92500" lnSpcReduction="20000"/>
          </a:bodyPr>
          <a:lstStyle/>
          <a:p>
            <a:r>
              <a:rPr lang="en-GB" sz="2800"/>
              <a:t>The landmark Marmot Review: Fair Society, Healthy Lives was published in February 2010 and outlined the scale of health inequalities in England and the actions required to reduce them. </a:t>
            </a:r>
          </a:p>
          <a:p>
            <a:r>
              <a:rPr lang="en-GB" sz="2800"/>
              <a:t>The report highlighted the need to take action across the social determinants of health, and called for progress to be made on a clear set of policy objectives. </a:t>
            </a:r>
          </a:p>
          <a:p>
            <a:r>
              <a:rPr lang="en-GB" sz="2800"/>
              <a:t>However, life expectancy is stalling, after steady increases for the past 100 years, and health inequalities are widening.</a:t>
            </a:r>
          </a:p>
          <a:p>
            <a:endParaRPr lang="en-GB"/>
          </a:p>
          <a:p>
            <a:endParaRPr lang="en-GB"/>
          </a:p>
        </p:txBody>
      </p:sp>
    </p:spTree>
    <p:extLst>
      <p:ext uri="{BB962C8B-B14F-4D97-AF65-F5344CB8AC3E}">
        <p14:creationId xmlns:p14="http://schemas.microsoft.com/office/powerpoint/2010/main" val="10296641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F151-592E-4F34-8A39-362C59D20873}"/>
              </a:ext>
            </a:extLst>
          </p:cNvPr>
          <p:cNvSpPr>
            <a:spLocks noGrp="1"/>
          </p:cNvSpPr>
          <p:nvPr>
            <p:ph type="title"/>
          </p:nvPr>
        </p:nvSpPr>
        <p:spPr/>
        <p:txBody>
          <a:bodyPr/>
          <a:lstStyle/>
          <a:p>
            <a:r>
              <a:rPr lang="en-GB" sz="4400" b="1"/>
              <a:t>Marmot Review</a:t>
            </a:r>
            <a:endParaRPr lang="en-GB"/>
          </a:p>
        </p:txBody>
      </p:sp>
      <p:sp>
        <p:nvSpPr>
          <p:cNvPr id="3" name="Content Placeholder 2">
            <a:extLst>
              <a:ext uri="{FF2B5EF4-FFF2-40B4-BE49-F238E27FC236}">
                <a16:creationId xmlns:a16="http://schemas.microsoft.com/office/drawing/2014/main" id="{F7D531BD-779C-470F-8976-28A4FF8DBEA2}"/>
              </a:ext>
            </a:extLst>
          </p:cNvPr>
          <p:cNvSpPr>
            <a:spLocks noGrp="1"/>
          </p:cNvSpPr>
          <p:nvPr>
            <p:ph idx="1"/>
          </p:nvPr>
        </p:nvSpPr>
        <p:spPr/>
        <p:txBody>
          <a:bodyPr>
            <a:normAutofit/>
          </a:bodyPr>
          <a:lstStyle/>
          <a:p>
            <a:pPr>
              <a:buFont typeface="Wingdings" panose="05000000000000000000" pitchFamily="2" charset="2"/>
              <a:buChar char="§"/>
            </a:pPr>
            <a:r>
              <a:rPr lang="en-GB" sz="2400">
                <a:latin typeface="Arial" panose="020B0604020202020204" pitchFamily="34" charset="0"/>
                <a:cs typeface="Arial" panose="020B0604020202020204" pitchFamily="34" charset="0"/>
              </a:rPr>
              <a:t>The report, titled 'Fair Society, Healthy Lives', proposes a new way to reduce health inequalities in England post-2010.</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It argues that, traditionally, government policies have focused resources only on some segments of society. </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To improve health for all of us and to reduce unfair and unjust inequalities in health, action is needed across the social gradient.</a:t>
            </a:r>
          </a:p>
        </p:txBody>
      </p:sp>
    </p:spTree>
    <p:extLst>
      <p:ext uri="{BB962C8B-B14F-4D97-AF65-F5344CB8AC3E}">
        <p14:creationId xmlns:p14="http://schemas.microsoft.com/office/powerpoint/2010/main" val="191015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78F9-A7DB-49DA-A262-877CC41C0F15}"/>
              </a:ext>
            </a:extLst>
          </p:cNvPr>
          <p:cNvSpPr>
            <a:spLocks noGrp="1"/>
          </p:cNvSpPr>
          <p:nvPr>
            <p:ph type="title"/>
          </p:nvPr>
        </p:nvSpPr>
        <p:spPr/>
        <p:txBody>
          <a:bodyPr>
            <a:normAutofit/>
          </a:bodyPr>
          <a:lstStyle/>
          <a:p>
            <a:r>
              <a:rPr lang="en-GB" sz="3000" b="1"/>
              <a:t>Fair Society Healthy Lives (The Marmot Review)</a:t>
            </a:r>
          </a:p>
        </p:txBody>
      </p:sp>
      <p:sp>
        <p:nvSpPr>
          <p:cNvPr id="3" name="Content Placeholder 2">
            <a:extLst>
              <a:ext uri="{FF2B5EF4-FFF2-40B4-BE49-F238E27FC236}">
                <a16:creationId xmlns:a16="http://schemas.microsoft.com/office/drawing/2014/main" id="{5943E471-EFBC-4561-B424-09EF297B740D}"/>
              </a:ext>
            </a:extLst>
          </p:cNvPr>
          <p:cNvSpPr>
            <a:spLocks noGrp="1"/>
          </p:cNvSpPr>
          <p:nvPr>
            <p:ph idx="1"/>
          </p:nvPr>
        </p:nvSpPr>
        <p:spPr/>
        <p:txBody>
          <a:bodyPr>
            <a:normAutofit fontScale="70000" lnSpcReduction="20000"/>
          </a:bodyPr>
          <a:lstStyle/>
          <a:p>
            <a:r>
              <a:rPr lang="en-GB"/>
              <a:t>The final report, 'Fair Society Healthy Lives', concluded that reducing health inequalities would require action on </a:t>
            </a:r>
            <a:r>
              <a:rPr lang="en-GB" b="1"/>
              <a:t>six policy objectives</a:t>
            </a:r>
            <a:r>
              <a:rPr lang="en-GB"/>
              <a:t>:</a:t>
            </a:r>
          </a:p>
          <a:p>
            <a:endParaRPr lang="en-GB"/>
          </a:p>
          <a:p>
            <a:r>
              <a:rPr lang="en-GB"/>
              <a:t>Give every child the best start in life</a:t>
            </a:r>
          </a:p>
          <a:p>
            <a:r>
              <a:rPr lang="en-GB"/>
              <a:t>Enable all children, young people and adults to maximise their capabilities and have control over their lives</a:t>
            </a:r>
          </a:p>
          <a:p>
            <a:r>
              <a:rPr lang="en-GB"/>
              <a:t>Create fair employment and good work for all</a:t>
            </a:r>
          </a:p>
          <a:p>
            <a:r>
              <a:rPr lang="en-GB"/>
              <a:t>Ensure healthy standard of living for all</a:t>
            </a:r>
          </a:p>
          <a:p>
            <a:r>
              <a:rPr lang="en-GB"/>
              <a:t>Create and develop healthy and sustainable places and communities</a:t>
            </a:r>
          </a:p>
          <a:p>
            <a:r>
              <a:rPr lang="en-GB"/>
              <a:t>Strengthen the role and impact of ill-health prevention.</a:t>
            </a:r>
          </a:p>
          <a:p>
            <a:endParaRPr lang="en-GB"/>
          </a:p>
        </p:txBody>
      </p:sp>
    </p:spTree>
    <p:extLst>
      <p:ext uri="{BB962C8B-B14F-4D97-AF65-F5344CB8AC3E}">
        <p14:creationId xmlns:p14="http://schemas.microsoft.com/office/powerpoint/2010/main" val="7489743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Watch the video below, </a:t>
            </a:r>
          </a:p>
          <a:p>
            <a:pPr marL="0" indent="0">
              <a:buNone/>
            </a:pPr>
            <a:endParaRPr lang="en-GB" sz="2400">
              <a:latin typeface="Arial" panose="020B0604020202020204" pitchFamily="34" charset="0"/>
              <a:cs typeface="Arial" panose="020B0604020202020204" pitchFamily="34" charset="0"/>
            </a:endParaRPr>
          </a:p>
          <a:p>
            <a:pPr marL="0" indent="0" algn="ctr">
              <a:buNone/>
            </a:pPr>
            <a:r>
              <a:rPr lang="en-GB" sz="2400">
                <a:latin typeface="Arial" panose="020B0604020202020204" pitchFamily="34" charset="0"/>
                <a:cs typeface="Arial" panose="020B0604020202020204" pitchFamily="34" charset="0"/>
                <a:hlinkClick r:id="rId3"/>
              </a:rPr>
              <a:t>https://youtu.be/vp9wPDrMDRU</a:t>
            </a:r>
            <a:r>
              <a:rPr lang="en-GB" sz="2400">
                <a:latin typeface="Arial" panose="020B0604020202020204" pitchFamily="34" charset="0"/>
                <a:cs typeface="Arial" panose="020B0604020202020204" pitchFamily="34" charset="0"/>
              </a:rPr>
              <a:t>. </a:t>
            </a:r>
          </a:p>
          <a:p>
            <a:pPr marL="0" indent="0" algn="ctr">
              <a:buNone/>
            </a:pPr>
            <a:endParaRPr lang="en-GB" sz="2400">
              <a:latin typeface="Arial" panose="020B0604020202020204" pitchFamily="34" charset="0"/>
              <a:cs typeface="Arial" panose="020B0604020202020204" pitchFamily="34" charset="0"/>
            </a:endParaRPr>
          </a:p>
          <a:p>
            <a:pPr marL="0" indent="0" algn="ctr">
              <a:buNone/>
            </a:pPr>
            <a:endParaRPr lang="en-GB" sz="2400">
              <a:latin typeface="Arial" panose="020B0604020202020204" pitchFamily="34" charset="0"/>
              <a:cs typeface="Arial" panose="020B0604020202020204" pitchFamily="34" charset="0"/>
            </a:endParaRPr>
          </a:p>
          <a:p>
            <a:pPr marL="457200" indent="-457200" algn="ctr"/>
            <a:endParaRPr lang="en-GB" sz="240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a:latin typeface="Arial" panose="020B0604020202020204" pitchFamily="34" charset="0"/>
                <a:cs typeface="Arial" panose="020B0604020202020204" pitchFamily="34" charset="0"/>
              </a:rPr>
              <a:t>Feedback to the whole class what you understand by the term </a:t>
            </a:r>
            <a:r>
              <a:rPr lang="en-GB" sz="2400" b="1">
                <a:latin typeface="Arial" panose="020B0604020202020204" pitchFamily="34" charset="0"/>
                <a:cs typeface="Arial" panose="020B0604020202020204" pitchFamily="34" charset="0"/>
              </a:rPr>
              <a:t>Health Equity </a:t>
            </a:r>
            <a:r>
              <a:rPr lang="en-GB" sz="2400">
                <a:latin typeface="Arial" panose="020B0604020202020204" pitchFamily="34" charset="0"/>
                <a:cs typeface="Arial" panose="020B0604020202020204" pitchFamily="34" charset="0"/>
              </a:rPr>
              <a:t>in England  </a:t>
            </a:r>
          </a:p>
          <a:p>
            <a:pPr>
              <a:buFont typeface="Wingdings" panose="05000000000000000000" pitchFamily="2" charset="2"/>
              <a:buChar char="§"/>
            </a:pPr>
            <a:endParaRPr lang="en-GB"/>
          </a:p>
          <a:p>
            <a:pPr marL="0" indent="0">
              <a:buNone/>
            </a:pPr>
            <a:endParaRPr lang="en-GB"/>
          </a:p>
          <a:p>
            <a:endParaRPr lang="en-GB"/>
          </a:p>
        </p:txBody>
      </p:sp>
    </p:spTree>
    <p:extLst>
      <p:ext uri="{BB962C8B-B14F-4D97-AF65-F5344CB8AC3E}">
        <p14:creationId xmlns:p14="http://schemas.microsoft.com/office/powerpoint/2010/main" val="37062573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81661-31B1-B092-DE1A-937A53288C8A}"/>
              </a:ext>
            </a:extLst>
          </p:cNvPr>
          <p:cNvSpPr>
            <a:spLocks noGrp="1"/>
          </p:cNvSpPr>
          <p:nvPr>
            <p:ph type="title"/>
          </p:nvPr>
        </p:nvSpPr>
        <p:spPr/>
        <p:txBody>
          <a:bodyPr/>
          <a:lstStyle/>
          <a:p>
            <a:r>
              <a:rPr lang="en-GB" b="1" dirty="0"/>
              <a:t> Activity</a:t>
            </a:r>
            <a:r>
              <a:rPr lang="en-GB" dirty="0"/>
              <a:t>	</a:t>
            </a:r>
          </a:p>
        </p:txBody>
      </p:sp>
      <p:sp>
        <p:nvSpPr>
          <p:cNvPr id="3" name="Content Placeholder 2">
            <a:extLst>
              <a:ext uri="{FF2B5EF4-FFF2-40B4-BE49-F238E27FC236}">
                <a16:creationId xmlns:a16="http://schemas.microsoft.com/office/drawing/2014/main" id="{EF2F0883-5DA8-08F0-92C9-987078070E46}"/>
              </a:ext>
            </a:extLst>
          </p:cNvPr>
          <p:cNvSpPr>
            <a:spLocks noGrp="1"/>
          </p:cNvSpPr>
          <p:nvPr>
            <p:ph idx="1"/>
          </p:nvPr>
        </p:nvSpPr>
        <p:spPr/>
        <p:txBody>
          <a:bodyPr/>
          <a:lstStyle/>
          <a:p>
            <a:r>
              <a:rPr lang="en-GB" dirty="0"/>
              <a:t>Please see activity </a:t>
            </a:r>
            <a:r>
              <a:rPr lang="en-GB"/>
              <a:t>in the week </a:t>
            </a:r>
            <a:r>
              <a:rPr lang="en-GB" dirty="0"/>
              <a:t>8 tile on Moodle</a:t>
            </a:r>
          </a:p>
        </p:txBody>
      </p:sp>
    </p:spTree>
    <p:extLst>
      <p:ext uri="{BB962C8B-B14F-4D97-AF65-F5344CB8AC3E}">
        <p14:creationId xmlns:p14="http://schemas.microsoft.com/office/powerpoint/2010/main" val="274370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6D103-D33C-D3B6-F35A-1D80FA74AB0D}"/>
              </a:ext>
            </a:extLst>
          </p:cNvPr>
          <p:cNvSpPr>
            <a:spLocks noGrp="1"/>
          </p:cNvSpPr>
          <p:nvPr>
            <p:ph type="title"/>
          </p:nvPr>
        </p:nvSpPr>
        <p:spPr>
          <a:xfrm>
            <a:off x="457200" y="91758"/>
            <a:ext cx="8229600" cy="1143000"/>
          </a:xfrm>
        </p:spPr>
        <p:txBody>
          <a:bodyPr/>
          <a:lstStyle/>
          <a:p>
            <a:r>
              <a:rPr lang="en-GB" b="1" dirty="0"/>
              <a:t>References</a:t>
            </a:r>
          </a:p>
        </p:txBody>
      </p:sp>
      <p:sp>
        <p:nvSpPr>
          <p:cNvPr id="3" name="Content Placeholder 2">
            <a:extLst>
              <a:ext uri="{FF2B5EF4-FFF2-40B4-BE49-F238E27FC236}">
                <a16:creationId xmlns:a16="http://schemas.microsoft.com/office/drawing/2014/main" id="{50C4ABCF-04BE-4245-0275-557BB61B674D}"/>
              </a:ext>
            </a:extLst>
          </p:cNvPr>
          <p:cNvSpPr>
            <a:spLocks noGrp="1"/>
          </p:cNvSpPr>
          <p:nvPr>
            <p:ph idx="1"/>
          </p:nvPr>
        </p:nvSpPr>
        <p:spPr>
          <a:xfrm>
            <a:off x="374904" y="1068148"/>
            <a:ext cx="8613648" cy="4436540"/>
          </a:xfrm>
        </p:spPr>
        <p:txBody>
          <a:bodyPr>
            <a:noAutofit/>
          </a:bodyPr>
          <a:lstStyle/>
          <a:p>
            <a:pPr marL="0" indent="0">
              <a:spcBef>
                <a:spcPts val="0"/>
              </a:spcBef>
              <a:buNone/>
              <a:defRPr/>
            </a:pP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Barkley, G. (2008). Factors Influencing Health </a:t>
            </a:r>
            <a:r>
              <a:rPr lang="en-GB" sz="1200" dirty="0" err="1">
                <a:solidFill>
                  <a:prstClr val="black"/>
                </a:solidFill>
                <a:latin typeface="Calibri" panose="020F0502020204030204" pitchFamily="34" charset="0"/>
                <a:ea typeface="Calibri" panose="020F0502020204030204" pitchFamily="34" charset="0"/>
                <a:cs typeface="Calibri" panose="020F0502020204030204" pitchFamily="34" charset="0"/>
              </a:rPr>
              <a:t>Behaviors</a:t>
            </a: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 in the National Health and Nutritional Examination Survey, III (NHANES III). </a:t>
            </a:r>
            <a:r>
              <a:rPr lang="en-GB" sz="1200" i="1" dirty="0">
                <a:solidFill>
                  <a:prstClr val="black"/>
                </a:solidFill>
                <a:latin typeface="Calibri" panose="020F0502020204030204" pitchFamily="34" charset="0"/>
                <a:ea typeface="Calibri" panose="020F0502020204030204" pitchFamily="34" charset="0"/>
                <a:cs typeface="Calibri" panose="020F0502020204030204" pitchFamily="34" charset="0"/>
              </a:rPr>
              <a:t>Social Work in Health Care</a:t>
            </a: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 46(4), pp.57-79.</a:t>
            </a:r>
          </a:p>
          <a:p>
            <a:pPr marL="0" indent="0">
              <a:spcBef>
                <a:spcPts val="0"/>
              </a:spcBef>
              <a:buNone/>
              <a:defRPr/>
            </a:pP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None/>
              <a:defRPr/>
            </a:pPr>
            <a:r>
              <a:rPr lang="en-GB" sz="1200" dirty="0">
                <a:latin typeface="Calibri" panose="020F0502020204030204" pitchFamily="34" charset="0"/>
                <a:ea typeface="Calibri" panose="020F0502020204030204" pitchFamily="34" charset="0"/>
                <a:cs typeface="Calibri" panose="020F0502020204030204" pitchFamily="34" charset="0"/>
              </a:rPr>
              <a:t>Birmingham City Council (2019) </a:t>
            </a:r>
            <a:r>
              <a:rPr lang="en-GB" sz="1200" i="1" dirty="0">
                <a:latin typeface="Calibri" panose="020F0502020204030204" pitchFamily="34" charset="0"/>
                <a:ea typeface="Calibri" panose="020F0502020204030204" pitchFamily="34" charset="0"/>
                <a:cs typeface="Calibri" panose="020F0502020204030204" pitchFamily="34" charset="0"/>
              </a:rPr>
              <a:t>Birmingham Men’s Health Needs Inequalities Report (2017–2019)</a:t>
            </a:r>
            <a:r>
              <a:rPr lang="en-GB" sz="1200" dirty="0">
                <a:latin typeface="Calibri" panose="020F0502020204030204" pitchFamily="34" charset="0"/>
                <a:ea typeface="Calibri" panose="020F0502020204030204" pitchFamily="34" charset="0"/>
                <a:cs typeface="Calibri" panose="020F0502020204030204" pitchFamily="34" charset="0"/>
              </a:rPr>
              <a:t>. Birmingham: Birmingham City Council.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2"/>
              </a:rPr>
              <a:t>https://www.birmingham.gov.uk/download/downloads/id/31085/birmingham_mens_health_needs_inequalities_report.pdf</a:t>
            </a:r>
            <a:r>
              <a:rPr lang="en-GB" sz="1200" dirty="0">
                <a:latin typeface="Calibri" panose="020F0502020204030204" pitchFamily="34" charset="0"/>
                <a:ea typeface="Calibri" panose="020F0502020204030204" pitchFamily="34" charset="0"/>
                <a:cs typeface="Calibri" panose="020F0502020204030204" pitchFamily="34" charset="0"/>
              </a:rPr>
              <a:t> [Accessed: 12 June 2025].</a:t>
            </a:r>
          </a:p>
          <a:p>
            <a:pPr marL="0" lvl="0" indent="0">
              <a:spcBef>
                <a:spcPts val="0"/>
              </a:spcBef>
              <a:buNone/>
              <a:defRPr/>
            </a:pP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None/>
              <a:defRPr/>
            </a:pP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Cdc.gov. (2019). </a:t>
            </a:r>
            <a:r>
              <a:rPr lang="en-GB" sz="1200" i="1" dirty="0">
                <a:solidFill>
                  <a:prstClr val="black"/>
                </a:solidFill>
                <a:latin typeface="Calibri" panose="020F0502020204030204" pitchFamily="34" charset="0"/>
                <a:ea typeface="Calibri" panose="020F0502020204030204" pitchFamily="34" charset="0"/>
                <a:cs typeface="Calibri" panose="020F0502020204030204" pitchFamily="34" charset="0"/>
              </a:rPr>
              <a:t>Definitions | Social Determinants of Health | NCHHSTP | CDC</a:t>
            </a: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 [online] Available at: https://www.cdc.gov/nchhstp/socialdeterminants/definitions.html [Accessed 4 Nov. 2019].</a:t>
            </a:r>
          </a:p>
          <a:p>
            <a:pPr marL="0" lvl="0" indent="0">
              <a:spcBef>
                <a:spcPts val="0"/>
              </a:spcBef>
              <a:buNone/>
              <a:defRPr/>
            </a:pP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indent="0">
              <a:spcBef>
                <a:spcPts val="0"/>
              </a:spcBef>
              <a:buNone/>
              <a:defRPr/>
            </a:pP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Derbyshire.gov.uk. (2019). </a:t>
            </a:r>
            <a:r>
              <a:rPr lang="en-GB" sz="1200" i="1" dirty="0">
                <a:solidFill>
                  <a:prstClr val="black"/>
                </a:solidFill>
                <a:latin typeface="Calibri" panose="020F0502020204030204" pitchFamily="34" charset="0"/>
                <a:ea typeface="Calibri" panose="020F0502020204030204" pitchFamily="34" charset="0"/>
                <a:cs typeface="Calibri" panose="020F0502020204030204" pitchFamily="34" charset="0"/>
              </a:rPr>
              <a:t>Other factors affecting health - Derbyshire County Council</a:t>
            </a: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 [online] Available at: https://www.derbyshire.gov.uk/social-health/health-and-wellbeing/your-communities-health/other-factors-affecting-health/other-factors-affecting-health.aspx [Accessed 4 Nov. 2019].</a:t>
            </a:r>
          </a:p>
          <a:p>
            <a:pPr marL="0" lvl="0" indent="0">
              <a:spcBef>
                <a:spcPts val="0"/>
              </a:spcBef>
              <a:buNone/>
              <a:defRPr/>
            </a:pP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Godlee</a:t>
            </a:r>
            <a:r>
              <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F. (2011). What is health?. </a:t>
            </a:r>
            <a:r>
              <a:rPr kumimoji="0" lang="en-GB" sz="12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BMJ</a:t>
            </a:r>
            <a:r>
              <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343(jul27 2), pp.d4817-d4817.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Gov.uk. (2020). Welcome to GOV.UK. [online] Available at: https://www.gov.uk/ [Accessed 7 Jan.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None/>
              <a:defRPr/>
            </a:pP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None/>
              <a:defRPr/>
            </a:pP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Healthy Places, Healthy People. (2012). </a:t>
            </a:r>
            <a:r>
              <a:rPr lang="en-GB" sz="1200" i="1" dirty="0">
                <a:solidFill>
                  <a:prstClr val="black"/>
                </a:solidFill>
                <a:latin typeface="Calibri" panose="020F0502020204030204" pitchFamily="34" charset="0"/>
                <a:ea typeface="Calibri" panose="020F0502020204030204" pitchFamily="34" charset="0"/>
                <a:cs typeface="Calibri" panose="020F0502020204030204" pitchFamily="34" charset="0"/>
              </a:rPr>
              <a:t>Medicine &amp; Science in Sports &amp; Exercise</a:t>
            </a: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 44(6), p.1196.</a:t>
            </a:r>
          </a:p>
          <a:p>
            <a:pPr marL="0" lvl="0" indent="0">
              <a:spcBef>
                <a:spcPts val="0"/>
              </a:spcBef>
              <a:buNone/>
              <a:defRPr/>
            </a:pP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None/>
              <a:defRPr/>
            </a:pPr>
            <a:r>
              <a:rPr lang="en-GB" sz="1200" dirty="0">
                <a:latin typeface="Calibri" panose="020F0502020204030204" pitchFamily="34" charset="0"/>
                <a:ea typeface="Calibri" panose="020F0502020204030204" pitchFamily="34" charset="0"/>
                <a:cs typeface="Calibri" panose="020F0502020204030204" pitchFamily="34" charset="0"/>
              </a:rPr>
              <a:t>Interaction Institute for Social Change (2016) </a:t>
            </a:r>
            <a:r>
              <a:rPr lang="en-GB" sz="1200" i="1" dirty="0">
                <a:latin typeface="Calibri" panose="020F0502020204030204" pitchFamily="34" charset="0"/>
                <a:ea typeface="Calibri" panose="020F0502020204030204" pitchFamily="34" charset="0"/>
                <a:cs typeface="Calibri" panose="020F0502020204030204" pitchFamily="34" charset="0"/>
              </a:rPr>
              <a:t>Equality &amp; Equity: Cartoon Gallery</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3"/>
              </a:rPr>
              <a:t>https://interactioninstitute.org/equality-equality-cartoon-gallery/</a:t>
            </a:r>
            <a:r>
              <a:rPr lang="en-GB" sz="1200" dirty="0">
                <a:latin typeface="Calibri" panose="020F0502020204030204" pitchFamily="34" charset="0"/>
                <a:ea typeface="Calibri" panose="020F0502020204030204" pitchFamily="34" charset="0"/>
                <a:cs typeface="Calibri" panose="020F0502020204030204" pitchFamily="34" charset="0"/>
              </a:rPr>
              <a:t> (Accessed: 23 June 2026).</a:t>
            </a: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None/>
              <a:defRPr/>
            </a:pP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indent="0">
              <a:spcBef>
                <a:spcPts val="0"/>
              </a:spcBef>
              <a:buNone/>
              <a:defRPr/>
            </a:pP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Longdom.org. (2019). </a:t>
            </a:r>
            <a:r>
              <a:rPr lang="en-GB" sz="1200" i="1" dirty="0">
                <a:solidFill>
                  <a:prstClr val="black"/>
                </a:solidFill>
                <a:latin typeface="Calibri" panose="020F0502020204030204" pitchFamily="34" charset="0"/>
                <a:ea typeface="Calibri" panose="020F0502020204030204" pitchFamily="34" charset="0"/>
                <a:cs typeface="Calibri" panose="020F0502020204030204" pitchFamily="34" charset="0"/>
              </a:rPr>
              <a:t>Health </a:t>
            </a:r>
            <a:r>
              <a:rPr lang="en-GB" sz="1200" i="1" dirty="0" err="1">
                <a:solidFill>
                  <a:prstClr val="black"/>
                </a:solidFill>
                <a:latin typeface="Calibri" panose="020F0502020204030204" pitchFamily="34" charset="0"/>
                <a:ea typeface="Calibri" panose="020F0502020204030204" pitchFamily="34" charset="0"/>
                <a:cs typeface="Calibri" panose="020F0502020204030204" pitchFamily="34" charset="0"/>
              </a:rPr>
              <a:t>Behavior</a:t>
            </a:r>
            <a:r>
              <a:rPr lang="en-GB" sz="1200" i="1" dirty="0">
                <a:solidFill>
                  <a:prstClr val="black"/>
                </a:solidFill>
                <a:latin typeface="Calibri" panose="020F0502020204030204" pitchFamily="34" charset="0"/>
                <a:ea typeface="Calibri" panose="020F0502020204030204" pitchFamily="34" charset="0"/>
                <a:cs typeface="Calibri" panose="020F0502020204030204" pitchFamily="34" charset="0"/>
              </a:rPr>
              <a:t> | List of High Impact Articles | </a:t>
            </a:r>
            <a:r>
              <a:rPr lang="en-GB" sz="1200" i="1" dirty="0" err="1">
                <a:solidFill>
                  <a:prstClr val="black"/>
                </a:solidFill>
                <a:latin typeface="Calibri" panose="020F0502020204030204" pitchFamily="34" charset="0"/>
                <a:ea typeface="Calibri" panose="020F0502020204030204" pitchFamily="34" charset="0"/>
                <a:cs typeface="Calibri" panose="020F0502020204030204" pitchFamily="34" charset="0"/>
              </a:rPr>
              <a:t>PPts</a:t>
            </a:r>
            <a:r>
              <a:rPr lang="en-GB" sz="1200" i="1" dirty="0">
                <a:solidFill>
                  <a:prstClr val="black"/>
                </a:solidFill>
                <a:latin typeface="Calibri" panose="020F0502020204030204" pitchFamily="34" charset="0"/>
                <a:ea typeface="Calibri" panose="020F0502020204030204" pitchFamily="34" charset="0"/>
                <a:cs typeface="Calibri" panose="020F0502020204030204" pitchFamily="34" charset="0"/>
              </a:rPr>
              <a:t> | Journals | Videos</a:t>
            </a: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 [online] Available at: https://www.longdom.org/scholarly/health-behavior-journals-articles-ppts-list-1431.html [Accessed 4 Nov. 2019].</a:t>
            </a:r>
          </a:p>
          <a:p>
            <a:pPr marL="0" lvl="0" indent="0">
              <a:spcBef>
                <a:spcPts val="0"/>
              </a:spcBef>
              <a:buNone/>
              <a:defRPr/>
            </a:pP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a:p>
            <a:endParaRPr lang="en-GB" sz="1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821105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8020-3B4B-A454-7444-1104FB1B985B}"/>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FF9939CB-2FC2-9232-01DC-A96D4CFFFB95}"/>
              </a:ext>
            </a:extLst>
          </p:cNvPr>
          <p:cNvSpPr>
            <a:spLocks noGrp="1"/>
          </p:cNvSpPr>
          <p:nvPr>
            <p:ph idx="1"/>
          </p:nvPr>
        </p:nvSpPr>
        <p:spPr>
          <a:xfrm>
            <a:off x="457200" y="1316737"/>
            <a:ext cx="8229600" cy="3917032"/>
          </a:xfrm>
        </p:spPr>
        <p:txBody>
          <a:bodyPr>
            <a:normAutofit fontScale="70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spcBef>
                <a:spcPts val="0"/>
              </a:spcBef>
              <a:buNone/>
              <a:defRPr/>
            </a:pPr>
            <a:r>
              <a:rPr lang="en-GB" sz="1800" dirty="0">
                <a:solidFill>
                  <a:prstClr val="black"/>
                </a:solidFill>
                <a:latin typeface="Calibri" panose="020F0502020204030204" pitchFamily="34" charset="0"/>
                <a:ea typeface="Calibri" panose="020F0502020204030204" pitchFamily="34" charset="0"/>
                <a:cs typeface="Calibri" panose="020F0502020204030204" pitchFamily="34" charset="0"/>
              </a:rPr>
              <a:t>Longdom.org. (2019). </a:t>
            </a:r>
            <a:r>
              <a:rPr lang="en-GB" sz="1800" i="1" dirty="0">
                <a:solidFill>
                  <a:prstClr val="black"/>
                </a:solidFill>
                <a:latin typeface="Calibri" panose="020F0502020204030204" pitchFamily="34" charset="0"/>
                <a:ea typeface="Calibri" panose="020F0502020204030204" pitchFamily="34" charset="0"/>
                <a:cs typeface="Calibri" panose="020F0502020204030204" pitchFamily="34" charset="0"/>
              </a:rPr>
              <a:t>Health </a:t>
            </a:r>
            <a:r>
              <a:rPr lang="en-GB" sz="1800" i="1" dirty="0" err="1">
                <a:solidFill>
                  <a:prstClr val="black"/>
                </a:solidFill>
                <a:latin typeface="Calibri" panose="020F0502020204030204" pitchFamily="34" charset="0"/>
                <a:ea typeface="Calibri" panose="020F0502020204030204" pitchFamily="34" charset="0"/>
                <a:cs typeface="Calibri" panose="020F0502020204030204" pitchFamily="34" charset="0"/>
              </a:rPr>
              <a:t>Behavior</a:t>
            </a:r>
            <a:r>
              <a:rPr lang="en-GB" sz="1800" i="1" dirty="0">
                <a:solidFill>
                  <a:prstClr val="black"/>
                </a:solidFill>
                <a:latin typeface="Calibri" panose="020F0502020204030204" pitchFamily="34" charset="0"/>
                <a:ea typeface="Calibri" panose="020F0502020204030204" pitchFamily="34" charset="0"/>
                <a:cs typeface="Calibri" panose="020F0502020204030204" pitchFamily="34" charset="0"/>
              </a:rPr>
              <a:t> | List of High Impact Articles | </a:t>
            </a:r>
            <a:r>
              <a:rPr lang="en-GB" sz="1800" i="1" dirty="0" err="1">
                <a:solidFill>
                  <a:prstClr val="black"/>
                </a:solidFill>
                <a:latin typeface="Calibri" panose="020F0502020204030204" pitchFamily="34" charset="0"/>
                <a:ea typeface="Calibri" panose="020F0502020204030204" pitchFamily="34" charset="0"/>
                <a:cs typeface="Calibri" panose="020F0502020204030204" pitchFamily="34" charset="0"/>
              </a:rPr>
              <a:t>PPts</a:t>
            </a:r>
            <a:r>
              <a:rPr lang="en-GB" sz="1800" i="1" dirty="0">
                <a:solidFill>
                  <a:prstClr val="black"/>
                </a:solidFill>
                <a:latin typeface="Calibri" panose="020F0502020204030204" pitchFamily="34" charset="0"/>
                <a:ea typeface="Calibri" panose="020F0502020204030204" pitchFamily="34" charset="0"/>
                <a:cs typeface="Calibri" panose="020F0502020204030204" pitchFamily="34" charset="0"/>
              </a:rPr>
              <a:t> | Journals | Videos</a:t>
            </a:r>
            <a:r>
              <a:rPr lang="en-GB" sz="1800" dirty="0">
                <a:solidFill>
                  <a:prstClr val="black"/>
                </a:solidFill>
                <a:latin typeface="Calibri" panose="020F0502020204030204" pitchFamily="34" charset="0"/>
                <a:ea typeface="Calibri" panose="020F0502020204030204" pitchFamily="34" charset="0"/>
                <a:cs typeface="Calibri" panose="020F0502020204030204" pitchFamily="34" charset="0"/>
              </a:rPr>
              <a:t>. [online] Available at: https://www.longdom.org/scholarly/health-behavior-journals-articles-ppts-list-1431.html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prstClr val="black"/>
              </a:solidFill>
              <a:latin typeface="Calibri" panose="020F0502020204030204"/>
            </a:endParaRPr>
          </a:p>
          <a:p>
            <a:pPr marL="0" lvl="0" indent="0">
              <a:spcBef>
                <a:spcPts val="0"/>
              </a:spcBef>
              <a:buNone/>
              <a:defRPr/>
            </a:pPr>
            <a:endParaRPr lang="en-GB" sz="1800" dirty="0">
              <a:solidFill>
                <a:srgbClr val="000000"/>
              </a:solidFill>
            </a:endParaRPr>
          </a:p>
          <a:p>
            <a:pPr marL="0" lvl="0" indent="0">
              <a:spcBef>
                <a:spcPts val="0"/>
              </a:spcBef>
              <a:buNone/>
              <a:defRPr/>
            </a:pPr>
            <a:r>
              <a:rPr lang="en-GB" sz="1800" dirty="0">
                <a:solidFill>
                  <a:srgbClr val="000000"/>
                </a:solidFill>
              </a:rPr>
              <a:t>Marmot Report (2010) 'Fair Society, Healthy Lives Available at: </a:t>
            </a:r>
            <a:r>
              <a:rPr lang="en-GB" sz="1800" dirty="0">
                <a:solidFill>
                  <a:srgbClr val="000000"/>
                </a:solidFill>
                <a:hlinkClick r:id="rId2"/>
              </a:rPr>
              <a:t>https://www.local.gov.uk/marmot-review-report-fair-society-healthy-lives</a:t>
            </a:r>
            <a:endParaRPr lang="en-GB" sz="1800" dirty="0">
              <a:solidFill>
                <a:srgbClr val="000000"/>
              </a:solidFill>
            </a:endParaRPr>
          </a:p>
          <a:p>
            <a:pPr marL="0" lvl="0" indent="0">
              <a:spcBef>
                <a:spcPts val="0"/>
              </a:spcBef>
              <a:buNone/>
              <a:defRPr/>
            </a:pPr>
            <a:r>
              <a:rPr lang="en-GB" sz="1800" dirty="0">
                <a:solidFill>
                  <a:srgbClr val="000000"/>
                </a:solidFill>
              </a:rPr>
              <a:t> (Accessed Date: 21st October 2022)</a:t>
            </a:r>
          </a:p>
          <a:p>
            <a:pPr marL="0" lvl="0" indent="0">
              <a:spcBef>
                <a:spcPts val="0"/>
              </a:spcBef>
              <a:buNone/>
              <a:defRPr/>
            </a:pPr>
            <a:endParaRPr lang="en-GB" sz="1800" dirty="0">
              <a:solidFill>
                <a:srgbClr val="000000"/>
              </a:solidFill>
            </a:endParaRPr>
          </a:p>
          <a:p>
            <a:pPr marL="0" lvl="0" indent="0">
              <a:spcBef>
                <a:spcPts val="0"/>
              </a:spcBef>
              <a:buNone/>
              <a:defRPr/>
            </a:pPr>
            <a:r>
              <a:rPr lang="en-GB" sz="1800" dirty="0" err="1">
                <a:solidFill>
                  <a:prstClr val="black"/>
                </a:solidFill>
              </a:rPr>
              <a:t>Saracci</a:t>
            </a:r>
            <a:r>
              <a:rPr lang="en-GB" sz="1800" dirty="0">
                <a:solidFill>
                  <a:prstClr val="black"/>
                </a:solidFill>
              </a:rPr>
              <a:t>, R. (1997). The world health organisation needs to reconsider its definition of health. </a:t>
            </a:r>
            <a:r>
              <a:rPr lang="en-GB" sz="1800" i="1" dirty="0">
                <a:solidFill>
                  <a:prstClr val="black"/>
                </a:solidFill>
              </a:rPr>
              <a:t>BMJ</a:t>
            </a:r>
            <a:r>
              <a:rPr lang="en-GB" sz="1800" dirty="0">
                <a:solidFill>
                  <a:prstClr val="black"/>
                </a:solidFill>
              </a:rPr>
              <a:t>, 314(7091), pp.1409-1409.</a:t>
            </a:r>
          </a:p>
          <a:p>
            <a:pPr marL="0" lvl="0" indent="0">
              <a:spcBef>
                <a:spcPts val="0"/>
              </a:spcBef>
              <a:buNone/>
              <a:defRPr/>
            </a:pPr>
            <a:endParaRPr lang="en-GB" sz="1800" dirty="0">
              <a:solidFill>
                <a:prstClr val="black"/>
              </a:solidFill>
            </a:endParaRPr>
          </a:p>
          <a:p>
            <a:pPr marL="0" lvl="0" indent="0">
              <a:spcBef>
                <a:spcPts val="0"/>
              </a:spcBef>
              <a:buNone/>
              <a:defRPr/>
            </a:pPr>
            <a:endParaRPr lang="en-GB" sz="1800" dirty="0">
              <a:solidFill>
                <a:prstClr val="black"/>
              </a:solidFill>
            </a:endParaRPr>
          </a:p>
          <a:p>
            <a:pPr marL="0" indent="0">
              <a:spcBef>
                <a:spcPts val="0"/>
              </a:spcBef>
              <a:buNone/>
              <a:defRPr/>
            </a:pPr>
            <a:r>
              <a:rPr lang="en-US" sz="1800" dirty="0"/>
              <a:t>Scotland, N. (2020). What are health inequalities?. [online] </a:t>
            </a:r>
            <a:r>
              <a:rPr lang="en-US" sz="1800" dirty="0" err="1"/>
              <a:t>Healthscotland.scot</a:t>
            </a:r>
            <a:r>
              <a:rPr lang="en-US" sz="1800" dirty="0"/>
              <a:t>. Available at: </a:t>
            </a:r>
            <a:r>
              <a:rPr lang="en-US" sz="1800" dirty="0">
                <a:hlinkClick r:id="rId3"/>
              </a:rPr>
              <a:t>http://www.healthscotland.scot/health-inequalities/what-are-health-inequalities</a:t>
            </a:r>
            <a:r>
              <a:rPr lang="en-US" sz="1800" dirty="0"/>
              <a:t> [Accessed 7 Jan. 2025].</a:t>
            </a:r>
          </a:p>
          <a:p>
            <a:pPr marL="0" lvl="0" indent="0">
              <a:spcBef>
                <a:spcPts val="0"/>
              </a:spcBef>
              <a:buNone/>
              <a:defRPr/>
            </a:pPr>
            <a:endParaRPr lang="en-GB" sz="1800" dirty="0">
              <a:solidFill>
                <a:prstClr val="black"/>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Who.int.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WHO | The determinants of health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https://www.who.int/hia/evidence/doh/en/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Who.int.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WHO | Health and development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https://www.who.int/hdp/en/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49302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a58411759823b45a87f0d7115a7c9522">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7b23c0637ddf4a8bd5c7e8e656337f92"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04c7059f-bde8-4ce9-bb0f-e52888740953">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_activity xmlns="d8e79d84-78fb-44a9-92e9-d04bdd8f0359" xsi:nil="true"/>
  </documentManagement>
</p:properties>
</file>

<file path=customXml/itemProps1.xml><?xml version="1.0" encoding="utf-8"?>
<ds:datastoreItem xmlns:ds="http://schemas.openxmlformats.org/officeDocument/2006/customXml" ds:itemID="{E8505AA2-FF87-44D1-B798-1C840A4814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purl.org/dc/elements/1.1/"/>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d8e79d84-78fb-44a9-92e9-d04bdd8f0359"/>
    <ds:schemaRef ds:uri="04c7059f-bde8-4ce9-bb0f-e52888740953"/>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2817</Words>
  <Application>Microsoft Office PowerPoint</Application>
  <PresentationFormat>On-screen Show (4:3)</PresentationFormat>
  <Paragraphs>261</Paragraphs>
  <Slides>41</Slides>
  <Notes>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41</vt:i4>
      </vt:variant>
    </vt:vector>
  </HeadingPairs>
  <TitlesOfParts>
    <vt:vector size="48" baseType="lpstr">
      <vt:lpstr>Myriad Pro</vt:lpstr>
      <vt:lpstr>arial</vt:lpstr>
      <vt:lpstr>arial</vt:lpstr>
      <vt:lpstr>Calibri</vt:lpstr>
      <vt:lpstr>Wingdings</vt:lpstr>
      <vt:lpstr>20140311PresentationUWTSDTemplate</vt:lpstr>
      <vt:lpstr>Default Design</vt:lpstr>
      <vt:lpstr>  Social Epidemiology and Public Health Development  Foundations of Social Epidemiology    </vt:lpstr>
      <vt:lpstr>Aims of the Session</vt:lpstr>
      <vt:lpstr>What is social justice?</vt:lpstr>
      <vt:lpstr>Social Justice</vt:lpstr>
      <vt:lpstr>Marginalisation</vt:lpstr>
      <vt:lpstr>Marginalisation</vt:lpstr>
      <vt:lpstr>Marginalisation</vt:lpstr>
      <vt:lpstr>Principles of Social Justice</vt:lpstr>
      <vt:lpstr>PowerPoint Presentation</vt:lpstr>
      <vt:lpstr>Access</vt:lpstr>
      <vt:lpstr>Participation</vt:lpstr>
      <vt:lpstr>Principles of Social Justice</vt:lpstr>
      <vt:lpstr>Equality/Equity</vt:lpstr>
      <vt:lpstr>Equity</vt:lpstr>
      <vt:lpstr>Equity</vt:lpstr>
      <vt:lpstr>What is health inequality?</vt:lpstr>
      <vt:lpstr>Health inequality</vt:lpstr>
      <vt:lpstr>Health Inequality</vt:lpstr>
      <vt:lpstr>Social Gradient</vt:lpstr>
      <vt:lpstr>Health inequality</vt:lpstr>
      <vt:lpstr>Health Inequality</vt:lpstr>
      <vt:lpstr>Health Inequality</vt:lpstr>
      <vt:lpstr>Activity</vt:lpstr>
      <vt:lpstr>Activity</vt:lpstr>
      <vt:lpstr>PowerPoint Presentation</vt:lpstr>
      <vt:lpstr>What is health equities?</vt:lpstr>
      <vt:lpstr>Health equity </vt:lpstr>
      <vt:lpstr>Health equity </vt:lpstr>
      <vt:lpstr>What are the factors that affect health equities?</vt:lpstr>
      <vt:lpstr>Factors that affect health equity</vt:lpstr>
      <vt:lpstr>What are the approach to enhance health equities?</vt:lpstr>
      <vt:lpstr>Enhancing health equity</vt:lpstr>
      <vt:lpstr>Health equity </vt:lpstr>
      <vt:lpstr>Marmot Review</vt:lpstr>
      <vt:lpstr>Marmot Review</vt:lpstr>
      <vt:lpstr>Marmot Review</vt:lpstr>
      <vt:lpstr>Fair Society Healthy Lives (The Marmot Review)</vt:lpstr>
      <vt:lpstr>Activity </vt:lpstr>
      <vt:lpstr> Activity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Hamdi Hussain</cp:lastModifiedBy>
  <cp:revision>57</cp:revision>
  <dcterms:created xsi:type="dcterms:W3CDTF">2015-04-14T15:21:28Z</dcterms:created>
  <dcterms:modified xsi:type="dcterms:W3CDTF">2026-06-23T08:53:58Z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