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74"/>
  </p:normalViewPr>
  <p:slideViewPr>
    <p:cSldViewPr snapToGrid="0">
      <p:cViewPr varScale="1">
        <p:scale>
          <a:sx n="102" d="100"/>
          <a:sy n="102" d="100"/>
        </p:scale>
        <p:origin x="7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091554-C160-4CBE-8F1C-5E0B9D0097B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8BE409-3AF1-4505-B9E1-452956EB78DD}">
      <dgm:prSet/>
      <dgm:spPr/>
      <dgm:t>
        <a:bodyPr/>
        <a:lstStyle/>
        <a:p>
          <a:r>
            <a:rPr lang="en-PK"/>
            <a:t>Jenny (16) has been a young carer for 5 years (since age 11)</a:t>
          </a:r>
          <a:endParaRPr lang="en-US"/>
        </a:p>
      </dgm:t>
    </dgm:pt>
    <dgm:pt modelId="{75C46C1B-A08D-4B60-9396-10ADC4367BE9}" type="parTrans" cxnId="{5D33CBD5-A804-4A56-9B9F-C3A7332AA520}">
      <dgm:prSet/>
      <dgm:spPr/>
      <dgm:t>
        <a:bodyPr/>
        <a:lstStyle/>
        <a:p>
          <a:endParaRPr lang="en-US"/>
        </a:p>
      </dgm:t>
    </dgm:pt>
    <dgm:pt modelId="{AFD69941-90E8-41AF-8757-53D03794A245}" type="sibTrans" cxnId="{5D33CBD5-A804-4A56-9B9F-C3A7332AA520}">
      <dgm:prSet/>
      <dgm:spPr/>
      <dgm:t>
        <a:bodyPr/>
        <a:lstStyle/>
        <a:p>
          <a:endParaRPr lang="en-US"/>
        </a:p>
      </dgm:t>
    </dgm:pt>
    <dgm:pt modelId="{1BBC4C3F-4309-4855-8AF9-60FB0BDEF6E0}">
      <dgm:prSet/>
      <dgm:spPr/>
      <dgm:t>
        <a:bodyPr/>
        <a:lstStyle/>
        <a:p>
          <a:r>
            <a:rPr lang="en-PK"/>
            <a:t>Father died, sudden loss of the main caregiver and emotional anchor</a:t>
          </a:r>
          <a:endParaRPr lang="en-US"/>
        </a:p>
      </dgm:t>
    </dgm:pt>
    <dgm:pt modelId="{4C03E254-EE79-421C-B22E-07B7F1AABD73}" type="parTrans" cxnId="{85B70251-44AF-41B5-8284-019BEEFB5029}">
      <dgm:prSet/>
      <dgm:spPr/>
      <dgm:t>
        <a:bodyPr/>
        <a:lstStyle/>
        <a:p>
          <a:endParaRPr lang="en-US"/>
        </a:p>
      </dgm:t>
    </dgm:pt>
    <dgm:pt modelId="{5D10FC1A-3F40-4262-A977-5A0373F1B8A8}" type="sibTrans" cxnId="{85B70251-44AF-41B5-8284-019BEEFB5029}">
      <dgm:prSet/>
      <dgm:spPr/>
      <dgm:t>
        <a:bodyPr/>
        <a:lstStyle/>
        <a:p>
          <a:endParaRPr lang="en-US"/>
        </a:p>
      </dgm:t>
    </dgm:pt>
    <dgm:pt modelId="{11FF4042-A895-4AB1-B487-7EF38AEBA2A1}">
      <dgm:prSet/>
      <dgm:spPr/>
      <dgm:t>
        <a:bodyPr/>
        <a:lstStyle/>
        <a:p>
          <a:r>
            <a:rPr lang="en-PK"/>
            <a:t>Mother’s needs: Mobility problems (cooking, cleaning, shopping support), Memory problems, low mood (admin tasks, reminders, emotional reassurance)</a:t>
          </a:r>
          <a:endParaRPr lang="en-US"/>
        </a:p>
      </dgm:t>
    </dgm:pt>
    <dgm:pt modelId="{2B850FD6-24C3-4D2E-B4A1-1D3E6BA2418E}" type="parTrans" cxnId="{F488EC4D-C7A8-44ED-AB73-4608C2D42197}">
      <dgm:prSet/>
      <dgm:spPr/>
      <dgm:t>
        <a:bodyPr/>
        <a:lstStyle/>
        <a:p>
          <a:endParaRPr lang="en-US"/>
        </a:p>
      </dgm:t>
    </dgm:pt>
    <dgm:pt modelId="{D5A28463-30A8-435E-9A31-1FF8BAE62A63}" type="sibTrans" cxnId="{F488EC4D-C7A8-44ED-AB73-4608C2D42197}">
      <dgm:prSet/>
      <dgm:spPr/>
      <dgm:t>
        <a:bodyPr/>
        <a:lstStyle/>
        <a:p>
          <a:endParaRPr lang="en-US"/>
        </a:p>
      </dgm:t>
    </dgm:pt>
    <dgm:pt modelId="{44EFB5D0-2469-4EF8-A0B5-CDEF476C383D}">
      <dgm:prSet/>
      <dgm:spPr/>
      <dgm:t>
        <a:bodyPr/>
        <a:lstStyle/>
        <a:p>
          <a:r>
            <a:rPr lang="en-PK"/>
            <a:t>Likely current pressures on Jenny: school demands, caring load</a:t>
          </a:r>
          <a:r>
            <a:rPr lang="en-GB"/>
            <a:t>,</a:t>
          </a:r>
          <a:r>
            <a:rPr lang="en-PK"/>
            <a:t> grief</a:t>
          </a:r>
          <a:endParaRPr lang="en-US"/>
        </a:p>
      </dgm:t>
    </dgm:pt>
    <dgm:pt modelId="{E2383C90-4688-4EDF-BFC8-C584D480EE94}" type="parTrans" cxnId="{11614460-E11F-4EE5-A8C1-DD73BAC0AF6E}">
      <dgm:prSet/>
      <dgm:spPr/>
      <dgm:t>
        <a:bodyPr/>
        <a:lstStyle/>
        <a:p>
          <a:endParaRPr lang="en-US"/>
        </a:p>
      </dgm:t>
    </dgm:pt>
    <dgm:pt modelId="{02BB6454-A5BF-4FA6-9ADB-EA08896EC6C4}" type="sibTrans" cxnId="{11614460-E11F-4EE5-A8C1-DD73BAC0AF6E}">
      <dgm:prSet/>
      <dgm:spPr/>
      <dgm:t>
        <a:bodyPr/>
        <a:lstStyle/>
        <a:p>
          <a:endParaRPr lang="en-US"/>
        </a:p>
      </dgm:t>
    </dgm:pt>
    <dgm:pt modelId="{EF7DEE02-E087-4ABD-B39C-8E690A3369FF}">
      <dgm:prSet/>
      <dgm:spPr/>
      <dgm:t>
        <a:bodyPr/>
        <a:lstStyle/>
        <a:p>
          <a:r>
            <a:rPr lang="en-PK"/>
            <a:t>Aim of plan: Assess impact on Jenny’s emotional development, relationships, wellbeing, and create a support package that reduces caring burden and increases stability</a:t>
          </a:r>
          <a:endParaRPr lang="en-US"/>
        </a:p>
      </dgm:t>
    </dgm:pt>
    <dgm:pt modelId="{A07295EA-D4AD-4215-90A8-E5B75B6CBC3C}" type="parTrans" cxnId="{EB5C3031-60D2-4453-8576-1C1E86EAD30F}">
      <dgm:prSet/>
      <dgm:spPr/>
      <dgm:t>
        <a:bodyPr/>
        <a:lstStyle/>
        <a:p>
          <a:endParaRPr lang="en-US"/>
        </a:p>
      </dgm:t>
    </dgm:pt>
    <dgm:pt modelId="{4D410B5F-1E6F-42C9-B40D-EB6FE5A8E470}" type="sibTrans" cxnId="{EB5C3031-60D2-4453-8576-1C1E86EAD30F}">
      <dgm:prSet/>
      <dgm:spPr/>
      <dgm:t>
        <a:bodyPr/>
        <a:lstStyle/>
        <a:p>
          <a:endParaRPr lang="en-US"/>
        </a:p>
      </dgm:t>
    </dgm:pt>
    <dgm:pt modelId="{D4BCC418-575F-AD42-A10A-829B1E539132}" type="pres">
      <dgm:prSet presAssocID="{F4091554-C160-4CBE-8F1C-5E0B9D0097BB}" presName="diagram" presStyleCnt="0">
        <dgm:presLayoutVars>
          <dgm:dir/>
          <dgm:resizeHandles val="exact"/>
        </dgm:presLayoutVars>
      </dgm:prSet>
      <dgm:spPr/>
    </dgm:pt>
    <dgm:pt modelId="{57F860AB-5B23-F145-AE41-2D37949B8234}" type="pres">
      <dgm:prSet presAssocID="{8C8BE409-3AF1-4505-B9E1-452956EB78DD}" presName="node" presStyleLbl="node1" presStyleIdx="0" presStyleCnt="5">
        <dgm:presLayoutVars>
          <dgm:bulletEnabled val="1"/>
        </dgm:presLayoutVars>
      </dgm:prSet>
      <dgm:spPr/>
    </dgm:pt>
    <dgm:pt modelId="{4E3E28F0-8940-454B-8CFB-AFAD8AD0C5E7}" type="pres">
      <dgm:prSet presAssocID="{AFD69941-90E8-41AF-8757-53D03794A245}" presName="sibTrans" presStyleCnt="0"/>
      <dgm:spPr/>
    </dgm:pt>
    <dgm:pt modelId="{03DCEF0B-3CB3-B64B-A51D-3997714F0C5F}" type="pres">
      <dgm:prSet presAssocID="{1BBC4C3F-4309-4855-8AF9-60FB0BDEF6E0}" presName="node" presStyleLbl="node1" presStyleIdx="1" presStyleCnt="5">
        <dgm:presLayoutVars>
          <dgm:bulletEnabled val="1"/>
        </dgm:presLayoutVars>
      </dgm:prSet>
      <dgm:spPr/>
    </dgm:pt>
    <dgm:pt modelId="{5872B745-D2CA-2D4B-84D3-1ABEC02E12FD}" type="pres">
      <dgm:prSet presAssocID="{5D10FC1A-3F40-4262-A977-5A0373F1B8A8}" presName="sibTrans" presStyleCnt="0"/>
      <dgm:spPr/>
    </dgm:pt>
    <dgm:pt modelId="{A7F24B64-0474-3542-89A7-8B933FAA5AAD}" type="pres">
      <dgm:prSet presAssocID="{11FF4042-A895-4AB1-B487-7EF38AEBA2A1}" presName="node" presStyleLbl="node1" presStyleIdx="2" presStyleCnt="5">
        <dgm:presLayoutVars>
          <dgm:bulletEnabled val="1"/>
        </dgm:presLayoutVars>
      </dgm:prSet>
      <dgm:spPr/>
    </dgm:pt>
    <dgm:pt modelId="{B8618420-FF83-5940-983A-67144D8A38E4}" type="pres">
      <dgm:prSet presAssocID="{D5A28463-30A8-435E-9A31-1FF8BAE62A63}" presName="sibTrans" presStyleCnt="0"/>
      <dgm:spPr/>
    </dgm:pt>
    <dgm:pt modelId="{B1C8CADF-8AC7-444D-9C47-07A24128BBD1}" type="pres">
      <dgm:prSet presAssocID="{44EFB5D0-2469-4EF8-A0B5-CDEF476C383D}" presName="node" presStyleLbl="node1" presStyleIdx="3" presStyleCnt="5">
        <dgm:presLayoutVars>
          <dgm:bulletEnabled val="1"/>
        </dgm:presLayoutVars>
      </dgm:prSet>
      <dgm:spPr/>
    </dgm:pt>
    <dgm:pt modelId="{3324F277-2247-C74B-8DBD-ABC211804397}" type="pres">
      <dgm:prSet presAssocID="{02BB6454-A5BF-4FA6-9ADB-EA08896EC6C4}" presName="sibTrans" presStyleCnt="0"/>
      <dgm:spPr/>
    </dgm:pt>
    <dgm:pt modelId="{ADF47AB9-A305-A34D-8BD9-89540C27F9B2}" type="pres">
      <dgm:prSet presAssocID="{EF7DEE02-E087-4ABD-B39C-8E690A3369FF}" presName="node" presStyleLbl="node1" presStyleIdx="4" presStyleCnt="5">
        <dgm:presLayoutVars>
          <dgm:bulletEnabled val="1"/>
        </dgm:presLayoutVars>
      </dgm:prSet>
      <dgm:spPr/>
    </dgm:pt>
  </dgm:ptLst>
  <dgm:cxnLst>
    <dgm:cxn modelId="{F2B1C421-F42A-E540-84AF-26D8C5078D18}" type="presOf" srcId="{8C8BE409-3AF1-4505-B9E1-452956EB78DD}" destId="{57F860AB-5B23-F145-AE41-2D37949B8234}" srcOrd="0" destOrd="0" presId="urn:microsoft.com/office/officeart/2005/8/layout/default"/>
    <dgm:cxn modelId="{DFF9812D-1D91-EF4C-BFFE-E59CCA48C511}" type="presOf" srcId="{F4091554-C160-4CBE-8F1C-5E0B9D0097BB}" destId="{D4BCC418-575F-AD42-A10A-829B1E539132}" srcOrd="0" destOrd="0" presId="urn:microsoft.com/office/officeart/2005/8/layout/default"/>
    <dgm:cxn modelId="{EB5C3031-60D2-4453-8576-1C1E86EAD30F}" srcId="{F4091554-C160-4CBE-8F1C-5E0B9D0097BB}" destId="{EF7DEE02-E087-4ABD-B39C-8E690A3369FF}" srcOrd="4" destOrd="0" parTransId="{A07295EA-D4AD-4215-90A8-E5B75B6CBC3C}" sibTransId="{4D410B5F-1E6F-42C9-B40D-EB6FE5A8E470}"/>
    <dgm:cxn modelId="{F488EC4D-C7A8-44ED-AB73-4608C2D42197}" srcId="{F4091554-C160-4CBE-8F1C-5E0B9D0097BB}" destId="{11FF4042-A895-4AB1-B487-7EF38AEBA2A1}" srcOrd="2" destOrd="0" parTransId="{2B850FD6-24C3-4D2E-B4A1-1D3E6BA2418E}" sibTransId="{D5A28463-30A8-435E-9A31-1FF8BAE62A63}"/>
    <dgm:cxn modelId="{85B70251-44AF-41B5-8284-019BEEFB5029}" srcId="{F4091554-C160-4CBE-8F1C-5E0B9D0097BB}" destId="{1BBC4C3F-4309-4855-8AF9-60FB0BDEF6E0}" srcOrd="1" destOrd="0" parTransId="{4C03E254-EE79-421C-B22E-07B7F1AABD73}" sibTransId="{5D10FC1A-3F40-4262-A977-5A0373F1B8A8}"/>
    <dgm:cxn modelId="{11614460-E11F-4EE5-A8C1-DD73BAC0AF6E}" srcId="{F4091554-C160-4CBE-8F1C-5E0B9D0097BB}" destId="{44EFB5D0-2469-4EF8-A0B5-CDEF476C383D}" srcOrd="3" destOrd="0" parTransId="{E2383C90-4688-4EDF-BFC8-C584D480EE94}" sibTransId="{02BB6454-A5BF-4FA6-9ADB-EA08896EC6C4}"/>
    <dgm:cxn modelId="{0BEA617B-88E2-CF45-B185-9F237174EBF3}" type="presOf" srcId="{11FF4042-A895-4AB1-B487-7EF38AEBA2A1}" destId="{A7F24B64-0474-3542-89A7-8B933FAA5AAD}" srcOrd="0" destOrd="0" presId="urn:microsoft.com/office/officeart/2005/8/layout/default"/>
    <dgm:cxn modelId="{DE65D685-6F11-594C-8341-66E757515538}" type="presOf" srcId="{EF7DEE02-E087-4ABD-B39C-8E690A3369FF}" destId="{ADF47AB9-A305-A34D-8BD9-89540C27F9B2}" srcOrd="0" destOrd="0" presId="urn:microsoft.com/office/officeart/2005/8/layout/default"/>
    <dgm:cxn modelId="{506607AE-1065-F24A-A4D6-19F71EF7FD65}" type="presOf" srcId="{44EFB5D0-2469-4EF8-A0B5-CDEF476C383D}" destId="{B1C8CADF-8AC7-444D-9C47-07A24128BBD1}" srcOrd="0" destOrd="0" presId="urn:microsoft.com/office/officeart/2005/8/layout/default"/>
    <dgm:cxn modelId="{6B2582B4-545D-244C-8D9D-D5ABCC5263EF}" type="presOf" srcId="{1BBC4C3F-4309-4855-8AF9-60FB0BDEF6E0}" destId="{03DCEF0B-3CB3-B64B-A51D-3997714F0C5F}" srcOrd="0" destOrd="0" presId="urn:microsoft.com/office/officeart/2005/8/layout/default"/>
    <dgm:cxn modelId="{5D33CBD5-A804-4A56-9B9F-C3A7332AA520}" srcId="{F4091554-C160-4CBE-8F1C-5E0B9D0097BB}" destId="{8C8BE409-3AF1-4505-B9E1-452956EB78DD}" srcOrd="0" destOrd="0" parTransId="{75C46C1B-A08D-4B60-9396-10ADC4367BE9}" sibTransId="{AFD69941-90E8-41AF-8757-53D03794A245}"/>
    <dgm:cxn modelId="{725BE3C3-5E6B-DF41-8994-0A4B1265FE29}" type="presParOf" srcId="{D4BCC418-575F-AD42-A10A-829B1E539132}" destId="{57F860AB-5B23-F145-AE41-2D37949B8234}" srcOrd="0" destOrd="0" presId="urn:microsoft.com/office/officeart/2005/8/layout/default"/>
    <dgm:cxn modelId="{F9D7013F-BF7A-8E44-A2EF-62B028A9E61C}" type="presParOf" srcId="{D4BCC418-575F-AD42-A10A-829B1E539132}" destId="{4E3E28F0-8940-454B-8CFB-AFAD8AD0C5E7}" srcOrd="1" destOrd="0" presId="urn:microsoft.com/office/officeart/2005/8/layout/default"/>
    <dgm:cxn modelId="{A9C58CE7-BD45-FA4A-960F-567E4E915D00}" type="presParOf" srcId="{D4BCC418-575F-AD42-A10A-829B1E539132}" destId="{03DCEF0B-3CB3-B64B-A51D-3997714F0C5F}" srcOrd="2" destOrd="0" presId="urn:microsoft.com/office/officeart/2005/8/layout/default"/>
    <dgm:cxn modelId="{A9C54114-61FC-8D46-9A98-2D2004FDC52F}" type="presParOf" srcId="{D4BCC418-575F-AD42-A10A-829B1E539132}" destId="{5872B745-D2CA-2D4B-84D3-1ABEC02E12FD}" srcOrd="3" destOrd="0" presId="urn:microsoft.com/office/officeart/2005/8/layout/default"/>
    <dgm:cxn modelId="{24A86212-27C9-3844-AC97-7678822AAE14}" type="presParOf" srcId="{D4BCC418-575F-AD42-A10A-829B1E539132}" destId="{A7F24B64-0474-3542-89A7-8B933FAA5AAD}" srcOrd="4" destOrd="0" presId="urn:microsoft.com/office/officeart/2005/8/layout/default"/>
    <dgm:cxn modelId="{65946F43-5C63-5947-8AA1-9F23D5C1DF46}" type="presParOf" srcId="{D4BCC418-575F-AD42-A10A-829B1E539132}" destId="{B8618420-FF83-5940-983A-67144D8A38E4}" srcOrd="5" destOrd="0" presId="urn:microsoft.com/office/officeart/2005/8/layout/default"/>
    <dgm:cxn modelId="{3C3E69BF-73FA-354F-B84D-E400E2DAB503}" type="presParOf" srcId="{D4BCC418-575F-AD42-A10A-829B1E539132}" destId="{B1C8CADF-8AC7-444D-9C47-07A24128BBD1}" srcOrd="6" destOrd="0" presId="urn:microsoft.com/office/officeart/2005/8/layout/default"/>
    <dgm:cxn modelId="{FDF2C554-FE5C-6F49-86F5-1562699EC08A}" type="presParOf" srcId="{D4BCC418-575F-AD42-A10A-829B1E539132}" destId="{3324F277-2247-C74B-8DBD-ABC211804397}" srcOrd="7" destOrd="0" presId="urn:microsoft.com/office/officeart/2005/8/layout/default"/>
    <dgm:cxn modelId="{8EF32D9F-7A19-0642-A51D-DC51B0010C6B}" type="presParOf" srcId="{D4BCC418-575F-AD42-A10A-829B1E539132}" destId="{ADF47AB9-A305-A34D-8BD9-89540C27F9B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897304-4AC6-CF4C-AF86-FF24237D2377}" type="doc">
      <dgm:prSet loTypeId="urn:microsoft.com/office/officeart/2005/8/layout/h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F003DA-519F-5048-A7A6-4B206B03BC65}">
      <dgm:prSet phldrT="[Text]"/>
      <dgm:spPr/>
      <dgm:t>
        <a:bodyPr/>
        <a:lstStyle/>
        <a:p>
          <a:pPr>
            <a:buNone/>
          </a:pPr>
          <a:r>
            <a:rPr lang="en-PK" b="1" dirty="0"/>
            <a:t>Potential risks (Attachment lens)</a:t>
          </a:r>
          <a:endParaRPr lang="en-GB" dirty="0"/>
        </a:p>
      </dgm:t>
    </dgm:pt>
    <dgm:pt modelId="{DD577FCF-734A-844F-81BD-25B0363535A1}" type="parTrans" cxnId="{B6BF5301-E3E3-504A-B402-9C843639CF7A}">
      <dgm:prSet/>
      <dgm:spPr/>
      <dgm:t>
        <a:bodyPr/>
        <a:lstStyle/>
        <a:p>
          <a:endParaRPr lang="en-GB"/>
        </a:p>
      </dgm:t>
    </dgm:pt>
    <dgm:pt modelId="{B9993DF9-5FB9-A84E-8C42-00374689D1C6}" type="sibTrans" cxnId="{B6BF5301-E3E3-504A-B402-9C843639CF7A}">
      <dgm:prSet/>
      <dgm:spPr/>
      <dgm:t>
        <a:bodyPr/>
        <a:lstStyle/>
        <a:p>
          <a:endParaRPr lang="en-GB"/>
        </a:p>
      </dgm:t>
    </dgm:pt>
    <dgm:pt modelId="{571C3466-C779-654B-ABDD-7F37228F16F4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Anxiety/anxious attachment pattern:</a:t>
          </a:r>
          <a:r>
            <a:rPr lang="en-PK" dirty="0"/>
            <a:t> Fear of abandonment, constant worry about mother’s safety</a:t>
          </a:r>
          <a:endParaRPr lang="en-GB" dirty="0"/>
        </a:p>
      </dgm:t>
    </dgm:pt>
    <dgm:pt modelId="{7232E3D6-ED38-3245-918E-9840D2C95F43}" type="parTrans" cxnId="{39B21508-E26E-0B4A-AAB1-D365F7109542}">
      <dgm:prSet/>
      <dgm:spPr/>
      <dgm:t>
        <a:bodyPr/>
        <a:lstStyle/>
        <a:p>
          <a:endParaRPr lang="en-GB"/>
        </a:p>
      </dgm:t>
    </dgm:pt>
    <dgm:pt modelId="{3B4E5842-363D-5A42-BB74-D729DFF80635}" type="sibTrans" cxnId="{39B21508-E26E-0B4A-AAB1-D365F7109542}">
      <dgm:prSet/>
      <dgm:spPr/>
      <dgm:t>
        <a:bodyPr/>
        <a:lstStyle/>
        <a:p>
          <a:endParaRPr lang="en-GB"/>
        </a:p>
      </dgm:t>
    </dgm:pt>
    <dgm:pt modelId="{1A279293-7DA8-F04E-BD56-53FFE77A4DCD}">
      <dgm:prSet phldrT="[Text]"/>
      <dgm:spPr/>
      <dgm:t>
        <a:bodyPr/>
        <a:lstStyle/>
        <a:p>
          <a:pPr>
            <a:buNone/>
          </a:pPr>
          <a:r>
            <a:rPr lang="en-PK" b="1" dirty="0"/>
            <a:t>Potential protective/resilience factors</a:t>
          </a:r>
          <a:endParaRPr lang="en-GB" dirty="0"/>
        </a:p>
      </dgm:t>
    </dgm:pt>
    <dgm:pt modelId="{6B5800F9-3250-4B40-B6CB-EF81D94161A8}" type="parTrans" cxnId="{680D9A5B-F60C-A44E-AA77-F0C0E6C6AB85}">
      <dgm:prSet/>
      <dgm:spPr/>
      <dgm:t>
        <a:bodyPr/>
        <a:lstStyle/>
        <a:p>
          <a:endParaRPr lang="en-GB"/>
        </a:p>
      </dgm:t>
    </dgm:pt>
    <dgm:pt modelId="{3A18EED0-046B-1046-8FE4-E3DA3D8C86C8}" type="sibTrans" cxnId="{680D9A5B-F60C-A44E-AA77-F0C0E6C6AB85}">
      <dgm:prSet/>
      <dgm:spPr/>
      <dgm:t>
        <a:bodyPr/>
        <a:lstStyle/>
        <a:p>
          <a:endParaRPr lang="en-GB"/>
        </a:p>
      </dgm:t>
    </dgm:pt>
    <dgm:pt modelId="{52F3C6B9-1EF5-4348-8FD5-C6BC6EDDDEB7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Competence and empathy:</a:t>
          </a:r>
          <a:r>
            <a:rPr lang="en-PK" dirty="0"/>
            <a:t> Caregiving can build responsibility and practical skills</a:t>
          </a:r>
          <a:endParaRPr lang="en-GB" dirty="0"/>
        </a:p>
      </dgm:t>
    </dgm:pt>
    <dgm:pt modelId="{78AC689E-CC82-8745-85B9-FC73CEB79EA3}" type="parTrans" cxnId="{A1B7A90E-4183-454F-8A82-9FF7BB1F95F8}">
      <dgm:prSet/>
      <dgm:spPr/>
      <dgm:t>
        <a:bodyPr/>
        <a:lstStyle/>
        <a:p>
          <a:endParaRPr lang="en-GB"/>
        </a:p>
      </dgm:t>
    </dgm:pt>
    <dgm:pt modelId="{7B24C115-7E31-274F-A89A-7B95D6FA6DB2}" type="sibTrans" cxnId="{A1B7A90E-4183-454F-8A82-9FF7BB1F95F8}">
      <dgm:prSet/>
      <dgm:spPr/>
      <dgm:t>
        <a:bodyPr/>
        <a:lstStyle/>
        <a:p>
          <a:endParaRPr lang="en-GB"/>
        </a:p>
      </dgm:t>
    </dgm:pt>
    <dgm:pt modelId="{3EF55741-4916-534B-8956-86D21DBEF85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Avoidant coping:</a:t>
          </a:r>
          <a:r>
            <a:rPr lang="en-PK" dirty="0"/>
            <a:t> Pushing feelings down, being strong, not asking for help</a:t>
          </a:r>
        </a:p>
      </dgm:t>
    </dgm:pt>
    <dgm:pt modelId="{72DD196E-E3F0-8F45-AE28-BEFBEE852D67}" type="parTrans" cxnId="{1E453663-4350-0748-9964-AF25A45C6A87}">
      <dgm:prSet/>
      <dgm:spPr/>
      <dgm:t>
        <a:bodyPr/>
        <a:lstStyle/>
        <a:p>
          <a:endParaRPr lang="en-GB"/>
        </a:p>
      </dgm:t>
    </dgm:pt>
    <dgm:pt modelId="{A917A12C-2B01-6E48-866A-4481CE595937}" type="sibTrans" cxnId="{1E453663-4350-0748-9964-AF25A45C6A87}">
      <dgm:prSet/>
      <dgm:spPr/>
      <dgm:t>
        <a:bodyPr/>
        <a:lstStyle/>
        <a:p>
          <a:endParaRPr lang="en-GB"/>
        </a:p>
      </dgm:t>
    </dgm:pt>
    <dgm:pt modelId="{B42C1452-5447-3948-8D6A-32EF269A3BC2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Restricted adolescence:</a:t>
          </a:r>
          <a:r>
            <a:rPr lang="en-PK" dirty="0"/>
            <a:t> Less time for friends, hobbies, identity exploration → possible isolation</a:t>
          </a:r>
        </a:p>
      </dgm:t>
    </dgm:pt>
    <dgm:pt modelId="{A61E3BDE-6660-1E42-A3DF-536BAB1AB70B}" type="parTrans" cxnId="{F90D908A-A350-A146-A8A7-D57E8AA59DBA}">
      <dgm:prSet/>
      <dgm:spPr/>
      <dgm:t>
        <a:bodyPr/>
        <a:lstStyle/>
        <a:p>
          <a:endParaRPr lang="en-GB"/>
        </a:p>
      </dgm:t>
    </dgm:pt>
    <dgm:pt modelId="{4C3B5C68-4A15-DC44-8D76-EB9523ADDE69}" type="sibTrans" cxnId="{F90D908A-A350-A146-A8A7-D57E8AA59DBA}">
      <dgm:prSet/>
      <dgm:spPr/>
      <dgm:t>
        <a:bodyPr/>
        <a:lstStyle/>
        <a:p>
          <a:endParaRPr lang="en-GB"/>
        </a:p>
      </dgm:t>
    </dgm:pt>
    <dgm:pt modelId="{EEB78D7E-037E-7846-8708-5007CEAF6492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Chronic stress:</a:t>
          </a:r>
          <a:r>
            <a:rPr lang="en-PK" dirty="0"/>
            <a:t> Ongoing caregiving demands may increase irritability, sleep problems, low mood (Bowlby, 1979)</a:t>
          </a:r>
        </a:p>
      </dgm:t>
    </dgm:pt>
    <dgm:pt modelId="{14F75D21-BBC7-C74D-9A45-53E6665A48FB}" type="parTrans" cxnId="{8579B1EB-9F0C-0446-8058-1B13AC0CA15F}">
      <dgm:prSet/>
      <dgm:spPr/>
      <dgm:t>
        <a:bodyPr/>
        <a:lstStyle/>
        <a:p>
          <a:endParaRPr lang="en-GB"/>
        </a:p>
      </dgm:t>
    </dgm:pt>
    <dgm:pt modelId="{24457D00-78C6-D045-ADD8-9F3C88FEAC9F}" type="sibTrans" cxnId="{8579B1EB-9F0C-0446-8058-1B13AC0CA15F}">
      <dgm:prSet/>
      <dgm:spPr/>
      <dgm:t>
        <a:bodyPr/>
        <a:lstStyle/>
        <a:p>
          <a:endParaRPr lang="en-GB"/>
        </a:p>
      </dgm:t>
    </dgm:pt>
    <dgm:pt modelId="{0647BEC3-A56C-6647-B462-DAA61E149BB9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If Jenny had any consistent supportive adult</a:t>
          </a:r>
          <a:r>
            <a:rPr lang="en-PK" dirty="0"/>
            <a:t> (relative/teacher) → Can buffer attachment disruption</a:t>
          </a:r>
        </a:p>
      </dgm:t>
    </dgm:pt>
    <dgm:pt modelId="{051C3A4B-DD0D-E744-A8E1-2DD5A58C0606}" type="parTrans" cxnId="{88E21565-1D2D-F046-9314-62C8DC912CDB}">
      <dgm:prSet/>
      <dgm:spPr/>
      <dgm:t>
        <a:bodyPr/>
        <a:lstStyle/>
        <a:p>
          <a:endParaRPr lang="en-GB"/>
        </a:p>
      </dgm:t>
    </dgm:pt>
    <dgm:pt modelId="{6F414659-15FD-C748-9957-51EB631C91E5}" type="sibTrans" cxnId="{88E21565-1D2D-F046-9314-62C8DC912CDB}">
      <dgm:prSet/>
      <dgm:spPr/>
      <dgm:t>
        <a:bodyPr/>
        <a:lstStyle/>
        <a:p>
          <a:endParaRPr lang="en-GB"/>
        </a:p>
      </dgm:t>
    </dgm:pt>
    <dgm:pt modelId="{230E177A-CE6B-1146-AD18-0CD5410A937B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Meaning-making:</a:t>
          </a:r>
          <a:r>
            <a:rPr lang="en-PK" dirty="0"/>
            <a:t> Caring may give purpose, which can protect self-esteem (but can also hide unmet needs) (Cassidy, Jones and Shaver, 2013)</a:t>
          </a:r>
        </a:p>
      </dgm:t>
    </dgm:pt>
    <dgm:pt modelId="{29B976D1-526A-7048-BED5-F658508072B3}" type="parTrans" cxnId="{F5CBBD81-CA12-F64E-9997-05B34DBAE2B1}">
      <dgm:prSet/>
      <dgm:spPr/>
      <dgm:t>
        <a:bodyPr/>
        <a:lstStyle/>
        <a:p>
          <a:endParaRPr lang="en-GB"/>
        </a:p>
      </dgm:t>
    </dgm:pt>
    <dgm:pt modelId="{8B263327-CE78-E043-A252-055D438E5F13}" type="sibTrans" cxnId="{F5CBBD81-CA12-F64E-9997-05B34DBAE2B1}">
      <dgm:prSet/>
      <dgm:spPr/>
      <dgm:t>
        <a:bodyPr/>
        <a:lstStyle/>
        <a:p>
          <a:endParaRPr lang="en-GB"/>
        </a:p>
      </dgm:t>
    </dgm:pt>
    <dgm:pt modelId="{B2CA3505-8A6D-C340-ABA1-F263341DE43B}" type="pres">
      <dgm:prSet presAssocID="{62897304-4AC6-CF4C-AF86-FF24237D2377}" presName="Name0" presStyleCnt="0">
        <dgm:presLayoutVars>
          <dgm:dir/>
          <dgm:animLvl val="lvl"/>
          <dgm:resizeHandles val="exact"/>
        </dgm:presLayoutVars>
      </dgm:prSet>
      <dgm:spPr/>
    </dgm:pt>
    <dgm:pt modelId="{3EE8D16A-E218-1E43-ACB5-7B10D7CC6C1E}" type="pres">
      <dgm:prSet presAssocID="{1DF003DA-519F-5048-A7A6-4B206B03BC65}" presName="composite" presStyleCnt="0"/>
      <dgm:spPr/>
    </dgm:pt>
    <dgm:pt modelId="{D0B9C649-0DD1-4142-BE14-9573BCD33449}" type="pres">
      <dgm:prSet presAssocID="{1DF003DA-519F-5048-A7A6-4B206B03BC65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E4A19514-8A8D-3447-91C1-9A3A08F5B033}" type="pres">
      <dgm:prSet presAssocID="{1DF003DA-519F-5048-A7A6-4B206B03BC65}" presName="desTx" presStyleLbl="alignAccFollowNode1" presStyleIdx="0" presStyleCnt="2">
        <dgm:presLayoutVars>
          <dgm:bulletEnabled val="1"/>
        </dgm:presLayoutVars>
      </dgm:prSet>
      <dgm:spPr/>
    </dgm:pt>
    <dgm:pt modelId="{851D68BD-3058-CF43-B88F-CE04BD5076E1}" type="pres">
      <dgm:prSet presAssocID="{B9993DF9-5FB9-A84E-8C42-00374689D1C6}" presName="space" presStyleCnt="0"/>
      <dgm:spPr/>
    </dgm:pt>
    <dgm:pt modelId="{4E71EDF5-A580-7F48-A617-9DC1A3AEB1E6}" type="pres">
      <dgm:prSet presAssocID="{1A279293-7DA8-F04E-BD56-53FFE77A4DCD}" presName="composite" presStyleCnt="0"/>
      <dgm:spPr/>
    </dgm:pt>
    <dgm:pt modelId="{F4A9B550-4E65-E646-97BE-782DE10FEE99}" type="pres">
      <dgm:prSet presAssocID="{1A279293-7DA8-F04E-BD56-53FFE77A4DCD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ABFE0804-9E62-074A-AA61-FB770A8D2FF8}" type="pres">
      <dgm:prSet presAssocID="{1A279293-7DA8-F04E-BD56-53FFE77A4DCD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B6BF5301-E3E3-504A-B402-9C843639CF7A}" srcId="{62897304-4AC6-CF4C-AF86-FF24237D2377}" destId="{1DF003DA-519F-5048-A7A6-4B206B03BC65}" srcOrd="0" destOrd="0" parTransId="{DD577FCF-734A-844F-81BD-25B0363535A1}" sibTransId="{B9993DF9-5FB9-A84E-8C42-00374689D1C6}"/>
    <dgm:cxn modelId="{39B21508-E26E-0B4A-AAB1-D365F7109542}" srcId="{1DF003DA-519F-5048-A7A6-4B206B03BC65}" destId="{571C3466-C779-654B-ABDD-7F37228F16F4}" srcOrd="0" destOrd="0" parTransId="{7232E3D6-ED38-3245-918E-9840D2C95F43}" sibTransId="{3B4E5842-363D-5A42-BB74-D729DFF80635}"/>
    <dgm:cxn modelId="{A1B7A90E-4183-454F-8A82-9FF7BB1F95F8}" srcId="{1A279293-7DA8-F04E-BD56-53FFE77A4DCD}" destId="{52F3C6B9-1EF5-4348-8FD5-C6BC6EDDDEB7}" srcOrd="0" destOrd="0" parTransId="{78AC689E-CC82-8745-85B9-FC73CEB79EA3}" sibTransId="{7B24C115-7E31-274F-A89A-7B95D6FA6DB2}"/>
    <dgm:cxn modelId="{2FB34513-1DD6-354C-95B3-8E78FE33E206}" type="presOf" srcId="{52F3C6B9-1EF5-4348-8FD5-C6BC6EDDDEB7}" destId="{ABFE0804-9E62-074A-AA61-FB770A8D2FF8}" srcOrd="0" destOrd="0" presId="urn:microsoft.com/office/officeart/2005/8/layout/hList1"/>
    <dgm:cxn modelId="{AEF1FD1D-E462-2343-A7EB-D9A476CFF03B}" type="presOf" srcId="{3EF55741-4916-534B-8956-86D21DBEF85E}" destId="{E4A19514-8A8D-3447-91C1-9A3A08F5B033}" srcOrd="0" destOrd="1" presId="urn:microsoft.com/office/officeart/2005/8/layout/hList1"/>
    <dgm:cxn modelId="{60DEFC2F-BA11-BA4F-9173-644747E2F4AD}" type="presOf" srcId="{1DF003DA-519F-5048-A7A6-4B206B03BC65}" destId="{D0B9C649-0DD1-4142-BE14-9573BCD33449}" srcOrd="0" destOrd="0" presId="urn:microsoft.com/office/officeart/2005/8/layout/hList1"/>
    <dgm:cxn modelId="{83E99343-4336-4B4A-9C84-91F9871FE0AC}" type="presOf" srcId="{571C3466-C779-654B-ABDD-7F37228F16F4}" destId="{E4A19514-8A8D-3447-91C1-9A3A08F5B033}" srcOrd="0" destOrd="0" presId="urn:microsoft.com/office/officeart/2005/8/layout/hList1"/>
    <dgm:cxn modelId="{52BB1051-1881-ED4F-BEEF-504F77FCEA1B}" type="presOf" srcId="{230E177A-CE6B-1146-AD18-0CD5410A937B}" destId="{ABFE0804-9E62-074A-AA61-FB770A8D2FF8}" srcOrd="0" destOrd="2" presId="urn:microsoft.com/office/officeart/2005/8/layout/hList1"/>
    <dgm:cxn modelId="{680D9A5B-F60C-A44E-AA77-F0C0E6C6AB85}" srcId="{62897304-4AC6-CF4C-AF86-FF24237D2377}" destId="{1A279293-7DA8-F04E-BD56-53FFE77A4DCD}" srcOrd="1" destOrd="0" parTransId="{6B5800F9-3250-4B40-B6CB-EF81D94161A8}" sibTransId="{3A18EED0-046B-1046-8FE4-E3DA3D8C86C8}"/>
    <dgm:cxn modelId="{1E453663-4350-0748-9964-AF25A45C6A87}" srcId="{1DF003DA-519F-5048-A7A6-4B206B03BC65}" destId="{3EF55741-4916-534B-8956-86D21DBEF85E}" srcOrd="1" destOrd="0" parTransId="{72DD196E-E3F0-8F45-AE28-BEFBEE852D67}" sibTransId="{A917A12C-2B01-6E48-866A-4481CE595937}"/>
    <dgm:cxn modelId="{88E21565-1D2D-F046-9314-62C8DC912CDB}" srcId="{1A279293-7DA8-F04E-BD56-53FFE77A4DCD}" destId="{0647BEC3-A56C-6647-B462-DAA61E149BB9}" srcOrd="1" destOrd="0" parTransId="{051C3A4B-DD0D-E744-A8E1-2DD5A58C0606}" sibTransId="{6F414659-15FD-C748-9957-51EB631C91E5}"/>
    <dgm:cxn modelId="{9A6D537D-F600-1F4C-9781-6AE42FC0E541}" type="presOf" srcId="{1A279293-7DA8-F04E-BD56-53FFE77A4DCD}" destId="{F4A9B550-4E65-E646-97BE-782DE10FEE99}" srcOrd="0" destOrd="0" presId="urn:microsoft.com/office/officeart/2005/8/layout/hList1"/>
    <dgm:cxn modelId="{B6D72B7F-138E-F342-9EBE-2CD045E19BCC}" type="presOf" srcId="{62897304-4AC6-CF4C-AF86-FF24237D2377}" destId="{B2CA3505-8A6D-C340-ABA1-F263341DE43B}" srcOrd="0" destOrd="0" presId="urn:microsoft.com/office/officeart/2005/8/layout/hList1"/>
    <dgm:cxn modelId="{F5CBBD81-CA12-F64E-9997-05B34DBAE2B1}" srcId="{1A279293-7DA8-F04E-BD56-53FFE77A4DCD}" destId="{230E177A-CE6B-1146-AD18-0CD5410A937B}" srcOrd="2" destOrd="0" parTransId="{29B976D1-526A-7048-BED5-F658508072B3}" sibTransId="{8B263327-CE78-E043-A252-055D438E5F13}"/>
    <dgm:cxn modelId="{F90D908A-A350-A146-A8A7-D57E8AA59DBA}" srcId="{1DF003DA-519F-5048-A7A6-4B206B03BC65}" destId="{B42C1452-5447-3948-8D6A-32EF269A3BC2}" srcOrd="2" destOrd="0" parTransId="{A61E3BDE-6660-1E42-A3DF-536BAB1AB70B}" sibTransId="{4C3B5C68-4A15-DC44-8D76-EB9523ADDE69}"/>
    <dgm:cxn modelId="{B6AE6EAC-E167-484F-AEEF-9572352A401D}" type="presOf" srcId="{0647BEC3-A56C-6647-B462-DAA61E149BB9}" destId="{ABFE0804-9E62-074A-AA61-FB770A8D2FF8}" srcOrd="0" destOrd="1" presId="urn:microsoft.com/office/officeart/2005/8/layout/hList1"/>
    <dgm:cxn modelId="{963A0ED8-DC56-F24A-912C-4F097CC3C224}" type="presOf" srcId="{EEB78D7E-037E-7846-8708-5007CEAF6492}" destId="{E4A19514-8A8D-3447-91C1-9A3A08F5B033}" srcOrd="0" destOrd="3" presId="urn:microsoft.com/office/officeart/2005/8/layout/hList1"/>
    <dgm:cxn modelId="{8579B1EB-9F0C-0446-8058-1B13AC0CA15F}" srcId="{1DF003DA-519F-5048-A7A6-4B206B03BC65}" destId="{EEB78D7E-037E-7846-8708-5007CEAF6492}" srcOrd="3" destOrd="0" parTransId="{14F75D21-BBC7-C74D-9A45-53E6665A48FB}" sibTransId="{24457D00-78C6-D045-ADD8-9F3C88FEAC9F}"/>
    <dgm:cxn modelId="{B3AECFF1-AD30-A54D-B52B-83CA2E15FEBB}" type="presOf" srcId="{B42C1452-5447-3948-8D6A-32EF269A3BC2}" destId="{E4A19514-8A8D-3447-91C1-9A3A08F5B033}" srcOrd="0" destOrd="2" presId="urn:microsoft.com/office/officeart/2005/8/layout/hList1"/>
    <dgm:cxn modelId="{BE7D683A-BB86-904E-BBC3-DC1810402A4F}" type="presParOf" srcId="{B2CA3505-8A6D-C340-ABA1-F263341DE43B}" destId="{3EE8D16A-E218-1E43-ACB5-7B10D7CC6C1E}" srcOrd="0" destOrd="0" presId="urn:microsoft.com/office/officeart/2005/8/layout/hList1"/>
    <dgm:cxn modelId="{630CDB41-455B-D048-9F5A-C4F91DF1FBE8}" type="presParOf" srcId="{3EE8D16A-E218-1E43-ACB5-7B10D7CC6C1E}" destId="{D0B9C649-0DD1-4142-BE14-9573BCD33449}" srcOrd="0" destOrd="0" presId="urn:microsoft.com/office/officeart/2005/8/layout/hList1"/>
    <dgm:cxn modelId="{F7AEDA8C-E2E2-034C-874A-DA66B900D23D}" type="presParOf" srcId="{3EE8D16A-E218-1E43-ACB5-7B10D7CC6C1E}" destId="{E4A19514-8A8D-3447-91C1-9A3A08F5B033}" srcOrd="1" destOrd="0" presId="urn:microsoft.com/office/officeart/2005/8/layout/hList1"/>
    <dgm:cxn modelId="{AF474ACB-4BAC-1A4C-BE23-C46A9E5F98CB}" type="presParOf" srcId="{B2CA3505-8A6D-C340-ABA1-F263341DE43B}" destId="{851D68BD-3058-CF43-B88F-CE04BD5076E1}" srcOrd="1" destOrd="0" presId="urn:microsoft.com/office/officeart/2005/8/layout/hList1"/>
    <dgm:cxn modelId="{094CF315-067E-B84E-8F61-AC29D037EE12}" type="presParOf" srcId="{B2CA3505-8A6D-C340-ABA1-F263341DE43B}" destId="{4E71EDF5-A580-7F48-A617-9DC1A3AEB1E6}" srcOrd="2" destOrd="0" presId="urn:microsoft.com/office/officeart/2005/8/layout/hList1"/>
    <dgm:cxn modelId="{F77161BB-B59C-6841-9470-ACF715A42B2A}" type="presParOf" srcId="{4E71EDF5-A580-7F48-A617-9DC1A3AEB1E6}" destId="{F4A9B550-4E65-E646-97BE-782DE10FEE99}" srcOrd="0" destOrd="0" presId="urn:microsoft.com/office/officeart/2005/8/layout/hList1"/>
    <dgm:cxn modelId="{9D0F29EB-E631-BC42-912D-B51CB14FCCF8}" type="presParOf" srcId="{4E71EDF5-A580-7F48-A617-9DC1A3AEB1E6}" destId="{ABFE0804-9E62-074A-AA61-FB770A8D2FF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12479A-6048-FB48-8FFE-3EE20A4D931A}" type="doc">
      <dgm:prSet loTypeId="urn:microsoft.com/office/officeart/2005/8/layout/lProcess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CEE00C-60F2-FA49-9BE8-F6C315C785EA}">
      <dgm:prSet phldrT="[Text]"/>
      <dgm:spPr/>
      <dgm:t>
        <a:bodyPr/>
        <a:lstStyle/>
        <a:p>
          <a:pPr>
            <a:buNone/>
          </a:pPr>
          <a:r>
            <a:rPr lang="en-PK" b="1" dirty="0"/>
            <a:t>Nature (biological influences)</a:t>
          </a:r>
          <a:endParaRPr lang="en-GB" dirty="0"/>
        </a:p>
      </dgm:t>
    </dgm:pt>
    <dgm:pt modelId="{4A43AF22-7A0D-0E4C-9E66-1E5547E359F2}" type="parTrans" cxnId="{6B6771D7-8E10-D84F-8058-48E414DF4E3F}">
      <dgm:prSet/>
      <dgm:spPr/>
      <dgm:t>
        <a:bodyPr/>
        <a:lstStyle/>
        <a:p>
          <a:endParaRPr lang="en-GB"/>
        </a:p>
      </dgm:t>
    </dgm:pt>
    <dgm:pt modelId="{CDCB311C-4804-1E4F-BD5A-A240B813B89C}" type="sibTrans" cxnId="{6B6771D7-8E10-D84F-8058-48E414DF4E3F}">
      <dgm:prSet/>
      <dgm:spPr/>
      <dgm:t>
        <a:bodyPr/>
        <a:lstStyle/>
        <a:p>
          <a:endParaRPr lang="en-GB"/>
        </a:p>
      </dgm:t>
    </dgm:pt>
    <dgm:pt modelId="{0D61C446-4F6A-F844-B8B6-3F9932B391A9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Adolescence: Ongoing brain development (emotion regulation, decision-making still maturing)</a:t>
          </a:r>
          <a:endParaRPr lang="en-GB" dirty="0"/>
        </a:p>
      </dgm:t>
    </dgm:pt>
    <dgm:pt modelId="{AC59F7AE-C2A0-CD4A-B2B0-27DA26E9245B}" type="parTrans" cxnId="{F1876022-D059-4840-93A4-E8AC27B57C17}">
      <dgm:prSet/>
      <dgm:spPr/>
      <dgm:t>
        <a:bodyPr/>
        <a:lstStyle/>
        <a:p>
          <a:endParaRPr lang="en-GB"/>
        </a:p>
      </dgm:t>
    </dgm:pt>
    <dgm:pt modelId="{EC552C5E-59E2-4E40-89A7-F33721F2370D}" type="sibTrans" cxnId="{F1876022-D059-4840-93A4-E8AC27B57C17}">
      <dgm:prSet/>
      <dgm:spPr/>
      <dgm:t>
        <a:bodyPr/>
        <a:lstStyle/>
        <a:p>
          <a:endParaRPr lang="en-GB"/>
        </a:p>
      </dgm:t>
    </dgm:pt>
    <dgm:pt modelId="{576EBDDD-04C4-5143-9EB6-04C08A2DBD19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Nurture (environmental influences)</a:t>
          </a:r>
          <a:endParaRPr lang="en-GB" dirty="0"/>
        </a:p>
      </dgm:t>
    </dgm:pt>
    <dgm:pt modelId="{37824BCD-F1D4-4440-9926-29096DFDE870}" type="parTrans" cxnId="{C767B4A0-65FA-E343-B59C-F7F6E781C9AB}">
      <dgm:prSet/>
      <dgm:spPr/>
      <dgm:t>
        <a:bodyPr/>
        <a:lstStyle/>
        <a:p>
          <a:endParaRPr lang="en-GB"/>
        </a:p>
      </dgm:t>
    </dgm:pt>
    <dgm:pt modelId="{DAFCB47D-F660-7543-B83B-954813579D7D}" type="sibTrans" cxnId="{C767B4A0-65FA-E343-B59C-F7F6E781C9AB}">
      <dgm:prSet/>
      <dgm:spPr/>
      <dgm:t>
        <a:bodyPr/>
        <a:lstStyle/>
        <a:p>
          <a:endParaRPr lang="en-GB"/>
        </a:p>
      </dgm:t>
    </dgm:pt>
    <dgm:pt modelId="{C7229273-58D4-584E-B8B1-90491EB4D5C2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Bereavement, caregiving load, reduced adult support, financial/household pressures</a:t>
          </a:r>
          <a:endParaRPr lang="en-GB" dirty="0"/>
        </a:p>
      </dgm:t>
    </dgm:pt>
    <dgm:pt modelId="{39E8DE22-7EAF-8045-98C1-994AD5502FFF}" type="parTrans" cxnId="{C92F5D0A-C3D5-6541-B054-D1B68D63DBD3}">
      <dgm:prSet/>
      <dgm:spPr/>
      <dgm:t>
        <a:bodyPr/>
        <a:lstStyle/>
        <a:p>
          <a:endParaRPr lang="en-GB"/>
        </a:p>
      </dgm:t>
    </dgm:pt>
    <dgm:pt modelId="{B921D7C4-5C74-2A49-8E4E-9A048D432896}" type="sibTrans" cxnId="{C92F5D0A-C3D5-6541-B054-D1B68D63DBD3}">
      <dgm:prSet/>
      <dgm:spPr/>
      <dgm:t>
        <a:bodyPr/>
        <a:lstStyle/>
        <a:p>
          <a:endParaRPr lang="en-GB"/>
        </a:p>
      </dgm:t>
    </dgm:pt>
    <dgm:pt modelId="{8014DD7C-53E9-B74C-8065-9E6C8BB4D5C2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Chronic stress can increase cortisol: Affects sleep, concentration, mood, and physical health (Junewicz and Billick, 2018)</a:t>
          </a:r>
        </a:p>
      </dgm:t>
    </dgm:pt>
    <dgm:pt modelId="{3E748512-535C-9046-AB59-26A31DEA6084}" type="parTrans" cxnId="{3E5B93D4-8C5C-9646-9710-C9D622D8DD9D}">
      <dgm:prSet/>
      <dgm:spPr/>
      <dgm:t>
        <a:bodyPr/>
        <a:lstStyle/>
        <a:p>
          <a:endParaRPr lang="en-GB"/>
        </a:p>
      </dgm:t>
    </dgm:pt>
    <dgm:pt modelId="{D5484C25-278B-8D47-8EF5-24E434BAB4FC}" type="sibTrans" cxnId="{3E5B93D4-8C5C-9646-9710-C9D622D8DD9D}">
      <dgm:prSet/>
      <dgm:spPr/>
      <dgm:t>
        <a:bodyPr/>
        <a:lstStyle/>
        <a:p>
          <a:endParaRPr lang="en-GB"/>
        </a:p>
      </dgm:t>
    </dgm:pt>
    <dgm:pt modelId="{FB7FF160-E2E7-9A42-9754-FF8FC85CA196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Mother’s low mood/memory issues → less consistent caregiving and reassurance (Gervai, 2009)</a:t>
          </a:r>
        </a:p>
      </dgm:t>
    </dgm:pt>
    <dgm:pt modelId="{C2FD8FD2-FD02-9E4D-96EE-AAE0A00B1CE1}" type="parTrans" cxnId="{56090604-0EE4-D948-B95F-48AB41D62615}">
      <dgm:prSet/>
      <dgm:spPr/>
      <dgm:t>
        <a:bodyPr/>
        <a:lstStyle/>
        <a:p>
          <a:endParaRPr lang="en-GB"/>
        </a:p>
      </dgm:t>
    </dgm:pt>
    <dgm:pt modelId="{EE7F4514-29E9-0949-8BA6-21A30492A06F}" type="sibTrans" cxnId="{56090604-0EE4-D948-B95F-48AB41D62615}">
      <dgm:prSet/>
      <dgm:spPr/>
      <dgm:t>
        <a:bodyPr/>
        <a:lstStyle/>
        <a:p>
          <a:endParaRPr lang="en-GB"/>
        </a:p>
      </dgm:t>
    </dgm:pt>
    <dgm:pt modelId="{24AF88F4-1D8E-C241-BB3F-08BEC74CF58F}" type="pres">
      <dgm:prSet presAssocID="{E812479A-6048-FB48-8FFE-3EE20A4D931A}" presName="theList" presStyleCnt="0">
        <dgm:presLayoutVars>
          <dgm:dir/>
          <dgm:animLvl val="lvl"/>
          <dgm:resizeHandles val="exact"/>
        </dgm:presLayoutVars>
      </dgm:prSet>
      <dgm:spPr/>
    </dgm:pt>
    <dgm:pt modelId="{817384E3-D0A9-5F40-A018-927CE06733AB}" type="pres">
      <dgm:prSet presAssocID="{BACEE00C-60F2-FA49-9BE8-F6C315C785EA}" presName="compNode" presStyleCnt="0"/>
      <dgm:spPr/>
    </dgm:pt>
    <dgm:pt modelId="{2F9A0E78-B93B-9D48-8E41-7D0220B2A26A}" type="pres">
      <dgm:prSet presAssocID="{BACEE00C-60F2-FA49-9BE8-F6C315C785EA}" presName="aNode" presStyleLbl="bgShp" presStyleIdx="0" presStyleCnt="2"/>
      <dgm:spPr/>
    </dgm:pt>
    <dgm:pt modelId="{C5A85C67-3D10-7440-A588-2D59ADD88B00}" type="pres">
      <dgm:prSet presAssocID="{BACEE00C-60F2-FA49-9BE8-F6C315C785EA}" presName="textNode" presStyleLbl="bgShp" presStyleIdx="0" presStyleCnt="2"/>
      <dgm:spPr/>
    </dgm:pt>
    <dgm:pt modelId="{A761ED59-DE75-3E4A-AA39-F6372295605B}" type="pres">
      <dgm:prSet presAssocID="{BACEE00C-60F2-FA49-9BE8-F6C315C785EA}" presName="compChildNode" presStyleCnt="0"/>
      <dgm:spPr/>
    </dgm:pt>
    <dgm:pt modelId="{DC483011-CD3E-7D45-A227-FD97D0441F8B}" type="pres">
      <dgm:prSet presAssocID="{BACEE00C-60F2-FA49-9BE8-F6C315C785EA}" presName="theInnerList" presStyleCnt="0"/>
      <dgm:spPr/>
    </dgm:pt>
    <dgm:pt modelId="{ACC5D252-AA1A-DC4B-B36D-FD0D0D88893C}" type="pres">
      <dgm:prSet presAssocID="{0D61C446-4F6A-F844-B8B6-3F9932B391A9}" presName="childNode" presStyleLbl="node1" presStyleIdx="0" presStyleCnt="4">
        <dgm:presLayoutVars>
          <dgm:bulletEnabled val="1"/>
        </dgm:presLayoutVars>
      </dgm:prSet>
      <dgm:spPr/>
    </dgm:pt>
    <dgm:pt modelId="{DAF9FCBD-F2BD-424E-AD47-B9C8BAE87926}" type="pres">
      <dgm:prSet presAssocID="{0D61C446-4F6A-F844-B8B6-3F9932B391A9}" presName="aSpace2" presStyleCnt="0"/>
      <dgm:spPr/>
    </dgm:pt>
    <dgm:pt modelId="{4E328A54-9AAB-6C41-9B0B-1ACC072546FA}" type="pres">
      <dgm:prSet presAssocID="{8014DD7C-53E9-B74C-8065-9E6C8BB4D5C2}" presName="childNode" presStyleLbl="node1" presStyleIdx="1" presStyleCnt="4">
        <dgm:presLayoutVars>
          <dgm:bulletEnabled val="1"/>
        </dgm:presLayoutVars>
      </dgm:prSet>
      <dgm:spPr/>
    </dgm:pt>
    <dgm:pt modelId="{720010B0-A3C0-F048-8339-A7EEDCA0F76A}" type="pres">
      <dgm:prSet presAssocID="{BACEE00C-60F2-FA49-9BE8-F6C315C785EA}" presName="aSpace" presStyleCnt="0"/>
      <dgm:spPr/>
    </dgm:pt>
    <dgm:pt modelId="{100FE411-46B1-4C46-9B40-C5C8229FD8E1}" type="pres">
      <dgm:prSet presAssocID="{576EBDDD-04C4-5143-9EB6-04C08A2DBD19}" presName="compNode" presStyleCnt="0"/>
      <dgm:spPr/>
    </dgm:pt>
    <dgm:pt modelId="{788A9B6B-1EC6-6A48-B144-C2D7262C8390}" type="pres">
      <dgm:prSet presAssocID="{576EBDDD-04C4-5143-9EB6-04C08A2DBD19}" presName="aNode" presStyleLbl="bgShp" presStyleIdx="1" presStyleCnt="2"/>
      <dgm:spPr/>
    </dgm:pt>
    <dgm:pt modelId="{C1F87475-3869-404A-9ABC-F14B6E9D420B}" type="pres">
      <dgm:prSet presAssocID="{576EBDDD-04C4-5143-9EB6-04C08A2DBD19}" presName="textNode" presStyleLbl="bgShp" presStyleIdx="1" presStyleCnt="2"/>
      <dgm:spPr/>
    </dgm:pt>
    <dgm:pt modelId="{DD6D1080-21A7-DE4F-8EBE-99CF1E7F3597}" type="pres">
      <dgm:prSet presAssocID="{576EBDDD-04C4-5143-9EB6-04C08A2DBD19}" presName="compChildNode" presStyleCnt="0"/>
      <dgm:spPr/>
    </dgm:pt>
    <dgm:pt modelId="{34EEC177-C4CD-7045-929F-5F5756D581DF}" type="pres">
      <dgm:prSet presAssocID="{576EBDDD-04C4-5143-9EB6-04C08A2DBD19}" presName="theInnerList" presStyleCnt="0"/>
      <dgm:spPr/>
    </dgm:pt>
    <dgm:pt modelId="{F826108A-9C3B-F647-8A10-6B57FA6C3B6B}" type="pres">
      <dgm:prSet presAssocID="{C7229273-58D4-584E-B8B1-90491EB4D5C2}" presName="childNode" presStyleLbl="node1" presStyleIdx="2" presStyleCnt="4">
        <dgm:presLayoutVars>
          <dgm:bulletEnabled val="1"/>
        </dgm:presLayoutVars>
      </dgm:prSet>
      <dgm:spPr/>
    </dgm:pt>
    <dgm:pt modelId="{F478C074-C7C8-A44C-B90B-23DD16A03A1C}" type="pres">
      <dgm:prSet presAssocID="{C7229273-58D4-584E-B8B1-90491EB4D5C2}" presName="aSpace2" presStyleCnt="0"/>
      <dgm:spPr/>
    </dgm:pt>
    <dgm:pt modelId="{6A076991-1DD2-D64B-AB30-C9E01E050FB2}" type="pres">
      <dgm:prSet presAssocID="{FB7FF160-E2E7-9A42-9754-FF8FC85CA196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56090604-0EE4-D948-B95F-48AB41D62615}" srcId="{576EBDDD-04C4-5143-9EB6-04C08A2DBD19}" destId="{FB7FF160-E2E7-9A42-9754-FF8FC85CA196}" srcOrd="1" destOrd="0" parTransId="{C2FD8FD2-FD02-9E4D-96EE-AAE0A00B1CE1}" sibTransId="{EE7F4514-29E9-0949-8BA6-21A30492A06F}"/>
    <dgm:cxn modelId="{C92F5D0A-C3D5-6541-B054-D1B68D63DBD3}" srcId="{576EBDDD-04C4-5143-9EB6-04C08A2DBD19}" destId="{C7229273-58D4-584E-B8B1-90491EB4D5C2}" srcOrd="0" destOrd="0" parTransId="{39E8DE22-7EAF-8045-98C1-994AD5502FFF}" sibTransId="{B921D7C4-5C74-2A49-8E4E-9A048D432896}"/>
    <dgm:cxn modelId="{F1876022-D059-4840-93A4-E8AC27B57C17}" srcId="{BACEE00C-60F2-FA49-9BE8-F6C315C785EA}" destId="{0D61C446-4F6A-F844-B8B6-3F9932B391A9}" srcOrd="0" destOrd="0" parTransId="{AC59F7AE-C2A0-CD4A-B2B0-27DA26E9245B}" sibTransId="{EC552C5E-59E2-4E40-89A7-F33721F2370D}"/>
    <dgm:cxn modelId="{F4DE3258-C307-4F4F-8118-473C8399CBF9}" type="presOf" srcId="{576EBDDD-04C4-5143-9EB6-04C08A2DBD19}" destId="{788A9B6B-1EC6-6A48-B144-C2D7262C8390}" srcOrd="0" destOrd="0" presId="urn:microsoft.com/office/officeart/2005/8/layout/lProcess2"/>
    <dgm:cxn modelId="{B78F986B-98AA-7C4D-B8EE-FA65AB6BB004}" type="presOf" srcId="{576EBDDD-04C4-5143-9EB6-04C08A2DBD19}" destId="{C1F87475-3869-404A-9ABC-F14B6E9D420B}" srcOrd="1" destOrd="0" presId="urn:microsoft.com/office/officeart/2005/8/layout/lProcess2"/>
    <dgm:cxn modelId="{15EC6F6E-8E8D-7341-B346-F5DE8586E2FE}" type="presOf" srcId="{BACEE00C-60F2-FA49-9BE8-F6C315C785EA}" destId="{C5A85C67-3D10-7440-A588-2D59ADD88B00}" srcOrd="1" destOrd="0" presId="urn:microsoft.com/office/officeart/2005/8/layout/lProcess2"/>
    <dgm:cxn modelId="{0FD11B97-0C5F-1444-A4C4-9CD88B5B51E4}" type="presOf" srcId="{8014DD7C-53E9-B74C-8065-9E6C8BB4D5C2}" destId="{4E328A54-9AAB-6C41-9B0B-1ACC072546FA}" srcOrd="0" destOrd="0" presId="urn:microsoft.com/office/officeart/2005/8/layout/lProcess2"/>
    <dgm:cxn modelId="{C767B4A0-65FA-E343-B59C-F7F6E781C9AB}" srcId="{E812479A-6048-FB48-8FFE-3EE20A4D931A}" destId="{576EBDDD-04C4-5143-9EB6-04C08A2DBD19}" srcOrd="1" destOrd="0" parTransId="{37824BCD-F1D4-4440-9926-29096DFDE870}" sibTransId="{DAFCB47D-F660-7543-B83B-954813579D7D}"/>
    <dgm:cxn modelId="{B03154B4-5FA3-D24C-BBD3-FAC0D597E7A3}" type="presOf" srcId="{E812479A-6048-FB48-8FFE-3EE20A4D931A}" destId="{24AF88F4-1D8E-C241-BB3F-08BEC74CF58F}" srcOrd="0" destOrd="0" presId="urn:microsoft.com/office/officeart/2005/8/layout/lProcess2"/>
    <dgm:cxn modelId="{3E5B93D4-8C5C-9646-9710-C9D622D8DD9D}" srcId="{BACEE00C-60F2-FA49-9BE8-F6C315C785EA}" destId="{8014DD7C-53E9-B74C-8065-9E6C8BB4D5C2}" srcOrd="1" destOrd="0" parTransId="{3E748512-535C-9046-AB59-26A31DEA6084}" sibTransId="{D5484C25-278B-8D47-8EF5-24E434BAB4FC}"/>
    <dgm:cxn modelId="{6B6771D7-8E10-D84F-8058-48E414DF4E3F}" srcId="{E812479A-6048-FB48-8FFE-3EE20A4D931A}" destId="{BACEE00C-60F2-FA49-9BE8-F6C315C785EA}" srcOrd="0" destOrd="0" parTransId="{4A43AF22-7A0D-0E4C-9E66-1E5547E359F2}" sibTransId="{CDCB311C-4804-1E4F-BD5A-A240B813B89C}"/>
    <dgm:cxn modelId="{6FB25AD8-E68E-EC43-A3F4-ABBF51745562}" type="presOf" srcId="{0D61C446-4F6A-F844-B8B6-3F9932B391A9}" destId="{ACC5D252-AA1A-DC4B-B36D-FD0D0D88893C}" srcOrd="0" destOrd="0" presId="urn:microsoft.com/office/officeart/2005/8/layout/lProcess2"/>
    <dgm:cxn modelId="{34AB40DC-5C87-D943-A830-22E05B7A0575}" type="presOf" srcId="{C7229273-58D4-584E-B8B1-90491EB4D5C2}" destId="{F826108A-9C3B-F647-8A10-6B57FA6C3B6B}" srcOrd="0" destOrd="0" presId="urn:microsoft.com/office/officeart/2005/8/layout/lProcess2"/>
    <dgm:cxn modelId="{A31809E3-9455-FF4A-84AE-CEA1DCADED23}" type="presOf" srcId="{FB7FF160-E2E7-9A42-9754-FF8FC85CA196}" destId="{6A076991-1DD2-D64B-AB30-C9E01E050FB2}" srcOrd="0" destOrd="0" presId="urn:microsoft.com/office/officeart/2005/8/layout/lProcess2"/>
    <dgm:cxn modelId="{1763D2E8-2D75-3B4C-B67B-5732D954CB8C}" type="presOf" srcId="{BACEE00C-60F2-FA49-9BE8-F6C315C785EA}" destId="{2F9A0E78-B93B-9D48-8E41-7D0220B2A26A}" srcOrd="0" destOrd="0" presId="urn:microsoft.com/office/officeart/2005/8/layout/lProcess2"/>
    <dgm:cxn modelId="{E407A401-0FE7-DA47-BDFD-A9A307388A7F}" type="presParOf" srcId="{24AF88F4-1D8E-C241-BB3F-08BEC74CF58F}" destId="{817384E3-D0A9-5F40-A018-927CE06733AB}" srcOrd="0" destOrd="0" presId="urn:microsoft.com/office/officeart/2005/8/layout/lProcess2"/>
    <dgm:cxn modelId="{A3EAEF3B-92AB-A94E-BE97-ADE67CB95B19}" type="presParOf" srcId="{817384E3-D0A9-5F40-A018-927CE06733AB}" destId="{2F9A0E78-B93B-9D48-8E41-7D0220B2A26A}" srcOrd="0" destOrd="0" presId="urn:microsoft.com/office/officeart/2005/8/layout/lProcess2"/>
    <dgm:cxn modelId="{90EE0DC2-66C6-7B4A-A77E-1390F62E003F}" type="presParOf" srcId="{817384E3-D0A9-5F40-A018-927CE06733AB}" destId="{C5A85C67-3D10-7440-A588-2D59ADD88B00}" srcOrd="1" destOrd="0" presId="urn:microsoft.com/office/officeart/2005/8/layout/lProcess2"/>
    <dgm:cxn modelId="{B53D7651-E7AE-C945-9C52-05223B04DA3A}" type="presParOf" srcId="{817384E3-D0A9-5F40-A018-927CE06733AB}" destId="{A761ED59-DE75-3E4A-AA39-F6372295605B}" srcOrd="2" destOrd="0" presId="urn:microsoft.com/office/officeart/2005/8/layout/lProcess2"/>
    <dgm:cxn modelId="{011CBBB4-C08E-664E-8F64-CF44657D6C34}" type="presParOf" srcId="{A761ED59-DE75-3E4A-AA39-F6372295605B}" destId="{DC483011-CD3E-7D45-A227-FD97D0441F8B}" srcOrd="0" destOrd="0" presId="urn:microsoft.com/office/officeart/2005/8/layout/lProcess2"/>
    <dgm:cxn modelId="{3D0A3EAF-13ED-914D-9747-56183640033E}" type="presParOf" srcId="{DC483011-CD3E-7D45-A227-FD97D0441F8B}" destId="{ACC5D252-AA1A-DC4B-B36D-FD0D0D88893C}" srcOrd="0" destOrd="0" presId="urn:microsoft.com/office/officeart/2005/8/layout/lProcess2"/>
    <dgm:cxn modelId="{014694C2-B475-8C49-BA83-E02A91C32A79}" type="presParOf" srcId="{DC483011-CD3E-7D45-A227-FD97D0441F8B}" destId="{DAF9FCBD-F2BD-424E-AD47-B9C8BAE87926}" srcOrd="1" destOrd="0" presId="urn:microsoft.com/office/officeart/2005/8/layout/lProcess2"/>
    <dgm:cxn modelId="{B414ED57-C06B-BB41-8E1B-F95AAC2F7B61}" type="presParOf" srcId="{DC483011-CD3E-7D45-A227-FD97D0441F8B}" destId="{4E328A54-9AAB-6C41-9B0B-1ACC072546FA}" srcOrd="2" destOrd="0" presId="urn:microsoft.com/office/officeart/2005/8/layout/lProcess2"/>
    <dgm:cxn modelId="{16C2CBB0-C544-CD48-BF92-6EF6606BFF9C}" type="presParOf" srcId="{24AF88F4-1D8E-C241-BB3F-08BEC74CF58F}" destId="{720010B0-A3C0-F048-8339-A7EEDCA0F76A}" srcOrd="1" destOrd="0" presId="urn:microsoft.com/office/officeart/2005/8/layout/lProcess2"/>
    <dgm:cxn modelId="{E5390771-BC33-CF48-A80F-EA18CD7AE454}" type="presParOf" srcId="{24AF88F4-1D8E-C241-BB3F-08BEC74CF58F}" destId="{100FE411-46B1-4C46-9B40-C5C8229FD8E1}" srcOrd="2" destOrd="0" presId="urn:microsoft.com/office/officeart/2005/8/layout/lProcess2"/>
    <dgm:cxn modelId="{17EA4D06-5C89-4A48-8533-F0FA1A3C2E03}" type="presParOf" srcId="{100FE411-46B1-4C46-9B40-C5C8229FD8E1}" destId="{788A9B6B-1EC6-6A48-B144-C2D7262C8390}" srcOrd="0" destOrd="0" presId="urn:microsoft.com/office/officeart/2005/8/layout/lProcess2"/>
    <dgm:cxn modelId="{B32AD8A8-8F72-0449-A8D3-BC3F326837F8}" type="presParOf" srcId="{100FE411-46B1-4C46-9B40-C5C8229FD8E1}" destId="{C1F87475-3869-404A-9ABC-F14B6E9D420B}" srcOrd="1" destOrd="0" presId="urn:microsoft.com/office/officeart/2005/8/layout/lProcess2"/>
    <dgm:cxn modelId="{4027556A-C8C5-7546-A268-B3F57B8DB1E1}" type="presParOf" srcId="{100FE411-46B1-4C46-9B40-C5C8229FD8E1}" destId="{DD6D1080-21A7-DE4F-8EBE-99CF1E7F3597}" srcOrd="2" destOrd="0" presId="urn:microsoft.com/office/officeart/2005/8/layout/lProcess2"/>
    <dgm:cxn modelId="{E6D48C11-637B-E343-92CE-A5007DB6B8FC}" type="presParOf" srcId="{DD6D1080-21A7-DE4F-8EBE-99CF1E7F3597}" destId="{34EEC177-C4CD-7045-929F-5F5756D581DF}" srcOrd="0" destOrd="0" presId="urn:microsoft.com/office/officeart/2005/8/layout/lProcess2"/>
    <dgm:cxn modelId="{EC6DC543-652E-9849-BE4B-A1DBDF9C0006}" type="presParOf" srcId="{34EEC177-C4CD-7045-929F-5F5756D581DF}" destId="{F826108A-9C3B-F647-8A10-6B57FA6C3B6B}" srcOrd="0" destOrd="0" presId="urn:microsoft.com/office/officeart/2005/8/layout/lProcess2"/>
    <dgm:cxn modelId="{67E822F3-0110-F249-A670-ACB2FBEEC5B5}" type="presParOf" srcId="{34EEC177-C4CD-7045-929F-5F5756D581DF}" destId="{F478C074-C7C8-A44C-B90B-23DD16A03A1C}" srcOrd="1" destOrd="0" presId="urn:microsoft.com/office/officeart/2005/8/layout/lProcess2"/>
    <dgm:cxn modelId="{F65AB9B6-23D5-D847-8B71-4C0691F2527E}" type="presParOf" srcId="{34EEC177-C4CD-7045-929F-5F5756D581DF}" destId="{6A076991-1DD2-D64B-AB30-C9E01E050FB2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5ACE71-9D05-DA4B-A2D0-A4A69505A5AC}" type="doc">
      <dgm:prSet loTypeId="urn:microsoft.com/office/officeart/2009/layout/CircleArrowProcess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120189-092F-4044-90D2-081A96D5439D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i="1" dirty="0"/>
            <a:t>High stress environment</a:t>
          </a:r>
          <a:r>
            <a:rPr lang="en-PK" dirty="0"/>
            <a:t> + </a:t>
          </a:r>
          <a:r>
            <a:rPr lang="en-PK" i="1" dirty="0"/>
            <a:t>developing emotion-regulation systems</a:t>
          </a:r>
          <a:r>
            <a:rPr lang="en-PK" dirty="0"/>
            <a:t> → higher risk of anxiety/low mood</a:t>
          </a:r>
          <a:endParaRPr lang="en-GB" dirty="0"/>
        </a:p>
      </dgm:t>
    </dgm:pt>
    <dgm:pt modelId="{131F1D26-7D06-204A-96FA-10D8094A0AF1}" type="parTrans" cxnId="{A93AFF22-1BF2-1D4E-A041-00FA573D93CE}">
      <dgm:prSet/>
      <dgm:spPr/>
      <dgm:t>
        <a:bodyPr/>
        <a:lstStyle/>
        <a:p>
          <a:endParaRPr lang="en-GB"/>
        </a:p>
      </dgm:t>
    </dgm:pt>
    <dgm:pt modelId="{F1EA1EDB-A5ED-0F48-B7F4-2AC7F9C8F868}" type="sibTrans" cxnId="{A93AFF22-1BF2-1D4E-A041-00FA573D93CE}">
      <dgm:prSet/>
      <dgm:spPr/>
      <dgm:t>
        <a:bodyPr/>
        <a:lstStyle/>
        <a:p>
          <a:endParaRPr lang="en-GB"/>
        </a:p>
      </dgm:t>
    </dgm:pt>
    <dgm:pt modelId="{B07A2B0E-4737-0A44-823E-F8366B83F3F3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Supportive relationships (key worker/mentor) can </a:t>
          </a:r>
          <a:r>
            <a:rPr lang="en-PK" b="1" dirty="0"/>
            <a:t>buffer stress biology</a:t>
          </a:r>
          <a:r>
            <a:rPr lang="en-PK" dirty="0"/>
            <a:t> and rebuild a </a:t>
          </a:r>
          <a:r>
            <a:rPr lang="en-PK" i="1" dirty="0"/>
            <a:t>secure base</a:t>
          </a:r>
          <a:endParaRPr lang="en-PK" dirty="0"/>
        </a:p>
      </dgm:t>
    </dgm:pt>
    <dgm:pt modelId="{613C9FDF-82EE-4341-865C-B0586B073754}" type="parTrans" cxnId="{B191097D-56E4-7B4F-88FA-5EB351E5A8E5}">
      <dgm:prSet/>
      <dgm:spPr/>
      <dgm:t>
        <a:bodyPr/>
        <a:lstStyle/>
        <a:p>
          <a:endParaRPr lang="en-GB"/>
        </a:p>
      </dgm:t>
    </dgm:pt>
    <dgm:pt modelId="{642C6E59-B32E-D04A-937A-A513B707AE7D}" type="sibTrans" cxnId="{B191097D-56E4-7B4F-88FA-5EB351E5A8E5}">
      <dgm:prSet/>
      <dgm:spPr/>
      <dgm:t>
        <a:bodyPr/>
        <a:lstStyle/>
        <a:p>
          <a:endParaRPr lang="en-GB"/>
        </a:p>
      </dgm:t>
    </dgm:pt>
    <dgm:pt modelId="{1D56C70C-E4AB-2D41-991C-2B4EFBC3A3E7}" type="pres">
      <dgm:prSet presAssocID="{005ACE71-9D05-DA4B-A2D0-A4A69505A5AC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0E96D809-609B-7E4E-B551-2DD0408AAF7A}" type="pres">
      <dgm:prSet presAssocID="{97120189-092F-4044-90D2-081A96D5439D}" presName="Accent1" presStyleCnt="0"/>
      <dgm:spPr/>
    </dgm:pt>
    <dgm:pt modelId="{8F3163ED-EF8F-5240-8145-45029AE464C7}" type="pres">
      <dgm:prSet presAssocID="{97120189-092F-4044-90D2-081A96D5439D}" presName="Accent" presStyleLbl="node1" presStyleIdx="0" presStyleCnt="2"/>
      <dgm:spPr/>
    </dgm:pt>
    <dgm:pt modelId="{B1E7AB9A-D9BB-0A4A-AA5A-88261384A0D3}" type="pres">
      <dgm:prSet presAssocID="{97120189-092F-4044-90D2-081A96D5439D}" presName="Parent1" presStyleLbl="revTx" presStyleIdx="0" presStyleCnt="2">
        <dgm:presLayoutVars>
          <dgm:chMax val="1"/>
          <dgm:chPref val="1"/>
          <dgm:bulletEnabled val="1"/>
        </dgm:presLayoutVars>
      </dgm:prSet>
      <dgm:spPr/>
    </dgm:pt>
    <dgm:pt modelId="{540C6EA7-4333-EC49-9E20-2A75BF5AF1F9}" type="pres">
      <dgm:prSet presAssocID="{B07A2B0E-4737-0A44-823E-F8366B83F3F3}" presName="Accent2" presStyleCnt="0"/>
      <dgm:spPr/>
    </dgm:pt>
    <dgm:pt modelId="{3B376625-2877-CA46-8FA6-42B00A2095EA}" type="pres">
      <dgm:prSet presAssocID="{B07A2B0E-4737-0A44-823E-F8366B83F3F3}" presName="Accent" presStyleLbl="node1" presStyleIdx="1" presStyleCnt="2"/>
      <dgm:spPr/>
    </dgm:pt>
    <dgm:pt modelId="{35EFD58A-95C7-AF40-BD3B-FA1AA4D6663D}" type="pres">
      <dgm:prSet presAssocID="{B07A2B0E-4737-0A44-823E-F8366B83F3F3}" presName="Parent2" presStyleLbl="revTx" presStyleIdx="1" presStyleCnt="2">
        <dgm:presLayoutVars>
          <dgm:chMax val="1"/>
          <dgm:chPref val="1"/>
          <dgm:bulletEnabled val="1"/>
        </dgm:presLayoutVars>
      </dgm:prSet>
      <dgm:spPr/>
    </dgm:pt>
  </dgm:ptLst>
  <dgm:cxnLst>
    <dgm:cxn modelId="{A93AFF22-1BF2-1D4E-A041-00FA573D93CE}" srcId="{005ACE71-9D05-DA4B-A2D0-A4A69505A5AC}" destId="{97120189-092F-4044-90D2-081A96D5439D}" srcOrd="0" destOrd="0" parTransId="{131F1D26-7D06-204A-96FA-10D8094A0AF1}" sibTransId="{F1EA1EDB-A5ED-0F48-B7F4-2AC7F9C8F868}"/>
    <dgm:cxn modelId="{B191097D-56E4-7B4F-88FA-5EB351E5A8E5}" srcId="{005ACE71-9D05-DA4B-A2D0-A4A69505A5AC}" destId="{B07A2B0E-4737-0A44-823E-F8366B83F3F3}" srcOrd="1" destOrd="0" parTransId="{613C9FDF-82EE-4341-865C-B0586B073754}" sibTransId="{642C6E59-B32E-D04A-937A-A513B707AE7D}"/>
    <dgm:cxn modelId="{DB2D147D-34FF-DF4C-A4E9-76D131F3ADB9}" type="presOf" srcId="{B07A2B0E-4737-0A44-823E-F8366B83F3F3}" destId="{35EFD58A-95C7-AF40-BD3B-FA1AA4D6663D}" srcOrd="0" destOrd="0" presId="urn:microsoft.com/office/officeart/2009/layout/CircleArrowProcess"/>
    <dgm:cxn modelId="{1B622DB3-296B-A543-84CE-0CCD8B809270}" type="presOf" srcId="{97120189-092F-4044-90D2-081A96D5439D}" destId="{B1E7AB9A-D9BB-0A4A-AA5A-88261384A0D3}" srcOrd="0" destOrd="0" presId="urn:microsoft.com/office/officeart/2009/layout/CircleArrowProcess"/>
    <dgm:cxn modelId="{57CE95ED-2E60-2941-B02A-F18F0683C505}" type="presOf" srcId="{005ACE71-9D05-DA4B-A2D0-A4A69505A5AC}" destId="{1D56C70C-E4AB-2D41-991C-2B4EFBC3A3E7}" srcOrd="0" destOrd="0" presId="urn:microsoft.com/office/officeart/2009/layout/CircleArrowProcess"/>
    <dgm:cxn modelId="{12CC479B-A313-4D4E-8372-78D1F7E46974}" type="presParOf" srcId="{1D56C70C-E4AB-2D41-991C-2B4EFBC3A3E7}" destId="{0E96D809-609B-7E4E-B551-2DD0408AAF7A}" srcOrd="0" destOrd="0" presId="urn:microsoft.com/office/officeart/2009/layout/CircleArrowProcess"/>
    <dgm:cxn modelId="{8365B435-FEF2-E049-8403-CFBB417F9C8C}" type="presParOf" srcId="{0E96D809-609B-7E4E-B551-2DD0408AAF7A}" destId="{8F3163ED-EF8F-5240-8145-45029AE464C7}" srcOrd="0" destOrd="0" presId="urn:microsoft.com/office/officeart/2009/layout/CircleArrowProcess"/>
    <dgm:cxn modelId="{86ED32D1-2D58-A742-9C6E-344D8E9970DF}" type="presParOf" srcId="{1D56C70C-E4AB-2D41-991C-2B4EFBC3A3E7}" destId="{B1E7AB9A-D9BB-0A4A-AA5A-88261384A0D3}" srcOrd="1" destOrd="0" presId="urn:microsoft.com/office/officeart/2009/layout/CircleArrowProcess"/>
    <dgm:cxn modelId="{3AF3C96F-BAC5-DC48-85B9-48795AD35F32}" type="presParOf" srcId="{1D56C70C-E4AB-2D41-991C-2B4EFBC3A3E7}" destId="{540C6EA7-4333-EC49-9E20-2A75BF5AF1F9}" srcOrd="2" destOrd="0" presId="urn:microsoft.com/office/officeart/2009/layout/CircleArrowProcess"/>
    <dgm:cxn modelId="{B5118BD5-7F62-C14B-93B8-F82FD4D4BCA4}" type="presParOf" srcId="{540C6EA7-4333-EC49-9E20-2A75BF5AF1F9}" destId="{3B376625-2877-CA46-8FA6-42B00A2095EA}" srcOrd="0" destOrd="0" presId="urn:microsoft.com/office/officeart/2009/layout/CircleArrowProcess"/>
    <dgm:cxn modelId="{77DAA22A-247C-FF4B-9339-58427A020014}" type="presParOf" srcId="{1D56C70C-E4AB-2D41-991C-2B4EFBC3A3E7}" destId="{35EFD58A-95C7-AF40-BD3B-FA1AA4D6663D}" srcOrd="3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B4487D-D87C-3A4C-898E-934B9834A3DE}" type="doc">
      <dgm:prSet loTypeId="urn:microsoft.com/office/officeart/2005/8/layout/hList1" loCatId="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F66A7A1-524D-4644-B8E7-C4010A4B6C2F}">
      <dgm:prSet phldrT="[Text]"/>
      <dgm:spPr/>
      <dgm:t>
        <a:bodyPr/>
        <a:lstStyle/>
        <a:p>
          <a:pPr>
            <a:buNone/>
          </a:pPr>
          <a:r>
            <a:rPr lang="en-PK" b="1" dirty="0"/>
            <a:t>Attachment-informed counselling </a:t>
          </a:r>
          <a:endParaRPr lang="en-GB" dirty="0"/>
        </a:p>
      </dgm:t>
    </dgm:pt>
    <dgm:pt modelId="{AA857AA3-2470-944F-9C9A-C8D151D3BC4A}" type="parTrans" cxnId="{F2721686-F2B0-DA43-BF35-145EB3B46FCF}">
      <dgm:prSet/>
      <dgm:spPr/>
      <dgm:t>
        <a:bodyPr/>
        <a:lstStyle/>
        <a:p>
          <a:endParaRPr lang="en-GB"/>
        </a:p>
      </dgm:t>
    </dgm:pt>
    <dgm:pt modelId="{A84EEBAA-5351-C845-B5A1-1D1417C9C30C}" type="sibTrans" cxnId="{F2721686-F2B0-DA43-BF35-145EB3B46FCF}">
      <dgm:prSet/>
      <dgm:spPr/>
      <dgm:t>
        <a:bodyPr/>
        <a:lstStyle/>
        <a:p>
          <a:endParaRPr lang="en-GB"/>
        </a:p>
      </dgm:t>
    </dgm:pt>
    <dgm:pt modelId="{236DBDDE-0651-8246-A0DD-643C2C1F58C4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 dirty="0"/>
            <a:t>Discover grief, guilt and I must cope alone (internal working models).</a:t>
          </a:r>
        </a:p>
      </dgm:t>
    </dgm:pt>
    <dgm:pt modelId="{F18EB107-6522-E44D-8C28-E5D6BFEADB1E}" type="parTrans" cxnId="{DAD67CF4-3461-E144-96EB-6537B674E648}">
      <dgm:prSet/>
      <dgm:spPr/>
      <dgm:t>
        <a:bodyPr/>
        <a:lstStyle/>
        <a:p>
          <a:endParaRPr lang="en-GB"/>
        </a:p>
      </dgm:t>
    </dgm:pt>
    <dgm:pt modelId="{DFB87D57-01B9-204C-886B-53A9900EFA44}" type="sibTrans" cxnId="{DAD67CF4-3461-E144-96EB-6537B674E648}">
      <dgm:prSet/>
      <dgm:spPr/>
      <dgm:t>
        <a:bodyPr/>
        <a:lstStyle/>
        <a:p>
          <a:endParaRPr lang="en-GB"/>
        </a:p>
      </dgm:t>
    </dgm:pt>
    <dgm:pt modelId="{EE2BB177-D326-7540-8B09-8C9EF9724AE0}">
      <dgm:prSet phldrT="[Text]"/>
      <dgm:spPr/>
      <dgm:t>
        <a:bodyPr/>
        <a:lstStyle/>
        <a:p>
          <a:pPr>
            <a:buNone/>
          </a:pPr>
          <a:r>
            <a:rPr lang="en-PK" b="1" dirty="0"/>
            <a:t>Family work </a:t>
          </a:r>
          <a:endParaRPr lang="en-GB" dirty="0"/>
        </a:p>
      </dgm:t>
    </dgm:pt>
    <dgm:pt modelId="{6B7F3018-FA90-5449-85EB-5290495236E6}" type="parTrans" cxnId="{826B6839-8911-7C48-829B-5036CAE4B5EA}">
      <dgm:prSet/>
      <dgm:spPr/>
      <dgm:t>
        <a:bodyPr/>
        <a:lstStyle/>
        <a:p>
          <a:endParaRPr lang="en-GB"/>
        </a:p>
      </dgm:t>
    </dgm:pt>
    <dgm:pt modelId="{B6AE98FF-DAD4-CE4B-BD90-65D72F57CFDE}" type="sibTrans" cxnId="{826B6839-8911-7C48-829B-5036CAE4B5EA}">
      <dgm:prSet/>
      <dgm:spPr/>
      <dgm:t>
        <a:bodyPr/>
        <a:lstStyle/>
        <a:p>
          <a:endParaRPr lang="en-GB"/>
        </a:p>
      </dgm:t>
    </dgm:pt>
    <dgm:pt modelId="{FFC2EB97-34C6-1840-927F-F2DB5F49FAFF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Reduce Parentification: Clarify Boundaries And Responsibilities</a:t>
          </a:r>
          <a:endParaRPr lang="en-GB" dirty="0"/>
        </a:p>
      </dgm:t>
    </dgm:pt>
    <dgm:pt modelId="{21C00C0D-4F2E-174C-8C23-8CDFD8AB7656}" type="parTrans" cxnId="{C75B57D6-1382-1E49-8819-1E328DDAC30A}">
      <dgm:prSet/>
      <dgm:spPr/>
      <dgm:t>
        <a:bodyPr/>
        <a:lstStyle/>
        <a:p>
          <a:endParaRPr lang="en-GB"/>
        </a:p>
      </dgm:t>
    </dgm:pt>
    <dgm:pt modelId="{C2DDD3AD-8A23-2549-81F8-9B690645D534}" type="sibTrans" cxnId="{C75B57D6-1382-1E49-8819-1E328DDAC30A}">
      <dgm:prSet/>
      <dgm:spPr/>
      <dgm:t>
        <a:bodyPr/>
        <a:lstStyle/>
        <a:p>
          <a:endParaRPr lang="en-GB"/>
        </a:p>
      </dgm:t>
    </dgm:pt>
    <dgm:pt modelId="{39F2ABA0-7ABD-5E4B-BDC8-0C1E5630D5FB}">
      <dgm:prSet phldrT="[Text]"/>
      <dgm:spPr/>
      <dgm:t>
        <a:bodyPr/>
        <a:lstStyle/>
        <a:p>
          <a:pPr>
            <a:buNone/>
          </a:pPr>
          <a:r>
            <a:rPr lang="en-PK" b="1" dirty="0"/>
            <a:t>Social care/young carers assessment + referral pathway</a:t>
          </a:r>
          <a:endParaRPr lang="en-GB" dirty="0"/>
        </a:p>
      </dgm:t>
    </dgm:pt>
    <dgm:pt modelId="{5C9C8192-565C-DD4C-85DF-7B085186415D}" type="parTrans" cxnId="{46BCD118-A58E-4749-A41F-4996ADA70D39}">
      <dgm:prSet/>
      <dgm:spPr/>
      <dgm:t>
        <a:bodyPr/>
        <a:lstStyle/>
        <a:p>
          <a:endParaRPr lang="en-GB"/>
        </a:p>
      </dgm:t>
    </dgm:pt>
    <dgm:pt modelId="{4F414A46-5C89-DD41-B5B2-2BE47C7DFF44}" type="sibTrans" cxnId="{46BCD118-A58E-4749-A41F-4996ADA70D39}">
      <dgm:prSet/>
      <dgm:spPr/>
      <dgm:t>
        <a:bodyPr/>
        <a:lstStyle/>
        <a:p>
          <a:endParaRPr lang="en-GB"/>
        </a:p>
      </dgm:t>
    </dgm:pt>
    <dgm:pt modelId="{38CE5AC7-C36C-004D-BA17-C825EC8830D9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Care Needs Assessment For Mother And Support Package (Home Care, Shopping Support, Cleaning Support)</a:t>
          </a:r>
          <a:endParaRPr lang="en-GB" dirty="0"/>
        </a:p>
      </dgm:t>
    </dgm:pt>
    <dgm:pt modelId="{533AAE45-9131-1243-B0B2-CC9A1ECB0179}" type="parTrans" cxnId="{2BEB569F-D90F-5E48-99FE-7A3B92740E30}">
      <dgm:prSet/>
      <dgm:spPr/>
      <dgm:t>
        <a:bodyPr/>
        <a:lstStyle/>
        <a:p>
          <a:endParaRPr lang="en-GB"/>
        </a:p>
      </dgm:t>
    </dgm:pt>
    <dgm:pt modelId="{23F3D535-1163-7C40-8EC8-75D9A891FD0B}" type="sibTrans" cxnId="{2BEB569F-D90F-5E48-99FE-7A3B92740E30}">
      <dgm:prSet/>
      <dgm:spPr/>
      <dgm:t>
        <a:bodyPr/>
        <a:lstStyle/>
        <a:p>
          <a:endParaRPr lang="en-GB"/>
        </a:p>
      </dgm:t>
    </dgm:pt>
    <dgm:pt modelId="{9DF81B7D-F70C-7A41-8C07-237D53FCE00F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Improve Communication So Mum Can Provide Predictable Reassurance (Increases Relational security) (Virat and Dubreil, 2020)</a:t>
          </a:r>
        </a:p>
      </dgm:t>
    </dgm:pt>
    <dgm:pt modelId="{85389551-92CE-8347-B956-843324B981EC}" type="parTrans" cxnId="{8FCA2636-F014-2746-8417-A6CADC77368D}">
      <dgm:prSet/>
      <dgm:spPr/>
      <dgm:t>
        <a:bodyPr/>
        <a:lstStyle/>
        <a:p>
          <a:endParaRPr lang="en-GB"/>
        </a:p>
      </dgm:t>
    </dgm:pt>
    <dgm:pt modelId="{EB35E8CD-4637-924B-9D30-0ADFAB452F00}" type="sibTrans" cxnId="{8FCA2636-F014-2746-8417-A6CADC77368D}">
      <dgm:prSet/>
      <dgm:spPr/>
      <dgm:t>
        <a:bodyPr/>
        <a:lstStyle/>
        <a:p>
          <a:endParaRPr lang="en-GB"/>
        </a:p>
      </dgm:t>
    </dgm:pt>
    <dgm:pt modelId="{9CB1DFEA-4F22-DE43-88EA-4C5F276AF002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/>
            <a:t>Benefits Advice / Carers Services Signposting</a:t>
          </a:r>
        </a:p>
      </dgm:t>
    </dgm:pt>
    <dgm:pt modelId="{FC53CDA9-1E68-C848-93DD-A4C2EBD383D4}" type="parTrans" cxnId="{80DF1E37-FF5F-324D-8FC9-352346C1F26F}">
      <dgm:prSet/>
      <dgm:spPr/>
      <dgm:t>
        <a:bodyPr/>
        <a:lstStyle/>
        <a:p>
          <a:endParaRPr lang="en-GB"/>
        </a:p>
      </dgm:t>
    </dgm:pt>
    <dgm:pt modelId="{69799300-E9AC-7A46-B556-4F55B0F72B32}" type="sibTrans" cxnId="{80DF1E37-FF5F-324D-8FC9-352346C1F26F}">
      <dgm:prSet/>
      <dgm:spPr/>
      <dgm:t>
        <a:bodyPr/>
        <a:lstStyle/>
        <a:p>
          <a:endParaRPr lang="en-GB"/>
        </a:p>
      </dgm:t>
    </dgm:pt>
    <dgm:pt modelId="{F715563F-4B2A-F24C-8EEE-2A3D3E22E63A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Ensures Jenny Is not the default “primary carer” (protects development)</a:t>
          </a:r>
        </a:p>
      </dgm:t>
    </dgm:pt>
    <dgm:pt modelId="{9AED388A-DC94-6E47-8DBB-04671374707E}" type="parTrans" cxnId="{C66463DB-2E0B-8748-A901-7F24A94423B6}">
      <dgm:prSet/>
      <dgm:spPr/>
      <dgm:t>
        <a:bodyPr/>
        <a:lstStyle/>
        <a:p>
          <a:endParaRPr lang="en-GB"/>
        </a:p>
      </dgm:t>
    </dgm:pt>
    <dgm:pt modelId="{0D98DD68-0201-674E-B8A2-A221CF7273CE}" type="sibTrans" cxnId="{C66463DB-2E0B-8748-A901-7F24A94423B6}">
      <dgm:prSet/>
      <dgm:spPr/>
      <dgm:t>
        <a:bodyPr/>
        <a:lstStyle/>
        <a:p>
          <a:endParaRPr lang="en-GB"/>
        </a:p>
      </dgm:t>
    </dgm:pt>
    <dgm:pt modelId="{AFE3A367-27C8-D04D-84E2-2A56B481503E}">
      <dgm:prSet/>
      <dgm:spPr/>
      <dgm:t>
        <a:bodyPr/>
        <a:lstStyle/>
        <a:p>
          <a:pPr>
            <a:buNone/>
          </a:pPr>
          <a:r>
            <a:rPr lang="en-PK" b="1"/>
            <a:t>Stability routines + practical tools</a:t>
          </a:r>
          <a:endParaRPr lang="en-GB"/>
        </a:p>
      </dgm:t>
    </dgm:pt>
    <dgm:pt modelId="{D06FE832-D3E6-024D-88F1-4FDEC20E0477}" type="parTrans" cxnId="{4BE0DF12-EC7B-3940-AA81-F5891DC643E1}">
      <dgm:prSet/>
      <dgm:spPr/>
      <dgm:t>
        <a:bodyPr/>
        <a:lstStyle/>
        <a:p>
          <a:endParaRPr lang="en-GB"/>
        </a:p>
      </dgm:t>
    </dgm:pt>
    <dgm:pt modelId="{DBEEE75D-837B-0446-BCA7-9E8F029EFADA}" type="sibTrans" cxnId="{4BE0DF12-EC7B-3940-AA81-F5891DC643E1}">
      <dgm:prSet/>
      <dgm:spPr/>
      <dgm:t>
        <a:bodyPr/>
        <a:lstStyle/>
        <a:p>
          <a:endParaRPr lang="en-GB"/>
        </a:p>
      </dgm:t>
    </dgm:pt>
    <dgm:pt modelId="{47C62BF3-5D51-1B4B-8F8F-B9FE06A7F06D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Weekly Timetable Dividing Tasks Between Services And Jenny</a:t>
          </a:r>
          <a:endParaRPr lang="en-GB" dirty="0"/>
        </a:p>
      </dgm:t>
    </dgm:pt>
    <dgm:pt modelId="{D628220D-977D-9744-AE61-0ED717142B84}" type="parTrans" cxnId="{73F30AC6-1375-1542-927F-3BE9468C8270}">
      <dgm:prSet/>
      <dgm:spPr/>
      <dgm:t>
        <a:bodyPr/>
        <a:lstStyle/>
        <a:p>
          <a:endParaRPr lang="en-GB"/>
        </a:p>
      </dgm:t>
    </dgm:pt>
    <dgm:pt modelId="{6A40CBF9-0AC0-6646-AB17-82DC56807C6A}" type="sibTrans" cxnId="{73F30AC6-1375-1542-927F-3BE9468C8270}">
      <dgm:prSet/>
      <dgm:spPr/>
      <dgm:t>
        <a:bodyPr/>
        <a:lstStyle/>
        <a:p>
          <a:endParaRPr lang="en-GB"/>
        </a:p>
      </dgm:t>
    </dgm:pt>
    <dgm:pt modelId="{8E50836D-3CDB-FE45-9A6C-2A6104746D16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/>
            <a:t>Memory Aids For Mother (Pill Organiser, Calendar, Reminders)</a:t>
          </a:r>
        </a:p>
      </dgm:t>
    </dgm:pt>
    <dgm:pt modelId="{CDDCDEC3-765F-9848-B579-1E34DB08E499}" type="parTrans" cxnId="{21BAD7EB-C043-0A47-AEEA-451EF1A0EC26}">
      <dgm:prSet/>
      <dgm:spPr/>
      <dgm:t>
        <a:bodyPr/>
        <a:lstStyle/>
        <a:p>
          <a:endParaRPr lang="en-GB"/>
        </a:p>
      </dgm:t>
    </dgm:pt>
    <dgm:pt modelId="{DFF58F65-74FC-724D-B77C-362061D79C50}" type="sibTrans" cxnId="{21BAD7EB-C043-0A47-AEEA-451EF1A0EC26}">
      <dgm:prSet/>
      <dgm:spPr/>
      <dgm:t>
        <a:bodyPr/>
        <a:lstStyle/>
        <a:p>
          <a:endParaRPr lang="en-GB"/>
        </a:p>
      </dgm:t>
    </dgm:pt>
    <dgm:pt modelId="{4ED58213-8008-FB4F-A49B-A4D8BB181A57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Consistent Meal/Sleep Routine For Jenny (Reduces Stress Physiology And Supports School Functioning) (Gervai, 2009)</a:t>
          </a:r>
        </a:p>
      </dgm:t>
    </dgm:pt>
    <dgm:pt modelId="{74D12AC2-E30E-ED44-B6CE-987C7DDF97D8}" type="parTrans" cxnId="{11923FEB-095D-C342-BB11-1EA9E62E7B79}">
      <dgm:prSet/>
      <dgm:spPr/>
      <dgm:t>
        <a:bodyPr/>
        <a:lstStyle/>
        <a:p>
          <a:endParaRPr lang="en-GB"/>
        </a:p>
      </dgm:t>
    </dgm:pt>
    <dgm:pt modelId="{B33A3C13-B416-994C-A899-F71FDBDA59A5}" type="sibTrans" cxnId="{11923FEB-095D-C342-BB11-1EA9E62E7B79}">
      <dgm:prSet/>
      <dgm:spPr/>
      <dgm:t>
        <a:bodyPr/>
        <a:lstStyle/>
        <a:p>
          <a:endParaRPr lang="en-GB"/>
        </a:p>
      </dgm:t>
    </dgm:pt>
    <dgm:pt modelId="{87CF42F3-CFE6-2342-AA3D-DE8C3DDBDE35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 dirty="0"/>
            <a:t>Develop emotion naming and calming techniques (emotion regulation) skills </a:t>
          </a:r>
          <a:r>
            <a:rPr lang="en-PK" dirty="0"/>
            <a:t>(Berry and Danquah, 2015)</a:t>
          </a:r>
          <a:endParaRPr lang="en-GB" dirty="0"/>
        </a:p>
      </dgm:t>
    </dgm:pt>
    <dgm:pt modelId="{CE0AA2F5-D2F9-4E40-A6BA-736C41ABEA2F}" type="parTrans" cxnId="{CFF3E067-628E-0A4B-9D9E-6BDDAA5D4C7D}">
      <dgm:prSet/>
      <dgm:spPr/>
      <dgm:t>
        <a:bodyPr/>
        <a:lstStyle/>
        <a:p>
          <a:endParaRPr lang="en-GB"/>
        </a:p>
      </dgm:t>
    </dgm:pt>
    <dgm:pt modelId="{5E908501-9DBC-A24F-91F1-457BF2B6095B}" type="sibTrans" cxnId="{CFF3E067-628E-0A4B-9D9E-6BDDAA5D4C7D}">
      <dgm:prSet/>
      <dgm:spPr/>
      <dgm:t>
        <a:bodyPr/>
        <a:lstStyle/>
        <a:p>
          <a:endParaRPr lang="en-GB"/>
        </a:p>
      </dgm:t>
    </dgm:pt>
    <dgm:pt modelId="{BDB6DE71-6FF8-394C-B455-E4B658A16EC7}" type="pres">
      <dgm:prSet presAssocID="{40B4487D-D87C-3A4C-898E-934B9834A3DE}" presName="Name0" presStyleCnt="0">
        <dgm:presLayoutVars>
          <dgm:dir/>
          <dgm:animLvl val="lvl"/>
          <dgm:resizeHandles val="exact"/>
        </dgm:presLayoutVars>
      </dgm:prSet>
      <dgm:spPr/>
    </dgm:pt>
    <dgm:pt modelId="{19D0D4F9-3D0E-BD4D-8213-507A47D55FAD}" type="pres">
      <dgm:prSet presAssocID="{3F66A7A1-524D-4644-B8E7-C4010A4B6C2F}" presName="composite" presStyleCnt="0"/>
      <dgm:spPr/>
    </dgm:pt>
    <dgm:pt modelId="{8DA33FB2-C3F1-5948-880C-9AB281F08FE6}" type="pres">
      <dgm:prSet presAssocID="{3F66A7A1-524D-4644-B8E7-C4010A4B6C2F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45C38C59-865A-E345-8148-356F4886FCA4}" type="pres">
      <dgm:prSet presAssocID="{3F66A7A1-524D-4644-B8E7-C4010A4B6C2F}" presName="desTx" presStyleLbl="alignAccFollowNode1" presStyleIdx="0" presStyleCnt="4">
        <dgm:presLayoutVars>
          <dgm:bulletEnabled val="1"/>
        </dgm:presLayoutVars>
      </dgm:prSet>
      <dgm:spPr/>
    </dgm:pt>
    <dgm:pt modelId="{27AD3507-6C15-2042-9585-EF6040048EB4}" type="pres">
      <dgm:prSet presAssocID="{A84EEBAA-5351-C845-B5A1-1D1417C9C30C}" presName="space" presStyleCnt="0"/>
      <dgm:spPr/>
    </dgm:pt>
    <dgm:pt modelId="{5B1AE960-7A0F-3149-988F-CAD96D1BBDFB}" type="pres">
      <dgm:prSet presAssocID="{EE2BB177-D326-7540-8B09-8C9EF9724AE0}" presName="composite" presStyleCnt="0"/>
      <dgm:spPr/>
    </dgm:pt>
    <dgm:pt modelId="{8988756E-624D-C743-B9A4-F335EEFB152C}" type="pres">
      <dgm:prSet presAssocID="{EE2BB177-D326-7540-8B09-8C9EF9724AE0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D48E2BE6-8353-E644-90FF-B5850050DB66}" type="pres">
      <dgm:prSet presAssocID="{EE2BB177-D326-7540-8B09-8C9EF9724AE0}" presName="desTx" presStyleLbl="alignAccFollowNode1" presStyleIdx="1" presStyleCnt="4">
        <dgm:presLayoutVars>
          <dgm:bulletEnabled val="1"/>
        </dgm:presLayoutVars>
      </dgm:prSet>
      <dgm:spPr/>
    </dgm:pt>
    <dgm:pt modelId="{2C07432C-276C-734A-84FF-F3FB568DFF5B}" type="pres">
      <dgm:prSet presAssocID="{B6AE98FF-DAD4-CE4B-BD90-65D72F57CFDE}" presName="space" presStyleCnt="0"/>
      <dgm:spPr/>
    </dgm:pt>
    <dgm:pt modelId="{5075A5C2-8468-C543-B506-CC5674D5DB94}" type="pres">
      <dgm:prSet presAssocID="{AFE3A367-27C8-D04D-84E2-2A56B481503E}" presName="composite" presStyleCnt="0"/>
      <dgm:spPr/>
    </dgm:pt>
    <dgm:pt modelId="{A30C239E-9CA6-214B-A159-B9C0618987F3}" type="pres">
      <dgm:prSet presAssocID="{AFE3A367-27C8-D04D-84E2-2A56B481503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6FE08E36-7D03-8041-B84A-0485909ACC41}" type="pres">
      <dgm:prSet presAssocID="{AFE3A367-27C8-D04D-84E2-2A56B481503E}" presName="desTx" presStyleLbl="alignAccFollowNode1" presStyleIdx="2" presStyleCnt="4">
        <dgm:presLayoutVars>
          <dgm:bulletEnabled val="1"/>
        </dgm:presLayoutVars>
      </dgm:prSet>
      <dgm:spPr/>
    </dgm:pt>
    <dgm:pt modelId="{1E09B4FF-FCA7-E647-922C-08D432E6046B}" type="pres">
      <dgm:prSet presAssocID="{DBEEE75D-837B-0446-BCA7-9E8F029EFADA}" presName="space" presStyleCnt="0"/>
      <dgm:spPr/>
    </dgm:pt>
    <dgm:pt modelId="{31A290AB-FB5A-254E-826D-DDFB4C079782}" type="pres">
      <dgm:prSet presAssocID="{39F2ABA0-7ABD-5E4B-BDC8-0C1E5630D5FB}" presName="composite" presStyleCnt="0"/>
      <dgm:spPr/>
    </dgm:pt>
    <dgm:pt modelId="{E5D38E2B-FEFE-A34D-867E-9F2024592F4E}" type="pres">
      <dgm:prSet presAssocID="{39F2ABA0-7ABD-5E4B-BDC8-0C1E5630D5F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6DFF432D-0DD8-BA4C-AD7F-67F5A27050CD}" type="pres">
      <dgm:prSet presAssocID="{39F2ABA0-7ABD-5E4B-BDC8-0C1E5630D5F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FD3C5006-8806-1540-88EB-8018ED1C7B04}" type="presOf" srcId="{FFC2EB97-34C6-1840-927F-F2DB5F49FAFF}" destId="{D48E2BE6-8353-E644-90FF-B5850050DB66}" srcOrd="0" destOrd="0" presId="urn:microsoft.com/office/officeart/2005/8/layout/hList1"/>
    <dgm:cxn modelId="{DAA4DF0D-576F-A643-B071-67A3AD2DC1A8}" type="presOf" srcId="{236DBDDE-0651-8246-A0DD-643C2C1F58C4}" destId="{45C38C59-865A-E345-8148-356F4886FCA4}" srcOrd="0" destOrd="0" presId="urn:microsoft.com/office/officeart/2005/8/layout/hList1"/>
    <dgm:cxn modelId="{4BE0DF12-EC7B-3940-AA81-F5891DC643E1}" srcId="{40B4487D-D87C-3A4C-898E-934B9834A3DE}" destId="{AFE3A367-27C8-D04D-84E2-2A56B481503E}" srcOrd="2" destOrd="0" parTransId="{D06FE832-D3E6-024D-88F1-4FDEC20E0477}" sibTransId="{DBEEE75D-837B-0446-BCA7-9E8F029EFADA}"/>
    <dgm:cxn modelId="{46BCD118-A58E-4749-A41F-4996ADA70D39}" srcId="{40B4487D-D87C-3A4C-898E-934B9834A3DE}" destId="{39F2ABA0-7ABD-5E4B-BDC8-0C1E5630D5FB}" srcOrd="3" destOrd="0" parTransId="{5C9C8192-565C-DD4C-85DF-7B085186415D}" sibTransId="{4F414A46-5C89-DD41-B5B2-2BE47C7DFF44}"/>
    <dgm:cxn modelId="{4233381F-94B6-6247-9C41-2BF298CEF807}" type="presOf" srcId="{F715563F-4B2A-F24C-8EEE-2A3D3E22E63A}" destId="{6DFF432D-0DD8-BA4C-AD7F-67F5A27050CD}" srcOrd="0" destOrd="2" presId="urn:microsoft.com/office/officeart/2005/8/layout/hList1"/>
    <dgm:cxn modelId="{1841C226-AD6C-DA40-86D0-95396D1F1FA5}" type="presOf" srcId="{40B4487D-D87C-3A4C-898E-934B9834A3DE}" destId="{BDB6DE71-6FF8-394C-B455-E4B658A16EC7}" srcOrd="0" destOrd="0" presId="urn:microsoft.com/office/officeart/2005/8/layout/hList1"/>
    <dgm:cxn modelId="{8FCA2636-F014-2746-8417-A6CADC77368D}" srcId="{EE2BB177-D326-7540-8B09-8C9EF9724AE0}" destId="{9DF81B7D-F70C-7A41-8C07-237D53FCE00F}" srcOrd="1" destOrd="0" parTransId="{85389551-92CE-8347-B956-843324B981EC}" sibTransId="{EB35E8CD-4637-924B-9D30-0ADFAB452F00}"/>
    <dgm:cxn modelId="{80DF1E37-FF5F-324D-8FC9-352346C1F26F}" srcId="{39F2ABA0-7ABD-5E4B-BDC8-0C1E5630D5FB}" destId="{9CB1DFEA-4F22-DE43-88EA-4C5F276AF002}" srcOrd="1" destOrd="0" parTransId="{FC53CDA9-1E68-C848-93DD-A4C2EBD383D4}" sibTransId="{69799300-E9AC-7A46-B556-4F55B0F72B32}"/>
    <dgm:cxn modelId="{7ACF6039-CFF9-EA4A-849A-30AD4FD63237}" type="presOf" srcId="{87CF42F3-CFE6-2342-AA3D-DE8C3DDBDE35}" destId="{45C38C59-865A-E345-8148-356F4886FCA4}" srcOrd="0" destOrd="1" presId="urn:microsoft.com/office/officeart/2005/8/layout/hList1"/>
    <dgm:cxn modelId="{826B6839-8911-7C48-829B-5036CAE4B5EA}" srcId="{40B4487D-D87C-3A4C-898E-934B9834A3DE}" destId="{EE2BB177-D326-7540-8B09-8C9EF9724AE0}" srcOrd="1" destOrd="0" parTransId="{6B7F3018-FA90-5449-85EB-5290495236E6}" sibTransId="{B6AE98FF-DAD4-CE4B-BD90-65D72F57CFDE}"/>
    <dgm:cxn modelId="{3C47533F-5BCC-844C-8A51-BB3597066297}" type="presOf" srcId="{4ED58213-8008-FB4F-A49B-A4D8BB181A57}" destId="{6FE08E36-7D03-8041-B84A-0485909ACC41}" srcOrd="0" destOrd="2" presId="urn:microsoft.com/office/officeart/2005/8/layout/hList1"/>
    <dgm:cxn modelId="{93B81957-1A8F-2344-AFA0-4D87C244591F}" type="presOf" srcId="{47C62BF3-5D51-1B4B-8F8F-B9FE06A7F06D}" destId="{6FE08E36-7D03-8041-B84A-0485909ACC41}" srcOrd="0" destOrd="0" presId="urn:microsoft.com/office/officeart/2005/8/layout/hList1"/>
    <dgm:cxn modelId="{F9D8EB57-A184-C744-921F-32E0059FBFCB}" type="presOf" srcId="{AFE3A367-27C8-D04D-84E2-2A56B481503E}" destId="{A30C239E-9CA6-214B-A159-B9C0618987F3}" srcOrd="0" destOrd="0" presId="urn:microsoft.com/office/officeart/2005/8/layout/hList1"/>
    <dgm:cxn modelId="{1F4A4162-DF60-A74A-96AB-EE39E0EB5094}" type="presOf" srcId="{38CE5AC7-C36C-004D-BA17-C825EC8830D9}" destId="{6DFF432D-0DD8-BA4C-AD7F-67F5A27050CD}" srcOrd="0" destOrd="0" presId="urn:microsoft.com/office/officeart/2005/8/layout/hList1"/>
    <dgm:cxn modelId="{CFF3E067-628E-0A4B-9D9E-6BDDAA5D4C7D}" srcId="{3F66A7A1-524D-4644-B8E7-C4010A4B6C2F}" destId="{87CF42F3-CFE6-2342-AA3D-DE8C3DDBDE35}" srcOrd="1" destOrd="0" parTransId="{CE0AA2F5-D2F9-4E40-A6BA-736C41ABEA2F}" sibTransId="{5E908501-9DBC-A24F-91F1-457BF2B6095B}"/>
    <dgm:cxn modelId="{F2721686-F2B0-DA43-BF35-145EB3B46FCF}" srcId="{40B4487D-D87C-3A4C-898E-934B9834A3DE}" destId="{3F66A7A1-524D-4644-B8E7-C4010A4B6C2F}" srcOrd="0" destOrd="0" parTransId="{AA857AA3-2470-944F-9C9A-C8D151D3BC4A}" sibTransId="{A84EEBAA-5351-C845-B5A1-1D1417C9C30C}"/>
    <dgm:cxn modelId="{2BEB569F-D90F-5E48-99FE-7A3B92740E30}" srcId="{39F2ABA0-7ABD-5E4B-BDC8-0C1E5630D5FB}" destId="{38CE5AC7-C36C-004D-BA17-C825EC8830D9}" srcOrd="0" destOrd="0" parTransId="{533AAE45-9131-1243-B0B2-CC9A1ECB0179}" sibTransId="{23F3D535-1163-7C40-8EC8-75D9A891FD0B}"/>
    <dgm:cxn modelId="{7C3AF5BD-CB10-A841-B73D-6A1BEB5481A2}" type="presOf" srcId="{9CB1DFEA-4F22-DE43-88EA-4C5F276AF002}" destId="{6DFF432D-0DD8-BA4C-AD7F-67F5A27050CD}" srcOrd="0" destOrd="1" presId="urn:microsoft.com/office/officeart/2005/8/layout/hList1"/>
    <dgm:cxn modelId="{01121DC4-6232-0F4D-9CD1-BEBF6003F12B}" type="presOf" srcId="{EE2BB177-D326-7540-8B09-8C9EF9724AE0}" destId="{8988756E-624D-C743-B9A4-F335EEFB152C}" srcOrd="0" destOrd="0" presId="urn:microsoft.com/office/officeart/2005/8/layout/hList1"/>
    <dgm:cxn modelId="{73F30AC6-1375-1542-927F-3BE9468C8270}" srcId="{AFE3A367-27C8-D04D-84E2-2A56B481503E}" destId="{47C62BF3-5D51-1B4B-8F8F-B9FE06A7F06D}" srcOrd="0" destOrd="0" parTransId="{D628220D-977D-9744-AE61-0ED717142B84}" sibTransId="{6A40CBF9-0AC0-6646-AB17-82DC56807C6A}"/>
    <dgm:cxn modelId="{A65BB1CC-CFB6-DA4E-BF4C-21381F8B11C2}" type="presOf" srcId="{8E50836D-3CDB-FE45-9A6C-2A6104746D16}" destId="{6FE08E36-7D03-8041-B84A-0485909ACC41}" srcOrd="0" destOrd="1" presId="urn:microsoft.com/office/officeart/2005/8/layout/hList1"/>
    <dgm:cxn modelId="{9403FDCF-1357-5946-9F9C-CCB1F4244317}" type="presOf" srcId="{9DF81B7D-F70C-7A41-8C07-237D53FCE00F}" destId="{D48E2BE6-8353-E644-90FF-B5850050DB66}" srcOrd="0" destOrd="1" presId="urn:microsoft.com/office/officeart/2005/8/layout/hList1"/>
    <dgm:cxn modelId="{C75B57D6-1382-1E49-8819-1E328DDAC30A}" srcId="{EE2BB177-D326-7540-8B09-8C9EF9724AE0}" destId="{FFC2EB97-34C6-1840-927F-F2DB5F49FAFF}" srcOrd="0" destOrd="0" parTransId="{21C00C0D-4F2E-174C-8C23-8CDFD8AB7656}" sibTransId="{C2DDD3AD-8A23-2549-81F8-9B690645D534}"/>
    <dgm:cxn modelId="{C66463DB-2E0B-8748-A901-7F24A94423B6}" srcId="{39F2ABA0-7ABD-5E4B-BDC8-0C1E5630D5FB}" destId="{F715563F-4B2A-F24C-8EEE-2A3D3E22E63A}" srcOrd="2" destOrd="0" parTransId="{9AED388A-DC94-6E47-8DBB-04671374707E}" sibTransId="{0D98DD68-0201-674E-B8A2-A221CF7273CE}"/>
    <dgm:cxn modelId="{12DFB5DC-23E5-8A47-9FB9-6DEC9C9860BB}" type="presOf" srcId="{3F66A7A1-524D-4644-B8E7-C4010A4B6C2F}" destId="{8DA33FB2-C3F1-5948-880C-9AB281F08FE6}" srcOrd="0" destOrd="0" presId="urn:microsoft.com/office/officeart/2005/8/layout/hList1"/>
    <dgm:cxn modelId="{11923FEB-095D-C342-BB11-1EA9E62E7B79}" srcId="{AFE3A367-27C8-D04D-84E2-2A56B481503E}" destId="{4ED58213-8008-FB4F-A49B-A4D8BB181A57}" srcOrd="2" destOrd="0" parTransId="{74D12AC2-E30E-ED44-B6CE-987C7DDF97D8}" sibTransId="{B33A3C13-B416-994C-A899-F71FDBDA59A5}"/>
    <dgm:cxn modelId="{21BAD7EB-C043-0A47-AEEA-451EF1A0EC26}" srcId="{AFE3A367-27C8-D04D-84E2-2A56B481503E}" destId="{8E50836D-3CDB-FE45-9A6C-2A6104746D16}" srcOrd="1" destOrd="0" parTransId="{CDDCDEC3-765F-9848-B579-1E34DB08E499}" sibTransId="{DFF58F65-74FC-724D-B77C-362061D79C50}"/>
    <dgm:cxn modelId="{DAD67CF4-3461-E144-96EB-6537B674E648}" srcId="{3F66A7A1-524D-4644-B8E7-C4010A4B6C2F}" destId="{236DBDDE-0651-8246-A0DD-643C2C1F58C4}" srcOrd="0" destOrd="0" parTransId="{F18EB107-6522-E44D-8C28-E5D6BFEADB1E}" sibTransId="{DFB87D57-01B9-204C-886B-53A9900EFA44}"/>
    <dgm:cxn modelId="{9A69E7F5-BEF1-5C4F-A27E-E357DA200DCD}" type="presOf" srcId="{39F2ABA0-7ABD-5E4B-BDC8-0C1E5630D5FB}" destId="{E5D38E2B-FEFE-A34D-867E-9F2024592F4E}" srcOrd="0" destOrd="0" presId="urn:microsoft.com/office/officeart/2005/8/layout/hList1"/>
    <dgm:cxn modelId="{56494080-6410-AF4A-8685-72D2A2A15DD9}" type="presParOf" srcId="{BDB6DE71-6FF8-394C-B455-E4B658A16EC7}" destId="{19D0D4F9-3D0E-BD4D-8213-507A47D55FAD}" srcOrd="0" destOrd="0" presId="urn:microsoft.com/office/officeart/2005/8/layout/hList1"/>
    <dgm:cxn modelId="{67256E2D-4F1D-DE4B-BA21-4A1BB7131308}" type="presParOf" srcId="{19D0D4F9-3D0E-BD4D-8213-507A47D55FAD}" destId="{8DA33FB2-C3F1-5948-880C-9AB281F08FE6}" srcOrd="0" destOrd="0" presId="urn:microsoft.com/office/officeart/2005/8/layout/hList1"/>
    <dgm:cxn modelId="{53E99F44-054F-0843-9949-E42EADA408EF}" type="presParOf" srcId="{19D0D4F9-3D0E-BD4D-8213-507A47D55FAD}" destId="{45C38C59-865A-E345-8148-356F4886FCA4}" srcOrd="1" destOrd="0" presId="urn:microsoft.com/office/officeart/2005/8/layout/hList1"/>
    <dgm:cxn modelId="{73333D82-82D0-614D-8F1B-93B5E67843F2}" type="presParOf" srcId="{BDB6DE71-6FF8-394C-B455-E4B658A16EC7}" destId="{27AD3507-6C15-2042-9585-EF6040048EB4}" srcOrd="1" destOrd="0" presId="urn:microsoft.com/office/officeart/2005/8/layout/hList1"/>
    <dgm:cxn modelId="{6FD3B2E1-FC87-AA46-8B97-734001A00C7A}" type="presParOf" srcId="{BDB6DE71-6FF8-394C-B455-E4B658A16EC7}" destId="{5B1AE960-7A0F-3149-988F-CAD96D1BBDFB}" srcOrd="2" destOrd="0" presId="urn:microsoft.com/office/officeart/2005/8/layout/hList1"/>
    <dgm:cxn modelId="{5095D25C-EFB2-D64D-9828-9F4A611758B0}" type="presParOf" srcId="{5B1AE960-7A0F-3149-988F-CAD96D1BBDFB}" destId="{8988756E-624D-C743-B9A4-F335EEFB152C}" srcOrd="0" destOrd="0" presId="urn:microsoft.com/office/officeart/2005/8/layout/hList1"/>
    <dgm:cxn modelId="{9135B8AD-CB90-EC4C-AFF9-C6D9A4EEABE3}" type="presParOf" srcId="{5B1AE960-7A0F-3149-988F-CAD96D1BBDFB}" destId="{D48E2BE6-8353-E644-90FF-B5850050DB66}" srcOrd="1" destOrd="0" presId="urn:microsoft.com/office/officeart/2005/8/layout/hList1"/>
    <dgm:cxn modelId="{2269B433-1570-0E4E-96A6-6167FCBA2A41}" type="presParOf" srcId="{BDB6DE71-6FF8-394C-B455-E4B658A16EC7}" destId="{2C07432C-276C-734A-84FF-F3FB568DFF5B}" srcOrd="3" destOrd="0" presId="urn:microsoft.com/office/officeart/2005/8/layout/hList1"/>
    <dgm:cxn modelId="{41B45ACF-28EE-4548-925F-5466F65135D5}" type="presParOf" srcId="{BDB6DE71-6FF8-394C-B455-E4B658A16EC7}" destId="{5075A5C2-8468-C543-B506-CC5674D5DB94}" srcOrd="4" destOrd="0" presId="urn:microsoft.com/office/officeart/2005/8/layout/hList1"/>
    <dgm:cxn modelId="{E38641F2-B8B6-B64A-BE79-CE403BBCBC9B}" type="presParOf" srcId="{5075A5C2-8468-C543-B506-CC5674D5DB94}" destId="{A30C239E-9CA6-214B-A159-B9C0618987F3}" srcOrd="0" destOrd="0" presId="urn:microsoft.com/office/officeart/2005/8/layout/hList1"/>
    <dgm:cxn modelId="{7BA7CF8B-401F-9045-845C-1585F05D32B8}" type="presParOf" srcId="{5075A5C2-8468-C543-B506-CC5674D5DB94}" destId="{6FE08E36-7D03-8041-B84A-0485909ACC41}" srcOrd="1" destOrd="0" presId="urn:microsoft.com/office/officeart/2005/8/layout/hList1"/>
    <dgm:cxn modelId="{58C4C634-7D3E-C246-856C-69CEDBE39649}" type="presParOf" srcId="{BDB6DE71-6FF8-394C-B455-E4B658A16EC7}" destId="{1E09B4FF-FCA7-E647-922C-08D432E6046B}" srcOrd="5" destOrd="0" presId="urn:microsoft.com/office/officeart/2005/8/layout/hList1"/>
    <dgm:cxn modelId="{54BBB973-7FEC-D146-AAE4-DAD358E4F8C6}" type="presParOf" srcId="{BDB6DE71-6FF8-394C-B455-E4B658A16EC7}" destId="{31A290AB-FB5A-254E-826D-DDFB4C079782}" srcOrd="6" destOrd="0" presId="urn:microsoft.com/office/officeart/2005/8/layout/hList1"/>
    <dgm:cxn modelId="{082D0690-DEE7-A744-9218-D898B8699E30}" type="presParOf" srcId="{31A290AB-FB5A-254E-826D-DDFB4C079782}" destId="{E5D38E2B-FEFE-A34D-867E-9F2024592F4E}" srcOrd="0" destOrd="0" presId="urn:microsoft.com/office/officeart/2005/8/layout/hList1"/>
    <dgm:cxn modelId="{5702134E-F826-2349-A6E8-DD7857CEEA97}" type="presParOf" srcId="{31A290AB-FB5A-254E-826D-DDFB4C079782}" destId="{6DFF432D-0DD8-BA4C-AD7F-67F5A27050C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F860AB-5B23-F145-AE41-2D37949B8234}">
      <dsp:nvSpPr>
        <dsp:cNvPr id="0" name=""/>
        <dsp:cNvSpPr/>
      </dsp:nvSpPr>
      <dsp:spPr>
        <a:xfrm>
          <a:off x="1306750" y="353"/>
          <a:ext cx="2390030" cy="14340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Jenny (16) has been a young carer for 5 years (since age 11)</a:t>
          </a:r>
          <a:endParaRPr lang="en-US" sz="1400" kern="1200"/>
        </a:p>
      </dsp:txBody>
      <dsp:txXfrm>
        <a:off x="1306750" y="353"/>
        <a:ext cx="2390030" cy="1434018"/>
      </dsp:txXfrm>
    </dsp:sp>
    <dsp:sp modelId="{03DCEF0B-3CB3-B64B-A51D-3997714F0C5F}">
      <dsp:nvSpPr>
        <dsp:cNvPr id="0" name=""/>
        <dsp:cNvSpPr/>
      </dsp:nvSpPr>
      <dsp:spPr>
        <a:xfrm>
          <a:off x="3935784" y="353"/>
          <a:ext cx="2390030" cy="1434018"/>
        </a:xfrm>
        <a:prstGeom prst="rect">
          <a:avLst/>
        </a:prstGeom>
        <a:solidFill>
          <a:schemeClr val="accent2">
            <a:hueOff val="-2587972"/>
            <a:satOff val="11465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Father died, sudden loss of the main caregiver and emotional anchor</a:t>
          </a:r>
          <a:endParaRPr lang="en-US" sz="1400" kern="1200"/>
        </a:p>
      </dsp:txBody>
      <dsp:txXfrm>
        <a:off x="3935784" y="353"/>
        <a:ext cx="2390030" cy="1434018"/>
      </dsp:txXfrm>
    </dsp:sp>
    <dsp:sp modelId="{A7F24B64-0474-3542-89A7-8B933FAA5AAD}">
      <dsp:nvSpPr>
        <dsp:cNvPr id="0" name=""/>
        <dsp:cNvSpPr/>
      </dsp:nvSpPr>
      <dsp:spPr>
        <a:xfrm>
          <a:off x="6564818" y="353"/>
          <a:ext cx="2390030" cy="1434018"/>
        </a:xfrm>
        <a:prstGeom prst="rect">
          <a:avLst/>
        </a:prstGeom>
        <a:solidFill>
          <a:schemeClr val="accent2">
            <a:hueOff val="-5175945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Mother’s needs: Mobility problems (cooking, cleaning, shopping support), Memory problems, low mood (admin tasks, reminders, emotional reassurance)</a:t>
          </a:r>
          <a:endParaRPr lang="en-US" sz="1400" kern="1200"/>
        </a:p>
      </dsp:txBody>
      <dsp:txXfrm>
        <a:off x="6564818" y="353"/>
        <a:ext cx="2390030" cy="1434018"/>
      </dsp:txXfrm>
    </dsp:sp>
    <dsp:sp modelId="{B1C8CADF-8AC7-444D-9C47-07A24128BBD1}">
      <dsp:nvSpPr>
        <dsp:cNvPr id="0" name=""/>
        <dsp:cNvSpPr/>
      </dsp:nvSpPr>
      <dsp:spPr>
        <a:xfrm>
          <a:off x="2621267" y="1673375"/>
          <a:ext cx="2390030" cy="1434018"/>
        </a:xfrm>
        <a:prstGeom prst="rect">
          <a:avLst/>
        </a:prstGeom>
        <a:solidFill>
          <a:schemeClr val="accent2">
            <a:hueOff val="-7763917"/>
            <a:satOff val="34394"/>
            <a:lumOff val="-12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Likely current pressures on Jenny: school demands, caring load</a:t>
          </a:r>
          <a:r>
            <a:rPr lang="en-GB" sz="1400" kern="1200"/>
            <a:t>,</a:t>
          </a:r>
          <a:r>
            <a:rPr lang="en-PK" sz="1400" kern="1200"/>
            <a:t> grief</a:t>
          </a:r>
          <a:endParaRPr lang="en-US" sz="1400" kern="1200"/>
        </a:p>
      </dsp:txBody>
      <dsp:txXfrm>
        <a:off x="2621267" y="1673375"/>
        <a:ext cx="2390030" cy="1434018"/>
      </dsp:txXfrm>
    </dsp:sp>
    <dsp:sp modelId="{ADF47AB9-A305-A34D-8BD9-89540C27F9B2}">
      <dsp:nvSpPr>
        <dsp:cNvPr id="0" name=""/>
        <dsp:cNvSpPr/>
      </dsp:nvSpPr>
      <dsp:spPr>
        <a:xfrm>
          <a:off x="5250301" y="1673375"/>
          <a:ext cx="2390030" cy="1434018"/>
        </a:xfrm>
        <a:prstGeom prst="rect">
          <a:avLst/>
        </a:prstGeom>
        <a:solidFill>
          <a:schemeClr val="accent2">
            <a:hueOff val="-10351890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kern="1200"/>
            <a:t>Aim of plan: Assess impact on Jenny’s emotional development, relationships, wellbeing, and create a support package that reduces caring burden and increases stability</a:t>
          </a:r>
          <a:endParaRPr lang="en-US" sz="1400" kern="1200"/>
        </a:p>
      </dsp:txBody>
      <dsp:txXfrm>
        <a:off x="5250301" y="1673375"/>
        <a:ext cx="2390030" cy="1434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9C649-0DD1-4142-BE14-9573BCD33449}">
      <dsp:nvSpPr>
        <dsp:cNvPr id="0" name=""/>
        <dsp:cNvSpPr/>
      </dsp:nvSpPr>
      <dsp:spPr>
        <a:xfrm>
          <a:off x="47" y="46236"/>
          <a:ext cx="4587629" cy="5472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900" b="1" kern="1200" dirty="0"/>
            <a:t>Potential risks (Attachment lens)</a:t>
          </a:r>
          <a:endParaRPr lang="en-GB" sz="1900" kern="1200" dirty="0"/>
        </a:p>
      </dsp:txBody>
      <dsp:txXfrm>
        <a:off x="47" y="46236"/>
        <a:ext cx="4587629" cy="547200"/>
      </dsp:txXfrm>
    </dsp:sp>
    <dsp:sp modelId="{E4A19514-8A8D-3447-91C1-9A3A08F5B033}">
      <dsp:nvSpPr>
        <dsp:cNvPr id="0" name=""/>
        <dsp:cNvSpPr/>
      </dsp:nvSpPr>
      <dsp:spPr>
        <a:xfrm>
          <a:off x="47" y="593437"/>
          <a:ext cx="4587629" cy="33379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Anxiety/anxious attachment pattern:</a:t>
          </a:r>
          <a:r>
            <a:rPr lang="en-PK" sz="1900" kern="1200" dirty="0"/>
            <a:t> Fear of abandonment, constant worry about mother’s safety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Avoidant coping:</a:t>
          </a:r>
          <a:r>
            <a:rPr lang="en-PK" sz="1900" kern="1200" dirty="0"/>
            <a:t> Pushing feelings down, being strong, not asking for help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Restricted adolescence:</a:t>
          </a:r>
          <a:r>
            <a:rPr lang="en-PK" sz="1900" kern="1200" dirty="0"/>
            <a:t> Less time for friends, hobbies, identity exploration → possible isolation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Chronic stress:</a:t>
          </a:r>
          <a:r>
            <a:rPr lang="en-PK" sz="1900" kern="1200" dirty="0"/>
            <a:t> Ongoing caregiving demands may increase irritability, sleep problems, low mood (Bowlby, 1979)</a:t>
          </a:r>
        </a:p>
      </dsp:txBody>
      <dsp:txXfrm>
        <a:off x="47" y="593437"/>
        <a:ext cx="4587629" cy="3337920"/>
      </dsp:txXfrm>
    </dsp:sp>
    <dsp:sp modelId="{F4A9B550-4E65-E646-97BE-782DE10FEE99}">
      <dsp:nvSpPr>
        <dsp:cNvPr id="0" name=""/>
        <dsp:cNvSpPr/>
      </dsp:nvSpPr>
      <dsp:spPr>
        <a:xfrm>
          <a:off x="5229945" y="46236"/>
          <a:ext cx="4587629" cy="5472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900" b="1" kern="1200" dirty="0"/>
            <a:t>Potential protective/resilience factors</a:t>
          </a:r>
          <a:endParaRPr lang="en-GB" sz="1900" kern="1200" dirty="0"/>
        </a:p>
      </dsp:txBody>
      <dsp:txXfrm>
        <a:off x="5229945" y="46236"/>
        <a:ext cx="4587629" cy="547200"/>
      </dsp:txXfrm>
    </dsp:sp>
    <dsp:sp modelId="{ABFE0804-9E62-074A-AA61-FB770A8D2FF8}">
      <dsp:nvSpPr>
        <dsp:cNvPr id="0" name=""/>
        <dsp:cNvSpPr/>
      </dsp:nvSpPr>
      <dsp:spPr>
        <a:xfrm>
          <a:off x="5229945" y="593437"/>
          <a:ext cx="4587629" cy="33379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Competence and empathy:</a:t>
          </a:r>
          <a:r>
            <a:rPr lang="en-PK" sz="1900" kern="1200" dirty="0"/>
            <a:t> Caregiving can build responsibility and practical skills</a:t>
          </a: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If Jenny had any consistent supportive adult</a:t>
          </a:r>
          <a:r>
            <a:rPr lang="en-PK" sz="1900" kern="1200" dirty="0"/>
            <a:t> (relative/teacher) → Can buffer attachment disruption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900" b="1" kern="1200" dirty="0"/>
            <a:t>Meaning-making:</a:t>
          </a:r>
          <a:r>
            <a:rPr lang="en-PK" sz="1900" kern="1200" dirty="0"/>
            <a:t> Caring may give purpose, which can protect self-esteem (but can also hide unmet needs) (Cassidy, Jones and Shaver, 2013)</a:t>
          </a:r>
        </a:p>
      </dsp:txBody>
      <dsp:txXfrm>
        <a:off x="5229945" y="593437"/>
        <a:ext cx="4587629" cy="33379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A0E78-B93B-9D48-8E41-7D0220B2A26A}">
      <dsp:nvSpPr>
        <dsp:cNvPr id="0" name=""/>
        <dsp:cNvSpPr/>
      </dsp:nvSpPr>
      <dsp:spPr>
        <a:xfrm>
          <a:off x="3151" y="0"/>
          <a:ext cx="3032050" cy="4591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700" b="1" kern="1200" dirty="0"/>
            <a:t>Nature (biological influences)</a:t>
          </a:r>
          <a:endParaRPr lang="en-GB" sz="2700" kern="1200" dirty="0"/>
        </a:p>
      </dsp:txBody>
      <dsp:txXfrm>
        <a:off x="3151" y="0"/>
        <a:ext cx="3032050" cy="1377411"/>
      </dsp:txXfrm>
    </dsp:sp>
    <dsp:sp modelId="{ACC5D252-AA1A-DC4B-B36D-FD0D0D88893C}">
      <dsp:nvSpPr>
        <dsp:cNvPr id="0" name=""/>
        <dsp:cNvSpPr/>
      </dsp:nvSpPr>
      <dsp:spPr>
        <a:xfrm>
          <a:off x="306356" y="1378756"/>
          <a:ext cx="2425640" cy="138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600" kern="1200" dirty="0"/>
            <a:t>Adolescence: Ongoing brain development (emotion regulation, decision-making still maturing)</a:t>
          </a:r>
          <a:endParaRPr lang="en-GB" sz="1600" kern="1200" dirty="0"/>
        </a:p>
      </dsp:txBody>
      <dsp:txXfrm>
        <a:off x="346903" y="1419303"/>
        <a:ext cx="2344546" cy="1303266"/>
      </dsp:txXfrm>
    </dsp:sp>
    <dsp:sp modelId="{4E328A54-9AAB-6C41-9B0B-1ACC072546FA}">
      <dsp:nvSpPr>
        <dsp:cNvPr id="0" name=""/>
        <dsp:cNvSpPr/>
      </dsp:nvSpPr>
      <dsp:spPr>
        <a:xfrm>
          <a:off x="306356" y="2976095"/>
          <a:ext cx="2425640" cy="138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600" kern="1200" dirty="0"/>
            <a:t>Chronic stress can increase cortisol: Affects sleep, concentration, mood, and physical health (Junewicz and Billick, 2018)</a:t>
          </a:r>
        </a:p>
      </dsp:txBody>
      <dsp:txXfrm>
        <a:off x="346903" y="3016642"/>
        <a:ext cx="2344546" cy="1303266"/>
      </dsp:txXfrm>
    </dsp:sp>
    <dsp:sp modelId="{788A9B6B-1EC6-6A48-B144-C2D7262C8390}">
      <dsp:nvSpPr>
        <dsp:cNvPr id="0" name=""/>
        <dsp:cNvSpPr/>
      </dsp:nvSpPr>
      <dsp:spPr>
        <a:xfrm>
          <a:off x="3262605" y="0"/>
          <a:ext cx="3032050" cy="4591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2700" b="1" kern="1200" dirty="0"/>
            <a:t>Nurture (environmental influences)</a:t>
          </a:r>
          <a:endParaRPr lang="en-GB" sz="2700" kern="1200" dirty="0"/>
        </a:p>
      </dsp:txBody>
      <dsp:txXfrm>
        <a:off x="3262605" y="0"/>
        <a:ext cx="3032050" cy="1377411"/>
      </dsp:txXfrm>
    </dsp:sp>
    <dsp:sp modelId="{F826108A-9C3B-F647-8A10-6B57FA6C3B6B}">
      <dsp:nvSpPr>
        <dsp:cNvPr id="0" name=""/>
        <dsp:cNvSpPr/>
      </dsp:nvSpPr>
      <dsp:spPr>
        <a:xfrm>
          <a:off x="3565810" y="1378756"/>
          <a:ext cx="2425640" cy="138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600" kern="1200" dirty="0"/>
            <a:t>Bereavement, caregiving load, reduced adult support, financial/household pressures</a:t>
          </a:r>
          <a:endParaRPr lang="en-GB" sz="1600" kern="1200" dirty="0"/>
        </a:p>
      </dsp:txBody>
      <dsp:txXfrm>
        <a:off x="3606357" y="1419303"/>
        <a:ext cx="2344546" cy="1303266"/>
      </dsp:txXfrm>
    </dsp:sp>
    <dsp:sp modelId="{6A076991-1DD2-D64B-AB30-C9E01E050FB2}">
      <dsp:nvSpPr>
        <dsp:cNvPr id="0" name=""/>
        <dsp:cNvSpPr/>
      </dsp:nvSpPr>
      <dsp:spPr>
        <a:xfrm>
          <a:off x="3565810" y="2976095"/>
          <a:ext cx="2425640" cy="1384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600" kern="1200" dirty="0"/>
            <a:t>Mother’s low mood/memory issues → less consistent caregiving and reassurance (Gervai, 2009)</a:t>
          </a:r>
        </a:p>
      </dsp:txBody>
      <dsp:txXfrm>
        <a:off x="3606357" y="3016642"/>
        <a:ext cx="2344546" cy="13032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163ED-EF8F-5240-8145-45029AE464C7}">
      <dsp:nvSpPr>
        <dsp:cNvPr id="0" name=""/>
        <dsp:cNvSpPr/>
      </dsp:nvSpPr>
      <dsp:spPr>
        <a:xfrm>
          <a:off x="2806297" y="0"/>
          <a:ext cx="3169706" cy="3169797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1E7AB9A-D9BB-0A4A-AA5A-88261384A0D3}">
      <dsp:nvSpPr>
        <dsp:cNvPr id="0" name=""/>
        <dsp:cNvSpPr/>
      </dsp:nvSpPr>
      <dsp:spPr>
        <a:xfrm>
          <a:off x="3506355" y="1147595"/>
          <a:ext cx="1768446" cy="88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i="1" kern="1200" dirty="0"/>
            <a:t>High stress environment</a:t>
          </a:r>
          <a:r>
            <a:rPr lang="en-PK" sz="1200" kern="1200" dirty="0"/>
            <a:t> + </a:t>
          </a:r>
          <a:r>
            <a:rPr lang="en-PK" sz="1200" i="1" kern="1200" dirty="0"/>
            <a:t>developing emotion-regulation systems</a:t>
          </a:r>
          <a:r>
            <a:rPr lang="en-PK" sz="1200" kern="1200" dirty="0"/>
            <a:t> → higher risk of anxiety/low mood</a:t>
          </a:r>
          <a:endParaRPr lang="en-GB" sz="1200" kern="1200" dirty="0"/>
        </a:p>
      </dsp:txBody>
      <dsp:txXfrm>
        <a:off x="3506355" y="1147595"/>
        <a:ext cx="1768446" cy="884119"/>
      </dsp:txXfrm>
    </dsp:sp>
    <dsp:sp modelId="{3B376625-2877-CA46-8FA6-42B00A2095EA}">
      <dsp:nvSpPr>
        <dsp:cNvPr id="0" name=""/>
        <dsp:cNvSpPr/>
      </dsp:nvSpPr>
      <dsp:spPr>
        <a:xfrm>
          <a:off x="2151995" y="2031714"/>
          <a:ext cx="2723019" cy="2724170"/>
        </a:xfrm>
        <a:prstGeom prst="blockArc">
          <a:avLst>
            <a:gd name="adj1" fmla="val 0"/>
            <a:gd name="adj2" fmla="val 18900000"/>
            <a:gd name="adj3" fmla="val 1274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5EFD58A-95C7-AF40-BD3B-FA1AA4D6663D}">
      <dsp:nvSpPr>
        <dsp:cNvPr id="0" name=""/>
        <dsp:cNvSpPr/>
      </dsp:nvSpPr>
      <dsp:spPr>
        <a:xfrm>
          <a:off x="2622132" y="2972428"/>
          <a:ext cx="1768446" cy="88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kern="1200" dirty="0"/>
            <a:t>Supportive relationships (key worker/mentor) can </a:t>
          </a:r>
          <a:r>
            <a:rPr lang="en-PK" sz="1200" b="1" kern="1200" dirty="0"/>
            <a:t>buffer stress biology</a:t>
          </a:r>
          <a:r>
            <a:rPr lang="en-PK" sz="1200" kern="1200" dirty="0"/>
            <a:t> and rebuild a </a:t>
          </a:r>
          <a:r>
            <a:rPr lang="en-PK" sz="1200" i="1" kern="1200" dirty="0"/>
            <a:t>secure base</a:t>
          </a:r>
          <a:endParaRPr lang="en-PK" sz="1200" kern="1200" dirty="0"/>
        </a:p>
      </dsp:txBody>
      <dsp:txXfrm>
        <a:off x="2622132" y="2972428"/>
        <a:ext cx="1768446" cy="8841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33FB2-C3F1-5948-880C-9AB281F08FE6}">
      <dsp:nvSpPr>
        <dsp:cNvPr id="0" name=""/>
        <dsp:cNvSpPr/>
      </dsp:nvSpPr>
      <dsp:spPr>
        <a:xfrm>
          <a:off x="3634" y="66885"/>
          <a:ext cx="2185529" cy="70172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 dirty="0"/>
            <a:t>Attachment-informed counselling </a:t>
          </a:r>
          <a:endParaRPr lang="en-GB" sz="1400" kern="1200" dirty="0"/>
        </a:p>
      </dsp:txBody>
      <dsp:txXfrm>
        <a:off x="3634" y="66885"/>
        <a:ext cx="2185529" cy="701722"/>
      </dsp:txXfrm>
    </dsp:sp>
    <dsp:sp modelId="{45C38C59-865A-E345-8148-356F4886FCA4}">
      <dsp:nvSpPr>
        <dsp:cNvPr id="0" name=""/>
        <dsp:cNvSpPr/>
      </dsp:nvSpPr>
      <dsp:spPr>
        <a:xfrm>
          <a:off x="3634" y="768607"/>
          <a:ext cx="2185529" cy="260348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1400" kern="1200" dirty="0"/>
            <a:t>Discover grief, guilt and I must cope alone (internal working models).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1400" kern="1200" dirty="0"/>
            <a:t>Develop emotion naming and calming techniques (emotion regulation) skills </a:t>
          </a:r>
          <a:r>
            <a:rPr lang="en-PK" sz="1400" kern="1200" dirty="0"/>
            <a:t>(Berry and Danquah, 2015)</a:t>
          </a:r>
          <a:endParaRPr lang="en-GB" sz="1400" kern="1200" dirty="0"/>
        </a:p>
      </dsp:txBody>
      <dsp:txXfrm>
        <a:off x="3634" y="768607"/>
        <a:ext cx="2185529" cy="2603482"/>
      </dsp:txXfrm>
    </dsp:sp>
    <dsp:sp modelId="{8988756E-624D-C743-B9A4-F335EEFB152C}">
      <dsp:nvSpPr>
        <dsp:cNvPr id="0" name=""/>
        <dsp:cNvSpPr/>
      </dsp:nvSpPr>
      <dsp:spPr>
        <a:xfrm>
          <a:off x="2495138" y="66885"/>
          <a:ext cx="2185529" cy="70172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 dirty="0"/>
            <a:t>Family work </a:t>
          </a:r>
          <a:endParaRPr lang="en-GB" sz="1400" kern="1200" dirty="0"/>
        </a:p>
      </dsp:txBody>
      <dsp:txXfrm>
        <a:off x="2495138" y="66885"/>
        <a:ext cx="2185529" cy="701722"/>
      </dsp:txXfrm>
    </dsp:sp>
    <dsp:sp modelId="{D48E2BE6-8353-E644-90FF-B5850050DB66}">
      <dsp:nvSpPr>
        <dsp:cNvPr id="0" name=""/>
        <dsp:cNvSpPr/>
      </dsp:nvSpPr>
      <dsp:spPr>
        <a:xfrm>
          <a:off x="2495138" y="768607"/>
          <a:ext cx="2185529" cy="260348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Reduce Parentification: Clarify Boundaries And Responsibilities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Improve Communication So Mum Can Provide Predictable Reassurance (Increases Relational security) (Virat and Dubreil, 2020)</a:t>
          </a:r>
        </a:p>
      </dsp:txBody>
      <dsp:txXfrm>
        <a:off x="2495138" y="768607"/>
        <a:ext cx="2185529" cy="2603482"/>
      </dsp:txXfrm>
    </dsp:sp>
    <dsp:sp modelId="{A30C239E-9CA6-214B-A159-B9C0618987F3}">
      <dsp:nvSpPr>
        <dsp:cNvPr id="0" name=""/>
        <dsp:cNvSpPr/>
      </dsp:nvSpPr>
      <dsp:spPr>
        <a:xfrm>
          <a:off x="4986642" y="66885"/>
          <a:ext cx="2185529" cy="70172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/>
            <a:t>Stability routines + practical tools</a:t>
          </a:r>
          <a:endParaRPr lang="en-GB" sz="1400" kern="1200"/>
        </a:p>
      </dsp:txBody>
      <dsp:txXfrm>
        <a:off x="4986642" y="66885"/>
        <a:ext cx="2185529" cy="701722"/>
      </dsp:txXfrm>
    </dsp:sp>
    <dsp:sp modelId="{6FE08E36-7D03-8041-B84A-0485909ACC41}">
      <dsp:nvSpPr>
        <dsp:cNvPr id="0" name=""/>
        <dsp:cNvSpPr/>
      </dsp:nvSpPr>
      <dsp:spPr>
        <a:xfrm>
          <a:off x="4986642" y="768607"/>
          <a:ext cx="2185529" cy="26034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Weekly Timetable Dividing Tasks Between Services And Jenny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/>
            <a:t>Memory Aids For Mother (Pill Organiser, Calendar, Reminders)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Consistent Meal/Sleep Routine For Jenny (Reduces Stress Physiology And Supports School Functioning) (Gervai, 2009)</a:t>
          </a:r>
        </a:p>
      </dsp:txBody>
      <dsp:txXfrm>
        <a:off x="4986642" y="768607"/>
        <a:ext cx="2185529" cy="2603482"/>
      </dsp:txXfrm>
    </dsp:sp>
    <dsp:sp modelId="{E5D38E2B-FEFE-A34D-867E-9F2024592F4E}">
      <dsp:nvSpPr>
        <dsp:cNvPr id="0" name=""/>
        <dsp:cNvSpPr/>
      </dsp:nvSpPr>
      <dsp:spPr>
        <a:xfrm>
          <a:off x="7478145" y="66885"/>
          <a:ext cx="2185529" cy="70172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 dirty="0"/>
            <a:t>Social care/young carers assessment + referral pathway</a:t>
          </a:r>
          <a:endParaRPr lang="en-GB" sz="1400" kern="1200" dirty="0"/>
        </a:p>
      </dsp:txBody>
      <dsp:txXfrm>
        <a:off x="7478145" y="66885"/>
        <a:ext cx="2185529" cy="701722"/>
      </dsp:txXfrm>
    </dsp:sp>
    <dsp:sp modelId="{6DFF432D-0DD8-BA4C-AD7F-67F5A27050CD}">
      <dsp:nvSpPr>
        <dsp:cNvPr id="0" name=""/>
        <dsp:cNvSpPr/>
      </dsp:nvSpPr>
      <dsp:spPr>
        <a:xfrm>
          <a:off x="7478145" y="768607"/>
          <a:ext cx="2185529" cy="260348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Care Needs Assessment For Mother And Support Package (Home Care, Shopping Support, Cleaning Support)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/>
            <a:t>Benefits Advice / Carers Services Signposting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PK" sz="1400" kern="1200" dirty="0"/>
            <a:t>Ensures Jenny Is not the default “primary carer” (protects development)</a:t>
          </a:r>
        </a:p>
      </dsp:txBody>
      <dsp:txXfrm>
        <a:off x="7478145" y="768607"/>
        <a:ext cx="2185529" cy="2603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46672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15662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26944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69678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824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97377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2163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PK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92415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4619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2307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21043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55E34F3-E80A-804B-8F69-DB4594593B8B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8F940F5-A9B5-D04C-A5ED-0D67E6C10BD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64168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D4153-60FB-3E78-A255-2E3C7C4C70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PK" dirty="0"/>
              <a:t>Community Support Plan for Jenny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F17473-5EC6-056A-2B72-A504F21F92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PK" dirty="0"/>
              <a:t>tudent ID</a:t>
            </a:r>
          </a:p>
          <a:p>
            <a:r>
              <a:rPr lang="en-PK" dirty="0"/>
              <a:t>Student Name</a:t>
            </a:r>
          </a:p>
        </p:txBody>
      </p:sp>
    </p:spTree>
    <p:extLst>
      <p:ext uri="{BB962C8B-B14F-4D97-AF65-F5344CB8AC3E}">
        <p14:creationId xmlns:p14="http://schemas.microsoft.com/office/powerpoint/2010/main" val="2383312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35A38-C27C-AB50-A95E-B890BBF8F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b="1" dirty="0"/>
              <a:t>I</a:t>
            </a:r>
            <a:r>
              <a:rPr lang="en-PK" b="1" dirty="0"/>
              <a:t>ntroduction to Scenario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195E41-DA47-0964-6BA5-AE36F8266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3876303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5608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D28A4-43DD-C689-EA22-4710B30D1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Bowlby’s Attachment Theory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B98A8-2A1A-F256-8245-1ACCA4A6D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Attachment, emotional affinity which gives a safe foundation to cope and explore.</a:t>
            </a:r>
          </a:p>
          <a:p>
            <a:pPr lvl="0"/>
            <a:r>
              <a:rPr lang="en-GB" dirty="0"/>
              <a:t>Secure attachment: The caregiver can be trusted, the child feels secure, proposes help, controls emotions successfully.</a:t>
            </a:r>
          </a:p>
          <a:p>
            <a:pPr lvl="0"/>
            <a:r>
              <a:rPr lang="en-GB" dirty="0"/>
              <a:t>Ambivalent attachment (anxious/avoidant/disorganised): caregiver is inconsistent/unavailable thus increased worry, emotional shutdown or confusion in relationships.</a:t>
            </a:r>
          </a:p>
          <a:p>
            <a:pPr lvl="0"/>
            <a:r>
              <a:rPr lang="en-GB" dirty="0"/>
              <a:t>Internal Working Models (IWMs): acquired beliefs on: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/>
              <a:t>Can I rely on others?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/>
              <a:t>Am I worthy of support?</a:t>
            </a:r>
          </a:p>
          <a:p>
            <a:pPr lvl="0"/>
            <a:r>
              <a:rPr lang="en-GB" dirty="0"/>
              <a:t>Emotional control: Attachment figures are involved in the management of stress, otherwise emotions are either overwhelming or suppressed (Bowlby, 1979)</a:t>
            </a:r>
          </a:p>
          <a:p>
            <a:pPr lvl="0"/>
            <a:r>
              <a:rPr lang="en-GB" dirty="0"/>
              <a:t>Applicability to Jenny: Jenny can lose one of her secure bases and become the stabiliser of her mother following the death of father (role strain).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678666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CBC7F-F4F1-0163-E273-A33BF40F9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4476806" cy="1188720"/>
          </a:xfrm>
        </p:spPr>
        <p:txBody>
          <a:bodyPr>
            <a:normAutofit/>
          </a:bodyPr>
          <a:lstStyle/>
          <a:p>
            <a:r>
              <a:rPr lang="en-GB" dirty="0"/>
              <a:t>R</a:t>
            </a:r>
            <a:r>
              <a:rPr lang="en-PK" dirty="0"/>
              <a:t>ationale for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0768F-3DBB-0369-0B29-83BADFFEA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913068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90000"/>
              </a:lnSpc>
            </a:pPr>
            <a:r>
              <a:rPr lang="en-GB" sz="1400" dirty="0"/>
              <a:t>Loss and turmoil of caregiver access: The death of father was a likely cause of diminished emotional security and predictability at the home.</a:t>
            </a:r>
          </a:p>
          <a:p>
            <a:pPr lvl="0">
              <a:lnSpc>
                <a:spcPct val="90000"/>
              </a:lnSpc>
            </a:pPr>
            <a:r>
              <a:rPr lang="en-GB" sz="1400" dirty="0"/>
              <a:t>Caregiver adequacy is impaired: The low mood of the mother + memory problems could be a limiting factor in active emotional response.</a:t>
            </a:r>
          </a:p>
          <a:p>
            <a:pPr lvl="0">
              <a:lnSpc>
                <a:spcPct val="90000"/>
              </a:lnSpc>
            </a:pPr>
            <a:r>
              <a:rPr lang="en-GB" sz="1400" dirty="0"/>
              <a:t>Role reversal (parentification): Jenny gives practical and emotional treatment to her mother. May discover: “I have to live alone / I cannot be needy (IWM shift).</a:t>
            </a:r>
          </a:p>
          <a:p>
            <a:pPr lvl="0">
              <a:lnSpc>
                <a:spcPct val="90000"/>
              </a:lnSpc>
            </a:pPr>
            <a:r>
              <a:rPr lang="en-PK" sz="1400" b="1" dirty="0"/>
              <a:t>Attachment-related stress signs to consider:</a:t>
            </a:r>
            <a:endParaRPr lang="en-PK" sz="1400" dirty="0"/>
          </a:p>
          <a:p>
            <a:pPr lvl="1">
              <a:lnSpc>
                <a:spcPct val="90000"/>
              </a:lnSpc>
            </a:pPr>
            <a:r>
              <a:rPr lang="en-PK" sz="1400" dirty="0"/>
              <a:t>Hypervigilance (If I don’t do it, things fall apart)</a:t>
            </a:r>
          </a:p>
          <a:p>
            <a:pPr lvl="1">
              <a:lnSpc>
                <a:spcPct val="90000"/>
              </a:lnSpc>
            </a:pPr>
            <a:r>
              <a:rPr lang="en-PK" sz="1400" dirty="0"/>
              <a:t>Guilt when away from home</a:t>
            </a:r>
          </a:p>
          <a:p>
            <a:pPr lvl="1">
              <a:lnSpc>
                <a:spcPct val="90000"/>
              </a:lnSpc>
            </a:pPr>
            <a:r>
              <a:rPr lang="en-PK" sz="1400" dirty="0"/>
              <a:t>Difficulty trusting adults/services to help (Lim, Hodges and Lilly, 2019)</a:t>
            </a:r>
          </a:p>
          <a:p>
            <a:pPr lvl="0">
              <a:lnSpc>
                <a:spcPct val="90000"/>
              </a:lnSpc>
            </a:pPr>
            <a:r>
              <a:rPr lang="en-PK" sz="1400" dirty="0"/>
              <a:t>Therefore: attachment theory helps explain both emotional impact and what support should look like (restore stability + safe relationships)</a:t>
            </a:r>
          </a:p>
          <a:p>
            <a:pPr>
              <a:lnSpc>
                <a:spcPct val="90000"/>
              </a:lnSpc>
            </a:pPr>
            <a:endParaRPr lang="en-PK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533F40-045E-4E3D-9243-864CD4E58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402EC6-D845-41B3-BEBE-CB34D9BFE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7A4245C-C613-9261-A84B-1E0CB76F3D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771770"/>
              </p:ext>
            </p:extLst>
          </p:nvPr>
        </p:nvGraphicFramePr>
        <p:xfrm>
          <a:off x="6272789" y="2365856"/>
          <a:ext cx="4782313" cy="2134235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1149904">
                  <a:extLst>
                    <a:ext uri="{9D8B030D-6E8A-4147-A177-3AD203B41FA5}">
                      <a16:colId xmlns:a16="http://schemas.microsoft.com/office/drawing/2014/main" val="2424181457"/>
                    </a:ext>
                  </a:extLst>
                </a:gridCol>
                <a:gridCol w="1650183">
                  <a:extLst>
                    <a:ext uri="{9D8B030D-6E8A-4147-A177-3AD203B41FA5}">
                      <a16:colId xmlns:a16="http://schemas.microsoft.com/office/drawing/2014/main" val="3042467468"/>
                    </a:ext>
                  </a:extLst>
                </a:gridCol>
                <a:gridCol w="1982226">
                  <a:extLst>
                    <a:ext uri="{9D8B030D-6E8A-4147-A177-3AD203B41FA5}">
                      <a16:colId xmlns:a16="http://schemas.microsoft.com/office/drawing/2014/main" val="3359977986"/>
                    </a:ext>
                  </a:extLst>
                </a:gridCol>
              </a:tblGrid>
              <a:tr h="426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Attachment Concept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What it Means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Application to Jenny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extLst>
                  <a:ext uri="{0D108BD9-81ED-4DB2-BD59-A6C34878D82A}">
                    <a16:rowId xmlns:a16="http://schemas.microsoft.com/office/drawing/2014/main" val="4205448672"/>
                  </a:ext>
                </a:extLst>
              </a:tr>
              <a:tr h="426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Secure base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Reliable adult gives safety and confidence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Loss of father may reduce emotional security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extLst>
                  <a:ext uri="{0D108BD9-81ED-4DB2-BD59-A6C34878D82A}">
                    <a16:rowId xmlns:a16="http://schemas.microsoft.com/office/drawing/2014/main" val="999879822"/>
                  </a:ext>
                </a:extLst>
              </a:tr>
              <a:tr h="426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 dirty="0">
                          <a:effectLst/>
                        </a:rPr>
                        <a:t>Internal Working Model</a:t>
                      </a:r>
                      <a:endParaRPr lang="en-PK" sz="11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Beliefs about self and others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Jenny may believe she must cope alone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extLst>
                  <a:ext uri="{0D108BD9-81ED-4DB2-BD59-A6C34878D82A}">
                    <a16:rowId xmlns:a16="http://schemas.microsoft.com/office/drawing/2014/main" val="1939236879"/>
                  </a:ext>
                </a:extLst>
              </a:tr>
              <a:tr h="426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Emotional regulation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Ability to manage stress with support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Caring stress may overwhelm regulation skills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extLst>
                  <a:ext uri="{0D108BD9-81ED-4DB2-BD59-A6C34878D82A}">
                    <a16:rowId xmlns:a16="http://schemas.microsoft.com/office/drawing/2014/main" val="36204821"/>
                  </a:ext>
                </a:extLst>
              </a:tr>
              <a:tr h="426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Attachment pattern risk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>
                          <a:effectLst/>
                        </a:rPr>
                        <a:t>Anxious/avoidant coping styles</a:t>
                      </a:r>
                      <a:endParaRPr lang="en-PK" sz="11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100" kern="0" dirty="0">
                          <a:effectLst/>
                        </a:rPr>
                        <a:t>Hypervigilance or emotional suppression</a:t>
                      </a:r>
                      <a:endParaRPr lang="en-PK" sz="11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54" marR="8854" marT="8854" marB="8854" anchor="ctr"/>
                </a:tc>
                <a:extLst>
                  <a:ext uri="{0D108BD9-81ED-4DB2-BD59-A6C34878D82A}">
                    <a16:rowId xmlns:a16="http://schemas.microsoft.com/office/drawing/2014/main" val="37867590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502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EB253-90BE-4C6A-46FB-8316D8047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76386"/>
            <a:ext cx="7729728" cy="1188720"/>
          </a:xfrm>
        </p:spPr>
        <p:txBody>
          <a:bodyPr/>
          <a:lstStyle/>
          <a:p>
            <a:r>
              <a:rPr lang="en-PK" b="1" dirty="0"/>
              <a:t>Historical Impact on Development 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CB5EA77-174B-0F80-39DA-1BF74DF425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4432148"/>
              </p:ext>
            </p:extLst>
          </p:nvPr>
        </p:nvGraphicFramePr>
        <p:xfrm>
          <a:off x="1067496" y="2072478"/>
          <a:ext cx="9817622" cy="3977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2290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D1A9C-9064-8129-2E17-8AF85C0A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09950"/>
            <a:ext cx="7729728" cy="1188720"/>
          </a:xfrm>
        </p:spPr>
        <p:txBody>
          <a:bodyPr/>
          <a:lstStyle/>
          <a:p>
            <a:r>
              <a:rPr lang="en-PK" b="1" dirty="0"/>
              <a:t>Nature vs Nurture for Jenny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D4F235D-A266-42E1-A354-353CCD9388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7699179"/>
              </p:ext>
            </p:extLst>
          </p:nvPr>
        </p:nvGraphicFramePr>
        <p:xfrm>
          <a:off x="403617" y="1690688"/>
          <a:ext cx="6297808" cy="4591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C8824F6-349D-0461-A2FA-0E7C61234B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6744727"/>
              </p:ext>
            </p:extLst>
          </p:nvPr>
        </p:nvGraphicFramePr>
        <p:xfrm>
          <a:off x="5702126" y="1690688"/>
          <a:ext cx="8128000" cy="4755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7" name="Elbow Connector 6">
            <a:extLst>
              <a:ext uri="{FF2B5EF4-FFF2-40B4-BE49-F238E27FC236}">
                <a16:creationId xmlns:a16="http://schemas.microsoft.com/office/drawing/2014/main" id="{B5811CC2-B7CB-3C6F-44F0-73E0C7EC352E}"/>
              </a:ext>
            </a:extLst>
          </p:cNvPr>
          <p:cNvCxnSpPr/>
          <p:nvPr/>
        </p:nvCxnSpPr>
        <p:spPr>
          <a:xfrm rot="16200000" flipH="1">
            <a:off x="6908104" y="2949879"/>
            <a:ext cx="789140" cy="776614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716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9D70F-F096-4BF4-1FDA-54FB028A1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Support Plan Based on Attachment Theory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E3988-5110-854B-93EB-C27198824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943" y="2583544"/>
            <a:ext cx="11234057" cy="387531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PK" b="1" dirty="0"/>
              <a:t>Goal (Attachment lens):</a:t>
            </a:r>
            <a:r>
              <a:rPr lang="en-PK" dirty="0"/>
              <a:t> rebuild a </a:t>
            </a:r>
            <a:r>
              <a:rPr lang="en-PK" i="1" dirty="0"/>
              <a:t>secure base</a:t>
            </a:r>
            <a:r>
              <a:rPr lang="en-PK" dirty="0"/>
              <a:t> around Jenny and reduce chronic stressors that maintain insecurity </a:t>
            </a:r>
          </a:p>
          <a:p>
            <a:pPr lvl="0"/>
            <a:r>
              <a:rPr lang="en-PK" b="1" dirty="0"/>
              <a:t>Allocated key worker (young carers service):</a:t>
            </a:r>
            <a:r>
              <a:rPr lang="en-PK" dirty="0"/>
              <a:t> consistent adult contact to provide reliability, emotional containment, and advocacy (supports </a:t>
            </a:r>
            <a:r>
              <a:rPr lang="en-PK" i="1" dirty="0"/>
              <a:t>secure base</a:t>
            </a:r>
            <a:r>
              <a:rPr lang="en-PK" dirty="0"/>
              <a:t> + help-seeking)</a:t>
            </a:r>
          </a:p>
          <a:p>
            <a:pPr lvl="0"/>
            <a:r>
              <a:rPr lang="en-PK" b="1" dirty="0"/>
              <a:t>Young carers group / peer support:</a:t>
            </a:r>
            <a:r>
              <a:rPr lang="en-PK" dirty="0"/>
              <a:t> normalises feelings, reduces isolation, provides “safe others” and belonging (supports </a:t>
            </a:r>
            <a:r>
              <a:rPr lang="en-PK" i="1" dirty="0"/>
              <a:t>emotion regulation</a:t>
            </a:r>
            <a:r>
              <a:rPr lang="en-PK" dirty="0"/>
              <a:t> and reduces shame/guilt) (Virat and Dubreil, 2020)</a:t>
            </a:r>
          </a:p>
          <a:p>
            <a:pPr lvl="0"/>
            <a:r>
              <a:rPr lang="en-PK" b="1" dirty="0"/>
              <a:t>Named school mentor (pastoral lead):</a:t>
            </a:r>
            <a:r>
              <a:rPr lang="en-PK" dirty="0"/>
              <a:t> stable relationship in school + practical adjustments (deadline flexibility, attendance support) to protect education and identity development</a:t>
            </a:r>
          </a:p>
          <a:p>
            <a:pPr lvl="0"/>
            <a:r>
              <a:rPr lang="en-PK" b="1" dirty="0"/>
              <a:t>Respite + practical home support for mum:</a:t>
            </a:r>
            <a:r>
              <a:rPr lang="en-PK" dirty="0"/>
              <a:t> reduces Jenny’s “always on” role; protects adolescent time for friendships, rest and exploration (reduces </a:t>
            </a:r>
            <a:r>
              <a:rPr lang="en-PK" i="1" dirty="0"/>
              <a:t>hypervigilance</a:t>
            </a:r>
            <a:r>
              <a:rPr lang="en-PK" dirty="0"/>
              <a:t> and stress load)</a:t>
            </a:r>
          </a:p>
          <a:p>
            <a:pPr lvl="0"/>
            <a:r>
              <a:rPr lang="en-PK" b="1" dirty="0"/>
              <a:t>Crisis/safety plan:</a:t>
            </a:r>
            <a:r>
              <a:rPr lang="en-PK" dirty="0"/>
              <a:t> clear contacts if mum deteriorates or Jenny feels overwhelmed (strengthens perceived reliability of adults → healthier </a:t>
            </a:r>
            <a:r>
              <a:rPr lang="en-PK" i="1" dirty="0"/>
              <a:t>internal working model</a:t>
            </a:r>
            <a:r>
              <a:rPr lang="en-PK" dirty="0"/>
              <a:t>) (Gay, 2025)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012451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0AC16-C229-473A-3555-34B15C82E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5111"/>
            <a:ext cx="7729728" cy="1188720"/>
          </a:xfrm>
        </p:spPr>
        <p:txBody>
          <a:bodyPr/>
          <a:lstStyle/>
          <a:p>
            <a:r>
              <a:rPr lang="en-PK" b="1" dirty="0"/>
              <a:t>Practical Interventions 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CD48BFE-67D7-8E94-30BC-DAB2363939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6380838"/>
              </p:ext>
            </p:extLst>
          </p:nvPr>
        </p:nvGraphicFramePr>
        <p:xfrm>
          <a:off x="1111636" y="1629945"/>
          <a:ext cx="9667310" cy="3438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21AF882-343F-2E08-85ED-92C7CF4848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499599"/>
              </p:ext>
            </p:extLst>
          </p:nvPr>
        </p:nvGraphicFramePr>
        <p:xfrm>
          <a:off x="838200" y="5245035"/>
          <a:ext cx="10515600" cy="1296546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1479897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71694373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07048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Intervention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Attachment Concept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Expected Outcome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560085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Key worker relationship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Secure base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Increased trust and help-seeking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641628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Young carers group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Safe social bonds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Reduced isolation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877239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Family therapy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Repair attachment communication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Less parentification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149496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Respite care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Reduce stress load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Better emotional regulation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33448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School mentor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 dirty="0">
                          <a:effectLst/>
                        </a:rPr>
                        <a:t>Consistent adult figure</a:t>
                      </a:r>
                      <a:endParaRPr lang="en-PK" sz="12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 dirty="0">
                          <a:effectLst/>
                        </a:rPr>
                        <a:t>Improved stability and confidence</a:t>
                      </a:r>
                      <a:endParaRPr lang="en-PK" sz="12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19323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8624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83C72-6F5F-E90E-39B3-71E51DA57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b="1"/>
              <a:t>Strengths and Limitations of Bowlby</a:t>
            </a:r>
            <a:r>
              <a:rPr lang="en-US" sz="320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CC55D7-D375-14D8-122B-A9BE3E909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841249"/>
              </p:ext>
            </p:extLst>
          </p:nvPr>
        </p:nvGraphicFramePr>
        <p:xfrm>
          <a:off x="635267" y="764707"/>
          <a:ext cx="10921467" cy="305205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493015">
                  <a:extLst>
                    <a:ext uri="{9D8B030D-6E8A-4147-A177-3AD203B41FA5}">
                      <a16:colId xmlns:a16="http://schemas.microsoft.com/office/drawing/2014/main" val="2905284843"/>
                    </a:ext>
                  </a:extLst>
                </a:gridCol>
                <a:gridCol w="5428452">
                  <a:extLst>
                    <a:ext uri="{9D8B030D-6E8A-4147-A177-3AD203B41FA5}">
                      <a16:colId xmlns:a16="http://schemas.microsoft.com/office/drawing/2014/main" val="2544656004"/>
                    </a:ext>
                  </a:extLst>
                </a:gridCol>
              </a:tblGrid>
              <a:tr h="346109">
                <a:tc>
                  <a:txBody>
                    <a:bodyPr/>
                    <a:lstStyle/>
                    <a:p>
                      <a:r>
                        <a:rPr lang="en-PK" sz="1500"/>
                        <a:t>Strengths</a:t>
                      </a:r>
                    </a:p>
                  </a:txBody>
                  <a:tcPr marL="78661" marR="78661" marT="39331" marB="39331"/>
                </a:tc>
                <a:tc>
                  <a:txBody>
                    <a:bodyPr/>
                    <a:lstStyle/>
                    <a:p>
                      <a:r>
                        <a:rPr lang="en-PK" sz="1500"/>
                        <a:t>Limitations</a:t>
                      </a:r>
                    </a:p>
                  </a:txBody>
                  <a:tcPr marL="78661" marR="78661" marT="39331" marB="39331"/>
                </a:tc>
                <a:extLst>
                  <a:ext uri="{0D108BD9-81ED-4DB2-BD59-A6C34878D82A}">
                    <a16:rowId xmlns:a16="http://schemas.microsoft.com/office/drawing/2014/main" val="778977443"/>
                  </a:ext>
                </a:extLst>
              </a:tr>
              <a:tr h="2705941"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Elucidates emotional effects of bereavement: bereavement may interrupt the sense of security, augment anxiety, and alter coping patterns.</a:t>
                      </a: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Applicable to the relationship-based planning, displays the importance of consistent and reliable adults (key worker/mentor) as protective.</a:t>
                      </a: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Priorities of guides intervention: stable, responsive, and decreased role reversal can be used to build a secure base again (Fletcher and </a:t>
                      </a:r>
                      <a:r>
                        <a:rPr lang="en-GB" sz="1500" b="0" kern="1200" dirty="0" err="1">
                          <a:solidFill>
                            <a:schemeClr val="dk1"/>
                          </a:solidFill>
                          <a:effectLst/>
                        </a:rPr>
                        <a:t>Gallichan</a:t>
                      </a:r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, 2016).</a:t>
                      </a:r>
                    </a:p>
                    <a:p>
                      <a:endParaRPr lang="en-PK" sz="1500" b="0" dirty="0"/>
                    </a:p>
                  </a:txBody>
                  <a:tcPr marL="78661" marR="78661" marT="39331" marB="39331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Less elaborated on more extensive structures: poverty, access to services, stigma, sheltering, policy barriers also contribute to Jenny feeling stressed but do not feature prominently in Bowlby.</a:t>
                      </a: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May disregard culture and family conventions: caring roles may be culturally anticipated; theory runs the risk of being labelled out of context.</a:t>
                      </a: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Previously concentrated on early childhood: Jenny is an adolescent; attachments do not cease to be relevant, yet peer relationships and identity development should be put in another context (Ein-Dor and Hirschberger, 2016).</a:t>
                      </a:r>
                    </a:p>
                    <a:p>
                      <a:endParaRPr lang="en-PK" sz="1500" b="0" dirty="0"/>
                    </a:p>
                  </a:txBody>
                  <a:tcPr marL="78661" marR="78661" marT="39331" marB="39331"/>
                </a:tc>
                <a:extLst>
                  <a:ext uri="{0D108BD9-81ED-4DB2-BD59-A6C34878D82A}">
                    <a16:rowId xmlns:a16="http://schemas.microsoft.com/office/drawing/2014/main" val="338876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7176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2B8C3-06B0-40A3-6C2F-6EFAF021F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PK" dirty="0"/>
              <a:t>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1FEAD-6672-EF11-41E9-8F75E0E30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 lnSpcReduction="10000"/>
          </a:bodyPr>
          <a:lstStyle/>
          <a:p>
            <a:pPr lvl="0">
              <a:lnSpc>
                <a:spcPct val="90000"/>
              </a:lnSpc>
            </a:pPr>
            <a:r>
              <a:rPr lang="en-GB" sz="1500" dirty="0">
                <a:solidFill>
                  <a:srgbClr val="404040"/>
                </a:solidFill>
              </a:rPr>
              <a:t>In more than 5 years, the internal working model of Jenny could have changed to self-reliance, guilt and inability to seek support because of caregiving and bereavement.</a:t>
            </a: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404040"/>
                </a:solidFill>
              </a:rPr>
              <a:t>The chronic stress is preserved by ongoing caregiving that constitutes the sphere of limited peer connection, rest, and school involvement.</a:t>
            </a:r>
          </a:p>
          <a:p>
            <a:pPr lvl="0">
              <a:lnSpc>
                <a:spcPct val="90000"/>
              </a:lnSpc>
            </a:pPr>
            <a:r>
              <a:rPr lang="en-PK" sz="1500">
                <a:solidFill>
                  <a:srgbClr val="404040"/>
                </a:solidFill>
              </a:rPr>
              <a:t>An </a:t>
            </a:r>
            <a:r>
              <a:rPr lang="en-PK" sz="1500" dirty="0">
                <a:solidFill>
                  <a:srgbClr val="404040"/>
                </a:solidFill>
              </a:rPr>
              <a:t>attachment-informed plan should:</a:t>
            </a:r>
          </a:p>
          <a:p>
            <a:pPr lvl="1">
              <a:lnSpc>
                <a:spcPct val="90000"/>
              </a:lnSpc>
            </a:pPr>
            <a:r>
              <a:rPr lang="en-PK" sz="1500" dirty="0">
                <a:solidFill>
                  <a:srgbClr val="404040"/>
                </a:solidFill>
              </a:rPr>
              <a:t>Reduce caring burden (practical support + respite)</a:t>
            </a:r>
          </a:p>
          <a:p>
            <a:pPr lvl="1">
              <a:lnSpc>
                <a:spcPct val="90000"/>
              </a:lnSpc>
            </a:pPr>
            <a:r>
              <a:rPr lang="en-PK" sz="1500" dirty="0">
                <a:solidFill>
                  <a:srgbClr val="404040"/>
                </a:solidFill>
              </a:rPr>
              <a:t>Create stable, trusting relationships (key worker + school mentor)</a:t>
            </a:r>
          </a:p>
          <a:p>
            <a:pPr lvl="1">
              <a:lnSpc>
                <a:spcPct val="90000"/>
              </a:lnSpc>
            </a:pPr>
            <a:r>
              <a:rPr lang="en-PK" sz="1500" dirty="0">
                <a:solidFill>
                  <a:srgbClr val="404040"/>
                </a:solidFill>
              </a:rPr>
              <a:t>Support emotion regulation and grief processing (counselling/family work)</a:t>
            </a:r>
          </a:p>
          <a:p>
            <a:pPr>
              <a:lnSpc>
                <a:spcPct val="90000"/>
              </a:lnSpc>
            </a:pPr>
            <a:r>
              <a:rPr lang="en-PK" sz="1500" dirty="0">
                <a:solidFill>
                  <a:srgbClr val="404040"/>
                </a:solidFill>
              </a:rPr>
              <a:t>With a stronger secure base, Jenny is more likely to show improved wellbeing, safer help-seeking, and healthier adolescent development </a:t>
            </a:r>
          </a:p>
        </p:txBody>
      </p:sp>
    </p:spTree>
    <p:extLst>
      <p:ext uri="{BB962C8B-B14F-4D97-AF65-F5344CB8AC3E}">
        <p14:creationId xmlns:p14="http://schemas.microsoft.com/office/powerpoint/2010/main" val="830735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89E7-8239-2415-434C-403C5CC88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50708"/>
            <a:ext cx="7729728" cy="1188720"/>
          </a:xfrm>
        </p:spPr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1E3B7-1F05-F5CE-4ED6-C4C9B8AD5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671" y="1703540"/>
            <a:ext cx="11223321" cy="475989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Berry, K. and Danquah, A. (2015) ‘Attachment-informed therapy for adults: Towards a unifying perspective on practice’, </a:t>
            </a:r>
            <a:r>
              <a:rPr lang="en-GB" i="1" dirty="0"/>
              <a:t>Psychology and Psychotherapy: Theory, Research and Practice</a:t>
            </a:r>
            <a:r>
              <a:rPr lang="en-GB" dirty="0"/>
              <a:t>, 89(1), pp. 15–32. Available at: https://</a:t>
            </a:r>
            <a:r>
              <a:rPr lang="en-GB" dirty="0" err="1"/>
              <a:t>doi.org</a:t>
            </a:r>
            <a:r>
              <a:rPr lang="en-GB" dirty="0"/>
              <a:t>/10.1111/papt.12063.</a:t>
            </a:r>
          </a:p>
          <a:p>
            <a:r>
              <a:rPr lang="en-GB" dirty="0"/>
              <a:t>Bowlby, J. (1979) ‘The Bowlby-Ainsworth attachment theory’, </a:t>
            </a:r>
            <a:r>
              <a:rPr lang="en-GB" i="1" dirty="0" err="1"/>
              <a:t>Behavioral</a:t>
            </a:r>
            <a:r>
              <a:rPr lang="en-GB" i="1" dirty="0"/>
              <a:t> and Brain Sciences</a:t>
            </a:r>
            <a:r>
              <a:rPr lang="en-GB" dirty="0"/>
              <a:t>, 2(4), pp. 637–638. Available at: https://</a:t>
            </a:r>
            <a:r>
              <a:rPr lang="en-GB" dirty="0" err="1"/>
              <a:t>doi.org</a:t>
            </a:r>
            <a:r>
              <a:rPr lang="en-GB" dirty="0"/>
              <a:t>/10.1017/S0140525X00064955.</a:t>
            </a:r>
          </a:p>
          <a:p>
            <a:r>
              <a:rPr lang="en-GB" dirty="0"/>
              <a:t>Cassidy, J., Jones, J.D. and Shaver, P.R. (2013) ‘Contributions of Attachment Theory and research: a Framework for Future research, translation, and Policy’, </a:t>
            </a:r>
            <a:r>
              <a:rPr lang="en-GB" i="1" dirty="0"/>
              <a:t>Development and Psychopathology</a:t>
            </a:r>
            <a:r>
              <a:rPr lang="en-GB" dirty="0"/>
              <a:t>, 25(402), pp. 1415–1434. Available at: https://</a:t>
            </a:r>
            <a:r>
              <a:rPr lang="en-GB" dirty="0" err="1"/>
              <a:t>doi.org</a:t>
            </a:r>
            <a:r>
              <a:rPr lang="en-GB" dirty="0"/>
              <a:t>/10.1017/s0954579413000692.</a:t>
            </a:r>
          </a:p>
          <a:p>
            <a:r>
              <a:rPr lang="en-GB" dirty="0"/>
              <a:t>Ein-Dor, T. and Hirschberger, G. (2016) ‘Rethinking attachment theory: From a theory of relationships to a theory of individual and group survival’, </a:t>
            </a:r>
            <a:r>
              <a:rPr lang="en-GB" i="1" dirty="0"/>
              <a:t>Current Directions in Psychological Science</a:t>
            </a:r>
            <a:r>
              <a:rPr lang="en-GB" dirty="0"/>
              <a:t>, 25(4), pp. 223–227. Available at: https://</a:t>
            </a:r>
            <a:r>
              <a:rPr lang="en-GB" dirty="0" err="1"/>
              <a:t>doi.org</a:t>
            </a:r>
            <a:r>
              <a:rPr lang="en-GB" dirty="0"/>
              <a:t>/10.1177/0963721416650684.</a:t>
            </a:r>
          </a:p>
          <a:p>
            <a:r>
              <a:rPr lang="en-GB" dirty="0"/>
              <a:t>Fletcher, H.K. and </a:t>
            </a:r>
            <a:r>
              <a:rPr lang="en-GB" dirty="0" err="1"/>
              <a:t>Gallichan</a:t>
            </a:r>
            <a:r>
              <a:rPr lang="en-GB" dirty="0"/>
              <a:t>, D.J. (2016) ‘An Overview of Attachment Theory’, </a:t>
            </a:r>
            <a:r>
              <a:rPr lang="en-GB" i="1" dirty="0"/>
              <a:t>Attachment in Intellectual and Developmental Disability</a:t>
            </a:r>
            <a:r>
              <a:rPr lang="en-GB" dirty="0"/>
              <a:t>, pp. 8–32. Available at: https://</a:t>
            </a:r>
            <a:r>
              <a:rPr lang="en-GB" dirty="0" err="1"/>
              <a:t>doi.org</a:t>
            </a:r>
            <a:r>
              <a:rPr lang="en-GB" dirty="0"/>
              <a:t>/10.1002/9781118938119.ch2.</a:t>
            </a:r>
          </a:p>
          <a:p>
            <a:r>
              <a:rPr lang="en-GB" dirty="0"/>
              <a:t>Gay, M. (2025) ‘Enhancing youth suicide prevention: The critical role of family involvement in screening, intervention, and postvention.’, </a:t>
            </a:r>
            <a:r>
              <a:rPr lang="en-GB" i="1" dirty="0"/>
              <a:t>Families Systems &amp; Health</a:t>
            </a:r>
            <a:r>
              <a:rPr lang="en-GB" dirty="0"/>
              <a:t>, 43(2), pp. 342–356. Available at: https://</a:t>
            </a:r>
            <a:r>
              <a:rPr lang="en-GB" dirty="0" err="1"/>
              <a:t>doi.org</a:t>
            </a:r>
            <a:r>
              <a:rPr lang="en-GB" dirty="0"/>
              <a:t>/10.1037/fsh0000994.</a:t>
            </a:r>
          </a:p>
          <a:p>
            <a:r>
              <a:rPr lang="en-GB" dirty="0" err="1"/>
              <a:t>Gervai</a:t>
            </a:r>
            <a:r>
              <a:rPr lang="en-GB" dirty="0"/>
              <a:t>, J. (2009) ‘Environmental and genetic influences on early attachment’, </a:t>
            </a:r>
            <a:r>
              <a:rPr lang="en-GB" i="1" dirty="0"/>
              <a:t>Child and Adolescent Psychiatry and Mental Health</a:t>
            </a:r>
            <a:r>
              <a:rPr lang="en-GB" dirty="0"/>
              <a:t>, 3(1), p. 25. Available at: https://</a:t>
            </a:r>
            <a:r>
              <a:rPr lang="en-GB" dirty="0" err="1"/>
              <a:t>doi.org</a:t>
            </a:r>
            <a:r>
              <a:rPr lang="en-GB" dirty="0"/>
              <a:t>/10.1186/1753-2000-3-25.</a:t>
            </a:r>
          </a:p>
          <a:p>
            <a:r>
              <a:rPr lang="en-GB" dirty="0" err="1"/>
              <a:t>Junewicz</a:t>
            </a:r>
            <a:r>
              <a:rPr lang="en-GB" dirty="0"/>
              <a:t>, A. and Billick, S.B. (2018) ‘Nature, Nurture, and Attachment: Implications in Light of Expanding Definitions of Parenthood’, </a:t>
            </a:r>
            <a:r>
              <a:rPr lang="en-GB" i="1" dirty="0"/>
              <a:t>Psychiatric Quarterly</a:t>
            </a:r>
            <a:r>
              <a:rPr lang="en-GB" dirty="0"/>
              <a:t>, 89(3), pp. 511–519. Available at: https://</a:t>
            </a:r>
            <a:r>
              <a:rPr lang="en-GB" dirty="0" err="1"/>
              <a:t>doi.org</a:t>
            </a:r>
            <a:r>
              <a:rPr lang="en-GB" dirty="0"/>
              <a:t>/10.1007/s11126-017-9554-3.</a:t>
            </a:r>
          </a:p>
          <a:p>
            <a:r>
              <a:rPr lang="en-GB" dirty="0"/>
              <a:t>Lim, B.H., Hodges, M.A. and Lilly, M.M. (2019) ‘The Differential Effects of Insecure Attachment on Post-Traumatic Stress: A Systematic Review of Extant Findings and Explanatory Mechanisms’, </a:t>
            </a:r>
            <a:r>
              <a:rPr lang="en-GB" i="1" dirty="0"/>
              <a:t>Trauma, Violence, &amp; Abuse</a:t>
            </a:r>
            <a:r>
              <a:rPr lang="en-GB" dirty="0"/>
              <a:t>, 21(5), pp. 1044–1060. Available at: https://</a:t>
            </a:r>
            <a:r>
              <a:rPr lang="en-GB" dirty="0" err="1"/>
              <a:t>doi.org</a:t>
            </a:r>
            <a:r>
              <a:rPr lang="en-GB" dirty="0"/>
              <a:t>/10.1177/1524838018815136.</a:t>
            </a:r>
          </a:p>
          <a:p>
            <a:r>
              <a:rPr lang="en-GB" dirty="0"/>
              <a:t>Virat, M. and </a:t>
            </a:r>
            <a:r>
              <a:rPr lang="en-GB" dirty="0" err="1"/>
              <a:t>Dubreil</a:t>
            </a:r>
            <a:r>
              <a:rPr lang="en-GB" dirty="0"/>
              <a:t>, C. (2020) ‘Building secure attachment bonds with at-risk, insecure late adolescents and emerging adults: Young people’s perceptions of their care workers’ caregiving </a:t>
            </a:r>
            <a:r>
              <a:rPr lang="en-GB" dirty="0" err="1"/>
              <a:t>behaviors</a:t>
            </a:r>
            <a:r>
              <a:rPr lang="en-GB" dirty="0"/>
              <a:t>’, </a:t>
            </a:r>
            <a:r>
              <a:rPr lang="en-GB" i="1" dirty="0"/>
              <a:t>Children and Youth Services Review</a:t>
            </a:r>
            <a:r>
              <a:rPr lang="en-GB" dirty="0"/>
              <a:t>, 109, p. 104749. Available at: https://</a:t>
            </a:r>
            <a:r>
              <a:rPr lang="en-GB" dirty="0" err="1"/>
              <a:t>doi.org</a:t>
            </a:r>
            <a:r>
              <a:rPr lang="en-GB" dirty="0"/>
              <a:t>/10.1016/j.childyouth.2020.104749.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75547500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69</TotalTime>
  <Words>1919</Words>
  <Application>Microsoft Macintosh PowerPoint</Application>
  <PresentationFormat>Widescreen</PresentationFormat>
  <Paragraphs>129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Courier New</vt:lpstr>
      <vt:lpstr>Symbol</vt:lpstr>
      <vt:lpstr>Times New Roman</vt:lpstr>
      <vt:lpstr>Wingdings</vt:lpstr>
      <vt:lpstr>Parcel</vt:lpstr>
      <vt:lpstr>Community Support Plan for Jenny </vt:lpstr>
      <vt:lpstr>Introduction to Scenario</vt:lpstr>
      <vt:lpstr>Bowlby’s Attachment Theory </vt:lpstr>
      <vt:lpstr>Rationale for Attachment Theory</vt:lpstr>
      <vt:lpstr>Historical Impact on Development </vt:lpstr>
      <vt:lpstr>Nature vs Nurture for Jenny</vt:lpstr>
      <vt:lpstr>Support Plan Based on Attachment Theory </vt:lpstr>
      <vt:lpstr>Practical Interventions </vt:lpstr>
      <vt:lpstr>Strengths and Limitations of Bowlby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WORD FILE</dc:creator>
  <cp:lastModifiedBy>WORD FILE</cp:lastModifiedBy>
  <cp:revision>37</cp:revision>
  <dcterms:created xsi:type="dcterms:W3CDTF">2026-02-15T07:03:30Z</dcterms:created>
  <dcterms:modified xsi:type="dcterms:W3CDTF">2026-02-15T15:00:39Z</dcterms:modified>
</cp:coreProperties>
</file>