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handoutMasterIdLst>
    <p:handoutMasterId r:id="rId26"/>
  </p:handoutMasterIdLst>
  <p:sldIdLst>
    <p:sldId id="256" r:id="rId2"/>
    <p:sldId id="291" r:id="rId3"/>
    <p:sldId id="284" r:id="rId4"/>
    <p:sldId id="270" r:id="rId5"/>
    <p:sldId id="272" r:id="rId6"/>
    <p:sldId id="273" r:id="rId7"/>
    <p:sldId id="274" r:id="rId8"/>
    <p:sldId id="278" r:id="rId9"/>
    <p:sldId id="275" r:id="rId10"/>
    <p:sldId id="287" r:id="rId11"/>
    <p:sldId id="288" r:id="rId12"/>
    <p:sldId id="257" r:id="rId13"/>
    <p:sldId id="276" r:id="rId14"/>
    <p:sldId id="282" r:id="rId15"/>
    <p:sldId id="267" r:id="rId16"/>
    <p:sldId id="269" r:id="rId17"/>
    <p:sldId id="260" r:id="rId18"/>
    <p:sldId id="279" r:id="rId19"/>
    <p:sldId id="277" r:id="rId20"/>
    <p:sldId id="290" r:id="rId21"/>
    <p:sldId id="289" r:id="rId22"/>
    <p:sldId id="286" r:id="rId23"/>
    <p:sldId id="285" r:id="rId24"/>
  </p:sldIdLst>
  <p:sldSz cx="12188825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EC20E35-A176-4012-BC5E-935CFFF8708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14" autoAdjust="0"/>
    <p:restoredTop sz="70881" autoAdjust="0"/>
  </p:normalViewPr>
  <p:slideViewPr>
    <p:cSldViewPr>
      <p:cViewPr varScale="1">
        <p:scale>
          <a:sx n="81" d="100"/>
          <a:sy n="81" d="100"/>
        </p:scale>
        <p:origin x="1758" y="78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52" d="100"/>
          <a:sy n="52" d="100"/>
        </p:scale>
        <p:origin x="2664" y="32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119837-5B71-4D44-BB01-DB0B084933C8}" type="doc">
      <dgm:prSet loTypeId="urn:microsoft.com/office/officeart/2005/8/layout/vList2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477D14C5-CED9-4CFC-B338-DFB0C8090B9F}">
      <dgm:prSet phldrT="[Text]"/>
      <dgm:spPr/>
      <dgm:t>
        <a:bodyPr/>
        <a:lstStyle/>
        <a:p>
          <a:r>
            <a:rPr lang="en-US" dirty="0"/>
            <a:t>Educators without an ALN </a:t>
          </a:r>
        </a:p>
      </dgm:t>
    </dgm:pt>
    <dgm:pt modelId="{92DFCBC7-BC14-4697-8ECD-BF0D5B1EDA3B}" type="parTrans" cxnId="{7D461F02-AB37-447A-AC6B-D31C4D2EC6A9}">
      <dgm:prSet/>
      <dgm:spPr/>
      <dgm:t>
        <a:bodyPr/>
        <a:lstStyle/>
        <a:p>
          <a:endParaRPr lang="en-US"/>
        </a:p>
      </dgm:t>
    </dgm:pt>
    <dgm:pt modelId="{87E3C0DB-7BEE-424E-8E11-B838D238D595}" type="sibTrans" cxnId="{7D461F02-AB37-447A-AC6B-D31C4D2EC6A9}">
      <dgm:prSet/>
      <dgm:spPr/>
      <dgm:t>
        <a:bodyPr/>
        <a:lstStyle/>
        <a:p>
          <a:endParaRPr lang="en-US"/>
        </a:p>
      </dgm:t>
    </dgm:pt>
    <dgm:pt modelId="{3C67E77D-62FA-499D-B5E6-E79A091C5267}">
      <dgm:prSet phldrT="[Text]"/>
      <dgm:spPr/>
      <dgm:t>
        <a:bodyPr/>
        <a:lstStyle/>
        <a:p>
          <a:r>
            <a:rPr lang="en-US" dirty="0"/>
            <a:t>Educators with an ALN </a:t>
          </a:r>
        </a:p>
      </dgm:t>
    </dgm:pt>
    <dgm:pt modelId="{5337D229-E330-4525-B0FA-14EC5A80604A}" type="parTrans" cxnId="{32AA6160-4426-4C4D-93AE-E2F474E37AD9}">
      <dgm:prSet/>
      <dgm:spPr/>
      <dgm:t>
        <a:bodyPr/>
        <a:lstStyle/>
        <a:p>
          <a:endParaRPr lang="en-US"/>
        </a:p>
      </dgm:t>
    </dgm:pt>
    <dgm:pt modelId="{C056AC5D-B04E-4376-A1CB-3EAB7BE5AF5B}" type="sibTrans" cxnId="{32AA6160-4426-4C4D-93AE-E2F474E37AD9}">
      <dgm:prSet/>
      <dgm:spPr/>
      <dgm:t>
        <a:bodyPr/>
        <a:lstStyle/>
        <a:p>
          <a:endParaRPr lang="en-US"/>
        </a:p>
      </dgm:t>
    </dgm:pt>
    <dgm:pt modelId="{CC6B7442-0B72-4EF2-9F13-1325B51AFF9F}">
      <dgm:prSet phldrT="[Text]"/>
      <dgm:spPr/>
      <dgm:t>
        <a:bodyPr/>
        <a:lstStyle/>
        <a:p>
          <a:r>
            <a:rPr lang="en-US" dirty="0"/>
            <a:t>Educators with ALN undiagnosed</a:t>
          </a:r>
        </a:p>
      </dgm:t>
    </dgm:pt>
    <dgm:pt modelId="{E3D139E0-5DC2-4F8E-9F8F-B3F0EBCD4689}" type="parTrans" cxnId="{102D6D4D-90C9-40F4-A001-35DCC329B127}">
      <dgm:prSet/>
      <dgm:spPr/>
      <dgm:t>
        <a:bodyPr/>
        <a:lstStyle/>
        <a:p>
          <a:endParaRPr lang="en-US"/>
        </a:p>
      </dgm:t>
    </dgm:pt>
    <dgm:pt modelId="{FF80E1BA-0D6F-4EE8-9640-892A5897DBCD}" type="sibTrans" cxnId="{102D6D4D-90C9-40F4-A001-35DCC329B127}">
      <dgm:prSet/>
      <dgm:spPr/>
      <dgm:t>
        <a:bodyPr/>
        <a:lstStyle/>
        <a:p>
          <a:endParaRPr lang="en-US"/>
        </a:p>
      </dgm:t>
    </dgm:pt>
    <dgm:pt modelId="{ED5DCCC5-BCA8-4491-AA37-BAF153ECA184}" type="pres">
      <dgm:prSet presAssocID="{90119837-5B71-4D44-BB01-DB0B084933C8}" presName="linear" presStyleCnt="0">
        <dgm:presLayoutVars>
          <dgm:animLvl val="lvl"/>
          <dgm:resizeHandles val="exact"/>
        </dgm:presLayoutVars>
      </dgm:prSet>
      <dgm:spPr/>
    </dgm:pt>
    <dgm:pt modelId="{A9DD881E-A532-414B-870C-8ADE2076F78C}" type="pres">
      <dgm:prSet presAssocID="{477D14C5-CED9-4CFC-B338-DFB0C8090B9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305E718-4500-49AE-A64C-995D37BA95CC}" type="pres">
      <dgm:prSet presAssocID="{87E3C0DB-7BEE-424E-8E11-B838D238D595}" presName="spacer" presStyleCnt="0"/>
      <dgm:spPr/>
    </dgm:pt>
    <dgm:pt modelId="{81203336-F3DE-4B3A-BCF4-0F68C23AC2BB}" type="pres">
      <dgm:prSet presAssocID="{3C67E77D-62FA-499D-B5E6-E79A091C526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CC9DDC8-B5C7-4B9D-838B-28446D6EE875}" type="pres">
      <dgm:prSet presAssocID="{C056AC5D-B04E-4376-A1CB-3EAB7BE5AF5B}" presName="spacer" presStyleCnt="0"/>
      <dgm:spPr/>
    </dgm:pt>
    <dgm:pt modelId="{D64CB5D5-837D-47FC-9E42-A26D800BC695}" type="pres">
      <dgm:prSet presAssocID="{CC6B7442-0B72-4EF2-9F13-1325B51AFF9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D461F02-AB37-447A-AC6B-D31C4D2EC6A9}" srcId="{90119837-5B71-4D44-BB01-DB0B084933C8}" destId="{477D14C5-CED9-4CFC-B338-DFB0C8090B9F}" srcOrd="0" destOrd="0" parTransId="{92DFCBC7-BC14-4697-8ECD-BF0D5B1EDA3B}" sibTransId="{87E3C0DB-7BEE-424E-8E11-B838D238D595}"/>
    <dgm:cxn modelId="{AB09493F-37CB-481D-BE1C-7A521AC3963B}" type="presOf" srcId="{477D14C5-CED9-4CFC-B338-DFB0C8090B9F}" destId="{A9DD881E-A532-414B-870C-8ADE2076F78C}" srcOrd="0" destOrd="0" presId="urn:microsoft.com/office/officeart/2005/8/layout/vList2"/>
    <dgm:cxn modelId="{32AA6160-4426-4C4D-93AE-E2F474E37AD9}" srcId="{90119837-5B71-4D44-BB01-DB0B084933C8}" destId="{3C67E77D-62FA-499D-B5E6-E79A091C5267}" srcOrd="1" destOrd="0" parTransId="{5337D229-E330-4525-B0FA-14EC5A80604A}" sibTransId="{C056AC5D-B04E-4376-A1CB-3EAB7BE5AF5B}"/>
    <dgm:cxn modelId="{102D6D4D-90C9-40F4-A001-35DCC329B127}" srcId="{90119837-5B71-4D44-BB01-DB0B084933C8}" destId="{CC6B7442-0B72-4EF2-9F13-1325B51AFF9F}" srcOrd="2" destOrd="0" parTransId="{E3D139E0-5DC2-4F8E-9F8F-B3F0EBCD4689}" sibTransId="{FF80E1BA-0D6F-4EE8-9640-892A5897DBCD}"/>
    <dgm:cxn modelId="{E2EE33AC-3CDB-41AB-99D0-EE89822B0377}" type="presOf" srcId="{90119837-5B71-4D44-BB01-DB0B084933C8}" destId="{ED5DCCC5-BCA8-4491-AA37-BAF153ECA184}" srcOrd="0" destOrd="0" presId="urn:microsoft.com/office/officeart/2005/8/layout/vList2"/>
    <dgm:cxn modelId="{DC6E05B4-83E9-4C3F-9822-9E1D41C41D9E}" type="presOf" srcId="{CC6B7442-0B72-4EF2-9F13-1325B51AFF9F}" destId="{D64CB5D5-837D-47FC-9E42-A26D800BC695}" srcOrd="0" destOrd="0" presId="urn:microsoft.com/office/officeart/2005/8/layout/vList2"/>
    <dgm:cxn modelId="{80D369CF-62F1-4541-AEE2-AB29E5A204FB}" type="presOf" srcId="{3C67E77D-62FA-499D-B5E6-E79A091C5267}" destId="{81203336-F3DE-4B3A-BCF4-0F68C23AC2BB}" srcOrd="0" destOrd="0" presId="urn:microsoft.com/office/officeart/2005/8/layout/vList2"/>
    <dgm:cxn modelId="{8ED8745E-70AE-4940-BBB9-FB6376BDA0D9}" type="presParOf" srcId="{ED5DCCC5-BCA8-4491-AA37-BAF153ECA184}" destId="{A9DD881E-A532-414B-870C-8ADE2076F78C}" srcOrd="0" destOrd="0" presId="urn:microsoft.com/office/officeart/2005/8/layout/vList2"/>
    <dgm:cxn modelId="{7705C631-04CA-41DD-B230-A69F26B2471D}" type="presParOf" srcId="{ED5DCCC5-BCA8-4491-AA37-BAF153ECA184}" destId="{3305E718-4500-49AE-A64C-995D37BA95CC}" srcOrd="1" destOrd="0" presId="urn:microsoft.com/office/officeart/2005/8/layout/vList2"/>
    <dgm:cxn modelId="{9126909B-F016-45D1-8092-6C3135AB4C8A}" type="presParOf" srcId="{ED5DCCC5-BCA8-4491-AA37-BAF153ECA184}" destId="{81203336-F3DE-4B3A-BCF4-0F68C23AC2BB}" srcOrd="2" destOrd="0" presId="urn:microsoft.com/office/officeart/2005/8/layout/vList2"/>
    <dgm:cxn modelId="{D04D90A6-CA3B-473F-994B-F52BD6DE5BF4}" type="presParOf" srcId="{ED5DCCC5-BCA8-4491-AA37-BAF153ECA184}" destId="{1CC9DDC8-B5C7-4B9D-838B-28446D6EE875}" srcOrd="3" destOrd="0" presId="urn:microsoft.com/office/officeart/2005/8/layout/vList2"/>
    <dgm:cxn modelId="{4902803D-CBF9-4D0B-9ABD-A3F2B1110870}" type="presParOf" srcId="{ED5DCCC5-BCA8-4491-AA37-BAF153ECA184}" destId="{D64CB5D5-837D-47FC-9E42-A26D800BC69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DD881E-A532-414B-870C-8ADE2076F78C}">
      <dsp:nvSpPr>
        <dsp:cNvPr id="0" name=""/>
        <dsp:cNvSpPr/>
      </dsp:nvSpPr>
      <dsp:spPr>
        <a:xfrm>
          <a:off x="0" y="6899"/>
          <a:ext cx="4419600" cy="13525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Educators without an ALN </a:t>
          </a:r>
        </a:p>
      </dsp:txBody>
      <dsp:txXfrm>
        <a:off x="66025" y="72924"/>
        <a:ext cx="4287550" cy="1220470"/>
      </dsp:txXfrm>
    </dsp:sp>
    <dsp:sp modelId="{81203336-F3DE-4B3A-BCF4-0F68C23AC2BB}">
      <dsp:nvSpPr>
        <dsp:cNvPr id="0" name=""/>
        <dsp:cNvSpPr/>
      </dsp:nvSpPr>
      <dsp:spPr>
        <a:xfrm>
          <a:off x="0" y="1457339"/>
          <a:ext cx="4419600" cy="13525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Educators with an ALN </a:t>
          </a:r>
        </a:p>
      </dsp:txBody>
      <dsp:txXfrm>
        <a:off x="66025" y="1523364"/>
        <a:ext cx="4287550" cy="1220470"/>
      </dsp:txXfrm>
    </dsp:sp>
    <dsp:sp modelId="{D64CB5D5-837D-47FC-9E42-A26D800BC695}">
      <dsp:nvSpPr>
        <dsp:cNvPr id="0" name=""/>
        <dsp:cNvSpPr/>
      </dsp:nvSpPr>
      <dsp:spPr>
        <a:xfrm>
          <a:off x="0" y="2907779"/>
          <a:ext cx="4419600" cy="13525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Educators with ALN undiagnosed</a:t>
          </a:r>
        </a:p>
      </dsp:txBody>
      <dsp:txXfrm>
        <a:off x="66025" y="2973804"/>
        <a:ext cx="4287550" cy="12204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4AA43A-3F76-4A13-9CD6-36134EB429E3}" type="datetimeFigureOut">
              <a:rPr lang="en-US"/>
              <a:t>3/23/2022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50423A-8BCE-448E-A97B-03A88B2B12C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1395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674A4F-2B7A-4ECB-A400-260B2FFC03C1}" type="datetimeFigureOut">
              <a:rPr lang="en-US"/>
              <a:t>3/23/2022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F2A70B-78F2-4DCF-B53B-C990D2FAFB8A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1570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40221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53962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41871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anyone tell me what these images are saying? Are you able to comprehend meaning? Would you be able to engage with a task based upon the given text, such as reading, or writing it? </a:t>
            </a:r>
          </a:p>
          <a:p>
            <a:r>
              <a:rPr lang="en-GB" dirty="0"/>
              <a:t>Dyslexia at its basic definition, is a neurodevelopmental  disorder which is life time persistent, causing difficulties in learning to read and spell fluently.    </a:t>
            </a:r>
          </a:p>
          <a:p>
            <a:r>
              <a:rPr lang="en-GB" dirty="0"/>
              <a:t>The term comes from Greek DYS meaning Difficult and Lexia meaning words, so Difficult words is the literal translation.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72313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24733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6289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4822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74533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14044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4471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11255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50064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57112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11407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369000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12288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9845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30684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54001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53217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8094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905000"/>
            <a:ext cx="9144000" cy="2667000"/>
          </a:xfrm>
        </p:spPr>
        <p:txBody>
          <a:bodyPr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256" name="line" descr="Line graphic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7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8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9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0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1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2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3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4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5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6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7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8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9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0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1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2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3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4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5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6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7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8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9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0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1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2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3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4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5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6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7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8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9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0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1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2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3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4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5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6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7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8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9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0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1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2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3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4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5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6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7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8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9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0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1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2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3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4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5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6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7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8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9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0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1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2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3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4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5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6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7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8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9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0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1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2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3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4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5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6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7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8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9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0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1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2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3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4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5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6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7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8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9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0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1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2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3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4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5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6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7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8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9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0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1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2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3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4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5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6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7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8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9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0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1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2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3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4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5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6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7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8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9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5105400"/>
            <a:ext cx="9143999" cy="10668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67435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167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548640">
              <a:defRPr/>
            </a:lvl2pPr>
            <a:lvl3pPr marL="777240">
              <a:defRPr/>
            </a:lvl3pPr>
            <a:lvl4pPr marL="1005840">
              <a:defRPr/>
            </a:lvl4pPr>
            <a:lvl5pPr marL="1234440">
              <a:defRPr/>
            </a:lvl5pPr>
            <a:lvl6pPr marL="1463040">
              <a:defRPr baseline="0"/>
            </a:lvl6pPr>
            <a:lvl7pPr marL="1691640">
              <a:defRPr baseline="0"/>
            </a:lvl7pPr>
            <a:lvl8pPr marL="1920240">
              <a:defRPr baseline="0"/>
            </a:lvl8pPr>
            <a:lvl9pPr marL="2148840"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3/23/2022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1447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3" y="1905000"/>
            <a:ext cx="9144000" cy="2667000"/>
          </a:xfrm>
        </p:spPr>
        <p:txBody>
          <a:bodyPr anchor="b">
            <a:noAutofit/>
          </a:bodyPr>
          <a:lstStyle>
            <a:lvl1pPr algn="l">
              <a:defRPr sz="44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255" name="line" descr="Line graphic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6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7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8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9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0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1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2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3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4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5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6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7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8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9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0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1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2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3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4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5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6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7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8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9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0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1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2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3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4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5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6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7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8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9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0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1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2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3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4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5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6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7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8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9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0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1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2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3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4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5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6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7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8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9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0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1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2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3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4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5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6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7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8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9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0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1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2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3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4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5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6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7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8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9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0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1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2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3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4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5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6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7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8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9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0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1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2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3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4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5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6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7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8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9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0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1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2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3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4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5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6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7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8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9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0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1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2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3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4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5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6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7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8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9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0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1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2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3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4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5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6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7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8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5102525"/>
            <a:ext cx="9143999" cy="1069675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3/23/2022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879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158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9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0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1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3" y="1905000"/>
            <a:ext cx="4419599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46815" y="1905000"/>
            <a:ext cx="4419598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3/23/2022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8329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160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1" name="Freeform 16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6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6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3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4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5000"/>
            <a:ext cx="44165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3" y="2819399"/>
            <a:ext cx="4416552" cy="33528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0" y="1905000"/>
            <a:ext cx="44165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0" y="2819399"/>
            <a:ext cx="4416552" cy="33528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56816"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/>
            </a:lvl8pPr>
            <a:lvl9pPr marL="1956816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3/23/2022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8249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156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7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8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9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0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1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3/23/2022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3156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3/23/2022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5966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2413" y="3429000"/>
            <a:ext cx="2743200" cy="2743200"/>
          </a:xfrm>
        </p:spPr>
        <p:txBody>
          <a:bodyPr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022" y="1905000"/>
            <a:ext cx="5669280" cy="4038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grpSp>
        <p:nvGrpSpPr>
          <p:cNvPr id="615" name="frame" descr="Box graphic"/>
          <p:cNvGrpSpPr/>
          <p:nvPr/>
        </p:nvGrpSpPr>
        <p:grpSpPr bwMode="invGray">
          <a:xfrm>
            <a:off x="4417839" y="1630821"/>
            <a:ext cx="6291028" cy="4575885"/>
            <a:chOff x="4417839" y="1630821"/>
            <a:chExt cx="6291028" cy="4575885"/>
          </a:xfrm>
        </p:grpSpPr>
        <p:grpSp>
          <p:nvGrpSpPr>
            <p:cNvPr id="616" name="Group 615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8" name="Group 76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84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9" name="Group 76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77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7" name="Group 616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8" name="Group 61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69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9" name="Group 61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3/23/2022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62116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745838" y="1884311"/>
            <a:ext cx="5669280" cy="4041648"/>
          </a:xfrm>
          <a:solidFill>
            <a:schemeClr val="bg1"/>
          </a:solidFill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grpSp>
        <p:nvGrpSpPr>
          <p:cNvPr id="614" name="frame" descr="Box graphic"/>
          <p:cNvGrpSpPr/>
          <p:nvPr/>
        </p:nvGrpSpPr>
        <p:grpSpPr bwMode="invGray">
          <a:xfrm flipH="1">
            <a:off x="1447500" y="1630821"/>
            <a:ext cx="6291028" cy="4575885"/>
            <a:chOff x="4417839" y="1630821"/>
            <a:chExt cx="6291028" cy="4575885"/>
          </a:xfrm>
        </p:grpSpPr>
        <p:grpSp>
          <p:nvGrpSpPr>
            <p:cNvPr id="615" name="Group 614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7" name="Group 76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3" name="Freeform 84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8" name="Group 76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69" name="Freeform 76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6" name="Group 615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7" name="Group 61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3" name="Freeform 69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8" name="Group 61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19" name="Freeform 61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622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623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624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625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626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627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628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629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630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631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632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633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634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635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636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637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638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639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640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641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642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643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644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645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646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647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648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649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650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651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652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653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654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655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656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657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658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659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660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661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662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663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664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665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666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67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68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69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70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71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72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73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4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75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76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677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678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679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680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681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682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683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684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685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686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687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688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689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690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691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05959" y="3411748"/>
            <a:ext cx="2743200" cy="2743200"/>
          </a:xfrm>
        </p:spPr>
        <p:txBody>
          <a:bodyPr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3/23/2022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1769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7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8" name="Freeform 7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956816">
              <a:defRPr/>
            </a:lvl6pPr>
            <a:lvl7pPr marL="1956816">
              <a:defRPr/>
            </a:lvl7pPr>
            <a:lvl8pPr marL="1956816">
              <a:defRPr/>
            </a:lvl8pPr>
            <a:lvl9pPr marL="1956816"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3/23/2022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2679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361612" y="274639"/>
            <a:ext cx="1371600" cy="590174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7" name="line" descr="Line graphic"/>
          <p:cNvGrpSpPr/>
          <p:nvPr/>
        </p:nvGrpSpPr>
        <p:grpSpPr bwMode="invGray">
          <a:xfrm rot="5400000">
            <a:off x="6864412" y="3472598"/>
            <a:ext cx="6492240" cy="64008"/>
            <a:chOff x="1522413" y="1514475"/>
            <a:chExt cx="10569575" cy="64008"/>
          </a:xfrm>
        </p:grpSpPr>
        <p:sp>
          <p:nvSpPr>
            <p:cNvPr id="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8012" y="277813"/>
            <a:ext cx="9144001" cy="5898573"/>
          </a:xfrm>
        </p:spPr>
        <p:txBody>
          <a:bodyPr vert="eaVert"/>
          <a:lstStyle>
            <a:lvl5pPr>
              <a:defRPr/>
            </a:lvl5pPr>
            <a:lvl6pPr marL="1261872" indent="0">
              <a:buNone/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dirty="0"/>
              <a:t>Click to edit Master text styles</a:t>
            </a:r>
          </a:p>
          <a:p>
            <a:pPr lvl="1"/>
            <a:r>
              <a:rPr dirty="0"/>
              <a:t>Second level</a:t>
            </a:r>
          </a:p>
          <a:p>
            <a:pPr lvl="2"/>
            <a:r>
              <a:rPr dirty="0"/>
              <a:t>Third level</a:t>
            </a:r>
          </a:p>
          <a:p>
            <a:pPr lvl="3"/>
            <a:r>
              <a:rPr dirty="0"/>
              <a:t>Fourth level</a:t>
            </a:r>
          </a:p>
          <a:p>
            <a:pPr lvl="4"/>
            <a:r>
              <a:rPr dirty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3/23/2022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11791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905000"/>
            <a:ext cx="91440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1"/>
            <a:ext cx="632459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75612" y="6400801"/>
            <a:ext cx="124385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FE8FB1-0A7A-443E-AAF7-31D4FA1AA312}" type="datetimeFigureOut">
              <a:rPr lang="en-US" smtClean="0"/>
              <a:pPr/>
              <a:t>3/23/2022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523412" y="6400801"/>
            <a:ext cx="1143002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BA54BD-C84D-46CE-8B72-31BFB26ABA4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6364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76072" indent="-27432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04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33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618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47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76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Workforce development for ALN (dyslexic) students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Sarah Rees 1151007 </a:t>
            </a:r>
          </a:p>
        </p:txBody>
      </p:sp>
    </p:spTree>
    <p:extLst>
      <p:ext uri="{BB962C8B-B14F-4D97-AF65-F5344CB8AC3E}">
        <p14:creationId xmlns:p14="http://schemas.microsoft.com/office/powerpoint/2010/main" val="192011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7CDE1-DB29-4D59-B08E-302DB834D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the session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E494CD-C5A6-44E5-81AC-1964F3D2BFED}"/>
              </a:ext>
            </a:extLst>
          </p:cNvPr>
          <p:cNvSpPr txBox="1"/>
          <p:nvPr/>
        </p:nvSpPr>
        <p:spPr>
          <a:xfrm>
            <a:off x="1341884" y="1700808"/>
            <a:ext cx="10153128" cy="40811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to illustrate the difficulties  faced by the educational workforce  when considering ALN (dyslexic) students needs. 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to illustrate the difficulties  faced by the organisation of the workforce when considering ALN (dyslexic) staff needs. 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To review the legislative changes within education and how this impacts Workforce development. 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To discuss the third party sectors participation in raising awareness and providing support for workforce development. 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92949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00C15DA-9FBF-4A3E-9EBE-60006F2492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5247" y="22496"/>
            <a:ext cx="8763000" cy="5181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D148367-8D7F-42CB-9BA8-0175FFFBF7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7747" y="1102234"/>
            <a:ext cx="2857500" cy="16002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0F9BACC-2FC9-4BB1-A03B-C6E46DC030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009" y="3231642"/>
            <a:ext cx="2466975" cy="18478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042A657-32DB-417E-9125-62C68DCE36B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4132" y="4509120"/>
            <a:ext cx="7743825" cy="2028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647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3B208DD4-7C2E-70FA-BA90-38A1B27EE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r>
              <a:rPr lang="en-US" dirty="0"/>
              <a:t>Everyone knows someone with Dyslexia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D4E46E7-ADF0-4AFB-9EBB-CA19D92CAE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828" y="1772816"/>
            <a:ext cx="6169868" cy="46274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F61A87-B645-4357-BFA9-19C5D65048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6620" y="2708920"/>
            <a:ext cx="2857500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686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A7A5C-FC1C-4B57-B0BF-C531001FE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Dyslexia?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D1BF38-9647-4FB9-AEA7-5D8D202CFF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943" y="1605212"/>
            <a:ext cx="3619500" cy="27146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F20DD84-E5E9-4B32-BDDC-14FECE10DF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40382" y="1629387"/>
            <a:ext cx="3619500" cy="26662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6740B0A-96B8-4ADE-908F-1A1B399E1B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98357" y="1556860"/>
            <a:ext cx="4334949" cy="5134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932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BFB04-ACDC-4566-8CD0-F9D28B35B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 with Definitions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EE2179-3DDF-4855-97B3-33E723D9FA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772" y="1988840"/>
            <a:ext cx="4680520" cy="350587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5D40268-9631-4C84-9E64-47E0EEA954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98468" y="1988840"/>
            <a:ext cx="4661812" cy="3491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85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08B19-98B0-4128-80FD-804E148DE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 do know from Neuroimaging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E1CDC9-228A-4090-8F92-52B114BB65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2446" y="1271416"/>
            <a:ext cx="9563931" cy="5376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079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03448-2B60-4FE3-B73F-8054EC3A0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Dyslexia runs in families : This is mine </a:t>
            </a:r>
          </a:p>
        </p:txBody>
      </p:sp>
      <p:pic>
        <p:nvPicPr>
          <p:cNvPr id="4" name="Picture 3" descr="A picture containing wall, person, indoor, standing&#10;&#10;Description automatically generated">
            <a:extLst>
              <a:ext uri="{FF2B5EF4-FFF2-40B4-BE49-F238E27FC236}">
                <a16:creationId xmlns:a16="http://schemas.microsoft.com/office/drawing/2014/main" id="{BF376883-5E57-4194-99E6-29AE7A8E352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812" y="1786210"/>
            <a:ext cx="3588494" cy="4797152"/>
          </a:xfrm>
          <a:prstGeom prst="rect">
            <a:avLst/>
          </a:prstGeom>
        </p:spPr>
      </p:pic>
      <p:pic>
        <p:nvPicPr>
          <p:cNvPr id="8" name="Picture 7" descr="A group of people posing for a photo&#10;&#10;Description automatically generated with medium confidence">
            <a:extLst>
              <a:ext uri="{FF2B5EF4-FFF2-40B4-BE49-F238E27FC236}">
                <a16:creationId xmlns:a16="http://schemas.microsoft.com/office/drawing/2014/main" id="{91E7D3EF-6F15-491C-9932-9948FC61D05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612366" y="1478998"/>
            <a:ext cx="3455019" cy="4618719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FC37EE5-49E1-47C2-BED3-2AFBE0C44D9C}"/>
              </a:ext>
            </a:extLst>
          </p:cNvPr>
          <p:cNvCxnSpPr/>
          <p:nvPr/>
        </p:nvCxnSpPr>
        <p:spPr>
          <a:xfrm flipH="1" flipV="1">
            <a:off x="3286100" y="3429000"/>
            <a:ext cx="4620420" cy="1440160"/>
          </a:xfrm>
          <a:prstGeom prst="straightConnector1">
            <a:avLst/>
          </a:prstGeom>
          <a:ln w="25400">
            <a:miter lim="800000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6167EB8-07AE-4F77-9FE0-6A84591E416E}"/>
              </a:ext>
            </a:extLst>
          </p:cNvPr>
          <p:cNvCxnSpPr/>
          <p:nvPr/>
        </p:nvCxnSpPr>
        <p:spPr>
          <a:xfrm flipH="1">
            <a:off x="8010246" y="4502918"/>
            <a:ext cx="2880320" cy="0"/>
          </a:xfrm>
          <a:prstGeom prst="straightConnector1">
            <a:avLst/>
          </a:prstGeom>
          <a:ln w="25400">
            <a:miter lim="800000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5EE67D76-D8C8-4496-AF04-BC07103FDFE3}"/>
              </a:ext>
            </a:extLst>
          </p:cNvPr>
          <p:cNvCxnSpPr/>
          <p:nvPr/>
        </p:nvCxnSpPr>
        <p:spPr>
          <a:xfrm flipH="1" flipV="1">
            <a:off x="9234382" y="3644726"/>
            <a:ext cx="1656184" cy="1080120"/>
          </a:xfrm>
          <a:prstGeom prst="straightConnector1">
            <a:avLst/>
          </a:prstGeom>
          <a:ln w="25400">
            <a:miter lim="800000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CACAA484-3C0F-492A-BFA3-529F01EE24B8}"/>
              </a:ext>
            </a:extLst>
          </p:cNvPr>
          <p:cNvCxnSpPr/>
          <p:nvPr/>
        </p:nvCxnSpPr>
        <p:spPr>
          <a:xfrm flipH="1">
            <a:off x="9674288" y="4796810"/>
            <a:ext cx="1115616" cy="504056"/>
          </a:xfrm>
          <a:prstGeom prst="straightConnector1">
            <a:avLst/>
          </a:prstGeom>
          <a:ln w="25400">
            <a:miter lim="800000"/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4C4C2F10-7D2D-4B0F-A082-DE6E85D3D19F}"/>
              </a:ext>
            </a:extLst>
          </p:cNvPr>
          <p:cNvSpPr/>
          <p:nvPr/>
        </p:nvSpPr>
        <p:spPr>
          <a:xfrm>
            <a:off x="2810903" y="2865027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D6B5F84-DF1E-45CE-BADB-B5954EF4C029}"/>
              </a:ext>
            </a:extLst>
          </p:cNvPr>
          <p:cNvSpPr/>
          <p:nvPr/>
        </p:nvSpPr>
        <p:spPr>
          <a:xfrm>
            <a:off x="10722577" y="4219688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F71F710-C1EC-4EF5-96C3-AAE2E0755812}"/>
              </a:ext>
            </a:extLst>
          </p:cNvPr>
          <p:cNvSpPr/>
          <p:nvPr/>
        </p:nvSpPr>
        <p:spPr>
          <a:xfrm>
            <a:off x="7555096" y="4065952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6A52A11-5ADE-4AD5-AAE9-2940BA4A32F6}"/>
              </a:ext>
            </a:extLst>
          </p:cNvPr>
          <p:cNvSpPr/>
          <p:nvPr/>
        </p:nvSpPr>
        <p:spPr>
          <a:xfrm>
            <a:off x="9011927" y="4839543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6D906CD-96F1-4608-B955-FA553B2C81F3}"/>
              </a:ext>
            </a:extLst>
          </p:cNvPr>
          <p:cNvSpPr/>
          <p:nvPr/>
        </p:nvSpPr>
        <p:spPr>
          <a:xfrm>
            <a:off x="8663431" y="3200702"/>
            <a:ext cx="6623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484550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FDA26A61-F7C6-EFDA-BEF6-64B9F4229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r>
              <a:rPr lang="en-US" dirty="0"/>
              <a:t>Manifestations of Dyslexia </a:t>
            </a: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67BFD001-B63A-4625-9651-65DD4C76DB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860" y="1916832"/>
            <a:ext cx="3936492" cy="4267200"/>
          </a:xfrm>
          <a:prstGeom prst="rect">
            <a:avLst/>
          </a:prstGeom>
          <a:noFill/>
        </p:spPr>
      </p:pic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C92D51BF-6502-4397-B655-08410DD1B7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372" y="1916832"/>
            <a:ext cx="5924666" cy="4189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008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E45B6-7491-42D3-AD2E-25B1F310A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Changes being made in Wales: ALNET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3A3B86-C113-4A57-AC38-BB9F291E00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6267" y="2000199"/>
            <a:ext cx="9132721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15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75B010D-C2AB-468D-BF50-1116B6BC30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227" y="157843"/>
            <a:ext cx="9230369" cy="6542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319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Education on a continuum : Curriculum for Wales </a:t>
            </a:r>
          </a:p>
        </p:txBody>
      </p:sp>
      <p:pic>
        <p:nvPicPr>
          <p:cNvPr id="3" name="Graphic 2" descr="Dragon with solid fill">
            <a:extLst>
              <a:ext uri="{FF2B5EF4-FFF2-40B4-BE49-F238E27FC236}">
                <a16:creationId xmlns:a16="http://schemas.microsoft.com/office/drawing/2014/main" id="{E8198C0F-599D-4B2A-ACDB-8EA0599C24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5820" y="2578359"/>
            <a:ext cx="914400" cy="914400"/>
          </a:xfrm>
          <a:prstGeom prst="rect">
            <a:avLst/>
          </a:prstGeom>
        </p:spPr>
      </p:pic>
      <p:pic>
        <p:nvPicPr>
          <p:cNvPr id="7" name="Picture 6" descr="Diagram, text&#10;&#10;Description automatically generated">
            <a:extLst>
              <a:ext uri="{FF2B5EF4-FFF2-40B4-BE49-F238E27FC236}">
                <a16:creationId xmlns:a16="http://schemas.microsoft.com/office/drawing/2014/main" id="{03FFD36F-E9BA-4A62-AA9F-94AA4F9FFFF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8008" y="1666714"/>
            <a:ext cx="7272808" cy="4823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536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85F3C76D-AF8C-BE22-8C1D-B5A9478E6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r>
              <a:rPr lang="en-US" dirty="0"/>
              <a:t>Specific learning difficulties</a:t>
            </a:r>
            <a:br>
              <a:rPr lang="en-US" dirty="0"/>
            </a:br>
            <a:r>
              <a:rPr lang="en-US" dirty="0"/>
              <a:t>framework</a:t>
            </a:r>
          </a:p>
        </p:txBody>
      </p:sp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0568C74F-2A90-4AC3-B2A5-6B2FD03336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6220" y="1688701"/>
            <a:ext cx="3744416" cy="489466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04037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7E7F8-64F0-4FA0-BD52-C012ECB5BD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Pedagogical approaches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F5A04E5-B1F3-410F-ABCC-38FDD46CC4AF}"/>
              </a:ext>
            </a:extLst>
          </p:cNvPr>
          <p:cNvSpPr/>
          <p:nvPr/>
        </p:nvSpPr>
        <p:spPr>
          <a:xfrm>
            <a:off x="189756" y="1682795"/>
            <a:ext cx="64731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Recap session every 20 mins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00CA7A-D21D-4457-A8C9-493C529AD1CD}"/>
              </a:ext>
            </a:extLst>
          </p:cNvPr>
          <p:cNvSpPr/>
          <p:nvPr/>
        </p:nvSpPr>
        <p:spPr>
          <a:xfrm>
            <a:off x="209736" y="2689210"/>
            <a:ext cx="663476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Audio/Video Record sessions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F14556-B0A7-4B8A-9E4D-6A68D656FE92}"/>
              </a:ext>
            </a:extLst>
          </p:cNvPr>
          <p:cNvSpPr/>
          <p:nvPr/>
        </p:nvSpPr>
        <p:spPr>
          <a:xfrm>
            <a:off x="154970" y="3479052"/>
            <a:ext cx="691567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Present terminology in chunks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A36DFEE-8218-480D-BD66-72A31FE1F7E5}"/>
              </a:ext>
            </a:extLst>
          </p:cNvPr>
          <p:cNvSpPr/>
          <p:nvPr/>
        </p:nvSpPr>
        <p:spPr>
          <a:xfrm>
            <a:off x="8353044" y="1705006"/>
            <a:ext cx="327705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Peer  Support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938D674-FBC2-45E3-991A-7FF152B5134A}"/>
              </a:ext>
            </a:extLst>
          </p:cNvPr>
          <p:cNvSpPr/>
          <p:nvPr/>
        </p:nvSpPr>
        <p:spPr>
          <a:xfrm>
            <a:off x="34179" y="4402999"/>
            <a:ext cx="741010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Use Concept Checking Questions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5F76E14-DB37-4518-AAB7-BDA6AF54FDA4}"/>
              </a:ext>
            </a:extLst>
          </p:cNvPr>
          <p:cNvSpPr/>
          <p:nvPr/>
        </p:nvSpPr>
        <p:spPr>
          <a:xfrm>
            <a:off x="209736" y="5498280"/>
            <a:ext cx="679224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Audio assessments (podcasts)</a:t>
            </a:r>
            <a:endParaRPr lang="en-US" sz="40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F386123-7FA0-4102-99D9-AFA3E1E7F0B4}"/>
              </a:ext>
            </a:extLst>
          </p:cNvPr>
          <p:cNvSpPr/>
          <p:nvPr/>
        </p:nvSpPr>
        <p:spPr>
          <a:xfrm>
            <a:off x="8353044" y="2814679"/>
            <a:ext cx="337303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Thinking time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51C2AC2-88B7-4323-B55F-0168D9264B01}"/>
              </a:ext>
            </a:extLst>
          </p:cNvPr>
          <p:cNvSpPr/>
          <p:nvPr/>
        </p:nvSpPr>
        <p:spPr>
          <a:xfrm>
            <a:off x="7470542" y="3832995"/>
            <a:ext cx="485902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Consolidation weeks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7AF0C6E-6FC6-4097-BD92-B36827BBDBD0}"/>
              </a:ext>
            </a:extLst>
          </p:cNvPr>
          <p:cNvSpPr/>
          <p:nvPr/>
        </p:nvSpPr>
        <p:spPr>
          <a:xfrm>
            <a:off x="8347448" y="4983225"/>
            <a:ext cx="310520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Peer support </a:t>
            </a:r>
          </a:p>
        </p:txBody>
      </p:sp>
    </p:spTree>
    <p:extLst>
      <p:ext uri="{BB962C8B-B14F-4D97-AF65-F5344CB8AC3E}">
        <p14:creationId xmlns:p14="http://schemas.microsoft.com/office/powerpoint/2010/main" val="985154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764" y="368786"/>
            <a:ext cx="9143998" cy="1020762"/>
          </a:xfrm>
        </p:spPr>
        <p:txBody>
          <a:bodyPr/>
          <a:lstStyle/>
          <a:p>
            <a:r>
              <a:rPr lang="en-US" dirty="0"/>
              <a:t>Dyslexia support in NPTCGROUP</a:t>
            </a:r>
          </a:p>
        </p:txBody>
      </p:sp>
      <p:pic>
        <p:nvPicPr>
          <p:cNvPr id="8" name="Picture 7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DCD28D79-28A1-4889-9360-0320F98A72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6540" y="0"/>
            <a:ext cx="4566055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E2D5BE2-68D1-49F5-A38C-9D64192E3B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12336" y="1588902"/>
            <a:ext cx="3396240" cy="226004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119499B-F4AC-447B-BAB8-C3B72BA68B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9688" y="4247653"/>
            <a:ext cx="4693123" cy="2042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807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Dyslexia educators</a:t>
            </a:r>
          </a:p>
        </p:txBody>
      </p:sp>
      <p:graphicFrame>
        <p:nvGraphicFramePr>
          <p:cNvPr id="4" name="Content Placeholder 3" descr="Vertical bullet list showing 3 groups arranged one below the other and bullet points are present under each group.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53708630"/>
              </p:ext>
            </p:extLst>
          </p:nvPr>
        </p:nvGraphicFramePr>
        <p:xfrm>
          <a:off x="1522413" y="1905000"/>
          <a:ext cx="4419600" cy="4267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We also need to consider how workforce development needs to address dyslexia within the educational workforce </a:t>
            </a:r>
          </a:p>
          <a:p>
            <a:endParaRPr lang="en-US" dirty="0"/>
          </a:p>
          <a:p>
            <a:r>
              <a:rPr lang="en-US" dirty="0"/>
              <a:t>Educational careers can be testing to all staff, especially those with an ALN such as dyslexia 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555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Dyslexia Friendly Awards: The British Dyslexia Association </a:t>
            </a:r>
          </a:p>
        </p:txBody>
      </p:sp>
      <p:pic>
        <p:nvPicPr>
          <p:cNvPr id="9" name="Picture 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E5E7CF4-5BE3-488F-9D2A-E9653E02E2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195" y="2323519"/>
            <a:ext cx="2967167" cy="1115608"/>
          </a:xfrm>
          <a:prstGeom prst="rect">
            <a:avLst/>
          </a:prstGeom>
        </p:spPr>
      </p:pic>
      <p:pic>
        <p:nvPicPr>
          <p:cNvPr id="11" name="Picture 10" descr="Graphical user interface, text, application, email, Teams&#10;&#10;Description automatically generated">
            <a:extLst>
              <a:ext uri="{FF2B5EF4-FFF2-40B4-BE49-F238E27FC236}">
                <a16:creationId xmlns:a16="http://schemas.microsoft.com/office/drawing/2014/main" id="{B1223EC4-5932-4BC8-B371-106A94ECCB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6180" y="1772816"/>
            <a:ext cx="7776864" cy="4599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151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64000"/>
            <a:duotone>
              <a:schemeClr val="bg1">
                <a:shade val="12000"/>
                <a:satMod val="240000"/>
              </a:schemeClr>
              <a:schemeClr val="bg1">
                <a:tint val="6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5D206D3-15B9-4D2D-B581-A69B427AD5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738" y="2714625"/>
            <a:ext cx="3238500" cy="142875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7790929-B801-430C-8DBB-E782799201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8155" y="2105891"/>
            <a:ext cx="3036071" cy="1877731"/>
          </a:xfrm>
          <a:prstGeom prst="rect">
            <a:avLst/>
          </a:prstGeom>
        </p:spPr>
      </p:pic>
      <p:pic>
        <p:nvPicPr>
          <p:cNvPr id="5" name="Picture 4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BA867D67-A528-4B65-9430-1480AC41D46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9876" y="4643663"/>
            <a:ext cx="4334480" cy="14956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939D1E0-4DE3-4FCF-9EE8-4539716F2C2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7523" y="3875175"/>
            <a:ext cx="4762500" cy="288607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905D40D-C224-43F2-88B7-CE7842B281DA}"/>
              </a:ext>
            </a:extLst>
          </p:cNvPr>
          <p:cNvSpPr/>
          <p:nvPr/>
        </p:nvSpPr>
        <p:spPr>
          <a:xfrm>
            <a:off x="2265744" y="105174"/>
            <a:ext cx="708078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Where to find support, </a:t>
            </a:r>
          </a:p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information and CPD </a:t>
            </a:r>
          </a:p>
        </p:txBody>
      </p:sp>
    </p:spTree>
    <p:extLst>
      <p:ext uri="{BB962C8B-B14F-4D97-AF65-F5344CB8AC3E}">
        <p14:creationId xmlns:p14="http://schemas.microsoft.com/office/powerpoint/2010/main" val="2481473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31346-A862-4185-B252-AFF0C2450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D4597B-6493-4587-9B08-5D5B3F64B8AC}"/>
              </a:ext>
            </a:extLst>
          </p:cNvPr>
          <p:cNvSpPr txBox="1"/>
          <p:nvPr/>
        </p:nvSpPr>
        <p:spPr>
          <a:xfrm>
            <a:off x="1522413" y="1628800"/>
            <a:ext cx="9252520" cy="4745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Staff need to have deeper understanding of the condition in students but also colleagues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This can be achieved by encouraging staff to attended Dyslexia conferences, CPD workshops, and engage with charities 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HR need more training on how to support ALN Dyslexic staff 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PCET training needs to address classroom practises for ALN students and ALN staff 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72181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31346-A862-4185-B252-AFF0C2450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D4597B-6493-4587-9B08-5D5B3F64B8AC}"/>
              </a:ext>
            </a:extLst>
          </p:cNvPr>
          <p:cNvSpPr txBox="1"/>
          <p:nvPr/>
        </p:nvSpPr>
        <p:spPr>
          <a:xfrm>
            <a:off x="1522413" y="1628800"/>
            <a:ext cx="9252520" cy="44135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Better training In-house is needed for awareness </a:t>
            </a:r>
            <a:r>
              <a:rPr lang="en-GB" sz="1400" dirty="0"/>
              <a:t>&amp; </a:t>
            </a:r>
            <a:r>
              <a:rPr lang="en-GB" sz="2400" dirty="0"/>
              <a:t>T &amp; L strategies within NPTC for ALN students and ALN staff 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NPTC need a Dyslexic Lead cross campus, as we do for WBQ and MAT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 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Inclusive learning environments that do not divide those with ALN needs and those without. 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Study support needs to have a closer network with academic staff for the support of ALN learners. </a:t>
            </a:r>
          </a:p>
        </p:txBody>
      </p:sp>
    </p:spTree>
    <p:extLst>
      <p:ext uri="{BB962C8B-B14F-4D97-AF65-F5344CB8AC3E}">
        <p14:creationId xmlns:p14="http://schemas.microsoft.com/office/powerpoint/2010/main" val="742482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 with blonde hair&#10;&#10;Description automatically generated with low confidence">
            <a:extLst>
              <a:ext uri="{FF2B5EF4-FFF2-40B4-BE49-F238E27FC236}">
                <a16:creationId xmlns:a16="http://schemas.microsoft.com/office/drawing/2014/main" id="{50D5E114-7B47-4D85-AB1A-CEB604814A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7868" y="476672"/>
            <a:ext cx="5252045" cy="525204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C6F75C-FD5F-4F3C-8B66-743E26AA70B1}"/>
              </a:ext>
            </a:extLst>
          </p:cNvPr>
          <p:cNvSpPr/>
          <p:nvPr/>
        </p:nvSpPr>
        <p:spPr>
          <a:xfrm>
            <a:off x="6670476" y="1988840"/>
            <a:ext cx="49954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952059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3DB78-D400-4085-8EAD-2C3192120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C4E1E6-D772-4772-86C9-A9376B8256B0}"/>
              </a:ext>
            </a:extLst>
          </p:cNvPr>
          <p:cNvSpPr txBox="1"/>
          <p:nvPr/>
        </p:nvSpPr>
        <p:spPr>
          <a:xfrm>
            <a:off x="1523125" y="1308787"/>
            <a:ext cx="9468542" cy="5410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 err="1"/>
              <a:t>Glazzard</a:t>
            </a:r>
            <a:r>
              <a:rPr lang="en-GB" sz="2400" dirty="0"/>
              <a:t>, J. and Dale, K. (2015) ‘“It Takes Me Half a Bottle of Whisky to Get through One of Your Assignments”: Exploring One Teacher Educator’s Personal Experiences of Dyslexia’, Dyslexia (10769242), 21(2), pp. 177–192. </a:t>
            </a:r>
            <a:r>
              <a:rPr lang="en-GB" sz="2400" dirty="0" err="1"/>
              <a:t>doi</a:t>
            </a:r>
            <a:r>
              <a:rPr lang="en-GB" sz="2400" dirty="0"/>
              <a:t>: 10.1002/dys.1493.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 err="1"/>
              <a:t>McCahill</a:t>
            </a:r>
            <a:r>
              <a:rPr lang="en-GB" sz="2400" dirty="0"/>
              <a:t>, J., Healy, O., Lyndon, S., (2014). Training Educational Staff in Functional </a:t>
            </a:r>
            <a:r>
              <a:rPr lang="en-GB" sz="2400" dirty="0" err="1"/>
              <a:t>Behavioral</a:t>
            </a:r>
            <a:r>
              <a:rPr lang="en-GB" sz="2400" dirty="0"/>
              <a:t> Assessment: A Systematic Review. </a:t>
            </a:r>
            <a:r>
              <a:rPr lang="en-GB" sz="2400" i="1" dirty="0"/>
              <a:t>Journal of Developmental and Physical Disabilities. 26:479–505. </a:t>
            </a:r>
          </a:p>
          <a:p>
            <a:pPr>
              <a:lnSpc>
                <a:spcPct val="90000"/>
              </a:lnSpc>
            </a:pPr>
            <a:r>
              <a:rPr lang="en-GB" sz="2400" i="1" dirty="0"/>
              <a:t>DOI 10.1007/s10882-014-9378-0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 err="1"/>
              <a:t>Paulesu</a:t>
            </a:r>
            <a:r>
              <a:rPr lang="en-GB" sz="2400" dirty="0"/>
              <a:t>, E, </a:t>
            </a:r>
            <a:r>
              <a:rPr lang="en-GB" sz="2400" dirty="0" err="1"/>
              <a:t>Danelli</a:t>
            </a:r>
            <a:r>
              <a:rPr lang="en-GB" sz="2400" dirty="0"/>
              <a:t>, L, </a:t>
            </a:r>
            <a:r>
              <a:rPr lang="en-GB" sz="2400" dirty="0" err="1"/>
              <a:t>Berlingeri</a:t>
            </a:r>
            <a:r>
              <a:rPr lang="en-GB" sz="2400" dirty="0"/>
              <a:t>, M. (2014). Reading the dyslexic brain: multiple dysfunctional routes revealed by a new meta-analysis of PET and fMRI activation studies. </a:t>
            </a:r>
            <a:r>
              <a:rPr lang="en-GB" sz="2400" i="1" dirty="0"/>
              <a:t>Frontiers of Human Neuroscience. </a:t>
            </a:r>
            <a:r>
              <a:rPr lang="en-GB" sz="2400" dirty="0"/>
              <a:t>V8, DOI=10.3389/fnhum.2014.00830  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51052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3DB78-D400-4085-8EAD-2C3192120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C4E1E6-D772-4772-86C9-A9376B8256B0}"/>
              </a:ext>
            </a:extLst>
          </p:cNvPr>
          <p:cNvSpPr txBox="1"/>
          <p:nvPr/>
        </p:nvSpPr>
        <p:spPr>
          <a:xfrm>
            <a:off x="1523125" y="1308787"/>
            <a:ext cx="9468542" cy="64079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Ramus, F, Rosen, S,  Dakin, S, </a:t>
            </a:r>
            <a:r>
              <a:rPr lang="en-GB" sz="2400" dirty="0" err="1"/>
              <a:t>Day,B</a:t>
            </a:r>
            <a:r>
              <a:rPr lang="en-GB" sz="2400" dirty="0"/>
              <a:t>, </a:t>
            </a:r>
            <a:r>
              <a:rPr lang="en-GB" sz="2400" dirty="0" err="1"/>
              <a:t>Castellote</a:t>
            </a:r>
            <a:r>
              <a:rPr lang="en-GB" sz="2400" dirty="0"/>
              <a:t>, J, White, S, </a:t>
            </a:r>
            <a:r>
              <a:rPr lang="en-GB" sz="2400" dirty="0" err="1"/>
              <a:t>Frith,U</a:t>
            </a:r>
            <a:r>
              <a:rPr lang="en-GB" sz="2400" dirty="0"/>
              <a:t>,. (2002).  Theories of developmental dyslexia: insights from a multiple case study of dyslexic adults, Brain, Volume 126, Issue 4, Pages 841–865, https://doi.org/10.1093/brain/awg076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Spinelli D, De Luca M, </a:t>
            </a:r>
            <a:r>
              <a:rPr lang="en-GB" sz="2400" dirty="0" err="1"/>
              <a:t>Judica</a:t>
            </a:r>
            <a:r>
              <a:rPr lang="en-GB" sz="2400" dirty="0"/>
              <a:t> A, </a:t>
            </a:r>
            <a:r>
              <a:rPr lang="en-GB" sz="2400" dirty="0" err="1"/>
              <a:t>Zoccolotti</a:t>
            </a:r>
            <a:r>
              <a:rPr lang="en-GB" sz="2400" dirty="0"/>
              <a:t> P. (2002). Crowding effects on word identification in developmental dyslexia. 38: 179–200.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 err="1"/>
              <a:t>Snowling</a:t>
            </a:r>
            <a:r>
              <a:rPr lang="en-GB" sz="2400" dirty="0"/>
              <a:t> MJ. Dyslexia. 2nd ed. Oxford: Blackwell; 2000.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Van </a:t>
            </a:r>
            <a:r>
              <a:rPr lang="en-GB" sz="2400" dirty="0" err="1"/>
              <a:t>Ingelghem</a:t>
            </a:r>
            <a:r>
              <a:rPr lang="en-GB" sz="2400" dirty="0"/>
              <a:t> M, van </a:t>
            </a:r>
            <a:r>
              <a:rPr lang="en-GB" sz="2400" dirty="0" err="1"/>
              <a:t>Wieringen</a:t>
            </a:r>
            <a:r>
              <a:rPr lang="en-GB" sz="2400" dirty="0"/>
              <a:t> A, </a:t>
            </a:r>
            <a:r>
              <a:rPr lang="en-GB" sz="2400" dirty="0" err="1"/>
              <a:t>Wouters</a:t>
            </a:r>
            <a:r>
              <a:rPr lang="en-GB" sz="2400" dirty="0"/>
              <a:t> J, </a:t>
            </a:r>
            <a:r>
              <a:rPr lang="en-GB" sz="2400" dirty="0" err="1"/>
              <a:t>Vandenbussche</a:t>
            </a:r>
            <a:r>
              <a:rPr lang="en-GB" sz="2400" dirty="0"/>
              <a:t> E, </a:t>
            </a:r>
            <a:r>
              <a:rPr lang="en-GB" sz="2400" dirty="0" err="1"/>
              <a:t>Onghena</a:t>
            </a:r>
            <a:r>
              <a:rPr lang="en-GB" sz="2400" dirty="0"/>
              <a:t> P, </a:t>
            </a:r>
            <a:r>
              <a:rPr lang="en-GB" sz="2400" dirty="0" err="1"/>
              <a:t>Ghesquière</a:t>
            </a:r>
            <a:r>
              <a:rPr lang="en-GB" sz="2400" dirty="0"/>
              <a:t> P. (2001).  Psychophysical evidence for a general temporal processing deficit in children with dyslexia. </a:t>
            </a:r>
            <a:r>
              <a:rPr lang="en-GB" sz="2400" i="1" dirty="0" err="1"/>
              <a:t>Neuroreport</a:t>
            </a:r>
            <a:r>
              <a:rPr lang="en-GB" sz="2400" dirty="0"/>
              <a:t>; 12: 3603–7.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39943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halkboard 16x9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/>
        </a:blipFill>
      </a:bgFillStyleLst>
    </a:fmtScheme>
  </a:themeElements>
  <a:objectDefaults>
    <a:spDef>
      <a:spPr>
        <a:ln>
          <a:miter lim="800000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5400">
          <a:miter lim="800000"/>
          <a:tailEnd type="non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TF00001018.potx" id="{D19C2884-2C55-4C1A-A5C2-5D03FF1F35A4}" vid="{5F7A9C6A-558C-4654-B762-2F22BC904FAE}"/>
    </a:ext>
  </a:extLst>
</a:theme>
</file>

<file path=ppt/theme/theme2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Chalkboard education presentation (widescreen)</Template>
  <TotalTime>573</TotalTime>
  <Words>779</Words>
  <Application>Microsoft Office PowerPoint</Application>
  <PresentationFormat>Custom</PresentationFormat>
  <Paragraphs>114</Paragraphs>
  <Slides>23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Consolas</vt:lpstr>
      <vt:lpstr>Corbel</vt:lpstr>
      <vt:lpstr>Wingdings</vt:lpstr>
      <vt:lpstr>Chalkboard 16x9</vt:lpstr>
      <vt:lpstr>Workforce development for ALN (dyslexic) students</vt:lpstr>
      <vt:lpstr>Aims of the session </vt:lpstr>
      <vt:lpstr>PowerPoint Presentation</vt:lpstr>
      <vt:lpstr>Everyone knows someone with Dyslexia </vt:lpstr>
      <vt:lpstr>What is Dyslexia? </vt:lpstr>
      <vt:lpstr>Issues with Definitions </vt:lpstr>
      <vt:lpstr>What we do know from Neuroimaging </vt:lpstr>
      <vt:lpstr>Dyslexia runs in families : This is mine </vt:lpstr>
      <vt:lpstr>Manifestations of Dyslexia </vt:lpstr>
      <vt:lpstr>Changes being made in Wales: ALNET </vt:lpstr>
      <vt:lpstr>PowerPoint Presentation</vt:lpstr>
      <vt:lpstr>Education on a continuum : Curriculum for Wales </vt:lpstr>
      <vt:lpstr>Specific learning difficulties framework</vt:lpstr>
      <vt:lpstr>Pedagogical approaches </vt:lpstr>
      <vt:lpstr>Dyslexia support in NPTCGROUP</vt:lpstr>
      <vt:lpstr>Dyslexia educators</vt:lpstr>
      <vt:lpstr>Dyslexia Friendly Awards: The British Dyslexia Association </vt:lpstr>
      <vt:lpstr>PowerPoint Presentation</vt:lpstr>
      <vt:lpstr>Recommendations </vt:lpstr>
      <vt:lpstr>Recommendations </vt:lpstr>
      <vt:lpstr>PowerPoint Presentation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Workforce development for ALN (dyslexic) students</dc:title>
  <dc:creator>sarah rees</dc:creator>
  <cp:lastModifiedBy>sarah rees</cp:lastModifiedBy>
  <cp:revision>11</cp:revision>
  <cp:lastPrinted>2022-03-22T11:01:57Z</cp:lastPrinted>
  <dcterms:created xsi:type="dcterms:W3CDTF">2022-03-21T13:25:37Z</dcterms:created>
  <dcterms:modified xsi:type="dcterms:W3CDTF">2022-03-23T10:04:43Z</dcterms:modified>
</cp:coreProperties>
</file>