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drawings/drawing1.xml" ContentType="application/vnd.openxmlformats-officedocument.drawingml.chartshapes+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drawings/drawing2.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70" r:id="rId3"/>
    <p:sldId id="272" r:id="rId4"/>
    <p:sldId id="271" r:id="rId5"/>
    <p:sldId id="256" r:id="rId6"/>
    <p:sldId id="269" r:id="rId7"/>
    <p:sldId id="258" r:id="rId8"/>
    <p:sldId id="257" r:id="rId9"/>
    <p:sldId id="259" r:id="rId10"/>
    <p:sldId id="262" r:id="rId11"/>
    <p:sldId id="261" r:id="rId12"/>
    <p:sldId id="260" r:id="rId13"/>
    <p:sldId id="274" r:id="rId14"/>
    <p:sldId id="263" r:id="rId15"/>
    <p:sldId id="264" r:id="rId16"/>
    <p:sldId id="275" r:id="rId17"/>
    <p:sldId id="267" r:id="rId18"/>
    <p:sldId id="265" r:id="rId19"/>
    <p:sldId id="266" r:id="rId20"/>
    <p:sldId id="26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Book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6.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100m</a:t>
            </a:r>
            <a:r>
              <a:rPr lang="en-US" baseline="0"/>
              <a:t> sprint data</a:t>
            </a:r>
            <a:endParaRPr lang="en-US"/>
          </a:p>
        </c:rich>
      </c:tx>
      <c:layout/>
      <c:overlay val="0"/>
    </c:title>
    <c:autoTitleDeleted val="0"/>
    <c:plotArea>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AB30-4FDC-84F2-E7E74D5484F5}"/>
            </c:ext>
          </c:extLst>
        </c:ser>
        <c:dLbls>
          <c:showLegendKey val="0"/>
          <c:showVal val="0"/>
          <c:showCatName val="0"/>
          <c:showSerName val="0"/>
          <c:showPercent val="0"/>
          <c:showBubbleSize val="0"/>
        </c:dLbls>
        <c:axId val="23974656"/>
        <c:axId val="23976576"/>
      </c:scatterChart>
      <c:valAx>
        <c:axId val="23974656"/>
        <c:scaling>
          <c:orientation val="minMax"/>
        </c:scaling>
        <c:delete val="0"/>
        <c:axPos val="b"/>
        <c:title>
          <c:tx>
            <c:rich>
              <a:bodyPr/>
              <a:lstStyle/>
              <a:p>
                <a:pPr>
                  <a:defRPr/>
                </a:pPr>
                <a:r>
                  <a:rPr lang="en-GB"/>
                  <a:t>time</a:t>
                </a:r>
                <a:r>
                  <a:rPr lang="en-GB" baseline="0"/>
                  <a:t> (s)</a:t>
                </a:r>
                <a:endParaRPr lang="en-GB"/>
              </a:p>
            </c:rich>
          </c:tx>
          <c:layout/>
          <c:overlay val="0"/>
        </c:title>
        <c:numFmt formatCode="General" sourceLinked="1"/>
        <c:majorTickMark val="out"/>
        <c:minorTickMark val="none"/>
        <c:tickLblPos val="nextTo"/>
        <c:crossAx val="23976576"/>
        <c:crosses val="autoZero"/>
        <c:crossBetween val="midCat"/>
      </c:valAx>
      <c:valAx>
        <c:axId val="23976576"/>
        <c:scaling>
          <c:orientation val="minMax"/>
        </c:scaling>
        <c:delete val="0"/>
        <c:axPos val="l"/>
        <c:majorGridlines/>
        <c:title>
          <c:tx>
            <c:rich>
              <a:bodyPr rot="-5400000" vert="horz"/>
              <a:lstStyle/>
              <a:p>
                <a:pPr>
                  <a:defRPr/>
                </a:pPr>
                <a:r>
                  <a:rPr lang="en-GB"/>
                  <a:t>Distance (m)</a:t>
                </a:r>
              </a:p>
            </c:rich>
          </c:tx>
          <c:layout/>
          <c:overlay val="0"/>
        </c:title>
        <c:numFmt formatCode="General" sourceLinked="1"/>
        <c:majorTickMark val="out"/>
        <c:minorTickMark val="none"/>
        <c:tickLblPos val="nextTo"/>
        <c:crossAx val="23974656"/>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Speed</a:t>
            </a:r>
            <a:r>
              <a:rPr lang="en-US" baseline="0"/>
              <a:t> During a 100m sprint</a:t>
            </a:r>
            <a:endParaRPr lang="en-US"/>
          </a:p>
        </c:rich>
      </c:tx>
      <c:layout>
        <c:manualLayout>
          <c:xMode val="edge"/>
          <c:yMode val="edge"/>
          <c:x val="0.27417284960305621"/>
          <c:y val="1.7636929230085547E-2"/>
        </c:manualLayout>
      </c:layout>
      <c:overlay val="0"/>
    </c:title>
    <c:autoTitleDeleted val="0"/>
    <c:plotArea>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89B3-463F-A2EE-865052948363}"/>
            </c:ext>
          </c:extLst>
        </c:ser>
        <c:dLbls>
          <c:showLegendKey val="0"/>
          <c:showVal val="0"/>
          <c:showCatName val="0"/>
          <c:showSerName val="0"/>
          <c:showPercent val="0"/>
          <c:showBubbleSize val="0"/>
        </c:dLbls>
        <c:axId val="24453504"/>
        <c:axId val="24455424"/>
      </c:scatterChart>
      <c:valAx>
        <c:axId val="24453504"/>
        <c:scaling>
          <c:orientation val="minMax"/>
        </c:scaling>
        <c:delete val="0"/>
        <c:axPos val="b"/>
        <c:title>
          <c:tx>
            <c:rich>
              <a:bodyPr/>
              <a:lstStyle/>
              <a:p>
                <a:pPr>
                  <a:defRPr/>
                </a:pPr>
                <a:r>
                  <a:rPr lang="en-GB"/>
                  <a:t>time (s)</a:t>
                </a:r>
              </a:p>
            </c:rich>
          </c:tx>
          <c:layout/>
          <c:overlay val="0"/>
        </c:title>
        <c:numFmt formatCode="General" sourceLinked="1"/>
        <c:majorTickMark val="none"/>
        <c:minorTickMark val="none"/>
        <c:tickLblPos val="nextTo"/>
        <c:crossAx val="24455424"/>
        <c:crosses val="autoZero"/>
        <c:crossBetween val="midCat"/>
      </c:valAx>
      <c:valAx>
        <c:axId val="24455424"/>
        <c:scaling>
          <c:orientation val="minMax"/>
        </c:scaling>
        <c:delete val="0"/>
        <c:axPos val="l"/>
        <c:majorGridlines/>
        <c:title>
          <c:tx>
            <c:rich>
              <a:bodyPr/>
              <a:lstStyle/>
              <a:p>
                <a:pPr>
                  <a:defRPr/>
                </a:pPr>
                <a:r>
                  <a:rPr lang="en-GB"/>
                  <a:t>Speed (ms</a:t>
                </a:r>
                <a:r>
                  <a:rPr lang="en-GB" baseline="30000"/>
                  <a:t>-1</a:t>
                </a:r>
                <a:r>
                  <a:rPr lang="en-GB"/>
                  <a:t>)</a:t>
                </a:r>
              </a:p>
            </c:rich>
          </c:tx>
          <c:layout/>
          <c:overlay val="0"/>
        </c:title>
        <c:numFmt formatCode="General" sourceLinked="1"/>
        <c:majorTickMark val="none"/>
        <c:minorTickMark val="none"/>
        <c:tickLblPos val="nextTo"/>
        <c:crossAx val="24453504"/>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Accleration</a:t>
            </a:r>
            <a:r>
              <a:rPr lang="en-US" baseline="0"/>
              <a:t> during 100m sprint</a:t>
            </a:r>
            <a:endParaRPr lang="en-US"/>
          </a:p>
        </c:rich>
      </c:tx>
      <c:layout/>
      <c:overlay val="0"/>
    </c:title>
    <c:autoTitleDeleted val="0"/>
    <c:plotArea>
      <c:layout>
        <c:manualLayout>
          <c:layoutTarget val="inner"/>
          <c:xMode val="edge"/>
          <c:yMode val="edge"/>
          <c:x val="0.14200236654816917"/>
          <c:y val="0.11794253144860264"/>
          <c:w val="0.82446981627296589"/>
          <c:h val="0.68387685914260721"/>
        </c:manualLayout>
      </c:layout>
      <c:scatterChart>
        <c:scatterStyle val="smoothMarker"/>
        <c:varyColors val="0"/>
        <c:ser>
          <c:idx val="0"/>
          <c:order val="0"/>
          <c:tx>
            <c:strRef>
              <c:f>Sheet1!$K$1</c:f>
              <c:strCache>
                <c:ptCount val="1"/>
                <c:pt idx="0">
                  <c:v>Accleration (ms-2)</c:v>
                </c:pt>
              </c:strCache>
            </c:strRef>
          </c:tx>
          <c:xVal>
            <c:numRef>
              <c:f>Sheet1!$J$2:$J$13</c:f>
              <c:numCache>
                <c:formatCode>General</c:formatCode>
                <c:ptCount val="12"/>
                <c:pt idx="0">
                  <c:v>0</c:v>
                </c:pt>
                <c:pt idx="1">
                  <c:v>0.25</c:v>
                </c:pt>
                <c:pt idx="2">
                  <c:v>1</c:v>
                </c:pt>
                <c:pt idx="3">
                  <c:v>2</c:v>
                </c:pt>
                <c:pt idx="4">
                  <c:v>3</c:v>
                </c:pt>
                <c:pt idx="5">
                  <c:v>4</c:v>
                </c:pt>
                <c:pt idx="6">
                  <c:v>5</c:v>
                </c:pt>
                <c:pt idx="7">
                  <c:v>6</c:v>
                </c:pt>
                <c:pt idx="8">
                  <c:v>7</c:v>
                </c:pt>
                <c:pt idx="9">
                  <c:v>8</c:v>
                </c:pt>
                <c:pt idx="10">
                  <c:v>9</c:v>
                </c:pt>
                <c:pt idx="11">
                  <c:v>10</c:v>
                </c:pt>
              </c:numCache>
            </c:numRef>
          </c:xVal>
          <c:yVal>
            <c:numRef>
              <c:f>Sheet1!$K$2:$K$13</c:f>
              <c:numCache>
                <c:formatCode>General</c:formatCode>
                <c:ptCount val="12"/>
                <c:pt idx="0">
                  <c:v>0</c:v>
                </c:pt>
                <c:pt idx="1">
                  <c:v>24</c:v>
                </c:pt>
                <c:pt idx="2" formatCode="0">
                  <c:v>2.6666666666666665</c:v>
                </c:pt>
                <c:pt idx="3">
                  <c:v>1</c:v>
                </c:pt>
                <c:pt idx="4">
                  <c:v>1</c:v>
                </c:pt>
                <c:pt idx="5">
                  <c:v>0</c:v>
                </c:pt>
                <c:pt idx="6">
                  <c:v>-1</c:v>
                </c:pt>
                <c:pt idx="7">
                  <c:v>-1</c:v>
                </c:pt>
                <c:pt idx="8">
                  <c:v>2</c:v>
                </c:pt>
                <c:pt idx="9">
                  <c:v>0</c:v>
                </c:pt>
                <c:pt idx="10">
                  <c:v>1</c:v>
                </c:pt>
                <c:pt idx="11">
                  <c:v>-2</c:v>
                </c:pt>
              </c:numCache>
            </c:numRef>
          </c:yVal>
          <c:smooth val="1"/>
          <c:extLst>
            <c:ext xmlns:c16="http://schemas.microsoft.com/office/drawing/2014/chart" uri="{C3380CC4-5D6E-409C-BE32-E72D297353CC}">
              <c16:uniqueId val="{00000000-EE5F-4803-BBEE-A3A2C94EC7DC}"/>
            </c:ext>
          </c:extLst>
        </c:ser>
        <c:dLbls>
          <c:showLegendKey val="0"/>
          <c:showVal val="0"/>
          <c:showCatName val="0"/>
          <c:showSerName val="0"/>
          <c:showPercent val="0"/>
          <c:showBubbleSize val="0"/>
        </c:dLbls>
        <c:axId val="24501248"/>
        <c:axId val="24532096"/>
      </c:scatterChart>
      <c:valAx>
        <c:axId val="24501248"/>
        <c:scaling>
          <c:orientation val="minMax"/>
        </c:scaling>
        <c:delete val="0"/>
        <c:axPos val="b"/>
        <c:title>
          <c:tx>
            <c:rich>
              <a:bodyPr/>
              <a:lstStyle/>
              <a:p>
                <a:pPr>
                  <a:defRPr/>
                </a:pPr>
                <a:r>
                  <a:rPr lang="en-US"/>
                  <a:t>Time (s)</a:t>
                </a:r>
              </a:p>
            </c:rich>
          </c:tx>
          <c:layout>
            <c:manualLayout>
              <c:xMode val="edge"/>
              <c:yMode val="edge"/>
              <c:x val="0.86557483685325853"/>
              <c:y val="0.70082983609391292"/>
            </c:manualLayout>
          </c:layout>
          <c:overlay val="0"/>
        </c:title>
        <c:numFmt formatCode="General" sourceLinked="1"/>
        <c:majorTickMark val="none"/>
        <c:minorTickMark val="none"/>
        <c:tickLblPos val="nextTo"/>
        <c:crossAx val="24532096"/>
        <c:crosses val="autoZero"/>
        <c:crossBetween val="midCat"/>
      </c:valAx>
      <c:valAx>
        <c:axId val="24532096"/>
        <c:scaling>
          <c:orientation val="minMax"/>
        </c:scaling>
        <c:delete val="0"/>
        <c:axPos val="l"/>
        <c:majorGridlines>
          <c:spPr>
            <a:ln>
              <a:noFill/>
            </a:ln>
          </c:spPr>
        </c:majorGridlines>
        <c:title>
          <c:tx>
            <c:rich>
              <a:bodyPr/>
              <a:lstStyle/>
              <a:p>
                <a:pPr>
                  <a:defRPr/>
                </a:pPr>
                <a:r>
                  <a:rPr lang="en-GB"/>
                  <a:t>Acceleration(ms</a:t>
                </a:r>
                <a:r>
                  <a:rPr lang="en-GB" baseline="30000"/>
                  <a:t>-2</a:t>
                </a:r>
                <a:r>
                  <a:rPr lang="en-GB"/>
                  <a:t>)</a:t>
                </a:r>
              </a:p>
            </c:rich>
          </c:tx>
          <c:layout/>
          <c:overlay val="0"/>
        </c:title>
        <c:numFmt formatCode="General" sourceLinked="1"/>
        <c:majorTickMark val="none"/>
        <c:minorTickMark val="none"/>
        <c:tickLblPos val="nextTo"/>
        <c:crossAx val="24501248"/>
        <c:crosses val="autoZero"/>
        <c:crossBetween val="midCat"/>
      </c:valAx>
    </c:plotArea>
    <c:plotVisOnly val="1"/>
    <c:dispBlanksAs val="gap"/>
    <c:showDLblsOverMax val="0"/>
  </c:chart>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EB6A-4E59-AE2C-FD2A59CD2BAD}"/>
            </c:ext>
          </c:extLst>
        </c:ser>
        <c:dLbls>
          <c:showLegendKey val="0"/>
          <c:showVal val="0"/>
          <c:showCatName val="0"/>
          <c:showSerName val="0"/>
          <c:showPercent val="0"/>
          <c:showBubbleSize val="0"/>
        </c:dLbls>
        <c:axId val="24710144"/>
        <c:axId val="24712320"/>
      </c:scatterChart>
      <c:valAx>
        <c:axId val="24710144"/>
        <c:scaling>
          <c:orientation val="minMax"/>
        </c:scaling>
        <c:delete val="0"/>
        <c:axPos val="b"/>
        <c:title>
          <c:tx>
            <c:rich>
              <a:bodyPr/>
              <a:lstStyle/>
              <a:p>
                <a:pPr>
                  <a:defRPr/>
                </a:pPr>
                <a:r>
                  <a:rPr lang="en-GB"/>
                  <a:t>time</a:t>
                </a:r>
                <a:r>
                  <a:rPr lang="en-GB" baseline="0"/>
                  <a:t> (s)</a:t>
                </a:r>
                <a:endParaRPr lang="en-GB"/>
              </a:p>
            </c:rich>
          </c:tx>
          <c:layout/>
          <c:overlay val="0"/>
        </c:title>
        <c:numFmt formatCode="General" sourceLinked="1"/>
        <c:majorTickMark val="out"/>
        <c:minorTickMark val="none"/>
        <c:tickLblPos val="nextTo"/>
        <c:crossAx val="24712320"/>
        <c:crosses val="autoZero"/>
        <c:crossBetween val="midCat"/>
      </c:valAx>
      <c:valAx>
        <c:axId val="24712320"/>
        <c:scaling>
          <c:orientation val="minMax"/>
        </c:scaling>
        <c:delete val="0"/>
        <c:axPos val="l"/>
        <c:majorGridlines/>
        <c:title>
          <c:tx>
            <c:rich>
              <a:bodyPr rot="-5400000" vert="horz"/>
              <a:lstStyle/>
              <a:p>
                <a:pPr>
                  <a:defRPr/>
                </a:pPr>
                <a:r>
                  <a:rPr lang="en-GB"/>
                  <a:t>Distance (m)</a:t>
                </a:r>
              </a:p>
            </c:rich>
          </c:tx>
          <c:layout/>
          <c:overlay val="0"/>
        </c:title>
        <c:numFmt formatCode="General" sourceLinked="1"/>
        <c:majorTickMark val="out"/>
        <c:minorTickMark val="none"/>
        <c:tickLblPos val="nextTo"/>
        <c:crossAx val="24710144"/>
        <c:crosses val="autoZero"/>
        <c:crossBetween val="midCat"/>
      </c:valAx>
    </c:plotArea>
    <c:plotVisOnly val="1"/>
    <c:dispBlanksAs val="gap"/>
    <c:showDLblsOverMax val="0"/>
  </c:chart>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70640299226014"/>
          <c:y val="0.20195573507705494"/>
          <c:w val="0.84026175740821829"/>
          <c:h val="0.55487287126827178"/>
        </c:manualLayout>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FF87-4668-BCFB-0E04CBE1EC7A}"/>
            </c:ext>
          </c:extLst>
        </c:ser>
        <c:dLbls>
          <c:showLegendKey val="0"/>
          <c:showVal val="0"/>
          <c:showCatName val="0"/>
          <c:showSerName val="0"/>
          <c:showPercent val="0"/>
          <c:showBubbleSize val="0"/>
        </c:dLbls>
        <c:axId val="24736512"/>
        <c:axId val="24738432"/>
      </c:scatterChart>
      <c:valAx>
        <c:axId val="24736512"/>
        <c:scaling>
          <c:orientation val="minMax"/>
        </c:scaling>
        <c:delete val="0"/>
        <c:axPos val="b"/>
        <c:title>
          <c:tx>
            <c:rich>
              <a:bodyPr/>
              <a:lstStyle/>
              <a:p>
                <a:pPr>
                  <a:defRPr/>
                </a:pPr>
                <a:r>
                  <a:rPr lang="en-GB"/>
                  <a:t>time (s)</a:t>
                </a:r>
              </a:p>
            </c:rich>
          </c:tx>
          <c:layout/>
          <c:overlay val="0"/>
        </c:title>
        <c:numFmt formatCode="General" sourceLinked="1"/>
        <c:majorTickMark val="none"/>
        <c:minorTickMark val="none"/>
        <c:tickLblPos val="nextTo"/>
        <c:crossAx val="24738432"/>
        <c:crosses val="autoZero"/>
        <c:crossBetween val="midCat"/>
      </c:valAx>
      <c:valAx>
        <c:axId val="24738432"/>
        <c:scaling>
          <c:orientation val="minMax"/>
        </c:scaling>
        <c:delete val="0"/>
        <c:axPos val="l"/>
        <c:majorGridlines/>
        <c:title>
          <c:tx>
            <c:rich>
              <a:bodyPr/>
              <a:lstStyle/>
              <a:p>
                <a:pPr>
                  <a:defRPr/>
                </a:pPr>
                <a:r>
                  <a:rPr lang="en-GB"/>
                  <a:t>Speed (ms</a:t>
                </a:r>
                <a:r>
                  <a:rPr lang="en-GB" baseline="30000"/>
                  <a:t>-1</a:t>
                </a:r>
                <a:r>
                  <a:rPr lang="en-GB"/>
                  <a:t>)</a:t>
                </a:r>
              </a:p>
            </c:rich>
          </c:tx>
          <c:layout/>
          <c:overlay val="0"/>
        </c:title>
        <c:numFmt formatCode="General" sourceLinked="1"/>
        <c:majorTickMark val="none"/>
        <c:minorTickMark val="none"/>
        <c:tickLblPos val="nextTo"/>
        <c:crossAx val="24736512"/>
        <c:crosses val="autoZero"/>
        <c:crossBetween val="midCat"/>
      </c:valAx>
    </c:plotArea>
    <c:plotVisOnly val="1"/>
    <c:dispBlanksAs val="gap"/>
    <c:showDLblsOverMax val="0"/>
  </c:chart>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798386717715128"/>
          <c:y val="0.14301900928386874"/>
          <c:w val="0.82446981627296589"/>
          <c:h val="0.68387685914260721"/>
        </c:manualLayout>
      </c:layout>
      <c:scatterChart>
        <c:scatterStyle val="smoothMarker"/>
        <c:varyColors val="0"/>
        <c:ser>
          <c:idx val="0"/>
          <c:order val="0"/>
          <c:tx>
            <c:strRef>
              <c:f>Sheet1!$K$1</c:f>
              <c:strCache>
                <c:ptCount val="1"/>
                <c:pt idx="0">
                  <c:v>Accleration (ms-2)</c:v>
                </c:pt>
              </c:strCache>
            </c:strRef>
          </c:tx>
          <c:xVal>
            <c:numRef>
              <c:f>Sheet1!$J$2:$J$13</c:f>
              <c:numCache>
                <c:formatCode>General</c:formatCode>
                <c:ptCount val="12"/>
                <c:pt idx="0">
                  <c:v>0</c:v>
                </c:pt>
                <c:pt idx="1">
                  <c:v>0.25</c:v>
                </c:pt>
                <c:pt idx="2">
                  <c:v>1</c:v>
                </c:pt>
                <c:pt idx="3">
                  <c:v>2</c:v>
                </c:pt>
                <c:pt idx="4">
                  <c:v>3</c:v>
                </c:pt>
                <c:pt idx="5">
                  <c:v>4</c:v>
                </c:pt>
                <c:pt idx="6">
                  <c:v>5</c:v>
                </c:pt>
                <c:pt idx="7">
                  <c:v>6</c:v>
                </c:pt>
                <c:pt idx="8">
                  <c:v>7</c:v>
                </c:pt>
                <c:pt idx="9">
                  <c:v>8</c:v>
                </c:pt>
                <c:pt idx="10">
                  <c:v>9</c:v>
                </c:pt>
                <c:pt idx="11">
                  <c:v>10</c:v>
                </c:pt>
              </c:numCache>
            </c:numRef>
          </c:xVal>
          <c:yVal>
            <c:numRef>
              <c:f>Sheet1!$K$2:$K$13</c:f>
              <c:numCache>
                <c:formatCode>General</c:formatCode>
                <c:ptCount val="12"/>
                <c:pt idx="0">
                  <c:v>0</c:v>
                </c:pt>
                <c:pt idx="1">
                  <c:v>24</c:v>
                </c:pt>
                <c:pt idx="2" formatCode="0">
                  <c:v>2.6666666666666665</c:v>
                </c:pt>
                <c:pt idx="3">
                  <c:v>1</c:v>
                </c:pt>
                <c:pt idx="4">
                  <c:v>1</c:v>
                </c:pt>
                <c:pt idx="5">
                  <c:v>0</c:v>
                </c:pt>
                <c:pt idx="6">
                  <c:v>-1</c:v>
                </c:pt>
                <c:pt idx="7">
                  <c:v>-1</c:v>
                </c:pt>
                <c:pt idx="8">
                  <c:v>2</c:v>
                </c:pt>
                <c:pt idx="9">
                  <c:v>0</c:v>
                </c:pt>
                <c:pt idx="10">
                  <c:v>1</c:v>
                </c:pt>
                <c:pt idx="11">
                  <c:v>-2</c:v>
                </c:pt>
              </c:numCache>
            </c:numRef>
          </c:yVal>
          <c:smooth val="1"/>
          <c:extLst>
            <c:ext xmlns:c16="http://schemas.microsoft.com/office/drawing/2014/chart" uri="{C3380CC4-5D6E-409C-BE32-E72D297353CC}">
              <c16:uniqueId val="{00000000-FCD6-4202-B2E5-FF5BF1141E47}"/>
            </c:ext>
          </c:extLst>
        </c:ser>
        <c:dLbls>
          <c:showLegendKey val="0"/>
          <c:showVal val="0"/>
          <c:showCatName val="0"/>
          <c:showSerName val="0"/>
          <c:showPercent val="0"/>
          <c:showBubbleSize val="0"/>
        </c:dLbls>
        <c:axId val="24758528"/>
        <c:axId val="24760704"/>
      </c:scatterChart>
      <c:valAx>
        <c:axId val="24758528"/>
        <c:scaling>
          <c:orientation val="minMax"/>
        </c:scaling>
        <c:delete val="0"/>
        <c:axPos val="b"/>
        <c:title>
          <c:tx>
            <c:rich>
              <a:bodyPr/>
              <a:lstStyle/>
              <a:p>
                <a:pPr>
                  <a:defRPr/>
                </a:pPr>
                <a:r>
                  <a:rPr lang="en-US"/>
                  <a:t>Time (s)</a:t>
                </a:r>
              </a:p>
            </c:rich>
          </c:tx>
          <c:layout>
            <c:manualLayout>
              <c:xMode val="edge"/>
              <c:yMode val="edge"/>
              <c:x val="0.86557483685325853"/>
              <c:y val="0.70082983609391292"/>
            </c:manualLayout>
          </c:layout>
          <c:overlay val="0"/>
        </c:title>
        <c:numFmt formatCode="General" sourceLinked="1"/>
        <c:majorTickMark val="none"/>
        <c:minorTickMark val="none"/>
        <c:tickLblPos val="nextTo"/>
        <c:crossAx val="24760704"/>
        <c:crosses val="autoZero"/>
        <c:crossBetween val="midCat"/>
      </c:valAx>
      <c:valAx>
        <c:axId val="24760704"/>
        <c:scaling>
          <c:orientation val="minMax"/>
        </c:scaling>
        <c:delete val="0"/>
        <c:axPos val="l"/>
        <c:majorGridlines>
          <c:spPr>
            <a:ln>
              <a:noFill/>
            </a:ln>
          </c:spPr>
        </c:majorGridlines>
        <c:title>
          <c:tx>
            <c:rich>
              <a:bodyPr/>
              <a:lstStyle/>
              <a:p>
                <a:pPr>
                  <a:defRPr/>
                </a:pPr>
                <a:r>
                  <a:rPr lang="en-GB"/>
                  <a:t>Acceleration(ms</a:t>
                </a:r>
                <a:r>
                  <a:rPr lang="en-GB" baseline="30000"/>
                  <a:t>-2</a:t>
                </a:r>
                <a:r>
                  <a:rPr lang="en-GB"/>
                  <a:t>)</a:t>
                </a:r>
              </a:p>
            </c:rich>
          </c:tx>
          <c:layout/>
          <c:overlay val="0"/>
        </c:title>
        <c:numFmt formatCode="General" sourceLinked="1"/>
        <c:majorTickMark val="none"/>
        <c:minorTickMark val="none"/>
        <c:tickLblPos val="nextTo"/>
        <c:crossAx val="24758528"/>
        <c:crosses val="autoZero"/>
        <c:crossBetween val="midCat"/>
      </c:valAx>
    </c:plotArea>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0.65613</cdr:x>
      <cdr:y>0.37052</cdr:y>
    </cdr:from>
    <cdr:to>
      <cdr:x>0.90546</cdr:x>
      <cdr:y>0.45445</cdr:y>
    </cdr:to>
    <cdr:sp macro="" textlink="">
      <cdr:nvSpPr>
        <cdr:cNvPr id="2" name="TextBox 1"/>
        <cdr:cNvSpPr txBox="1"/>
      </cdr:nvSpPr>
      <cdr:spPr>
        <a:xfrm xmlns:a="http://schemas.openxmlformats.org/drawingml/2006/main">
          <a:off x="3600400" y="1271550"/>
          <a:ext cx="1368152" cy="2880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smtClean="0"/>
            <a:t>acceleration</a:t>
          </a:r>
          <a:endParaRPr lang="en-GB" sz="1100" dirty="0"/>
        </a:p>
      </cdr:txBody>
    </cdr:sp>
  </cdr:relSizeAnchor>
  <cdr:relSizeAnchor xmlns:cdr="http://schemas.openxmlformats.org/drawingml/2006/chartDrawing">
    <cdr:from>
      <cdr:x>0.65613</cdr:x>
      <cdr:y>0.79017</cdr:y>
    </cdr:from>
    <cdr:to>
      <cdr:x>0.90546</cdr:x>
      <cdr:y>0.8741</cdr:y>
    </cdr:to>
    <cdr:sp macro="" textlink="">
      <cdr:nvSpPr>
        <cdr:cNvPr id="3" name="TextBox 1"/>
        <cdr:cNvSpPr txBox="1"/>
      </cdr:nvSpPr>
      <cdr:spPr>
        <a:xfrm xmlns:a="http://schemas.openxmlformats.org/drawingml/2006/main">
          <a:off x="3600400" y="2711710"/>
          <a:ext cx="1368152" cy="28803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dirty="0" smtClean="0"/>
            <a:t>de</a:t>
          </a:r>
          <a:r>
            <a:rPr lang="en-GB" sz="1100" dirty="0" smtClean="0"/>
            <a:t>celeration</a:t>
          </a:r>
          <a:endParaRPr lang="en-GB" sz="1100" dirty="0"/>
        </a:p>
      </cdr:txBody>
    </cdr:sp>
  </cdr:relSizeAnchor>
</c:userShapes>
</file>

<file path=ppt/drawings/drawing2.xml><?xml version="1.0" encoding="utf-8"?>
<c:userShapes xmlns:c="http://schemas.openxmlformats.org/drawingml/2006/chart">
  <cdr:relSizeAnchor xmlns:cdr="http://schemas.openxmlformats.org/drawingml/2006/chartDrawing">
    <cdr:from>
      <cdr:x>0.65613</cdr:x>
      <cdr:y>0.37052</cdr:y>
    </cdr:from>
    <cdr:to>
      <cdr:x>0.90546</cdr:x>
      <cdr:y>0.45445</cdr:y>
    </cdr:to>
    <cdr:sp macro="" textlink="">
      <cdr:nvSpPr>
        <cdr:cNvPr id="2" name="TextBox 1"/>
        <cdr:cNvSpPr txBox="1"/>
      </cdr:nvSpPr>
      <cdr:spPr>
        <a:xfrm xmlns:a="http://schemas.openxmlformats.org/drawingml/2006/main">
          <a:off x="3600400" y="1271550"/>
          <a:ext cx="1368152" cy="2880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smtClean="0"/>
            <a:t>acceleration</a:t>
          </a:r>
          <a:endParaRPr lang="en-GB" sz="1100" dirty="0"/>
        </a:p>
      </cdr:txBody>
    </cdr:sp>
  </cdr:relSizeAnchor>
  <cdr:relSizeAnchor xmlns:cdr="http://schemas.openxmlformats.org/drawingml/2006/chartDrawing">
    <cdr:from>
      <cdr:x>0.65613</cdr:x>
      <cdr:y>0.79017</cdr:y>
    </cdr:from>
    <cdr:to>
      <cdr:x>0.90546</cdr:x>
      <cdr:y>0.8741</cdr:y>
    </cdr:to>
    <cdr:sp macro="" textlink="">
      <cdr:nvSpPr>
        <cdr:cNvPr id="3" name="TextBox 1"/>
        <cdr:cNvSpPr txBox="1"/>
      </cdr:nvSpPr>
      <cdr:spPr>
        <a:xfrm xmlns:a="http://schemas.openxmlformats.org/drawingml/2006/main">
          <a:off x="3600400" y="2711710"/>
          <a:ext cx="1368152" cy="28803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dirty="0" smtClean="0"/>
            <a:t>de</a:t>
          </a:r>
          <a:r>
            <a:rPr lang="en-GB" sz="1100" dirty="0" smtClean="0"/>
            <a:t>celeration</a:t>
          </a:r>
          <a:endParaRPr lang="en-GB" sz="1100" dirty="0"/>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37495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23328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56B5C-5346-4E89-A8B8-4955C09864D1}" type="datetimeFigureOut">
              <a:rPr lang="en-GB" smtClean="0"/>
              <a:t>06/10/2019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250019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A256B5C-5346-4E89-A8B8-4955C09864D1}" type="datetimeFigureOut">
              <a:rPr lang="en-GB" smtClean="0"/>
              <a:t>06/10/2019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28748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A256B5C-5346-4E89-A8B8-4955C09864D1}" type="datetimeFigureOut">
              <a:rPr lang="en-GB" smtClean="0"/>
              <a:t>06/10/2019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3280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A256B5C-5346-4E89-A8B8-4955C09864D1}" type="datetimeFigureOut">
              <a:rPr lang="en-GB" smtClean="0"/>
              <a:t>06/10/2019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15974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56B5C-5346-4E89-A8B8-4955C09864D1}" type="datetimeFigureOut">
              <a:rPr lang="en-GB" smtClean="0"/>
              <a:t>06/10/2019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6009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06/10/2019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35607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06/10/2019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1527454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287630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699761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56B5C-5346-4E89-A8B8-4955C09864D1}" type="datetimeFigureOut">
              <a:rPr lang="en-GB" smtClean="0"/>
              <a:t>06/10/2019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04C00-B2C1-460F-8640-21816AA8BB4D}" type="slidenum">
              <a:rPr lang="en-GB" smtClean="0"/>
              <a:t>‹#›</a:t>
            </a:fld>
            <a:endParaRPr lang="en-GB"/>
          </a:p>
        </p:txBody>
      </p:sp>
    </p:spTree>
    <p:extLst>
      <p:ext uri="{BB962C8B-B14F-4D97-AF65-F5344CB8AC3E}">
        <p14:creationId xmlns:p14="http://schemas.microsoft.com/office/powerpoint/2010/main" val="3211862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 Id="rId4" Type="http://schemas.openxmlformats.org/officeDocument/2006/relationships/chart" Target="../charts/char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634082"/>
          </a:xfrm>
        </p:spPr>
        <p:txBody>
          <a:bodyPr>
            <a:normAutofit fontScale="90000"/>
          </a:bodyPr>
          <a:lstStyle/>
          <a:p>
            <a:r>
              <a:rPr lang="en-GB" dirty="0" smtClean="0"/>
              <a:t>Kinetics and Kinematics</a:t>
            </a:r>
            <a:endParaRPr lang="en-GB" dirty="0"/>
          </a:p>
        </p:txBody>
      </p:sp>
      <p:sp>
        <p:nvSpPr>
          <p:cNvPr id="5" name="Text Placeholder 4"/>
          <p:cNvSpPr>
            <a:spLocks noGrp="1"/>
          </p:cNvSpPr>
          <p:nvPr>
            <p:ph type="body" idx="1"/>
          </p:nvPr>
        </p:nvSpPr>
        <p:spPr>
          <a:xfrm>
            <a:off x="251520" y="944055"/>
            <a:ext cx="4040188" cy="639762"/>
          </a:xfrm>
        </p:spPr>
        <p:txBody>
          <a:bodyPr>
            <a:normAutofit fontScale="25000" lnSpcReduction="20000"/>
          </a:bodyPr>
          <a:lstStyle/>
          <a:p>
            <a:pPr algn="ctr"/>
            <a:endParaRPr lang="en-GB" b="0" dirty="0"/>
          </a:p>
          <a:p>
            <a:pPr algn="ctr"/>
            <a:r>
              <a:rPr lang="en-GB" sz="12800" b="0" u="sng" dirty="0" smtClean="0">
                <a:solidFill>
                  <a:srgbClr val="FF0000"/>
                </a:solidFill>
              </a:rPr>
              <a:t>Kinetics</a:t>
            </a:r>
            <a:endParaRPr lang="en-GB" sz="12800" b="0" u="sng" dirty="0">
              <a:solidFill>
                <a:srgbClr val="FF0000"/>
              </a:solidFill>
            </a:endParaRPr>
          </a:p>
        </p:txBody>
      </p:sp>
      <p:sp>
        <p:nvSpPr>
          <p:cNvPr id="6" name="Content Placeholder 5"/>
          <p:cNvSpPr>
            <a:spLocks noGrp="1"/>
          </p:cNvSpPr>
          <p:nvPr>
            <p:ph sz="half" idx="2"/>
          </p:nvPr>
        </p:nvSpPr>
        <p:spPr>
          <a:xfrm>
            <a:off x="323528" y="1615031"/>
            <a:ext cx="4040188" cy="3951288"/>
          </a:xfrm>
        </p:spPr>
        <p:txBody>
          <a:bodyPr/>
          <a:lstStyle/>
          <a:p>
            <a:pPr marL="0" indent="0">
              <a:buNone/>
            </a:pPr>
            <a:r>
              <a:rPr lang="en-GB" dirty="0" smtClean="0">
                <a:solidFill>
                  <a:srgbClr val="002060"/>
                </a:solidFill>
              </a:rPr>
              <a:t>The branch of mechanics concerned with forces that cause motion</a:t>
            </a:r>
            <a:endParaRPr lang="en-GB" dirty="0">
              <a:solidFill>
                <a:srgbClr val="002060"/>
              </a:solidFill>
            </a:endParaRPr>
          </a:p>
        </p:txBody>
      </p:sp>
      <p:sp>
        <p:nvSpPr>
          <p:cNvPr id="7" name="Text Placeholder 6"/>
          <p:cNvSpPr>
            <a:spLocks noGrp="1"/>
          </p:cNvSpPr>
          <p:nvPr>
            <p:ph type="body" sz="quarter" idx="3"/>
          </p:nvPr>
        </p:nvSpPr>
        <p:spPr>
          <a:xfrm>
            <a:off x="4572000" y="980728"/>
            <a:ext cx="4041775" cy="639762"/>
          </a:xfrm>
        </p:spPr>
        <p:txBody>
          <a:bodyPr>
            <a:normAutofit/>
          </a:bodyPr>
          <a:lstStyle/>
          <a:p>
            <a:pPr algn="ctr"/>
            <a:r>
              <a:rPr lang="en-GB" sz="3200" b="0" u="sng" dirty="0" smtClean="0">
                <a:solidFill>
                  <a:srgbClr val="002060"/>
                </a:solidFill>
              </a:rPr>
              <a:t>Kinematics</a:t>
            </a:r>
            <a:endParaRPr lang="en-GB" sz="3200" b="0" u="sng" dirty="0">
              <a:solidFill>
                <a:srgbClr val="002060"/>
              </a:solidFill>
            </a:endParaRPr>
          </a:p>
        </p:txBody>
      </p:sp>
      <p:sp>
        <p:nvSpPr>
          <p:cNvPr id="8" name="Content Placeholder 7"/>
          <p:cNvSpPr>
            <a:spLocks noGrp="1"/>
          </p:cNvSpPr>
          <p:nvPr>
            <p:ph sz="quarter" idx="4"/>
          </p:nvPr>
        </p:nvSpPr>
        <p:spPr>
          <a:xfrm>
            <a:off x="4635764" y="1703022"/>
            <a:ext cx="4041775" cy="3951288"/>
          </a:xfrm>
        </p:spPr>
        <p:txBody>
          <a:bodyPr/>
          <a:lstStyle/>
          <a:p>
            <a:pPr marL="0" indent="0">
              <a:buNone/>
            </a:pPr>
            <a:r>
              <a:rPr lang="en-GB" dirty="0">
                <a:solidFill>
                  <a:srgbClr val="FF0000"/>
                </a:solidFill>
              </a:rPr>
              <a:t>The branch of mechanics concerned with the motion of objects without reference to the forces which cause the motion.</a:t>
            </a:r>
          </a:p>
          <a:p>
            <a:endParaRPr lang="en-GB" dirty="0"/>
          </a:p>
        </p:txBody>
      </p:sp>
      <p:pic>
        <p:nvPicPr>
          <p:cNvPr id="9" name="Picture 8"/>
          <p:cNvPicPr>
            <a:picLocks noChangeAspect="1"/>
          </p:cNvPicPr>
          <p:nvPr/>
        </p:nvPicPr>
        <p:blipFill>
          <a:blip r:embed="rId2"/>
          <a:stretch>
            <a:fillRect/>
          </a:stretch>
        </p:blipFill>
        <p:spPr>
          <a:xfrm>
            <a:off x="1043608" y="2780928"/>
            <a:ext cx="2033602" cy="1795476"/>
          </a:xfrm>
          <a:prstGeom prst="rect">
            <a:avLst/>
          </a:prstGeom>
        </p:spPr>
      </p:pic>
      <p:pic>
        <p:nvPicPr>
          <p:cNvPr id="10" name="Picture 9"/>
          <p:cNvPicPr>
            <a:picLocks noChangeAspect="1"/>
          </p:cNvPicPr>
          <p:nvPr/>
        </p:nvPicPr>
        <p:blipFill>
          <a:blip r:embed="rId3"/>
          <a:stretch>
            <a:fillRect/>
          </a:stretch>
        </p:blipFill>
        <p:spPr>
          <a:xfrm>
            <a:off x="1080712" y="4812976"/>
            <a:ext cx="1996498" cy="1640360"/>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28962" y="4092440"/>
            <a:ext cx="2425116" cy="1644402"/>
          </a:xfrm>
          <a:prstGeom prst="rect">
            <a:avLst/>
          </a:prstGeom>
        </p:spPr>
      </p:pic>
    </p:spTree>
    <p:extLst>
      <p:ext uri="{BB962C8B-B14F-4D97-AF65-F5344CB8AC3E}">
        <p14:creationId xmlns:p14="http://schemas.microsoft.com/office/powerpoint/2010/main" val="2088221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Linear Kinematics</a:t>
            </a:r>
            <a:endParaRPr lang="en-GB" dirty="0"/>
          </a:p>
        </p:txBody>
      </p:sp>
      <p:sp>
        <p:nvSpPr>
          <p:cNvPr id="3" name="Content Placeholder 2"/>
          <p:cNvSpPr>
            <a:spLocks noGrp="1"/>
          </p:cNvSpPr>
          <p:nvPr>
            <p:ph idx="1"/>
          </p:nvPr>
        </p:nvSpPr>
        <p:spPr>
          <a:xfrm>
            <a:off x="430793" y="1052736"/>
            <a:ext cx="8229600" cy="1756792"/>
          </a:xfrm>
        </p:spPr>
        <p:txBody>
          <a:bodyPr/>
          <a:lstStyle/>
          <a:p>
            <a:pPr marL="0" indent="0" algn="ctr">
              <a:buNone/>
            </a:pPr>
            <a:r>
              <a:rPr lang="en-GB" dirty="0" smtClean="0">
                <a:solidFill>
                  <a:srgbClr val="FF0000"/>
                </a:solidFill>
              </a:rPr>
              <a:t>The </a:t>
            </a:r>
            <a:r>
              <a:rPr lang="en-GB" dirty="0">
                <a:solidFill>
                  <a:srgbClr val="FF0000"/>
                </a:solidFill>
              </a:rPr>
              <a:t>branch of mechanics concerned with the </a:t>
            </a:r>
            <a:r>
              <a:rPr lang="en-GB" dirty="0" smtClean="0">
                <a:solidFill>
                  <a:srgbClr val="FF0000"/>
                </a:solidFill>
              </a:rPr>
              <a:t>linear motion </a:t>
            </a:r>
            <a:r>
              <a:rPr lang="en-GB" dirty="0">
                <a:solidFill>
                  <a:srgbClr val="FF0000"/>
                </a:solidFill>
              </a:rPr>
              <a:t>of objects without reference to the forces which cause the motion.</a:t>
            </a:r>
            <a:endParaRPr lang="en-GB" dirty="0">
              <a:solidFill>
                <a:srgbClr val="FF0000"/>
              </a:solidFill>
            </a:endParaRPr>
          </a:p>
        </p:txBody>
      </p:sp>
      <p:pic>
        <p:nvPicPr>
          <p:cNvPr id="5" name="Picture 4"/>
          <p:cNvPicPr>
            <a:picLocks noChangeAspect="1"/>
          </p:cNvPicPr>
          <p:nvPr/>
        </p:nvPicPr>
        <p:blipFill>
          <a:blip r:embed="rId2"/>
          <a:stretch>
            <a:fillRect/>
          </a:stretch>
        </p:blipFill>
        <p:spPr>
          <a:xfrm>
            <a:off x="179512" y="3244439"/>
            <a:ext cx="3343879" cy="2880319"/>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2545290"/>
            <a:ext cx="2943225" cy="1990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5976" y="4725144"/>
            <a:ext cx="4667672" cy="1802888"/>
          </a:xfrm>
          <a:prstGeom prst="rect">
            <a:avLst/>
          </a:prstGeom>
        </p:spPr>
      </p:pic>
      <p:cxnSp>
        <p:nvCxnSpPr>
          <p:cNvPr id="12" name="Straight Arrow Connector 11"/>
          <p:cNvCxnSpPr/>
          <p:nvPr/>
        </p:nvCxnSpPr>
        <p:spPr>
          <a:xfrm flipH="1" flipV="1">
            <a:off x="5364088" y="5452505"/>
            <a:ext cx="792088" cy="100811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7380312" y="6369172"/>
            <a:ext cx="1152128" cy="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5" name="Straight Arrow Connector 14"/>
          <p:cNvCxnSpPr/>
          <p:nvPr/>
        </p:nvCxnSpPr>
        <p:spPr>
          <a:xfrm flipV="1">
            <a:off x="8532440" y="5301208"/>
            <a:ext cx="0" cy="1080121"/>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646861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 kinematics</a:t>
            </a:r>
            <a:endParaRPr lang="en-GB" dirty="0"/>
          </a:p>
        </p:txBody>
      </p:sp>
      <p:sp>
        <p:nvSpPr>
          <p:cNvPr id="3" name="Content Placeholder 2"/>
          <p:cNvSpPr>
            <a:spLocks noGrp="1"/>
          </p:cNvSpPr>
          <p:nvPr>
            <p:ph idx="1"/>
          </p:nvPr>
        </p:nvSpPr>
        <p:spPr/>
        <p:txBody>
          <a:bodyPr/>
          <a:lstStyle/>
          <a:p>
            <a:r>
              <a:rPr lang="en-GB" dirty="0" smtClean="0"/>
              <a:t>Describes the motion of a body in terms of special and temporal </a:t>
            </a:r>
            <a:r>
              <a:rPr lang="en-GB" dirty="0" err="1" smtClean="0"/>
              <a:t>charactersitics</a:t>
            </a:r>
            <a:r>
              <a:rPr lang="en-GB" dirty="0" smtClean="0"/>
              <a:t>.</a:t>
            </a:r>
          </a:p>
          <a:p>
            <a:endParaRPr lang="en-GB" dirty="0"/>
          </a:p>
          <a:p>
            <a:r>
              <a:rPr lang="en-GB" sz="2800" dirty="0" smtClean="0">
                <a:solidFill>
                  <a:srgbClr val="FF0000"/>
                </a:solidFill>
              </a:rPr>
              <a:t>distance / displacement</a:t>
            </a:r>
          </a:p>
          <a:p>
            <a:r>
              <a:rPr lang="en-GB" sz="2800" dirty="0" smtClean="0">
                <a:solidFill>
                  <a:srgbClr val="FF0000"/>
                </a:solidFill>
              </a:rPr>
              <a:t>Speed velocity</a:t>
            </a:r>
          </a:p>
          <a:p>
            <a:r>
              <a:rPr lang="en-GB" sz="2800" dirty="0" smtClean="0">
                <a:solidFill>
                  <a:srgbClr val="FF0000"/>
                </a:solidFill>
              </a:rPr>
              <a:t>acceleration</a:t>
            </a:r>
          </a:p>
        </p:txBody>
      </p:sp>
    </p:spTree>
    <p:extLst>
      <p:ext uri="{BB962C8B-B14F-4D97-AF65-F5344CB8AC3E}">
        <p14:creationId xmlns:p14="http://schemas.microsoft.com/office/powerpoint/2010/main" val="319847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Kinematics</a:t>
            </a:r>
            <a:endParaRPr lang="en-GB" dirty="0"/>
          </a:p>
        </p:txBody>
      </p:sp>
      <p:sp>
        <p:nvSpPr>
          <p:cNvPr id="3" name="Content Placeholder 2"/>
          <p:cNvSpPr>
            <a:spLocks noGrp="1"/>
          </p:cNvSpPr>
          <p:nvPr>
            <p:ph idx="1"/>
          </p:nvPr>
        </p:nvSpPr>
        <p:spPr/>
        <p:txBody>
          <a:bodyPr/>
          <a:lstStyle/>
          <a:p>
            <a:r>
              <a:rPr lang="en-GB" dirty="0" smtClean="0"/>
              <a:t>Identify 5 examples where knowing the linear kinematics of an object (person or equipment) may be useful to you as a sport scientist.</a:t>
            </a:r>
          </a:p>
          <a:p>
            <a:endParaRPr lang="en-GB" dirty="0"/>
          </a:p>
          <a:p>
            <a:r>
              <a:rPr lang="en-GB" dirty="0" smtClean="0"/>
              <a:t>Identify 5 of potential careers in sport science that would require you to measure or calculate linear </a:t>
            </a:r>
            <a:r>
              <a:rPr lang="en-GB" dirty="0" err="1" smtClean="0"/>
              <a:t>kinesmatics</a:t>
            </a:r>
            <a:r>
              <a:rPr lang="en-GB" dirty="0" smtClean="0"/>
              <a:t>.</a:t>
            </a:r>
            <a:endParaRPr lang="en-GB" dirty="0"/>
          </a:p>
        </p:txBody>
      </p:sp>
    </p:spTree>
    <p:extLst>
      <p:ext uri="{BB962C8B-B14F-4D97-AF65-F5344CB8AC3E}">
        <p14:creationId xmlns:p14="http://schemas.microsoft.com/office/powerpoint/2010/main" val="3348961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3"/>
            <a:ext cx="7772400" cy="648072"/>
          </a:xfrm>
        </p:spPr>
        <p:txBody>
          <a:bodyPr>
            <a:normAutofit fontScale="90000"/>
          </a:bodyPr>
          <a:lstStyle/>
          <a:p>
            <a:r>
              <a:rPr lang="en-GB" dirty="0" smtClean="0"/>
              <a:t>Linear Displacement</a:t>
            </a:r>
            <a:endParaRPr lang="en-GB" dirty="0"/>
          </a:p>
        </p:txBody>
      </p:sp>
      <p:sp>
        <p:nvSpPr>
          <p:cNvPr id="3" name="Subtitle 2"/>
          <p:cNvSpPr>
            <a:spLocks noGrp="1"/>
          </p:cNvSpPr>
          <p:nvPr>
            <p:ph type="subTitle" idx="1"/>
          </p:nvPr>
        </p:nvSpPr>
        <p:spPr>
          <a:xfrm>
            <a:off x="899592" y="1340768"/>
            <a:ext cx="7120880" cy="1080120"/>
          </a:xfrm>
        </p:spPr>
        <p:txBody>
          <a:bodyPr>
            <a:normAutofit fontScale="85000" lnSpcReduction="20000"/>
          </a:bodyPr>
          <a:lstStyle/>
          <a:p>
            <a:r>
              <a:rPr lang="en-GB" dirty="0" smtClean="0">
                <a:solidFill>
                  <a:srgbClr val="FF0000"/>
                </a:solidFill>
              </a:rPr>
              <a:t>The shortest distance in the specific direction from the initial to finals position of a body’s motion</a:t>
            </a:r>
            <a:endParaRPr lang="en-GB" dirty="0">
              <a:solidFill>
                <a:srgbClr val="FF0000"/>
              </a:solidFill>
            </a:endParaRPr>
          </a:p>
        </p:txBody>
      </p:sp>
      <p:pic>
        <p:nvPicPr>
          <p:cNvPr id="1026" name="Picture 2" descr="http://www.humankinetics.com/AcuCustom/Sitename/DAM/127/E5623_477026_ebook_Mai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924944"/>
            <a:ext cx="4012332" cy="362493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V="1">
            <a:off x="3419872" y="3861048"/>
            <a:ext cx="720080" cy="2448272"/>
          </a:xfrm>
          <a:prstGeom prst="straightConnector1">
            <a:avLst/>
          </a:prstGeom>
          <a:ln w="57150">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6" name="Oval 5"/>
          <p:cNvSpPr/>
          <p:nvPr/>
        </p:nvSpPr>
        <p:spPr>
          <a:xfrm>
            <a:off x="3663162" y="6237312"/>
            <a:ext cx="144016" cy="144016"/>
          </a:xfrm>
          <a:prstGeom prst="ellipse">
            <a:avLst/>
          </a:prstGeom>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084712" y="5949280"/>
            <a:ext cx="144016" cy="144016"/>
          </a:xfrm>
          <a:prstGeom prst="ellipse">
            <a:avLst/>
          </a:prstGeom>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4355976" y="5517232"/>
            <a:ext cx="144016" cy="144016"/>
          </a:xfrm>
          <a:prstGeom prst="ellipse">
            <a:avLst/>
          </a:prstGeom>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4364878" y="4221088"/>
            <a:ext cx="144016" cy="144016"/>
          </a:xfrm>
          <a:prstGeom prst="ellipse">
            <a:avLst/>
          </a:prstGeom>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4415481" y="5013176"/>
            <a:ext cx="144016" cy="144016"/>
          </a:xfrm>
          <a:prstGeom prst="ellipse">
            <a:avLst/>
          </a:prstGeom>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rot="17203786">
            <a:off x="2763001" y="4784566"/>
            <a:ext cx="1706397" cy="307777"/>
          </a:xfrm>
          <a:prstGeom prst="rect">
            <a:avLst/>
          </a:prstGeom>
          <a:noFill/>
        </p:spPr>
        <p:txBody>
          <a:bodyPr wrap="square" rtlCol="0">
            <a:spAutoFit/>
          </a:bodyPr>
          <a:lstStyle/>
          <a:p>
            <a:r>
              <a:rPr lang="en-GB" sz="1400" b="1" dirty="0" smtClean="0">
                <a:solidFill>
                  <a:srgbClr val="FF0000"/>
                </a:solidFill>
              </a:rPr>
              <a:t>Linear displacement</a:t>
            </a:r>
            <a:endParaRPr lang="en-GB" sz="1400" b="1" dirty="0">
              <a:solidFill>
                <a:srgbClr val="FF0000"/>
              </a:solidFill>
            </a:endParaRPr>
          </a:p>
        </p:txBody>
      </p:sp>
      <p:sp>
        <p:nvSpPr>
          <p:cNvPr id="12" name="TextBox 11"/>
          <p:cNvSpPr txBox="1"/>
          <p:nvPr/>
        </p:nvSpPr>
        <p:spPr>
          <a:xfrm>
            <a:off x="4508894" y="5085184"/>
            <a:ext cx="1791298" cy="307777"/>
          </a:xfrm>
          <a:prstGeom prst="rect">
            <a:avLst/>
          </a:prstGeom>
          <a:noFill/>
        </p:spPr>
        <p:txBody>
          <a:bodyPr wrap="square" rtlCol="0">
            <a:spAutoFit/>
          </a:bodyPr>
          <a:lstStyle/>
          <a:p>
            <a:r>
              <a:rPr lang="en-GB" sz="1400" b="1" dirty="0" smtClean="0">
                <a:solidFill>
                  <a:schemeClr val="accent2">
                    <a:lumMod val="75000"/>
                  </a:schemeClr>
                </a:solidFill>
              </a:rPr>
              <a:t>Angular displacement</a:t>
            </a:r>
            <a:endParaRPr lang="en-GB" sz="1400" b="1" dirty="0">
              <a:solidFill>
                <a:schemeClr val="accent2">
                  <a:lumMod val="75000"/>
                </a:schemeClr>
              </a:solidFill>
            </a:endParaRPr>
          </a:p>
        </p:txBody>
      </p:sp>
    </p:spTree>
    <p:extLst>
      <p:ext uri="{BB962C8B-B14F-4D97-AF65-F5344CB8AC3E}">
        <p14:creationId xmlns:p14="http://schemas.microsoft.com/office/powerpoint/2010/main" val="241066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Vectors and scalar</a:t>
            </a:r>
            <a:endParaRPr lang="en-GB" dirty="0"/>
          </a:p>
        </p:txBody>
      </p:sp>
      <p:sp>
        <p:nvSpPr>
          <p:cNvPr id="3" name="Content Placeholder 2"/>
          <p:cNvSpPr>
            <a:spLocks noGrp="1"/>
          </p:cNvSpPr>
          <p:nvPr>
            <p:ph idx="1"/>
          </p:nvPr>
        </p:nvSpPr>
        <p:spPr>
          <a:xfrm>
            <a:off x="457200" y="1600200"/>
            <a:ext cx="8229600" cy="4997152"/>
          </a:xfrm>
        </p:spPr>
        <p:txBody>
          <a:bodyPr/>
          <a:lstStyle/>
          <a:p>
            <a:pPr marL="0" indent="0">
              <a:buNone/>
            </a:pPr>
            <a:r>
              <a:rPr lang="en-GB" sz="2800" dirty="0" smtClean="0"/>
              <a:t>When an object moves is goes from one specific place to another specific place. As such to know where the object has moved to we need both magnitude (distance) and direction.</a:t>
            </a:r>
          </a:p>
          <a:p>
            <a:pPr marL="0" indent="0">
              <a:buNone/>
            </a:pPr>
            <a:endParaRPr lang="en-GB" sz="2800" dirty="0" smtClean="0"/>
          </a:p>
          <a:p>
            <a:r>
              <a:rPr lang="en-GB" sz="2800" dirty="0" smtClean="0">
                <a:solidFill>
                  <a:srgbClr val="0070C0"/>
                </a:solidFill>
              </a:rPr>
              <a:t>Vectors describe both magnitude and direction.</a:t>
            </a:r>
          </a:p>
          <a:p>
            <a:pPr marL="0" indent="0" algn="ctr">
              <a:buNone/>
            </a:pPr>
            <a:r>
              <a:rPr lang="en-GB" sz="2800" dirty="0" smtClean="0">
                <a:solidFill>
                  <a:srgbClr val="FF0000"/>
                </a:solidFill>
              </a:rPr>
              <a:t>10ms</a:t>
            </a:r>
            <a:r>
              <a:rPr lang="en-GB" sz="2800" baseline="30000" dirty="0" smtClean="0">
                <a:solidFill>
                  <a:srgbClr val="FF0000"/>
                </a:solidFill>
              </a:rPr>
              <a:t>-1</a:t>
            </a:r>
            <a:r>
              <a:rPr lang="en-GB" sz="2800" dirty="0" smtClean="0">
                <a:solidFill>
                  <a:srgbClr val="FF0000"/>
                </a:solidFill>
              </a:rPr>
              <a:t> at 30</a:t>
            </a:r>
            <a:r>
              <a:rPr lang="en-GB" sz="2800" baseline="30000" dirty="0" smtClean="0">
                <a:solidFill>
                  <a:srgbClr val="FF0000"/>
                </a:solidFill>
              </a:rPr>
              <a:t>o</a:t>
            </a:r>
            <a:r>
              <a:rPr lang="en-GB" sz="2800" dirty="0" smtClean="0">
                <a:solidFill>
                  <a:srgbClr val="FF0000"/>
                </a:solidFill>
              </a:rPr>
              <a:t> to the ground.</a:t>
            </a:r>
            <a:endParaRPr lang="en-GB" sz="2800" dirty="0">
              <a:solidFill>
                <a:srgbClr val="FF0000"/>
              </a:solidFill>
            </a:endParaRPr>
          </a:p>
          <a:p>
            <a:endParaRPr lang="en-GB" sz="2800" dirty="0" smtClean="0">
              <a:solidFill>
                <a:srgbClr val="0070C0"/>
              </a:solidFill>
            </a:endParaRPr>
          </a:p>
          <a:p>
            <a:r>
              <a:rPr lang="en-GB" sz="2800" dirty="0" smtClean="0">
                <a:solidFill>
                  <a:srgbClr val="00B050"/>
                </a:solidFill>
              </a:rPr>
              <a:t>Scalars describe only the magnitude.</a:t>
            </a:r>
          </a:p>
          <a:p>
            <a:pPr marL="0" indent="0" algn="ctr">
              <a:buNone/>
            </a:pPr>
            <a:r>
              <a:rPr lang="en-GB" sz="2800" dirty="0">
                <a:solidFill>
                  <a:srgbClr val="FF0000"/>
                </a:solidFill>
              </a:rPr>
              <a:t>10ms</a:t>
            </a:r>
            <a:r>
              <a:rPr lang="en-GB" sz="2800" baseline="30000" dirty="0">
                <a:solidFill>
                  <a:srgbClr val="FF0000"/>
                </a:solidFill>
              </a:rPr>
              <a:t>-1</a:t>
            </a:r>
            <a:endParaRPr lang="en-GB" sz="2800" dirty="0">
              <a:solidFill>
                <a:srgbClr val="00B050"/>
              </a:solidFill>
            </a:endParaRPr>
          </a:p>
        </p:txBody>
      </p:sp>
    </p:spTree>
    <p:extLst>
      <p:ext uri="{BB962C8B-B14F-4D97-AF65-F5344CB8AC3E}">
        <p14:creationId xmlns:p14="http://schemas.microsoft.com/office/powerpoint/2010/main" val="2232203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Displacement</a:t>
            </a:r>
            <a:endParaRPr lang="en-GB" dirty="0"/>
          </a:p>
        </p:txBody>
      </p:sp>
      <p:sp>
        <p:nvSpPr>
          <p:cNvPr id="3" name="Content Placeholder 2"/>
          <p:cNvSpPr>
            <a:spLocks noGrp="1"/>
          </p:cNvSpPr>
          <p:nvPr>
            <p:ph idx="1"/>
          </p:nvPr>
        </p:nvSpPr>
        <p:spPr>
          <a:xfrm>
            <a:off x="457200" y="1600201"/>
            <a:ext cx="8229600" cy="1252736"/>
          </a:xfrm>
        </p:spPr>
        <p:txBody>
          <a:bodyPr/>
          <a:lstStyle/>
          <a:p>
            <a:pPr marL="0" indent="0">
              <a:buNone/>
            </a:pPr>
            <a:r>
              <a:rPr lang="en-GB" dirty="0" smtClean="0"/>
              <a:t>Distance  		Magnitude</a:t>
            </a:r>
            <a:endParaRPr lang="en-GB" dirty="0"/>
          </a:p>
          <a:p>
            <a:pPr marL="0" indent="0">
              <a:buNone/>
            </a:pPr>
            <a:r>
              <a:rPr lang="en-GB" dirty="0" smtClean="0"/>
              <a:t>Displacement  	Magnitude and Direction </a:t>
            </a:r>
          </a:p>
          <a:p>
            <a:pPr marL="0" indent="0">
              <a:buNone/>
            </a:pPr>
            <a:endParaRPr lang="en-GB" dirty="0"/>
          </a:p>
          <a:p>
            <a:pPr marL="0" indent="0">
              <a:buNone/>
            </a:pPr>
            <a:endParaRPr lang="en-GB" dirty="0"/>
          </a:p>
        </p:txBody>
      </p:sp>
      <p:pic>
        <p:nvPicPr>
          <p:cNvPr id="3074" name="Picture 2" descr="F:\USA summer school\Modules\els7b.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852936"/>
            <a:ext cx="4464496" cy="3515456"/>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2483768" y="5661248"/>
            <a:ext cx="216024" cy="14401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5652120" y="4449640"/>
            <a:ext cx="216024" cy="14401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3189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Trajectory</a:t>
            </a:r>
            <a:endParaRPr lang="en-GB" dirty="0"/>
          </a:p>
        </p:txBody>
      </p:sp>
      <p:sp>
        <p:nvSpPr>
          <p:cNvPr id="3" name="Content Placeholder 2"/>
          <p:cNvSpPr>
            <a:spLocks noGrp="1"/>
          </p:cNvSpPr>
          <p:nvPr>
            <p:ph idx="1"/>
          </p:nvPr>
        </p:nvSpPr>
        <p:spPr>
          <a:xfrm>
            <a:off x="457200" y="1600201"/>
            <a:ext cx="8229600" cy="964704"/>
          </a:xfrm>
        </p:spPr>
        <p:txBody>
          <a:bodyPr>
            <a:normAutofit fontScale="92500" lnSpcReduction="10000"/>
          </a:bodyPr>
          <a:lstStyle/>
          <a:p>
            <a:pPr marL="0" indent="0">
              <a:buNone/>
            </a:pPr>
            <a:r>
              <a:rPr lang="en-GB" dirty="0" smtClean="0"/>
              <a:t>The trajectory (flight path) taken to reach one point from another.</a:t>
            </a:r>
            <a:endParaRPr lang="en-GB" dirty="0"/>
          </a:p>
        </p:txBody>
      </p:sp>
      <p:sp>
        <p:nvSpPr>
          <p:cNvPr id="4" name="AutoShape 2" descr="Image result for tennis ball fligh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i20.photobucket.com/albums/b242/Xhitmen20/forehan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 y="2420888"/>
            <a:ext cx="7610475" cy="29112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483768" y="3052459"/>
            <a:ext cx="3888432" cy="369332"/>
          </a:xfrm>
          <a:prstGeom prst="rect">
            <a:avLst/>
          </a:prstGeom>
          <a:noFill/>
        </p:spPr>
        <p:txBody>
          <a:bodyPr wrap="square" rtlCol="0">
            <a:spAutoFit/>
          </a:bodyPr>
          <a:lstStyle/>
          <a:p>
            <a:r>
              <a:rPr lang="en-GB" dirty="0" smtClean="0">
                <a:solidFill>
                  <a:srgbClr val="00B050"/>
                </a:solidFill>
              </a:rPr>
              <a:t>Different trajectories of a tennis serve</a:t>
            </a:r>
            <a:endParaRPr lang="en-GB" dirty="0">
              <a:solidFill>
                <a:srgbClr val="00B050"/>
              </a:solidFill>
            </a:endParaRPr>
          </a:p>
        </p:txBody>
      </p:sp>
      <p:sp>
        <p:nvSpPr>
          <p:cNvPr id="6" name="TextBox 5"/>
          <p:cNvSpPr txBox="1"/>
          <p:nvPr/>
        </p:nvSpPr>
        <p:spPr>
          <a:xfrm>
            <a:off x="1007604" y="5286370"/>
            <a:ext cx="6840760" cy="830997"/>
          </a:xfrm>
          <a:prstGeom prst="rect">
            <a:avLst/>
          </a:prstGeom>
          <a:noFill/>
        </p:spPr>
        <p:txBody>
          <a:bodyPr wrap="square" rtlCol="0">
            <a:spAutoFit/>
          </a:bodyPr>
          <a:lstStyle/>
          <a:p>
            <a:pPr algn="ctr"/>
            <a:r>
              <a:rPr lang="en-GB" sz="2400" dirty="0" smtClean="0">
                <a:solidFill>
                  <a:srgbClr val="FF0000"/>
                </a:solidFill>
              </a:rPr>
              <a:t>The balls linear </a:t>
            </a:r>
            <a:r>
              <a:rPr lang="en-GB" sz="2400" dirty="0" smtClean="0">
                <a:solidFill>
                  <a:srgbClr val="FF0000"/>
                </a:solidFill>
              </a:rPr>
              <a:t>displacement is </a:t>
            </a:r>
            <a:r>
              <a:rPr lang="en-GB" sz="2400" dirty="0" smtClean="0">
                <a:solidFill>
                  <a:srgbClr val="FF0000"/>
                </a:solidFill>
              </a:rPr>
              <a:t>the same but the balls distance it has travelled is different </a:t>
            </a:r>
            <a:endParaRPr lang="en-GB" sz="2400" dirty="0">
              <a:solidFill>
                <a:srgbClr val="FF0000"/>
              </a:solidFill>
            </a:endParaRPr>
          </a:p>
        </p:txBody>
      </p:sp>
      <p:cxnSp>
        <p:nvCxnSpPr>
          <p:cNvPr id="8" name="Straight Connector 7"/>
          <p:cNvCxnSpPr/>
          <p:nvPr/>
        </p:nvCxnSpPr>
        <p:spPr>
          <a:xfrm>
            <a:off x="1187624" y="4365104"/>
            <a:ext cx="6336704" cy="432048"/>
          </a:xfrm>
          <a:prstGeom prst="line">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237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Movement Patterns</a:t>
            </a:r>
            <a:endParaRPr lang="en-GB" dirty="0"/>
          </a:p>
        </p:txBody>
      </p:sp>
      <p:sp>
        <p:nvSpPr>
          <p:cNvPr id="3" name="Content Placeholder 2"/>
          <p:cNvSpPr>
            <a:spLocks noGrp="1"/>
          </p:cNvSpPr>
          <p:nvPr>
            <p:ph idx="1"/>
          </p:nvPr>
        </p:nvSpPr>
        <p:spPr>
          <a:xfrm>
            <a:off x="566464" y="3645024"/>
            <a:ext cx="7632848" cy="2448272"/>
          </a:xfrm>
        </p:spPr>
        <p:txBody>
          <a:bodyPr>
            <a:noAutofit/>
          </a:bodyPr>
          <a:lstStyle/>
          <a:p>
            <a:r>
              <a:rPr lang="en-GB" sz="2000" dirty="0" smtClean="0"/>
              <a:t>Linear descriptions allow you to determine where any limb or object is with respect to other objects.</a:t>
            </a:r>
          </a:p>
          <a:p>
            <a:endParaRPr lang="en-GB" sz="2000" dirty="0"/>
          </a:p>
          <a:p>
            <a:r>
              <a:rPr lang="en-GB" sz="2000" dirty="0" smtClean="0"/>
              <a:t>If we know the time at each of these measures then it is possible to calculate linear velocities and accelerations.</a:t>
            </a:r>
          </a:p>
          <a:p>
            <a:endParaRPr lang="en-GB" sz="2000" dirty="0"/>
          </a:p>
          <a:p>
            <a:r>
              <a:rPr lang="en-GB" sz="2000" dirty="0" smtClean="0"/>
              <a:t>Once we know these characteristic we can compare movements to other performances and make decisions on the performance and requirements for training.</a:t>
            </a:r>
            <a:endParaRPr lang="en-GB" sz="2000" dirty="0"/>
          </a:p>
        </p:txBody>
      </p:sp>
      <p:pic>
        <p:nvPicPr>
          <p:cNvPr id="4098" name="Picture 2" descr="http://www.brianmac.co.uk/longjump/strid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078" y="1844823"/>
            <a:ext cx="5256058" cy="1440161"/>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a:off x="1403648" y="2559229"/>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55576" y="2744924"/>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184068" y="3058849"/>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4589262" y="2708920"/>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995936" y="2590269"/>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3275856" y="2557131"/>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2699792" y="2388813"/>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2051720" y="2388813"/>
            <a:ext cx="72008" cy="72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p:cNvCxnSpPr/>
          <p:nvPr/>
        </p:nvCxnSpPr>
        <p:spPr>
          <a:xfrm flipV="1">
            <a:off x="467544" y="1412776"/>
            <a:ext cx="0" cy="18002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67531" y="3212976"/>
            <a:ext cx="5616624"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16200000">
            <a:off x="-59305" y="2179956"/>
            <a:ext cx="792088" cy="261610"/>
          </a:xfrm>
          <a:prstGeom prst="rect">
            <a:avLst/>
          </a:prstGeom>
          <a:noFill/>
        </p:spPr>
        <p:txBody>
          <a:bodyPr wrap="square" rtlCol="0">
            <a:spAutoFit/>
          </a:bodyPr>
          <a:lstStyle/>
          <a:p>
            <a:r>
              <a:rPr lang="en-GB" sz="1100" dirty="0" smtClean="0"/>
              <a:t>Height</a:t>
            </a:r>
            <a:endParaRPr lang="en-GB" sz="1100" dirty="0"/>
          </a:p>
        </p:txBody>
      </p:sp>
      <p:sp>
        <p:nvSpPr>
          <p:cNvPr id="18" name="TextBox 17"/>
          <p:cNvSpPr txBox="1"/>
          <p:nvPr/>
        </p:nvSpPr>
        <p:spPr>
          <a:xfrm>
            <a:off x="2519772" y="3284984"/>
            <a:ext cx="720080" cy="261610"/>
          </a:xfrm>
          <a:prstGeom prst="rect">
            <a:avLst/>
          </a:prstGeom>
          <a:noFill/>
        </p:spPr>
        <p:txBody>
          <a:bodyPr wrap="square" rtlCol="0">
            <a:spAutoFit/>
          </a:bodyPr>
          <a:lstStyle/>
          <a:p>
            <a:r>
              <a:rPr lang="en-GB" sz="1100" dirty="0" smtClean="0"/>
              <a:t>Distance</a:t>
            </a:r>
            <a:endParaRPr lang="en-GB" sz="1100" dirty="0"/>
          </a:p>
        </p:txBody>
      </p:sp>
      <p:sp>
        <p:nvSpPr>
          <p:cNvPr id="20" name="Oval 19"/>
          <p:cNvSpPr/>
          <p:nvPr/>
        </p:nvSpPr>
        <p:spPr>
          <a:xfrm>
            <a:off x="899592" y="2924944"/>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p:cNvSpPr/>
          <p:nvPr/>
        </p:nvSpPr>
        <p:spPr>
          <a:xfrm>
            <a:off x="1691680" y="2706805"/>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p:cNvSpPr/>
          <p:nvPr/>
        </p:nvSpPr>
        <p:spPr>
          <a:xfrm>
            <a:off x="2447764" y="2518261"/>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p:cNvSpPr/>
          <p:nvPr/>
        </p:nvSpPr>
        <p:spPr>
          <a:xfrm>
            <a:off x="3132103" y="2388813"/>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3707904" y="2524740"/>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p:cNvSpPr/>
          <p:nvPr/>
        </p:nvSpPr>
        <p:spPr>
          <a:xfrm>
            <a:off x="4427984" y="2560744"/>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5076056" y="2814301"/>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p:cNvSpPr/>
          <p:nvPr/>
        </p:nvSpPr>
        <p:spPr>
          <a:xfrm>
            <a:off x="5580112" y="3140968"/>
            <a:ext cx="72008" cy="7200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p:cNvCxnSpPr/>
          <p:nvPr/>
        </p:nvCxnSpPr>
        <p:spPr>
          <a:xfrm>
            <a:off x="817039" y="2780928"/>
            <a:ext cx="154561" cy="205479"/>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a:endCxn id="23" idx="2"/>
          </p:cNvCxnSpPr>
          <p:nvPr/>
        </p:nvCxnSpPr>
        <p:spPr>
          <a:xfrm>
            <a:off x="1426639" y="2593135"/>
            <a:ext cx="265041" cy="149674"/>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a:endCxn id="24" idx="4"/>
          </p:cNvCxnSpPr>
          <p:nvPr/>
        </p:nvCxnSpPr>
        <p:spPr>
          <a:xfrm>
            <a:off x="2087724" y="2415150"/>
            <a:ext cx="396044" cy="175119"/>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endCxn id="25" idx="5"/>
          </p:cNvCxnSpPr>
          <p:nvPr/>
        </p:nvCxnSpPr>
        <p:spPr>
          <a:xfrm>
            <a:off x="2725251" y="2413680"/>
            <a:ext cx="468315" cy="36596"/>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a:endCxn id="26" idx="3"/>
          </p:cNvCxnSpPr>
          <p:nvPr/>
        </p:nvCxnSpPr>
        <p:spPr>
          <a:xfrm>
            <a:off x="3311860" y="2565232"/>
            <a:ext cx="406589" cy="20971"/>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a:endCxn id="27" idx="4"/>
          </p:cNvCxnSpPr>
          <p:nvPr/>
        </p:nvCxnSpPr>
        <p:spPr>
          <a:xfrm>
            <a:off x="4031940" y="2611453"/>
            <a:ext cx="432048" cy="21299"/>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a:endCxn id="29" idx="6"/>
          </p:cNvCxnSpPr>
          <p:nvPr/>
        </p:nvCxnSpPr>
        <p:spPr>
          <a:xfrm>
            <a:off x="5214799" y="3085501"/>
            <a:ext cx="437321" cy="91471"/>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683568" y="3094853"/>
            <a:ext cx="0" cy="82119"/>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683568" y="3212976"/>
            <a:ext cx="0" cy="202813"/>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29" idx="0"/>
          </p:cNvCxnSpPr>
          <p:nvPr/>
        </p:nvCxnSpPr>
        <p:spPr>
          <a:xfrm>
            <a:off x="5616116" y="3140968"/>
            <a:ext cx="0" cy="27482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9741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Speed and Velocity</a:t>
            </a:r>
            <a:endParaRPr lang="en-GB" dirty="0"/>
          </a:p>
        </p:txBody>
      </p:sp>
      <p:sp>
        <p:nvSpPr>
          <p:cNvPr id="3" name="Content Placeholder 2"/>
          <p:cNvSpPr>
            <a:spLocks noGrp="1"/>
          </p:cNvSpPr>
          <p:nvPr>
            <p:ph idx="1"/>
          </p:nvPr>
        </p:nvSpPr>
        <p:spPr/>
        <p:txBody>
          <a:bodyPr/>
          <a:lstStyle/>
          <a:p>
            <a:r>
              <a:rPr lang="en-GB" dirty="0" smtClean="0"/>
              <a:t>Speed has magnitude</a:t>
            </a:r>
          </a:p>
          <a:p>
            <a:endParaRPr lang="en-GB" dirty="0" smtClean="0"/>
          </a:p>
          <a:p>
            <a:r>
              <a:rPr lang="en-GB" dirty="0" smtClean="0"/>
              <a:t>Velocity has magnitude and direction.</a:t>
            </a:r>
          </a:p>
          <a:p>
            <a:endParaRPr lang="en-GB" dirty="0"/>
          </a:p>
          <a:p>
            <a:r>
              <a:rPr lang="en-GB" dirty="0" smtClean="0">
                <a:solidFill>
                  <a:srgbClr val="002060"/>
                </a:solidFill>
              </a:rPr>
              <a:t>Therefore the speed of a </a:t>
            </a:r>
            <a:r>
              <a:rPr lang="en-GB" dirty="0" smtClean="0">
                <a:solidFill>
                  <a:srgbClr val="002060"/>
                </a:solidFill>
              </a:rPr>
              <a:t>MVJ</a:t>
            </a:r>
            <a:r>
              <a:rPr lang="en-GB" dirty="0" smtClean="0">
                <a:solidFill>
                  <a:srgbClr val="002060"/>
                </a:solidFill>
              </a:rPr>
              <a:t> </a:t>
            </a:r>
            <a:r>
              <a:rPr lang="en-GB" dirty="0" smtClean="0">
                <a:solidFill>
                  <a:srgbClr val="002060"/>
                </a:solidFill>
              </a:rPr>
              <a:t>may be 0.7 ms</a:t>
            </a:r>
            <a:r>
              <a:rPr lang="en-GB" baseline="30000" dirty="0" smtClean="0">
                <a:solidFill>
                  <a:srgbClr val="002060"/>
                </a:solidFill>
              </a:rPr>
              <a:t>-1</a:t>
            </a:r>
            <a:r>
              <a:rPr lang="en-GB" dirty="0" smtClean="0">
                <a:solidFill>
                  <a:srgbClr val="002060"/>
                </a:solidFill>
              </a:rPr>
              <a:t> but the velocity is 0.7ms</a:t>
            </a:r>
            <a:r>
              <a:rPr lang="en-GB" baseline="30000" dirty="0" smtClean="0">
                <a:solidFill>
                  <a:srgbClr val="002060"/>
                </a:solidFill>
              </a:rPr>
              <a:t>-1 </a:t>
            </a:r>
            <a:r>
              <a:rPr lang="en-GB" dirty="0" smtClean="0">
                <a:solidFill>
                  <a:srgbClr val="002060"/>
                </a:solidFill>
              </a:rPr>
              <a:t>upwards or 180</a:t>
            </a:r>
            <a:r>
              <a:rPr lang="en-GB" baseline="30000" dirty="0" smtClean="0">
                <a:solidFill>
                  <a:srgbClr val="002060"/>
                </a:solidFill>
              </a:rPr>
              <a:t>o</a:t>
            </a:r>
            <a:r>
              <a:rPr lang="en-GB" dirty="0" smtClean="0">
                <a:solidFill>
                  <a:srgbClr val="002060"/>
                </a:solidFill>
              </a:rPr>
              <a:t> to the ground.</a:t>
            </a:r>
            <a:endParaRPr lang="en-GB" dirty="0">
              <a:solidFill>
                <a:srgbClr val="002060"/>
              </a:solidFill>
            </a:endParaRPr>
          </a:p>
        </p:txBody>
      </p:sp>
    </p:spTree>
    <p:extLst>
      <p:ext uri="{BB962C8B-B14F-4D97-AF65-F5344CB8AC3E}">
        <p14:creationId xmlns:p14="http://schemas.microsoft.com/office/powerpoint/2010/main" val="113313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Speed and Velocity</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sz="2800" dirty="0" smtClean="0"/>
                  <a:t>Speed is the rate of change of distance (not displacement) with relation to the change in time.</a:t>
                </a:r>
              </a:p>
              <a:p>
                <a:endParaRPr lang="en-GB" dirty="0" smtClean="0"/>
              </a:p>
              <a:p>
                <a:r>
                  <a:rPr lang="en-GB" sz="2400" dirty="0" smtClean="0"/>
                  <a:t>Eq.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a:rPr>
                          <m:t>𝐶h𝑎𝑛𝑔𝑒</m:t>
                        </m:r>
                        <m:r>
                          <a:rPr lang="en-GB" sz="2400" b="0" i="1" smtClean="0">
                            <a:latin typeface="Cambria Math"/>
                          </a:rPr>
                          <m:t> </m:t>
                        </m:r>
                        <m:r>
                          <a:rPr lang="en-GB" sz="2400" b="0" i="1" smtClean="0">
                            <a:latin typeface="Cambria Math"/>
                          </a:rPr>
                          <m:t>𝑖𝑛</m:t>
                        </m:r>
                        <m:r>
                          <a:rPr lang="en-GB" sz="2400" b="0" i="1" smtClean="0">
                            <a:latin typeface="Cambria Math"/>
                          </a:rPr>
                          <m:t> </m:t>
                        </m:r>
                        <m:r>
                          <a:rPr lang="en-GB" sz="2400" b="0" i="1" smtClean="0">
                            <a:latin typeface="Cambria Math"/>
                          </a:rPr>
                          <m:t>𝑑𝑖𝑠𝑡𝑎𝑛𝑐𝑒</m:t>
                        </m:r>
                        <m:r>
                          <a:rPr lang="en-GB" sz="2400" b="0" i="1" smtClean="0">
                            <a:latin typeface="Cambria Math"/>
                          </a:rPr>
                          <m:t> </m:t>
                        </m:r>
                      </m:num>
                      <m:den>
                        <m:r>
                          <a:rPr lang="en-GB" sz="2400" b="0" i="1" smtClean="0">
                            <a:latin typeface="Cambria Math"/>
                          </a:rPr>
                          <m:t>𝐶h𝑎𝑛𝑔𝑒</m:t>
                        </m:r>
                        <m:r>
                          <a:rPr lang="en-GB" sz="2400" b="0" i="1" smtClean="0">
                            <a:latin typeface="Cambria Math"/>
                          </a:rPr>
                          <m:t> </m:t>
                        </m:r>
                        <m:r>
                          <a:rPr lang="en-GB" sz="2400" b="0" i="1" smtClean="0">
                            <a:latin typeface="Cambria Math"/>
                          </a:rPr>
                          <m:t>𝑖𝑛</m:t>
                        </m:r>
                        <m:r>
                          <a:rPr lang="en-GB" sz="2400" b="0" i="1" smtClean="0">
                            <a:latin typeface="Cambria Math"/>
                          </a:rPr>
                          <m:t> </m:t>
                        </m:r>
                        <m:r>
                          <a:rPr lang="en-GB" sz="2400" b="0" i="1" smtClean="0">
                            <a:latin typeface="Cambria Math"/>
                          </a:rPr>
                          <m:t>𝑡𝑖𝑚𝑒</m:t>
                        </m:r>
                      </m:den>
                    </m:f>
                  </m:oMath>
                </a14:m>
                <a:r>
                  <a:rPr lang="en-GB" sz="2400" dirty="0" smtClean="0"/>
                  <a:t> or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a:rPr>
                          <m:t>𝐷𝑖𝑠𝑡</m:t>
                        </m:r>
                        <m:r>
                          <a:rPr lang="en-GB" sz="2400" b="0" i="1" smtClean="0">
                            <a:latin typeface="Cambria Math"/>
                          </a:rPr>
                          <m:t> 2 −</m:t>
                        </m:r>
                        <m:r>
                          <a:rPr lang="en-GB" sz="2400" b="0" i="1" smtClean="0">
                            <a:latin typeface="Cambria Math"/>
                          </a:rPr>
                          <m:t>𝐷𝑖𝑠𝑡</m:t>
                        </m:r>
                        <m:r>
                          <a:rPr lang="en-GB" sz="2400" b="0" i="1" smtClean="0">
                            <a:latin typeface="Cambria Math"/>
                          </a:rPr>
                          <m:t> 1</m:t>
                        </m:r>
                      </m:num>
                      <m:den>
                        <m:r>
                          <a:rPr lang="en-GB" sz="2400" b="0" i="1" smtClean="0">
                            <a:latin typeface="Cambria Math"/>
                          </a:rPr>
                          <m:t>𝑇𝑖𝑚𝑒</m:t>
                        </m:r>
                        <m:r>
                          <a:rPr lang="en-GB" sz="2400" b="0" i="1" smtClean="0">
                            <a:latin typeface="Cambria Math"/>
                          </a:rPr>
                          <m:t> 2−</m:t>
                        </m:r>
                        <m:r>
                          <a:rPr lang="en-GB" sz="2400" b="0" i="1" smtClean="0">
                            <a:latin typeface="Cambria Math"/>
                          </a:rPr>
                          <m:t>𝑇𝑖𝑚𝑒</m:t>
                        </m:r>
                        <m:r>
                          <a:rPr lang="en-GB" sz="2400" b="0" i="1" smtClean="0">
                            <a:latin typeface="Cambria Math"/>
                          </a:rPr>
                          <m:t> 1</m:t>
                        </m:r>
                      </m:den>
                    </m:f>
                  </m:oMath>
                </a14:m>
                <a:r>
                  <a:rPr lang="en-GB" sz="2400" dirty="0" smtClean="0"/>
                  <a:t>  </a:t>
                </a:r>
                <a:r>
                  <a:rPr lang="en-GB" sz="1800" dirty="0" smtClean="0"/>
                  <a:t>MS</a:t>
                </a:r>
                <a:r>
                  <a:rPr lang="en-GB" sz="1800" baseline="30000" dirty="0" smtClean="0"/>
                  <a:t>-1</a:t>
                </a:r>
              </a:p>
              <a:p>
                <a:pPr marL="0" indent="0">
                  <a:buNone/>
                </a:pPr>
                <a:endParaRPr lang="en-GB" sz="3600" baseline="30000" dirty="0"/>
              </a:p>
              <a:p>
                <a:r>
                  <a:rPr lang="en-GB" sz="3600" baseline="30000" dirty="0" smtClean="0">
                    <a:solidFill>
                      <a:srgbClr val="FF0000"/>
                    </a:solidFill>
                  </a:rPr>
                  <a:t>Velocity is the rate of change of displacement with relation to change in time.</a:t>
                </a:r>
              </a:p>
              <a:p>
                <a:pPr marL="0" indent="0">
                  <a:buNone/>
                </a:pPr>
                <a:r>
                  <a:rPr lang="en-GB" sz="2400" baseline="30000" dirty="0" smtClean="0">
                    <a:solidFill>
                      <a:srgbClr val="002060"/>
                    </a:solidFill>
                  </a:rPr>
                  <a:t>Qu.</a:t>
                </a:r>
                <a:r>
                  <a:rPr lang="en-GB" sz="2400" dirty="0" smtClean="0">
                    <a:solidFill>
                      <a:srgbClr val="002060"/>
                    </a:solidFill>
                  </a:rPr>
                  <a:t> In a 100m swimming race the winner takes 50 seconds what is their speed and what is their velocity?</a:t>
                </a:r>
                <a:endParaRPr lang="en-GB" sz="2400" dirty="0">
                  <a:solidFill>
                    <a:srgbClr val="002060"/>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2000" t="-1213" r="-1778"/>
                </a:stretch>
              </a:blipFill>
            </p:spPr>
            <p:txBody>
              <a:bodyPr/>
              <a:lstStyle/>
              <a:p>
                <a:r>
                  <a:rPr lang="en-GB">
                    <a:noFill/>
                  </a:rPr>
                  <a:t> </a:t>
                </a:r>
              </a:p>
            </p:txBody>
          </p:sp>
        </mc:Fallback>
      </mc:AlternateContent>
    </p:spTree>
    <p:extLst>
      <p:ext uri="{BB962C8B-B14F-4D97-AF65-F5344CB8AC3E}">
        <p14:creationId xmlns:p14="http://schemas.microsoft.com/office/powerpoint/2010/main" val="716780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Acceleration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The rate of change of velocity with respect to time.</a:t>
                </a:r>
              </a:p>
              <a:p>
                <a:endParaRPr lang="en-GB" dirty="0"/>
              </a:p>
              <a:p>
                <a:pPr marL="0" indent="0">
                  <a:buNone/>
                </a:pPr>
                <a14:m>
                  <m:oMath xmlns:m="http://schemas.openxmlformats.org/officeDocument/2006/math">
                    <m:f>
                      <m:fPr>
                        <m:ctrlPr>
                          <a:rPr lang="en-GB" i="1">
                            <a:latin typeface="Cambria Math" panose="02040503050406030204" pitchFamily="18" charset="0"/>
                          </a:rPr>
                        </m:ctrlPr>
                      </m:fPr>
                      <m:num>
                        <m:r>
                          <a:rPr lang="en-GB" i="1">
                            <a:latin typeface="Cambria Math"/>
                          </a:rPr>
                          <m:t>𝐶h𝑎𝑛𝑔𝑒</m:t>
                        </m:r>
                        <m:r>
                          <a:rPr lang="en-GB" i="1">
                            <a:latin typeface="Cambria Math"/>
                          </a:rPr>
                          <m:t> </m:t>
                        </m:r>
                        <m:r>
                          <a:rPr lang="en-GB" i="1">
                            <a:latin typeface="Cambria Math"/>
                          </a:rPr>
                          <m:t>𝑖𝑛</m:t>
                        </m:r>
                        <m:r>
                          <a:rPr lang="en-GB" i="1">
                            <a:latin typeface="Cambria Math"/>
                          </a:rPr>
                          <m:t> </m:t>
                        </m:r>
                        <m:r>
                          <a:rPr lang="en-GB" b="0" i="1" smtClean="0">
                            <a:latin typeface="Cambria Math"/>
                          </a:rPr>
                          <m:t>𝑣𝑒𝑙𝑜𝑐𝑖𝑡𝑦</m:t>
                        </m:r>
                        <m:r>
                          <a:rPr lang="en-GB" i="1">
                            <a:latin typeface="Cambria Math"/>
                          </a:rPr>
                          <m:t> </m:t>
                        </m:r>
                      </m:num>
                      <m:den>
                        <m:r>
                          <a:rPr lang="en-GB" i="1">
                            <a:latin typeface="Cambria Math"/>
                          </a:rPr>
                          <m:t>𝐶h𝑎𝑛𝑔𝑒</m:t>
                        </m:r>
                        <m:r>
                          <a:rPr lang="en-GB" i="1">
                            <a:latin typeface="Cambria Math"/>
                          </a:rPr>
                          <m:t> </m:t>
                        </m:r>
                        <m:r>
                          <a:rPr lang="en-GB" i="1">
                            <a:latin typeface="Cambria Math"/>
                          </a:rPr>
                          <m:t>𝑖𝑛</m:t>
                        </m:r>
                        <m:r>
                          <a:rPr lang="en-GB" i="1">
                            <a:latin typeface="Cambria Math"/>
                          </a:rPr>
                          <m:t> </m:t>
                        </m:r>
                        <m:r>
                          <a:rPr lang="en-GB" i="1">
                            <a:latin typeface="Cambria Math"/>
                          </a:rPr>
                          <m:t>𝑡𝑖𝑚𝑒</m:t>
                        </m:r>
                      </m:den>
                    </m:f>
                  </m:oMath>
                </a14:m>
                <a:r>
                  <a:rPr lang="en-GB" dirty="0"/>
                  <a:t> or </a:t>
                </a:r>
                <a14:m>
                  <m:oMath xmlns:m="http://schemas.openxmlformats.org/officeDocument/2006/math">
                    <m:f>
                      <m:fPr>
                        <m:ctrlPr>
                          <a:rPr lang="en-GB" i="1">
                            <a:latin typeface="Cambria Math" panose="02040503050406030204" pitchFamily="18" charset="0"/>
                          </a:rPr>
                        </m:ctrlPr>
                      </m:fPr>
                      <m:num>
                        <m:r>
                          <a:rPr lang="en-GB" b="0" i="1" smtClean="0">
                            <a:latin typeface="Cambria Math"/>
                          </a:rPr>
                          <m:t>𝑉𝑒𝑙</m:t>
                        </m:r>
                        <m:r>
                          <a:rPr lang="en-GB" i="1">
                            <a:latin typeface="Cambria Math"/>
                          </a:rPr>
                          <m:t> 2 −</m:t>
                        </m:r>
                        <m:r>
                          <a:rPr lang="en-GB" b="0" i="1" smtClean="0">
                            <a:latin typeface="Cambria Math"/>
                          </a:rPr>
                          <m:t>𝑉𝑒𝑙</m:t>
                        </m:r>
                        <m:r>
                          <a:rPr lang="en-GB" i="1">
                            <a:latin typeface="Cambria Math"/>
                          </a:rPr>
                          <m:t> 1</m:t>
                        </m:r>
                      </m:num>
                      <m:den>
                        <m:r>
                          <a:rPr lang="en-GB" i="1">
                            <a:latin typeface="Cambria Math"/>
                          </a:rPr>
                          <m:t>𝑇𝑖𝑚𝑒</m:t>
                        </m:r>
                        <m:r>
                          <a:rPr lang="en-GB" i="1">
                            <a:latin typeface="Cambria Math"/>
                          </a:rPr>
                          <m:t> 2−</m:t>
                        </m:r>
                        <m:r>
                          <a:rPr lang="en-GB" i="1">
                            <a:latin typeface="Cambria Math"/>
                          </a:rPr>
                          <m:t>𝑇𝑖𝑚𝑒</m:t>
                        </m:r>
                        <m:r>
                          <a:rPr lang="en-GB" i="1">
                            <a:latin typeface="Cambria Math"/>
                          </a:rPr>
                          <m:t> 1</m:t>
                        </m:r>
                      </m:den>
                    </m:f>
                  </m:oMath>
                </a14:m>
                <a:r>
                  <a:rPr lang="en-GB" dirty="0"/>
                  <a:t>  </a:t>
                </a:r>
                <a:r>
                  <a:rPr lang="en-GB" sz="2400" dirty="0" smtClean="0"/>
                  <a:t>MS</a:t>
                </a:r>
                <a:r>
                  <a:rPr lang="en-GB" sz="2400" baseline="30000" dirty="0" smtClean="0"/>
                  <a:t>-2</a:t>
                </a:r>
                <a:endParaRPr lang="en-GB" sz="2400" baseline="30000" dirty="0"/>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en-GB">
                    <a:noFill/>
                  </a:rPr>
                  <a:t> </a:t>
                </a:r>
              </a:p>
            </p:txBody>
          </p:sp>
        </mc:Fallback>
      </mc:AlternateContent>
    </p:spTree>
    <p:extLst>
      <p:ext uri="{BB962C8B-B14F-4D97-AF65-F5344CB8AC3E}">
        <p14:creationId xmlns:p14="http://schemas.microsoft.com/office/powerpoint/2010/main" val="795330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Kinetics</a:t>
            </a:r>
            <a:endParaRPr lang="en-GB" dirty="0"/>
          </a:p>
        </p:txBody>
      </p:sp>
      <p:sp>
        <p:nvSpPr>
          <p:cNvPr id="3" name="Content Placeholder 2"/>
          <p:cNvSpPr>
            <a:spLocks noGrp="1"/>
          </p:cNvSpPr>
          <p:nvPr>
            <p:ph idx="1"/>
          </p:nvPr>
        </p:nvSpPr>
        <p:spPr/>
        <p:txBody>
          <a:bodyPr/>
          <a:lstStyle/>
          <a:p>
            <a:pPr marL="0" indent="0">
              <a:buNone/>
            </a:pPr>
            <a:r>
              <a:rPr lang="en-GB" dirty="0" smtClean="0"/>
              <a:t>What are </a:t>
            </a:r>
            <a:r>
              <a:rPr lang="en-GB" u="sng" dirty="0" smtClean="0">
                <a:solidFill>
                  <a:srgbClr val="FF0000"/>
                </a:solidFill>
              </a:rPr>
              <a:t>internal forces </a:t>
            </a:r>
            <a:r>
              <a:rPr lang="en-GB" dirty="0" smtClean="0"/>
              <a:t>that bring about a change in motion?</a:t>
            </a:r>
          </a:p>
          <a:p>
            <a:pPr marL="0" indent="0">
              <a:buNone/>
            </a:pPr>
            <a:endParaRPr lang="en-GB" dirty="0" smtClean="0"/>
          </a:p>
          <a:p>
            <a:pPr marL="0" indent="0">
              <a:buNone/>
            </a:pPr>
            <a:r>
              <a:rPr lang="en-GB" dirty="0" smtClean="0"/>
              <a:t>What are </a:t>
            </a:r>
            <a:r>
              <a:rPr lang="en-GB" u="sng" dirty="0" smtClean="0">
                <a:solidFill>
                  <a:srgbClr val="FF0000"/>
                </a:solidFill>
              </a:rPr>
              <a:t>external Forces </a:t>
            </a:r>
            <a:r>
              <a:rPr lang="en-GB" dirty="0" smtClean="0"/>
              <a:t>that bring about a change in motion?</a:t>
            </a:r>
            <a:endParaRPr lang="en-GB" dirty="0"/>
          </a:p>
        </p:txBody>
      </p:sp>
    </p:spTree>
    <p:extLst>
      <p:ext uri="{BB962C8B-B14F-4D97-AF65-F5344CB8AC3E}">
        <p14:creationId xmlns:p14="http://schemas.microsoft.com/office/powerpoint/2010/main" val="3240146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Force</a:t>
            </a:r>
            <a:endParaRPr lang="en-GB" dirty="0"/>
          </a:p>
        </p:txBody>
      </p:sp>
      <p:sp>
        <p:nvSpPr>
          <p:cNvPr id="3" name="Content Placeholder 2"/>
          <p:cNvSpPr>
            <a:spLocks noGrp="1"/>
          </p:cNvSpPr>
          <p:nvPr>
            <p:ph idx="1"/>
          </p:nvPr>
        </p:nvSpPr>
        <p:spPr/>
        <p:txBody>
          <a:bodyPr/>
          <a:lstStyle/>
          <a:p>
            <a:r>
              <a:rPr lang="en-GB" dirty="0" smtClean="0"/>
              <a:t>The push or pull on an object resulting from the interaction of objects.</a:t>
            </a:r>
          </a:p>
          <a:p>
            <a:endParaRPr lang="en-GB" dirty="0"/>
          </a:p>
          <a:p>
            <a:r>
              <a:rPr lang="en-GB" dirty="0" smtClean="0"/>
              <a:t>Force = Mass x Acceleration Kg.ms</a:t>
            </a:r>
            <a:r>
              <a:rPr lang="en-GB" baseline="30000" dirty="0" smtClean="0"/>
              <a:t>-2 </a:t>
            </a:r>
            <a:r>
              <a:rPr lang="en-GB" dirty="0" smtClean="0"/>
              <a:t>(N)</a:t>
            </a:r>
          </a:p>
          <a:p>
            <a:pPr marL="0" indent="0">
              <a:buNone/>
            </a:pPr>
            <a:endParaRPr lang="en-GB" dirty="0" smtClean="0"/>
          </a:p>
          <a:p>
            <a:pPr marL="0" indent="0" algn="ctr">
              <a:buNone/>
            </a:pPr>
            <a:r>
              <a:rPr lang="en-GB" dirty="0" smtClean="0">
                <a:solidFill>
                  <a:srgbClr val="FF0000"/>
                </a:solidFill>
              </a:rPr>
              <a:t>If a sprinter of mass 80kg accelerates horizontally at 5ms</a:t>
            </a:r>
            <a:r>
              <a:rPr lang="en-GB" baseline="30000" dirty="0" smtClean="0">
                <a:solidFill>
                  <a:srgbClr val="FF0000"/>
                </a:solidFill>
              </a:rPr>
              <a:t>-2</a:t>
            </a:r>
            <a:r>
              <a:rPr lang="en-GB" dirty="0" smtClean="0">
                <a:solidFill>
                  <a:srgbClr val="FF0000"/>
                </a:solidFill>
              </a:rPr>
              <a:t> then they must produce a horizontal push force of 400N.</a:t>
            </a:r>
            <a:endParaRPr lang="en-GB" dirty="0">
              <a:solidFill>
                <a:srgbClr val="FF0000"/>
              </a:solidFill>
            </a:endParaRPr>
          </a:p>
        </p:txBody>
      </p:sp>
      <p:sp>
        <p:nvSpPr>
          <p:cNvPr id="4" name="Oval 3"/>
          <p:cNvSpPr/>
          <p:nvPr/>
        </p:nvSpPr>
        <p:spPr>
          <a:xfrm>
            <a:off x="3347864" y="3140968"/>
            <a:ext cx="2088232" cy="864096"/>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flipV="1">
            <a:off x="4932040" y="2852936"/>
            <a:ext cx="936104" cy="360040"/>
          </a:xfrm>
          <a:prstGeom prst="line">
            <a:avLst/>
          </a:prstGeom>
          <a:ln w="28575">
            <a:solidFill>
              <a:srgbClr val="0070C0"/>
            </a:solidFill>
          </a:ln>
        </p:spPr>
        <p:style>
          <a:lnRef idx="1">
            <a:schemeClr val="accent2"/>
          </a:lnRef>
          <a:fillRef idx="0">
            <a:schemeClr val="accent2"/>
          </a:fillRef>
          <a:effectRef idx="0">
            <a:schemeClr val="accent2"/>
          </a:effectRef>
          <a:fontRef idx="minor">
            <a:schemeClr val="tx1"/>
          </a:fontRef>
        </p:style>
      </p:cxnSp>
      <p:sp>
        <p:nvSpPr>
          <p:cNvPr id="7" name="TextBox 6"/>
          <p:cNvSpPr txBox="1"/>
          <p:nvPr/>
        </p:nvSpPr>
        <p:spPr>
          <a:xfrm>
            <a:off x="5884972" y="2348880"/>
            <a:ext cx="2647468" cy="646331"/>
          </a:xfrm>
          <a:prstGeom prst="rect">
            <a:avLst/>
          </a:prstGeom>
          <a:noFill/>
          <a:ln>
            <a:solidFill>
              <a:srgbClr val="0070C0"/>
            </a:solidFill>
          </a:ln>
        </p:spPr>
        <p:txBody>
          <a:bodyPr wrap="square" rtlCol="0">
            <a:spAutoFit/>
          </a:bodyPr>
          <a:lstStyle/>
          <a:p>
            <a:r>
              <a:rPr lang="en-GB" dirty="0" smtClean="0">
                <a:solidFill>
                  <a:srgbClr val="0070C0"/>
                </a:solidFill>
              </a:rPr>
              <a:t>Where does this acceleration come from?</a:t>
            </a:r>
            <a:endParaRPr lang="en-GB" dirty="0">
              <a:solidFill>
                <a:srgbClr val="0070C0"/>
              </a:solidFill>
            </a:endParaRPr>
          </a:p>
        </p:txBody>
      </p:sp>
    </p:spTree>
    <p:extLst>
      <p:ext uri="{BB962C8B-B14F-4D97-AF65-F5344CB8AC3E}">
        <p14:creationId xmlns:p14="http://schemas.microsoft.com/office/powerpoint/2010/main" val="845562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Forces</a:t>
            </a:r>
            <a:endParaRPr lang="en-GB" dirty="0"/>
          </a:p>
        </p:txBody>
      </p:sp>
      <p:sp>
        <p:nvSpPr>
          <p:cNvPr id="4" name="AutoShape 2" descr="Image result for sprint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http://cdn.running.competitor.com/files/2013/04/shutterstock_10584097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340768"/>
            <a:ext cx="6576678" cy="4301148"/>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1806076" y="2060848"/>
            <a:ext cx="4085227" cy="300406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1799178" y="2276872"/>
            <a:ext cx="0" cy="2788043"/>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764171" y="5064915"/>
            <a:ext cx="3869203" cy="0"/>
          </a:xfrm>
          <a:prstGeom prst="straightConnector1">
            <a:avLst/>
          </a:prstGeom>
          <a:ln w="28575">
            <a:solidFill>
              <a:srgbClr val="0070C0"/>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339525" y="1907540"/>
            <a:ext cx="1576291" cy="369332"/>
          </a:xfrm>
          <a:prstGeom prst="rect">
            <a:avLst/>
          </a:prstGeom>
          <a:solidFill>
            <a:srgbClr val="FFFF00"/>
          </a:solidFill>
        </p:spPr>
        <p:txBody>
          <a:bodyPr wrap="square" rtlCol="0">
            <a:spAutoFit/>
          </a:bodyPr>
          <a:lstStyle/>
          <a:p>
            <a:r>
              <a:rPr lang="en-GB" b="1" dirty="0" smtClean="0">
                <a:solidFill>
                  <a:srgbClr val="00B050"/>
                </a:solidFill>
              </a:rPr>
              <a:t>Vertical Force</a:t>
            </a:r>
            <a:endParaRPr lang="en-GB" b="1" dirty="0">
              <a:solidFill>
                <a:srgbClr val="00B050"/>
              </a:solidFill>
            </a:endParaRPr>
          </a:p>
        </p:txBody>
      </p:sp>
      <p:sp>
        <p:nvSpPr>
          <p:cNvPr id="25" name="TextBox 24"/>
          <p:cNvSpPr txBox="1"/>
          <p:nvPr/>
        </p:nvSpPr>
        <p:spPr>
          <a:xfrm>
            <a:off x="5724128" y="4880249"/>
            <a:ext cx="1800200" cy="369332"/>
          </a:xfrm>
          <a:prstGeom prst="rect">
            <a:avLst/>
          </a:prstGeom>
          <a:solidFill>
            <a:srgbClr val="FFFF00"/>
          </a:solidFill>
        </p:spPr>
        <p:txBody>
          <a:bodyPr wrap="square" rtlCol="0">
            <a:spAutoFit/>
          </a:bodyPr>
          <a:lstStyle/>
          <a:p>
            <a:r>
              <a:rPr lang="en-GB" b="1" dirty="0" smtClean="0">
                <a:solidFill>
                  <a:srgbClr val="0070C0"/>
                </a:solidFill>
              </a:rPr>
              <a:t>Horizontal Force</a:t>
            </a:r>
            <a:endParaRPr lang="en-GB" b="1" dirty="0">
              <a:solidFill>
                <a:srgbClr val="0070C0"/>
              </a:solidFill>
            </a:endParaRPr>
          </a:p>
        </p:txBody>
      </p:sp>
      <p:sp>
        <p:nvSpPr>
          <p:cNvPr id="26" name="TextBox 25"/>
          <p:cNvSpPr txBox="1"/>
          <p:nvPr/>
        </p:nvSpPr>
        <p:spPr>
          <a:xfrm>
            <a:off x="899592" y="5867980"/>
            <a:ext cx="7488832" cy="369332"/>
          </a:xfrm>
          <a:prstGeom prst="rect">
            <a:avLst/>
          </a:prstGeom>
          <a:noFill/>
        </p:spPr>
        <p:txBody>
          <a:bodyPr wrap="square" rtlCol="0">
            <a:spAutoFit/>
          </a:bodyPr>
          <a:lstStyle/>
          <a:p>
            <a:pPr algn="ctr"/>
            <a:r>
              <a:rPr lang="en-GB" dirty="0" smtClean="0">
                <a:solidFill>
                  <a:schemeClr val="accent6">
                    <a:lumMod val="75000"/>
                  </a:schemeClr>
                </a:solidFill>
              </a:rPr>
              <a:t>Calculating these forces will be covered in a later lecture </a:t>
            </a:r>
            <a:endParaRPr lang="en-GB" dirty="0">
              <a:solidFill>
                <a:schemeClr val="accent6">
                  <a:lumMod val="75000"/>
                </a:schemeClr>
              </a:solidFill>
            </a:endParaRPr>
          </a:p>
        </p:txBody>
      </p:sp>
      <p:sp>
        <p:nvSpPr>
          <p:cNvPr id="28" name="TextBox 27"/>
          <p:cNvSpPr txBox="1"/>
          <p:nvPr/>
        </p:nvSpPr>
        <p:spPr>
          <a:xfrm>
            <a:off x="5892298" y="1737682"/>
            <a:ext cx="1800200" cy="369332"/>
          </a:xfrm>
          <a:prstGeom prst="rect">
            <a:avLst/>
          </a:prstGeom>
          <a:solidFill>
            <a:srgbClr val="FFFF00"/>
          </a:solidFill>
        </p:spPr>
        <p:txBody>
          <a:bodyPr wrap="square" rtlCol="0">
            <a:spAutoFit/>
          </a:bodyPr>
          <a:lstStyle/>
          <a:p>
            <a:r>
              <a:rPr lang="en-GB" b="1" dirty="0" smtClean="0">
                <a:solidFill>
                  <a:srgbClr val="0070C0"/>
                </a:solidFill>
              </a:rPr>
              <a:t>Resultant Force</a:t>
            </a:r>
            <a:endParaRPr lang="en-GB" b="1" dirty="0">
              <a:solidFill>
                <a:srgbClr val="0070C0"/>
              </a:solidFill>
            </a:endParaRPr>
          </a:p>
        </p:txBody>
      </p:sp>
    </p:spTree>
    <p:extLst>
      <p:ext uri="{BB962C8B-B14F-4D97-AF65-F5344CB8AC3E}">
        <p14:creationId xmlns:p14="http://schemas.microsoft.com/office/powerpoint/2010/main" val="739086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Kinetics and Kinematics</a:t>
            </a:r>
            <a:endParaRPr lang="en-GB" dirty="0"/>
          </a:p>
        </p:txBody>
      </p:sp>
      <p:sp>
        <p:nvSpPr>
          <p:cNvPr id="3" name="Content Placeholder 2"/>
          <p:cNvSpPr>
            <a:spLocks noGrp="1"/>
          </p:cNvSpPr>
          <p:nvPr>
            <p:ph idx="1"/>
          </p:nvPr>
        </p:nvSpPr>
        <p:spPr>
          <a:xfrm>
            <a:off x="457200" y="1600200"/>
            <a:ext cx="8507288" cy="4525963"/>
          </a:xfrm>
        </p:spPr>
        <p:txBody>
          <a:bodyPr/>
          <a:lstStyle/>
          <a:p>
            <a:pPr marL="0" indent="0" algn="ctr">
              <a:buNone/>
            </a:pPr>
            <a:r>
              <a:rPr lang="en-GB" dirty="0" smtClean="0">
                <a:solidFill>
                  <a:srgbClr val="FF0000"/>
                </a:solidFill>
              </a:rPr>
              <a:t>The application of Kinetic forces leads to kinematic movements.</a:t>
            </a:r>
          </a:p>
          <a:p>
            <a:pPr marL="0" indent="0">
              <a:buNone/>
            </a:pPr>
            <a:endParaRPr lang="en-GB" dirty="0"/>
          </a:p>
          <a:p>
            <a:r>
              <a:rPr lang="en-GB" dirty="0" smtClean="0"/>
              <a:t>Contracting muscle bring about movement</a:t>
            </a:r>
          </a:p>
          <a:p>
            <a:r>
              <a:rPr lang="en-GB" dirty="0" smtClean="0"/>
              <a:t>Wind moves a sail boat</a:t>
            </a:r>
          </a:p>
          <a:p>
            <a:r>
              <a:rPr lang="en-GB" dirty="0" smtClean="0"/>
              <a:t>Gravity moves a ski jumper</a:t>
            </a:r>
          </a:p>
          <a:p>
            <a:r>
              <a:rPr lang="en-GB" dirty="0" smtClean="0"/>
              <a:t>Friction slows down a rolling ball</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12797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Linear Kinematics and </a:t>
            </a:r>
            <a:br>
              <a:rPr lang="en-GB" dirty="0" smtClean="0"/>
            </a:br>
            <a:r>
              <a:rPr lang="en-GB" dirty="0" smtClean="0"/>
              <a:t>Analysing </a:t>
            </a:r>
            <a:r>
              <a:rPr lang="en-GB" dirty="0" smtClean="0"/>
              <a:t>Performance</a:t>
            </a:r>
            <a:endParaRPr lang="en-GB" dirty="0"/>
          </a:p>
        </p:txBody>
      </p:sp>
      <p:sp>
        <p:nvSpPr>
          <p:cNvPr id="3" name="Content Placeholder 2"/>
          <p:cNvSpPr>
            <a:spLocks noGrp="1"/>
          </p:cNvSpPr>
          <p:nvPr>
            <p:ph idx="1"/>
          </p:nvPr>
        </p:nvSpPr>
        <p:spPr>
          <a:xfrm>
            <a:off x="449917" y="1556792"/>
            <a:ext cx="8229600" cy="576063"/>
          </a:xfrm>
        </p:spPr>
        <p:txBody>
          <a:bodyPr>
            <a:normAutofit/>
          </a:bodyPr>
          <a:lstStyle/>
          <a:p>
            <a:pPr marL="0" indent="0">
              <a:buNone/>
            </a:pPr>
            <a:r>
              <a:rPr lang="en-GB" sz="2400" dirty="0" smtClean="0"/>
              <a:t>You analyse a 100m </a:t>
            </a:r>
            <a:r>
              <a:rPr lang="en-GB" sz="2400" dirty="0" smtClean="0"/>
              <a:t>sprint and collect the following data</a:t>
            </a: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1953413358"/>
              </p:ext>
            </p:extLst>
          </p:nvPr>
        </p:nvGraphicFramePr>
        <p:xfrm>
          <a:off x="251520" y="2139300"/>
          <a:ext cx="2376264" cy="3954002"/>
        </p:xfrm>
        <a:graphic>
          <a:graphicData uri="http://schemas.openxmlformats.org/drawingml/2006/table">
            <a:tbl>
              <a:tblPr>
                <a:tableStyleId>{5C22544A-7EE6-4342-B048-85BDC9FD1C3A}</a:tableStyleId>
              </a:tblPr>
              <a:tblGrid>
                <a:gridCol w="1086818">
                  <a:extLst>
                    <a:ext uri="{9D8B030D-6E8A-4147-A177-3AD203B41FA5}">
                      <a16:colId xmlns:a16="http://schemas.microsoft.com/office/drawing/2014/main" val="20000"/>
                    </a:ext>
                  </a:extLst>
                </a:gridCol>
                <a:gridCol w="1289446">
                  <a:extLst>
                    <a:ext uri="{9D8B030D-6E8A-4147-A177-3AD203B41FA5}">
                      <a16:colId xmlns:a16="http://schemas.microsoft.com/office/drawing/2014/main" val="20001"/>
                    </a:ext>
                  </a:extLst>
                </a:gridCol>
              </a:tblGrid>
              <a:tr h="304154">
                <a:tc>
                  <a:txBody>
                    <a:bodyPr/>
                    <a:lstStyle/>
                    <a:p>
                      <a:pPr algn="ctr" fontAlgn="b"/>
                      <a:r>
                        <a:rPr lang="en-GB" sz="1800" u="none" strike="noStrike" dirty="0">
                          <a:effectLst/>
                        </a:rPr>
                        <a:t>Time (s)</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Distance (m)</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304154">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04154">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6</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04154">
                <a:tc>
                  <a:txBody>
                    <a:bodyPr/>
                    <a:lstStyle/>
                    <a:p>
                      <a:pPr algn="ctr" fontAlgn="b"/>
                      <a:r>
                        <a:rPr lang="en-GB" sz="1800" u="none" strike="noStrike" dirty="0">
                          <a:effectLst/>
                        </a:rPr>
                        <a:t>2</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14</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304154">
                <a:tc>
                  <a:txBody>
                    <a:bodyPr/>
                    <a:lstStyle/>
                    <a:p>
                      <a:pPr algn="ctr" fontAlgn="b"/>
                      <a:r>
                        <a:rPr lang="en-GB" sz="1800" u="none" strike="noStrike">
                          <a:effectLst/>
                        </a:rPr>
                        <a:t>3</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23</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04154">
                <a:tc>
                  <a:txBody>
                    <a:bodyPr/>
                    <a:lstStyle/>
                    <a:p>
                      <a:pPr algn="ctr" fontAlgn="b"/>
                      <a:r>
                        <a:rPr lang="en-GB" sz="1800" u="none" strike="noStrike">
                          <a:effectLst/>
                        </a:rPr>
                        <a:t>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33</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304154">
                <a:tc>
                  <a:txBody>
                    <a:bodyPr/>
                    <a:lstStyle/>
                    <a:p>
                      <a:pPr algn="ctr" fontAlgn="b"/>
                      <a:r>
                        <a:rPr lang="en-GB" sz="1800" u="none" strike="noStrike">
                          <a:effectLst/>
                        </a:rPr>
                        <a:t>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43</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304154">
                <a:tc>
                  <a:txBody>
                    <a:bodyPr/>
                    <a:lstStyle/>
                    <a:p>
                      <a:pPr algn="ctr" fontAlgn="b"/>
                      <a:r>
                        <a:rPr lang="en-GB" sz="1800" u="none" strike="noStrike">
                          <a:effectLst/>
                        </a:rPr>
                        <a:t>6</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52</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304154">
                <a:tc>
                  <a:txBody>
                    <a:bodyPr/>
                    <a:lstStyle/>
                    <a:p>
                      <a:pPr algn="ctr" fontAlgn="b"/>
                      <a:r>
                        <a:rPr lang="en-GB" sz="1800" u="none" strike="noStrike">
                          <a:effectLst/>
                        </a:rPr>
                        <a:t>7</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60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304154">
                <a:tc>
                  <a:txBody>
                    <a:bodyPr/>
                    <a:lstStyle/>
                    <a:p>
                      <a:pPr algn="ctr" fontAlgn="b"/>
                      <a:r>
                        <a:rPr lang="en-GB" sz="1800" u="none" strike="noStrike">
                          <a:effectLst/>
                        </a:rPr>
                        <a:t>8</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70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304154">
                <a:tc>
                  <a:txBody>
                    <a:bodyPr/>
                    <a:lstStyle/>
                    <a:p>
                      <a:pPr algn="ctr" fontAlgn="b"/>
                      <a:r>
                        <a:rPr lang="en-GB" sz="1800" u="none" strike="noStrike">
                          <a:effectLst/>
                        </a:rPr>
                        <a:t>9</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80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304154">
                <a:tc>
                  <a:txBody>
                    <a:bodyPr/>
                    <a:lstStyle/>
                    <a:p>
                      <a:pPr algn="ct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91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304154">
                <a:tc>
                  <a:txBody>
                    <a:bodyPr/>
                    <a:lstStyle/>
                    <a:p>
                      <a:pPr algn="ctr" fontAlgn="b"/>
                      <a:r>
                        <a:rPr lang="en-GB" sz="1800" u="none" strike="noStrike">
                          <a:effectLst/>
                        </a:rPr>
                        <a:t>11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100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graphicFrame>
        <p:nvGraphicFramePr>
          <p:cNvPr id="5" name="Chart 4"/>
          <p:cNvGraphicFramePr>
            <a:graphicFrameLocks/>
          </p:cNvGraphicFramePr>
          <p:nvPr>
            <p:extLst>
              <p:ext uri="{D42A27DB-BD31-4B8C-83A1-F6EECF244321}">
                <p14:modId xmlns:p14="http://schemas.microsoft.com/office/powerpoint/2010/main" val="3203433828"/>
              </p:ext>
            </p:extLst>
          </p:nvPr>
        </p:nvGraphicFramePr>
        <p:xfrm>
          <a:off x="2699792" y="2348880"/>
          <a:ext cx="5616624" cy="403244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94123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Speed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053160951"/>
              </p:ext>
            </p:extLst>
          </p:nvPr>
        </p:nvGraphicFramePr>
        <p:xfrm>
          <a:off x="395536" y="1340768"/>
          <a:ext cx="2520280" cy="4104451"/>
        </p:xfrm>
        <a:graphic>
          <a:graphicData uri="http://schemas.openxmlformats.org/drawingml/2006/table">
            <a:tbl>
              <a:tblPr>
                <a:tableStyleId>{5C22544A-7EE6-4342-B048-85BDC9FD1C3A}</a:tableStyleId>
              </a:tblPr>
              <a:tblGrid>
                <a:gridCol w="1260140">
                  <a:extLst>
                    <a:ext uri="{9D8B030D-6E8A-4147-A177-3AD203B41FA5}">
                      <a16:colId xmlns:a16="http://schemas.microsoft.com/office/drawing/2014/main" val="20000"/>
                    </a:ext>
                  </a:extLst>
                </a:gridCol>
                <a:gridCol w="1260140">
                  <a:extLst>
                    <a:ext uri="{9D8B030D-6E8A-4147-A177-3AD203B41FA5}">
                      <a16:colId xmlns:a16="http://schemas.microsoft.com/office/drawing/2014/main" val="20001"/>
                    </a:ext>
                  </a:extLst>
                </a:gridCol>
              </a:tblGrid>
              <a:tr h="315727">
                <a:tc>
                  <a:txBody>
                    <a:bodyPr/>
                    <a:lstStyle/>
                    <a:p>
                      <a:pPr algn="ctr" fontAlgn="b"/>
                      <a:r>
                        <a:rPr lang="en-GB" sz="1800" u="none" strike="noStrike" dirty="0" smtClean="0">
                          <a:effectLst/>
                        </a:rPr>
                        <a:t>Time (s)</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smtClean="0">
                          <a:effectLst/>
                        </a:rPr>
                        <a:t>Speed (ms</a:t>
                      </a:r>
                      <a:r>
                        <a:rPr lang="en-GB" sz="1800" u="none" strike="noStrike" baseline="30000" dirty="0" smtClean="0">
                          <a:effectLst/>
                        </a:rPr>
                        <a:t>-1</a:t>
                      </a:r>
                      <a:r>
                        <a:rPr lang="en-GB" sz="1800" u="none" strike="noStrike" dirty="0" smtClean="0">
                          <a:effectLst/>
                        </a:rPr>
                        <a:t>)</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315727">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15727">
                <a:tc>
                  <a:txBody>
                    <a:bodyPr/>
                    <a:lstStyle/>
                    <a:p>
                      <a:pPr algn="ctr" fontAlgn="b"/>
                      <a:r>
                        <a:rPr lang="en-GB" sz="1800" b="0" i="0" u="none" strike="noStrike" dirty="0" smtClean="0">
                          <a:solidFill>
                            <a:schemeClr val="dk1"/>
                          </a:solidFill>
                          <a:effectLst/>
                          <a:latin typeface="+mn-lt"/>
                        </a:rPr>
                        <a:t>0.5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6</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15727">
                <a:tc>
                  <a:txBody>
                    <a:bodyPr/>
                    <a:lstStyle/>
                    <a:p>
                      <a:pPr algn="ctr" fontAlgn="b"/>
                      <a:r>
                        <a:rPr lang="en-GB" sz="1800" u="none" strike="noStrike" dirty="0" smtClean="0">
                          <a:effectLst/>
                        </a:rPr>
                        <a:t>1.5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8</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315727">
                <a:tc>
                  <a:txBody>
                    <a:bodyPr/>
                    <a:lstStyle/>
                    <a:p>
                      <a:pPr algn="ctr" fontAlgn="b"/>
                      <a:r>
                        <a:rPr lang="en-GB" sz="1800" b="0" i="0" u="none" strike="noStrike" dirty="0" smtClean="0">
                          <a:solidFill>
                            <a:srgbClr val="000000"/>
                          </a:solidFill>
                          <a:effectLst/>
                          <a:latin typeface="Calibri"/>
                        </a:rPr>
                        <a:t>2.5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9</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15727">
                <a:tc>
                  <a:txBody>
                    <a:bodyPr/>
                    <a:lstStyle/>
                    <a:p>
                      <a:pPr algn="ctr" fontAlgn="b"/>
                      <a:r>
                        <a:rPr lang="en-GB" sz="1800" b="0" i="0" u="none" strike="noStrike" dirty="0" smtClean="0">
                          <a:solidFill>
                            <a:srgbClr val="000000"/>
                          </a:solidFill>
                          <a:effectLst/>
                          <a:latin typeface="Calibri"/>
                        </a:rPr>
                        <a:t>3.5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315727">
                <a:tc>
                  <a:txBody>
                    <a:bodyPr/>
                    <a:lstStyle/>
                    <a:p>
                      <a:pPr algn="ctr" fontAlgn="b"/>
                      <a:r>
                        <a:rPr lang="en-GB" sz="1800" b="0" i="0" u="none" strike="noStrike" dirty="0" smtClean="0">
                          <a:solidFill>
                            <a:srgbClr val="000000"/>
                          </a:solidFill>
                          <a:effectLst/>
                          <a:latin typeface="Calibri"/>
                        </a:rPr>
                        <a:t>4.5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315727">
                <a:tc>
                  <a:txBody>
                    <a:bodyPr/>
                    <a:lstStyle/>
                    <a:p>
                      <a:pPr algn="ctr" fontAlgn="b"/>
                      <a:r>
                        <a:rPr lang="en-GB" sz="1800" b="0" i="0" u="none" strike="noStrike" dirty="0" smtClean="0">
                          <a:solidFill>
                            <a:srgbClr val="000000"/>
                          </a:solidFill>
                          <a:effectLst/>
                          <a:latin typeface="Calibri"/>
                        </a:rPr>
                        <a:t>5.5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9</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315727">
                <a:tc>
                  <a:txBody>
                    <a:bodyPr/>
                    <a:lstStyle/>
                    <a:p>
                      <a:pPr algn="ctr" fontAlgn="b"/>
                      <a:r>
                        <a:rPr lang="en-GB" sz="1800" b="0" i="0" u="none" strike="noStrike" dirty="0" smtClean="0">
                          <a:solidFill>
                            <a:srgbClr val="000000"/>
                          </a:solidFill>
                          <a:effectLst/>
                          <a:latin typeface="Calibri"/>
                        </a:rPr>
                        <a:t>6.5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8</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315727">
                <a:tc>
                  <a:txBody>
                    <a:bodyPr/>
                    <a:lstStyle/>
                    <a:p>
                      <a:pPr algn="ctr" fontAlgn="b"/>
                      <a:r>
                        <a:rPr lang="en-GB" sz="1800" b="0" i="0" u="none" strike="noStrike" dirty="0" smtClean="0">
                          <a:solidFill>
                            <a:srgbClr val="000000"/>
                          </a:solidFill>
                          <a:effectLst/>
                          <a:latin typeface="Calibri"/>
                        </a:rPr>
                        <a:t>7.5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315727">
                <a:tc>
                  <a:txBody>
                    <a:bodyPr/>
                    <a:lstStyle/>
                    <a:p>
                      <a:pPr algn="ctr" fontAlgn="b"/>
                      <a:r>
                        <a:rPr lang="en-GB" sz="1800" b="0" i="0" u="none" strike="noStrike" dirty="0" smtClean="0">
                          <a:solidFill>
                            <a:srgbClr val="000000"/>
                          </a:solidFill>
                          <a:effectLst/>
                          <a:latin typeface="Calibri"/>
                        </a:rPr>
                        <a:t>8.5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315727">
                <a:tc>
                  <a:txBody>
                    <a:bodyPr/>
                    <a:lstStyle/>
                    <a:p>
                      <a:pPr algn="ctr" fontAlgn="b"/>
                      <a:r>
                        <a:rPr lang="en-GB" sz="1800" b="0" i="0" u="none" strike="noStrike" dirty="0" smtClean="0">
                          <a:solidFill>
                            <a:srgbClr val="000000"/>
                          </a:solidFill>
                          <a:effectLst/>
                          <a:latin typeface="Calibri"/>
                        </a:rPr>
                        <a:t>9.5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11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315727">
                <a:tc>
                  <a:txBody>
                    <a:bodyPr/>
                    <a:lstStyle/>
                    <a:p>
                      <a:pPr algn="ctr" fontAlgn="b"/>
                      <a:r>
                        <a:rPr lang="en-GB" sz="1800" b="0" i="0" u="none" strike="noStrike" dirty="0" smtClean="0">
                          <a:solidFill>
                            <a:srgbClr val="000000"/>
                          </a:solidFill>
                          <a:effectLst/>
                          <a:latin typeface="Calibri"/>
                        </a:rPr>
                        <a:t>10.5</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9</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sp>
        <p:nvSpPr>
          <p:cNvPr id="5" name="TextBox 4"/>
          <p:cNvSpPr txBox="1"/>
          <p:nvPr/>
        </p:nvSpPr>
        <p:spPr>
          <a:xfrm>
            <a:off x="3275856" y="1064639"/>
            <a:ext cx="5112568" cy="1200329"/>
          </a:xfrm>
          <a:prstGeom prst="rect">
            <a:avLst/>
          </a:prstGeom>
          <a:noFill/>
        </p:spPr>
        <p:txBody>
          <a:bodyPr wrap="square" rtlCol="0">
            <a:spAutoFit/>
          </a:bodyPr>
          <a:lstStyle/>
          <a:p>
            <a:pPr algn="ctr"/>
            <a:r>
              <a:rPr lang="en-GB" dirty="0" smtClean="0">
                <a:solidFill>
                  <a:srgbClr val="FF0000"/>
                </a:solidFill>
              </a:rPr>
              <a:t>When calculating the speed we are actually calculating the average speed between the two times. Therefore when the speed is plotted it is at the average point between the time intervals.</a:t>
            </a:r>
          </a:p>
        </p:txBody>
      </p:sp>
      <p:graphicFrame>
        <p:nvGraphicFramePr>
          <p:cNvPr id="7" name="Chart 6"/>
          <p:cNvGraphicFramePr>
            <a:graphicFrameLocks/>
          </p:cNvGraphicFramePr>
          <p:nvPr>
            <p:extLst>
              <p:ext uri="{D42A27DB-BD31-4B8C-83A1-F6EECF244321}">
                <p14:modId xmlns:p14="http://schemas.microsoft.com/office/powerpoint/2010/main" val="3247032866"/>
              </p:ext>
            </p:extLst>
          </p:nvPr>
        </p:nvGraphicFramePr>
        <p:xfrm>
          <a:off x="2915816" y="2348880"/>
          <a:ext cx="5976664" cy="432048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096495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Acceleration</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750051717"/>
              </p:ext>
            </p:extLst>
          </p:nvPr>
        </p:nvGraphicFramePr>
        <p:xfrm>
          <a:off x="539552" y="1412776"/>
          <a:ext cx="2376264" cy="4350796"/>
        </p:xfrm>
        <a:graphic>
          <a:graphicData uri="http://schemas.openxmlformats.org/drawingml/2006/table">
            <a:tbl>
              <a:tblPr>
                <a:tableStyleId>{5C22544A-7EE6-4342-B048-85BDC9FD1C3A}</a:tableStyleId>
              </a:tblPr>
              <a:tblGrid>
                <a:gridCol w="838682">
                  <a:extLst>
                    <a:ext uri="{9D8B030D-6E8A-4147-A177-3AD203B41FA5}">
                      <a16:colId xmlns:a16="http://schemas.microsoft.com/office/drawing/2014/main" val="20000"/>
                    </a:ext>
                  </a:extLst>
                </a:gridCol>
                <a:gridCol w="1537582">
                  <a:extLst>
                    <a:ext uri="{9D8B030D-6E8A-4147-A177-3AD203B41FA5}">
                      <a16:colId xmlns:a16="http://schemas.microsoft.com/office/drawing/2014/main" val="20001"/>
                    </a:ext>
                  </a:extLst>
                </a:gridCol>
              </a:tblGrid>
              <a:tr h="360040">
                <a:tc>
                  <a:txBody>
                    <a:bodyPr/>
                    <a:lstStyle/>
                    <a:p>
                      <a:pPr algn="ctr" rtl="0" fontAlgn="b"/>
                      <a:r>
                        <a:rPr lang="en-GB" sz="1400" u="none" strike="noStrike" dirty="0">
                          <a:effectLst/>
                        </a:rPr>
                        <a:t>Time (s)</a:t>
                      </a:r>
                      <a:endParaRPr lang="en-GB" sz="1400" b="0" i="0" u="none" strike="noStrike" dirty="0">
                        <a:solidFill>
                          <a:srgbClr val="000000"/>
                        </a:solidFill>
                        <a:effectLst/>
                        <a:latin typeface="Calibri"/>
                      </a:endParaRPr>
                    </a:p>
                  </a:txBody>
                  <a:tcPr marL="9525" marR="9525" marT="9525" marB="0" anchor="b"/>
                </a:tc>
                <a:tc>
                  <a:txBody>
                    <a:bodyPr/>
                    <a:lstStyle/>
                    <a:p>
                      <a:pPr algn="ctr" rtl="0" fontAlgn="b"/>
                      <a:r>
                        <a:rPr lang="en-GB" sz="1400" u="none" strike="noStrike" dirty="0" smtClean="0">
                          <a:effectLst/>
                        </a:rPr>
                        <a:t>Acceleration </a:t>
                      </a:r>
                      <a:r>
                        <a:rPr lang="en-GB" sz="1400" u="none" strike="noStrike" dirty="0">
                          <a:effectLst/>
                        </a:rPr>
                        <a:t>(ms</a:t>
                      </a:r>
                      <a:r>
                        <a:rPr lang="en-GB" sz="1400" u="none" strike="noStrike" baseline="30000" dirty="0">
                          <a:effectLst/>
                        </a:rPr>
                        <a:t>-2</a:t>
                      </a:r>
                      <a:r>
                        <a:rPr lang="en-GB" sz="1400" u="none" strike="noStrike" dirty="0">
                          <a:effectLst/>
                        </a:rPr>
                        <a:t>)</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332563">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32563">
                <a:tc>
                  <a:txBody>
                    <a:bodyPr/>
                    <a:lstStyle/>
                    <a:p>
                      <a:pPr algn="ctr" fontAlgn="b"/>
                      <a:r>
                        <a:rPr lang="en-GB" sz="1800" u="none" strike="noStrike">
                          <a:effectLst/>
                        </a:rPr>
                        <a:t>0.25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24</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32563">
                <a:tc>
                  <a:txBody>
                    <a:bodyPr/>
                    <a:lstStyle/>
                    <a:p>
                      <a:pPr algn="ctr" fontAlgn="b"/>
                      <a:r>
                        <a:rPr lang="en-GB" sz="1800" u="none" strike="noStrike">
                          <a:effectLst/>
                        </a:rPr>
                        <a:t>1</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3</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332563">
                <a:tc>
                  <a:txBody>
                    <a:bodyPr/>
                    <a:lstStyle/>
                    <a:p>
                      <a:pPr algn="ctr" fontAlgn="b"/>
                      <a:r>
                        <a:rPr lang="en-GB" sz="1800" u="none" strike="noStrike">
                          <a:effectLst/>
                        </a:rPr>
                        <a:t>2</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32563">
                <a:tc>
                  <a:txBody>
                    <a:bodyPr/>
                    <a:lstStyle/>
                    <a:p>
                      <a:pPr algn="ctr" fontAlgn="b"/>
                      <a:r>
                        <a:rPr lang="en-GB" sz="1800" u="none" strike="noStrike">
                          <a:effectLst/>
                        </a:rPr>
                        <a:t>3</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332563">
                <a:tc>
                  <a:txBody>
                    <a:bodyPr/>
                    <a:lstStyle/>
                    <a:p>
                      <a:pPr algn="ctr" fontAlgn="b"/>
                      <a:r>
                        <a:rPr lang="en-GB" sz="1800" u="none" strike="noStrike">
                          <a:effectLst/>
                        </a:rPr>
                        <a:t>4</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332563">
                <a:tc>
                  <a:txBody>
                    <a:bodyPr/>
                    <a:lstStyle/>
                    <a:p>
                      <a:pPr algn="ctr" fontAlgn="b"/>
                      <a:r>
                        <a:rPr lang="en-GB" sz="1800" u="none" strike="noStrike">
                          <a:effectLst/>
                        </a:rPr>
                        <a:t>5</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332563">
                <a:tc>
                  <a:txBody>
                    <a:bodyPr/>
                    <a:lstStyle/>
                    <a:p>
                      <a:pPr algn="ctr" fontAlgn="b"/>
                      <a:r>
                        <a:rPr lang="en-GB" sz="1800" u="none" strike="noStrike">
                          <a:effectLst/>
                        </a:rPr>
                        <a:t>6</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332563">
                <a:tc>
                  <a:txBody>
                    <a:bodyPr/>
                    <a:lstStyle/>
                    <a:p>
                      <a:pPr algn="ctr" fontAlgn="b"/>
                      <a:r>
                        <a:rPr lang="en-GB" sz="1800" u="none" strike="noStrike">
                          <a:effectLst/>
                        </a:rPr>
                        <a:t>7</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2</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332563">
                <a:tc>
                  <a:txBody>
                    <a:bodyPr/>
                    <a:lstStyle/>
                    <a:p>
                      <a:pPr algn="ctr" fontAlgn="b"/>
                      <a:r>
                        <a:rPr lang="en-GB" sz="1800" u="none" strike="noStrike">
                          <a:effectLst/>
                        </a:rPr>
                        <a:t>8</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332563">
                <a:tc>
                  <a:txBody>
                    <a:bodyPr/>
                    <a:lstStyle/>
                    <a:p>
                      <a:pPr algn="ctr" fontAlgn="b"/>
                      <a:r>
                        <a:rPr lang="en-GB" sz="1800" u="none" strike="noStrike">
                          <a:effectLst/>
                        </a:rPr>
                        <a:t>9</a:t>
                      </a:r>
                      <a:endParaRPr lang="en-GB" sz="1800" b="0" i="0" u="none" strike="noStrike">
                        <a:solidFill>
                          <a:srgbClr val="000000"/>
                        </a:solidFill>
                        <a:effectLst/>
                        <a:latin typeface="Calibri"/>
                      </a:endParaRPr>
                    </a:p>
                  </a:txBody>
                  <a:tcPr marL="9525" marR="9525" marT="9525"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332563">
                <a:tc>
                  <a:txBody>
                    <a:bodyPr/>
                    <a:lstStyle/>
                    <a:p>
                      <a:pPr algn="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-2</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sp>
        <p:nvSpPr>
          <p:cNvPr id="7" name="TextBox 6"/>
          <p:cNvSpPr txBox="1"/>
          <p:nvPr/>
        </p:nvSpPr>
        <p:spPr>
          <a:xfrm>
            <a:off x="3203848" y="1412776"/>
            <a:ext cx="5112568" cy="1477328"/>
          </a:xfrm>
          <a:prstGeom prst="rect">
            <a:avLst/>
          </a:prstGeom>
          <a:noFill/>
        </p:spPr>
        <p:txBody>
          <a:bodyPr wrap="square" rtlCol="0">
            <a:spAutoFit/>
          </a:bodyPr>
          <a:lstStyle/>
          <a:p>
            <a:r>
              <a:rPr lang="en-GB" dirty="0" smtClean="0"/>
              <a:t>When calculating the acceleration we are actually calculating the average acceleration between the two times. Therefore when the acceleration is plotted it is at the average point between the time intervals.</a:t>
            </a:r>
          </a:p>
        </p:txBody>
      </p:sp>
      <p:graphicFrame>
        <p:nvGraphicFramePr>
          <p:cNvPr id="8" name="Chart 7"/>
          <p:cNvGraphicFramePr>
            <a:graphicFrameLocks/>
          </p:cNvGraphicFramePr>
          <p:nvPr>
            <p:extLst>
              <p:ext uri="{D42A27DB-BD31-4B8C-83A1-F6EECF244321}">
                <p14:modId xmlns:p14="http://schemas.microsoft.com/office/powerpoint/2010/main" val="1810896322"/>
              </p:ext>
            </p:extLst>
          </p:nvPr>
        </p:nvGraphicFramePr>
        <p:xfrm>
          <a:off x="3131840" y="2877530"/>
          <a:ext cx="5703341" cy="371982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2937069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lstStyle/>
          <a:p>
            <a:r>
              <a:rPr lang="en-GB" dirty="0" smtClean="0"/>
              <a:t>Analysing the data</a:t>
            </a: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1333283654"/>
              </p:ext>
            </p:extLst>
          </p:nvPr>
        </p:nvGraphicFramePr>
        <p:xfrm>
          <a:off x="2987824" y="908720"/>
          <a:ext cx="3888432" cy="165618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a:graphicFrameLocks/>
          </p:cNvGraphicFramePr>
          <p:nvPr>
            <p:extLst>
              <p:ext uri="{D42A27DB-BD31-4B8C-83A1-F6EECF244321}">
                <p14:modId xmlns:p14="http://schemas.microsoft.com/office/powerpoint/2010/main" val="1500318526"/>
              </p:ext>
            </p:extLst>
          </p:nvPr>
        </p:nvGraphicFramePr>
        <p:xfrm>
          <a:off x="3275856" y="2204864"/>
          <a:ext cx="3672408" cy="25922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a:graphicFrameLocks/>
          </p:cNvGraphicFramePr>
          <p:nvPr>
            <p:extLst>
              <p:ext uri="{D42A27DB-BD31-4B8C-83A1-F6EECF244321}">
                <p14:modId xmlns:p14="http://schemas.microsoft.com/office/powerpoint/2010/main" val="2154593288"/>
              </p:ext>
            </p:extLst>
          </p:nvPr>
        </p:nvGraphicFramePr>
        <p:xfrm>
          <a:off x="3131840" y="4024290"/>
          <a:ext cx="3744416" cy="2808312"/>
        </p:xfrm>
        <a:graphic>
          <a:graphicData uri="http://schemas.openxmlformats.org/drawingml/2006/chart">
            <c:chart xmlns:c="http://schemas.openxmlformats.org/drawingml/2006/chart" xmlns:r="http://schemas.openxmlformats.org/officeDocument/2006/relationships" r:id="rId4"/>
          </a:graphicData>
        </a:graphic>
      </p:graphicFrame>
      <p:cxnSp>
        <p:nvCxnSpPr>
          <p:cNvPr id="13" name="Straight Connector 12"/>
          <p:cNvCxnSpPr/>
          <p:nvPr/>
        </p:nvCxnSpPr>
        <p:spPr>
          <a:xfrm>
            <a:off x="4716016" y="836712"/>
            <a:ext cx="0" cy="5688632"/>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395536" y="1340768"/>
            <a:ext cx="2448272" cy="4247317"/>
          </a:xfrm>
          <a:prstGeom prst="rect">
            <a:avLst/>
          </a:prstGeom>
          <a:noFill/>
        </p:spPr>
        <p:txBody>
          <a:bodyPr wrap="square" rtlCol="0">
            <a:spAutoFit/>
          </a:bodyPr>
          <a:lstStyle/>
          <a:p>
            <a:r>
              <a:rPr lang="en-GB" dirty="0" smtClean="0"/>
              <a:t>By aligning the graphs under the same x-axis i.e. time then it is possible to observe and define all kinematic characteristics at any given point. </a:t>
            </a:r>
          </a:p>
          <a:p>
            <a:endParaRPr lang="en-GB" dirty="0" smtClean="0"/>
          </a:p>
          <a:p>
            <a:endParaRPr lang="en-GB" dirty="0"/>
          </a:p>
          <a:p>
            <a:r>
              <a:rPr lang="en-GB" dirty="0" smtClean="0"/>
              <a:t>This is useful as the graph often show patterns or specific points that would not be obvious from tabulated or raw data.</a:t>
            </a:r>
            <a:endParaRPr lang="en-GB" dirty="0"/>
          </a:p>
        </p:txBody>
      </p:sp>
      <p:cxnSp>
        <p:nvCxnSpPr>
          <p:cNvPr id="8" name="Straight Connector 7"/>
          <p:cNvCxnSpPr/>
          <p:nvPr/>
        </p:nvCxnSpPr>
        <p:spPr>
          <a:xfrm>
            <a:off x="5292080" y="836712"/>
            <a:ext cx="0" cy="5688632"/>
          </a:xfrm>
          <a:prstGeom prst="line">
            <a:avLst/>
          </a:prstGeom>
          <a:ln w="19050">
            <a:solidFill>
              <a:srgbClr val="00B05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876256" y="1988840"/>
            <a:ext cx="2016224" cy="4247317"/>
          </a:xfrm>
          <a:prstGeom prst="rect">
            <a:avLst/>
          </a:prstGeom>
          <a:noFill/>
        </p:spPr>
        <p:txBody>
          <a:bodyPr wrap="square" rtlCol="0">
            <a:spAutoFit/>
          </a:bodyPr>
          <a:lstStyle/>
          <a:p>
            <a:r>
              <a:rPr lang="en-GB" dirty="0" smtClean="0"/>
              <a:t>Why is the </a:t>
            </a:r>
            <a:r>
              <a:rPr lang="en-GB" dirty="0" smtClean="0">
                <a:solidFill>
                  <a:srgbClr val="FF0000"/>
                </a:solidFill>
              </a:rPr>
              <a:t>red line </a:t>
            </a:r>
            <a:r>
              <a:rPr lang="en-GB" dirty="0" smtClean="0"/>
              <a:t>useful?</a:t>
            </a:r>
          </a:p>
          <a:p>
            <a:endParaRPr lang="en-GB" dirty="0"/>
          </a:p>
          <a:p>
            <a:r>
              <a:rPr lang="en-GB" dirty="0" smtClean="0"/>
              <a:t>Why is </a:t>
            </a:r>
            <a:r>
              <a:rPr lang="en-GB" dirty="0" smtClean="0">
                <a:solidFill>
                  <a:srgbClr val="00B050"/>
                </a:solidFill>
              </a:rPr>
              <a:t>green line</a:t>
            </a:r>
            <a:r>
              <a:rPr lang="en-GB" dirty="0" smtClean="0"/>
              <a:t> useful?</a:t>
            </a:r>
          </a:p>
          <a:p>
            <a:endParaRPr lang="en-GB" dirty="0"/>
          </a:p>
          <a:p>
            <a:r>
              <a:rPr lang="en-GB" dirty="0" smtClean="0"/>
              <a:t>Why is the information between the </a:t>
            </a:r>
            <a:r>
              <a:rPr lang="en-GB" dirty="0" smtClean="0">
                <a:solidFill>
                  <a:srgbClr val="FF0000"/>
                </a:solidFill>
              </a:rPr>
              <a:t>red</a:t>
            </a:r>
            <a:r>
              <a:rPr lang="en-GB" dirty="0" smtClean="0"/>
              <a:t> and</a:t>
            </a:r>
            <a:r>
              <a:rPr lang="en-GB" dirty="0" smtClean="0">
                <a:solidFill>
                  <a:srgbClr val="00B050"/>
                </a:solidFill>
              </a:rPr>
              <a:t> green </a:t>
            </a:r>
            <a:r>
              <a:rPr lang="en-GB" dirty="0" smtClean="0"/>
              <a:t>lines useful?</a:t>
            </a:r>
          </a:p>
          <a:p>
            <a:endParaRPr lang="en-GB" dirty="0"/>
          </a:p>
          <a:p>
            <a:pPr algn="ctr"/>
            <a:r>
              <a:rPr lang="en-GB" dirty="0" smtClean="0">
                <a:solidFill>
                  <a:srgbClr val="7030A0"/>
                </a:solidFill>
              </a:rPr>
              <a:t>Are there any other points that might be useful?</a:t>
            </a:r>
            <a:endParaRPr lang="en-GB" dirty="0">
              <a:solidFill>
                <a:srgbClr val="7030A0"/>
              </a:solidFill>
            </a:endParaRPr>
          </a:p>
        </p:txBody>
      </p:sp>
    </p:spTree>
    <p:extLst>
      <p:ext uri="{BB962C8B-B14F-4D97-AF65-F5344CB8AC3E}">
        <p14:creationId xmlns:p14="http://schemas.microsoft.com/office/powerpoint/2010/main" val="33921892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489</TotalTime>
  <Words>842</Words>
  <Application>Microsoft Office PowerPoint</Application>
  <PresentationFormat>On-screen Show (4:3)</PresentationFormat>
  <Paragraphs>200</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Cambria Math</vt:lpstr>
      <vt:lpstr>Office Theme</vt:lpstr>
      <vt:lpstr>Kinetics and Kinematics</vt:lpstr>
      <vt:lpstr>Linear Kinematics</vt:lpstr>
      <vt:lpstr>Linear kinematics</vt:lpstr>
      <vt:lpstr>Use of Kinematics</vt:lpstr>
      <vt:lpstr>Linear Displacement</vt:lpstr>
      <vt:lpstr>Vectors and scalar</vt:lpstr>
      <vt:lpstr>Displacement</vt:lpstr>
      <vt:lpstr>Trajectory</vt:lpstr>
      <vt:lpstr>Movement Patterns</vt:lpstr>
      <vt:lpstr>Speed and Velocity</vt:lpstr>
      <vt:lpstr>Speed and Velocity</vt:lpstr>
      <vt:lpstr>Acceleration</vt:lpstr>
      <vt:lpstr>Kinetics</vt:lpstr>
      <vt:lpstr>Force</vt:lpstr>
      <vt:lpstr>Forces</vt:lpstr>
      <vt:lpstr>Kinetics and Kinematics</vt:lpstr>
      <vt:lpstr>Linear Kinematics and  Analysing Performance</vt:lpstr>
      <vt:lpstr>Speed</vt:lpstr>
      <vt:lpstr>Acceleration</vt:lpstr>
      <vt:lpstr>Analysing the data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Linear Displacement</dc:title>
  <dc:creator>Administrator</dc:creator>
  <cp:lastModifiedBy>David Gardner</cp:lastModifiedBy>
  <cp:revision>36</cp:revision>
  <dcterms:created xsi:type="dcterms:W3CDTF">2016-02-24T10:36:57Z</dcterms:created>
  <dcterms:modified xsi:type="dcterms:W3CDTF">2019-10-06T11:10:07Z</dcterms:modified>
</cp:coreProperties>
</file>