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70" r:id="rId7"/>
    <p:sldId id="261" r:id="rId8"/>
    <p:sldId id="264" r:id="rId9"/>
    <p:sldId id="268" r:id="rId10"/>
    <p:sldId id="267" r:id="rId11"/>
    <p:sldId id="265" r:id="rId12"/>
    <p:sldId id="266" r:id="rId13"/>
    <p:sldId id="269" r:id="rId14"/>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28" autoAdjust="0"/>
    <p:restoredTop sz="94660"/>
  </p:normalViewPr>
  <p:slideViewPr>
    <p:cSldViewPr snapToGrid="0">
      <p:cViewPr varScale="1">
        <p:scale>
          <a:sx n="61" d="100"/>
          <a:sy n="61" d="100"/>
        </p:scale>
        <p:origin x="966"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80010" y="484480"/>
            <a:ext cx="5183981" cy="2954655"/>
          </a:xfrm>
        </p:spPr>
        <p:txBody>
          <a:bodyPr anchor="b">
            <a:normAutofit/>
          </a:bodyPr>
          <a:lstStyle>
            <a:lvl1pPr algn="ctr">
              <a:defRPr sz="4200" spc="-75" baseline="0"/>
            </a:lvl1pPr>
          </a:lstStyle>
          <a:p>
            <a:r>
              <a:rPr lang="en-US"/>
              <a:t>Click to edit Master title style</a:t>
            </a:r>
          </a:p>
        </p:txBody>
      </p:sp>
      <p:sp>
        <p:nvSpPr>
          <p:cNvPr id="3" name="Subtitle 2"/>
          <p:cNvSpPr>
            <a:spLocks noGrp="1"/>
          </p:cNvSpPr>
          <p:nvPr>
            <p:ph type="subTitle" idx="1"/>
          </p:nvPr>
        </p:nvSpPr>
        <p:spPr>
          <a:xfrm>
            <a:off x="1980010" y="3799134"/>
            <a:ext cx="5183981" cy="1969841"/>
          </a:xfrm>
        </p:spPr>
        <p:txBody>
          <a:bodyPr>
            <a:normAutofit/>
          </a:bodyPr>
          <a:lstStyle>
            <a:lvl1pPr marL="0" indent="0" algn="ctr">
              <a:buNone/>
              <a:defRPr sz="21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a:xfrm>
            <a:off x="548878" y="6138000"/>
            <a:ext cx="2321720" cy="720000"/>
          </a:xfrm>
          <a:prstGeom prst="rect">
            <a:avLst/>
          </a:prstGeom>
        </p:spPr>
        <p:txBody>
          <a:bodyPr/>
          <a:lstStyle/>
          <a:p>
            <a:fld id="{2395C5C9-164C-46B3-A87E-7660D39D3106}" type="datetime2">
              <a:rPr lang="en-US" smtClean="0"/>
              <a:t>Monday, August 22, 2022</a:t>
            </a:fld>
            <a:endParaRPr lang="en-US"/>
          </a:p>
        </p:txBody>
      </p:sp>
      <p:sp>
        <p:nvSpPr>
          <p:cNvPr id="5" name="Footer Placeholder 4"/>
          <p:cNvSpPr>
            <a:spLocks noGrp="1"/>
          </p:cNvSpPr>
          <p:nvPr>
            <p:ph type="ftr" sz="quarter" idx="11"/>
          </p:nvPr>
        </p:nvSpPr>
        <p:spPr>
          <a:xfrm>
            <a:off x="3411141" y="6138000"/>
            <a:ext cx="3752850" cy="720000"/>
          </a:xfrm>
          <a:prstGeom prst="rect">
            <a:avLst/>
          </a:prstGeom>
        </p:spPr>
        <p:txBody>
          <a:bodyPr/>
          <a:lstStyle/>
          <a:p>
            <a:pPr algn="l"/>
            <a:r>
              <a:rPr lang="en-US"/>
              <a:t>Sample Footer Text</a:t>
            </a:r>
          </a:p>
        </p:txBody>
      </p:sp>
      <p:sp>
        <p:nvSpPr>
          <p:cNvPr id="6" name="Slide Number Placeholder 5"/>
          <p:cNvSpPr>
            <a:spLocks noGrp="1"/>
          </p:cNvSpPr>
          <p:nvPr>
            <p:ph type="sldNum" sz="quarter" idx="12"/>
          </p:nvPr>
        </p:nvSpPr>
        <p:spPr>
          <a:xfrm>
            <a:off x="7704535" y="6138000"/>
            <a:ext cx="890587"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6502279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540000" y="2541601"/>
            <a:ext cx="8046244"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548878" y="6138000"/>
            <a:ext cx="2321720" cy="720000"/>
          </a:xfrm>
          <a:prstGeom prst="rect">
            <a:avLst/>
          </a:prstGeom>
        </p:spPr>
        <p:txBody>
          <a:bodyPr/>
          <a:lstStyle/>
          <a:p>
            <a:fld id="{4DDCFF8A-AAF8-4A12-8A91-9CA0EAF6CBB9}" type="datetime2">
              <a:rPr lang="en-US" smtClean="0"/>
              <a:t>Monday, August 22, 2022</a:t>
            </a:fld>
            <a:endParaRPr lang="en-US"/>
          </a:p>
        </p:txBody>
      </p:sp>
      <p:sp>
        <p:nvSpPr>
          <p:cNvPr id="5" name="Footer Placeholder 4"/>
          <p:cNvSpPr>
            <a:spLocks noGrp="1"/>
          </p:cNvSpPr>
          <p:nvPr>
            <p:ph type="ftr" sz="quarter" idx="11"/>
          </p:nvPr>
        </p:nvSpPr>
        <p:spPr>
          <a:xfrm>
            <a:off x="3411141" y="6138000"/>
            <a:ext cx="3752850" cy="720000"/>
          </a:xfrm>
          <a:prstGeom prst="rect">
            <a:avLst/>
          </a:prstGeom>
        </p:spPr>
        <p:txBody>
          <a:bodyPr/>
          <a:lstStyle/>
          <a:p>
            <a:pPr algn="l"/>
            <a:r>
              <a:rPr lang="en-US"/>
              <a:t>Sample Footer Text</a:t>
            </a:r>
          </a:p>
        </p:txBody>
      </p:sp>
      <p:sp>
        <p:nvSpPr>
          <p:cNvPr id="6" name="Slide Number Placeholder 5"/>
          <p:cNvSpPr>
            <a:spLocks noGrp="1"/>
          </p:cNvSpPr>
          <p:nvPr>
            <p:ph type="sldNum" sz="quarter" idx="12"/>
          </p:nvPr>
        </p:nvSpPr>
        <p:spPr>
          <a:xfrm>
            <a:off x="7704535" y="6138000"/>
            <a:ext cx="890587"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542348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0000" y="619200"/>
            <a:ext cx="8046245" cy="2879724"/>
          </a:xfrm>
        </p:spPr>
        <p:txBody>
          <a:bodyPr anchor="b">
            <a:normAutofit/>
          </a:bodyPr>
          <a:lstStyle>
            <a:lvl1pPr>
              <a:defRPr sz="4200"/>
            </a:lvl1pPr>
          </a:lstStyle>
          <a:p>
            <a:r>
              <a:rPr lang="en-US"/>
              <a:t>Click to edit Master title style</a:t>
            </a:r>
          </a:p>
        </p:txBody>
      </p:sp>
      <p:sp>
        <p:nvSpPr>
          <p:cNvPr id="3" name="Text Placeholder 2"/>
          <p:cNvSpPr>
            <a:spLocks noGrp="1"/>
          </p:cNvSpPr>
          <p:nvPr>
            <p:ph type="body" idx="1"/>
          </p:nvPr>
        </p:nvSpPr>
        <p:spPr>
          <a:xfrm>
            <a:off x="539932" y="3858924"/>
            <a:ext cx="8046245" cy="1919076"/>
          </a:xfrm>
        </p:spPr>
        <p:txBody>
          <a:bodyPr>
            <a:normAutofit/>
          </a:bodyPr>
          <a:lstStyle>
            <a:lvl1pPr marL="0" indent="0">
              <a:buNone/>
              <a:defRPr sz="2100">
                <a:solidFill>
                  <a:schemeClr val="tx1">
                    <a:tint val="75000"/>
                    <a:alpha val="60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48878" y="6138000"/>
            <a:ext cx="2321720" cy="720000"/>
          </a:xfrm>
          <a:prstGeom prst="rect">
            <a:avLst/>
          </a:prstGeom>
        </p:spPr>
        <p:txBody>
          <a:bodyPr/>
          <a:lstStyle/>
          <a:p>
            <a:fld id="{ABCC25C3-021A-4B0B-8F70-0C181FE1CF45}" type="datetime2">
              <a:rPr lang="en-US" smtClean="0"/>
              <a:t>Monday, August 22, 2022</a:t>
            </a:fld>
            <a:endParaRPr lang="en-US"/>
          </a:p>
        </p:txBody>
      </p:sp>
      <p:sp>
        <p:nvSpPr>
          <p:cNvPr id="5" name="Footer Placeholder 4"/>
          <p:cNvSpPr>
            <a:spLocks noGrp="1"/>
          </p:cNvSpPr>
          <p:nvPr>
            <p:ph type="ftr" sz="quarter" idx="11"/>
          </p:nvPr>
        </p:nvSpPr>
        <p:spPr>
          <a:xfrm>
            <a:off x="3411141" y="6138000"/>
            <a:ext cx="3752850" cy="720000"/>
          </a:xfrm>
          <a:prstGeom prst="rect">
            <a:avLst/>
          </a:prstGeom>
        </p:spPr>
        <p:txBody>
          <a:bodyPr/>
          <a:lstStyle/>
          <a:p>
            <a:pPr algn="l"/>
            <a:r>
              <a:rPr lang="en-US"/>
              <a:t>Sample Footer Text</a:t>
            </a:r>
          </a:p>
        </p:txBody>
      </p:sp>
      <p:sp>
        <p:nvSpPr>
          <p:cNvPr id="6" name="Slide Number Placeholder 5"/>
          <p:cNvSpPr>
            <a:spLocks noGrp="1"/>
          </p:cNvSpPr>
          <p:nvPr>
            <p:ph type="sldNum" sz="quarter" idx="12"/>
          </p:nvPr>
        </p:nvSpPr>
        <p:spPr>
          <a:xfrm>
            <a:off x="7704535" y="6138000"/>
            <a:ext cx="890587"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0174028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540000" y="2541601"/>
            <a:ext cx="375285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43800" y="2541600"/>
            <a:ext cx="375285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548878" y="6138000"/>
            <a:ext cx="2321720" cy="720000"/>
          </a:xfrm>
          <a:prstGeom prst="rect">
            <a:avLst/>
          </a:prstGeom>
        </p:spPr>
        <p:txBody>
          <a:bodyPr/>
          <a:lstStyle/>
          <a:p>
            <a:fld id="{0C23D88D-8CEC-4ED9-A53B-5596187D9A16}" type="datetime2">
              <a:rPr lang="en-US" smtClean="0"/>
              <a:t>Monday, August 22, 2022</a:t>
            </a:fld>
            <a:endParaRPr lang="en-US"/>
          </a:p>
        </p:txBody>
      </p:sp>
      <p:sp>
        <p:nvSpPr>
          <p:cNvPr id="6" name="Footer Placeholder 5"/>
          <p:cNvSpPr>
            <a:spLocks noGrp="1"/>
          </p:cNvSpPr>
          <p:nvPr>
            <p:ph type="ftr" sz="quarter" idx="11"/>
          </p:nvPr>
        </p:nvSpPr>
        <p:spPr>
          <a:xfrm>
            <a:off x="3411141" y="6138000"/>
            <a:ext cx="375285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7704535" y="6138000"/>
            <a:ext cx="890587"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606738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0000" y="619201"/>
            <a:ext cx="8046244" cy="673005"/>
          </a:xfrm>
        </p:spPr>
        <p:txBody>
          <a:bodyPr>
            <a:normAutofit/>
          </a:bodyPr>
          <a:lstStyle/>
          <a:p>
            <a:r>
              <a:rPr lang="en-US"/>
              <a:t>Click to edit Master title style</a:t>
            </a:r>
          </a:p>
        </p:txBody>
      </p:sp>
      <p:sp>
        <p:nvSpPr>
          <p:cNvPr id="3" name="Text Placeholder 2"/>
          <p:cNvSpPr>
            <a:spLocks noGrp="1"/>
          </p:cNvSpPr>
          <p:nvPr>
            <p:ph type="body" idx="1"/>
          </p:nvPr>
        </p:nvSpPr>
        <p:spPr>
          <a:xfrm>
            <a:off x="540000" y="1840698"/>
            <a:ext cx="3761729" cy="565796"/>
          </a:xfrm>
        </p:spPr>
        <p:txBody>
          <a:bodyPr wrap="square" anchor="b">
            <a:normAutofit/>
          </a:bodyPr>
          <a:lstStyle>
            <a:lvl1pPr marL="0" indent="0">
              <a:lnSpc>
                <a:spcPct val="120000"/>
              </a:lnSpc>
              <a:buNone/>
              <a:defRPr sz="1200" b="0" cap="all" spc="150" baseline="0">
                <a:solidFill>
                  <a:schemeClr val="tx1"/>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40000" y="2541601"/>
            <a:ext cx="375285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843800" y="1840698"/>
            <a:ext cx="3761729" cy="565796"/>
          </a:xfrm>
        </p:spPr>
        <p:txBody>
          <a:bodyPr anchor="b">
            <a:normAutofit/>
          </a:bodyPr>
          <a:lstStyle>
            <a:lvl1pPr marL="0" indent="0">
              <a:lnSpc>
                <a:spcPct val="120000"/>
              </a:lnSpc>
              <a:buNone/>
              <a:defRPr sz="1200" b="0" cap="all" spc="150" baseline="0">
                <a:solidFill>
                  <a:schemeClr val="tx1"/>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43800" y="2541601"/>
            <a:ext cx="375285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548878" y="6138000"/>
            <a:ext cx="2321720" cy="720000"/>
          </a:xfrm>
          <a:prstGeom prst="rect">
            <a:avLst/>
          </a:prstGeom>
        </p:spPr>
        <p:txBody>
          <a:bodyPr/>
          <a:lstStyle/>
          <a:p>
            <a:fld id="{D2CCD382-DFDA-4722-A27A-59C21AD112F2}" type="datetime2">
              <a:rPr lang="en-US" smtClean="0"/>
              <a:t>Monday, August 22, 2022</a:t>
            </a:fld>
            <a:endParaRPr lang="en-US"/>
          </a:p>
        </p:txBody>
      </p:sp>
      <p:sp>
        <p:nvSpPr>
          <p:cNvPr id="8" name="Footer Placeholder 7"/>
          <p:cNvSpPr>
            <a:spLocks noGrp="1"/>
          </p:cNvSpPr>
          <p:nvPr>
            <p:ph type="ftr" sz="quarter" idx="11"/>
          </p:nvPr>
        </p:nvSpPr>
        <p:spPr>
          <a:xfrm>
            <a:off x="3411141" y="6138000"/>
            <a:ext cx="375285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7704535" y="6138000"/>
            <a:ext cx="890587"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92501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548878" y="6138000"/>
            <a:ext cx="2321720" cy="720000"/>
          </a:xfrm>
          <a:prstGeom prst="rect">
            <a:avLst/>
          </a:prstGeom>
        </p:spPr>
        <p:txBody>
          <a:bodyPr/>
          <a:lstStyle/>
          <a:p>
            <a:fld id="{22F2A30D-1C09-413F-AAB1-38F366000715}" type="datetime2">
              <a:rPr lang="en-US" smtClean="0"/>
              <a:t>Monday, August 22, 2022</a:t>
            </a:fld>
            <a:endParaRPr lang="en-US"/>
          </a:p>
        </p:txBody>
      </p:sp>
      <p:sp>
        <p:nvSpPr>
          <p:cNvPr id="4" name="Footer Placeholder 3"/>
          <p:cNvSpPr>
            <a:spLocks noGrp="1"/>
          </p:cNvSpPr>
          <p:nvPr>
            <p:ph type="ftr" sz="quarter" idx="11"/>
          </p:nvPr>
        </p:nvSpPr>
        <p:spPr>
          <a:xfrm>
            <a:off x="3411141" y="6138000"/>
            <a:ext cx="375285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7704535" y="6138000"/>
            <a:ext cx="890587"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370195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48878" y="6138000"/>
            <a:ext cx="2321720" cy="720000"/>
          </a:xfrm>
          <a:prstGeom prst="rect">
            <a:avLst/>
          </a:prstGeom>
        </p:spPr>
        <p:txBody>
          <a:bodyPr/>
          <a:lstStyle/>
          <a:p>
            <a:fld id="{6DB82B9C-D65E-4F64-95C3-B10F3B00F0D9}" type="datetime2">
              <a:rPr lang="en-US" smtClean="0"/>
              <a:t>Monday, August 22, 2022</a:t>
            </a:fld>
            <a:endParaRPr lang="en-US"/>
          </a:p>
        </p:txBody>
      </p:sp>
      <p:sp>
        <p:nvSpPr>
          <p:cNvPr id="3" name="Footer Placeholder 2"/>
          <p:cNvSpPr>
            <a:spLocks noGrp="1"/>
          </p:cNvSpPr>
          <p:nvPr>
            <p:ph type="ftr" sz="quarter" idx="11"/>
          </p:nvPr>
        </p:nvSpPr>
        <p:spPr>
          <a:xfrm>
            <a:off x="3411141" y="6138000"/>
            <a:ext cx="375285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7704535" y="6138000"/>
            <a:ext cx="890587"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78969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0001" y="619200"/>
            <a:ext cx="2330597" cy="1477328"/>
          </a:xfrm>
        </p:spPr>
        <p:txBody>
          <a:bodyPr anchor="t" anchorCtr="0">
            <a:normAutofit/>
          </a:bodyPr>
          <a:lstStyle>
            <a:lvl1pPr>
              <a:lnSpc>
                <a:spcPct val="100000"/>
              </a:lnSpc>
              <a:defRPr sz="2100"/>
            </a:lvl1pPr>
          </a:lstStyle>
          <a:p>
            <a:r>
              <a:rPr lang="en-US"/>
              <a:t>Click to edit Master title style</a:t>
            </a:r>
          </a:p>
        </p:txBody>
      </p:sp>
      <p:sp>
        <p:nvSpPr>
          <p:cNvPr id="3" name="Content Placeholder 2"/>
          <p:cNvSpPr>
            <a:spLocks noGrp="1"/>
          </p:cNvSpPr>
          <p:nvPr>
            <p:ph idx="1"/>
          </p:nvPr>
        </p:nvSpPr>
        <p:spPr>
          <a:xfrm>
            <a:off x="3411141" y="584663"/>
            <a:ext cx="5183981" cy="5184313"/>
          </a:xfrm>
        </p:spPr>
        <p:txBody>
          <a:bodyPr/>
          <a:lstStyle>
            <a:lvl1pPr marL="0" indent="0">
              <a:lnSpc>
                <a:spcPct val="100000"/>
              </a:lnSpc>
              <a:buNone/>
              <a:defRPr sz="3600"/>
            </a:lvl1pPr>
            <a:lvl2pPr marL="685800" indent="-342900">
              <a:buFont typeface="Arial" panose="020B0604020202020204" pitchFamily="34" charset="0"/>
              <a:buChar char="•"/>
              <a:defRPr sz="1500"/>
            </a:lvl2pPr>
            <a:lvl3pPr marL="942975" indent="-257175">
              <a:buFont typeface="Arial" panose="020B0604020202020204" pitchFamily="34" charset="0"/>
              <a:buChar char="•"/>
              <a:defRPr sz="1500"/>
            </a:lvl3pPr>
            <a:lvl4pPr marL="1285875" indent="-257175">
              <a:buFont typeface="Arial" panose="020B0604020202020204" pitchFamily="34" charset="0"/>
              <a:buChar char="•"/>
              <a:defRPr sz="1500"/>
            </a:lvl4pPr>
            <a:lvl5pPr marL="1628775" indent="-257175">
              <a:buFont typeface="Arial" panose="020B0604020202020204" pitchFamily="34" charset="0"/>
              <a:buChar cha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540001" y="2541601"/>
            <a:ext cx="2330597" cy="3231837"/>
          </a:xfrm>
        </p:spPr>
        <p:txBody>
          <a:bodyPr>
            <a:normAutofit/>
          </a:bodyPr>
          <a:lstStyle>
            <a:lvl1pPr marL="0" indent="0">
              <a:buNone/>
              <a:defRPr sz="15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548878" y="6138000"/>
            <a:ext cx="2321720" cy="720000"/>
          </a:xfrm>
          <a:prstGeom prst="rect">
            <a:avLst/>
          </a:prstGeom>
        </p:spPr>
        <p:txBody>
          <a:bodyPr/>
          <a:lstStyle/>
          <a:p>
            <a:fld id="{B7F5FDCC-6AAC-4A08-B9E0-3793AB5E64C3}" type="datetime2">
              <a:rPr lang="en-US" smtClean="0"/>
              <a:t>Monday, August 22, 2022</a:t>
            </a:fld>
            <a:endParaRPr lang="en-US"/>
          </a:p>
        </p:txBody>
      </p:sp>
      <p:sp>
        <p:nvSpPr>
          <p:cNvPr id="6" name="Footer Placeholder 5"/>
          <p:cNvSpPr>
            <a:spLocks noGrp="1"/>
          </p:cNvSpPr>
          <p:nvPr>
            <p:ph type="ftr" sz="quarter" idx="11"/>
          </p:nvPr>
        </p:nvSpPr>
        <p:spPr>
          <a:xfrm>
            <a:off x="3411141" y="6138000"/>
            <a:ext cx="375285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7704535" y="6138000"/>
            <a:ext cx="890587"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5932034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0000" y="619200"/>
            <a:ext cx="2321720" cy="1476000"/>
          </a:xfrm>
        </p:spPr>
        <p:txBody>
          <a:bodyPr anchor="t" anchorCtr="0">
            <a:normAutofit/>
          </a:bodyPr>
          <a:lstStyle>
            <a:lvl1pPr>
              <a:defRPr sz="2100"/>
            </a:lvl1pPr>
          </a:lstStyle>
          <a:p>
            <a:r>
              <a:rPr lang="en-US"/>
              <a:t>Click to edit Master title style</a:t>
            </a:r>
          </a:p>
        </p:txBody>
      </p:sp>
      <p:sp>
        <p:nvSpPr>
          <p:cNvPr id="3" name="Picture Placeholder 2"/>
          <p:cNvSpPr>
            <a:spLocks noGrp="1" noChangeAspect="1"/>
          </p:cNvSpPr>
          <p:nvPr>
            <p:ph type="pic" idx="1"/>
          </p:nvPr>
        </p:nvSpPr>
        <p:spPr>
          <a:xfrm>
            <a:off x="3411141" y="728664"/>
            <a:ext cx="5192859" cy="504031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p:cNvSpPr>
            <a:spLocks noGrp="1"/>
          </p:cNvSpPr>
          <p:nvPr>
            <p:ph type="body" sz="half" idx="2"/>
          </p:nvPr>
        </p:nvSpPr>
        <p:spPr>
          <a:xfrm>
            <a:off x="540000" y="2541600"/>
            <a:ext cx="2321719" cy="3232800"/>
          </a:xfrm>
        </p:spPr>
        <p:txBody>
          <a:bodyPr>
            <a:normAutofit/>
          </a:bodyPr>
          <a:lstStyle>
            <a:lvl1pPr marL="0" indent="0">
              <a:buNone/>
              <a:defRPr sz="15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548878" y="6138000"/>
            <a:ext cx="2321720" cy="720000"/>
          </a:xfrm>
          <a:prstGeom prst="rect">
            <a:avLst/>
          </a:prstGeom>
        </p:spPr>
        <p:txBody>
          <a:bodyPr/>
          <a:lstStyle/>
          <a:p>
            <a:fld id="{349FE94D-439C-40F1-900E-BC07940E3988}" type="datetime2">
              <a:rPr lang="en-US" smtClean="0"/>
              <a:t>Monday, August 22, 2022</a:t>
            </a:fld>
            <a:endParaRPr lang="en-US"/>
          </a:p>
        </p:txBody>
      </p:sp>
      <p:sp>
        <p:nvSpPr>
          <p:cNvPr id="6" name="Footer Placeholder 5"/>
          <p:cNvSpPr>
            <a:spLocks noGrp="1"/>
          </p:cNvSpPr>
          <p:nvPr>
            <p:ph type="ftr" sz="quarter" idx="11"/>
          </p:nvPr>
        </p:nvSpPr>
        <p:spPr>
          <a:xfrm>
            <a:off x="3411141" y="6138000"/>
            <a:ext cx="375285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7704535" y="6138000"/>
            <a:ext cx="890587"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15687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40000" y="2636839"/>
            <a:ext cx="8046244"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548878" y="6138000"/>
            <a:ext cx="2321720" cy="720000"/>
          </a:xfrm>
          <a:prstGeom prst="rect">
            <a:avLst/>
          </a:prstGeom>
        </p:spPr>
        <p:txBody>
          <a:bodyPr/>
          <a:lstStyle/>
          <a:p>
            <a:fld id="{5B75179A-1E2B-41AB-B400-4F1B4022FAEE}" type="datetime2">
              <a:rPr lang="en-US" smtClean="0"/>
              <a:t>Monday, August 22, 2022</a:t>
            </a:fld>
            <a:endParaRPr lang="en-US"/>
          </a:p>
        </p:txBody>
      </p:sp>
      <p:sp>
        <p:nvSpPr>
          <p:cNvPr id="5" name="Footer Placeholder 4"/>
          <p:cNvSpPr>
            <a:spLocks noGrp="1"/>
          </p:cNvSpPr>
          <p:nvPr>
            <p:ph type="ftr" sz="quarter" idx="11"/>
          </p:nvPr>
        </p:nvSpPr>
        <p:spPr>
          <a:xfrm>
            <a:off x="3411141" y="6138000"/>
            <a:ext cx="375285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7704535" y="6138000"/>
            <a:ext cx="890587"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17167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05365" y="720001"/>
            <a:ext cx="1107996" cy="5048975"/>
          </a:xfrm>
        </p:spPr>
        <p:txBody>
          <a:bodyPr vert="eaVert">
            <a:normAutofit/>
          </a:bodyPr>
          <a:lstStyle>
            <a:lvl1pPr>
              <a:defRPr/>
            </a:lvl1pPr>
          </a:lstStyle>
          <a:p>
            <a:r>
              <a:rPr lang="en-US"/>
              <a:t>Click to edit Master title style</a:t>
            </a:r>
          </a:p>
        </p:txBody>
      </p:sp>
      <p:sp>
        <p:nvSpPr>
          <p:cNvPr id="3" name="Vertical Text Placeholder 2"/>
          <p:cNvSpPr>
            <a:spLocks noGrp="1"/>
          </p:cNvSpPr>
          <p:nvPr>
            <p:ph type="body" orient="vert" idx="1"/>
          </p:nvPr>
        </p:nvSpPr>
        <p:spPr>
          <a:xfrm>
            <a:off x="548878" y="720001"/>
            <a:ext cx="6697211"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548878" y="6138000"/>
            <a:ext cx="2321720" cy="720000"/>
          </a:xfrm>
          <a:prstGeom prst="rect">
            <a:avLst/>
          </a:prstGeom>
        </p:spPr>
        <p:txBody>
          <a:bodyPr/>
          <a:lstStyle/>
          <a:p>
            <a:fld id="{05681D0F-6595-4F14-8EF3-954CD87C797B}" type="datetime2">
              <a:rPr lang="en-US" smtClean="0"/>
              <a:t>Monday, August 22, 2022</a:t>
            </a:fld>
            <a:endParaRPr lang="en-US"/>
          </a:p>
        </p:txBody>
      </p:sp>
      <p:sp>
        <p:nvSpPr>
          <p:cNvPr id="5" name="Footer Placeholder 4"/>
          <p:cNvSpPr>
            <a:spLocks noGrp="1"/>
          </p:cNvSpPr>
          <p:nvPr>
            <p:ph type="ftr" sz="quarter" idx="11"/>
          </p:nvPr>
        </p:nvSpPr>
        <p:spPr>
          <a:xfrm>
            <a:off x="3411141" y="6138000"/>
            <a:ext cx="375285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7704535" y="6138000"/>
            <a:ext cx="890587"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3554315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stretch>
            <a:fillRect l="-50000" r="-50000"/>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9144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Placeholder 1"/>
          <p:cNvSpPr>
            <a:spLocks noGrp="1"/>
          </p:cNvSpPr>
          <p:nvPr>
            <p:ph type="title"/>
          </p:nvPr>
        </p:nvSpPr>
        <p:spPr>
          <a:xfrm>
            <a:off x="540000" y="619200"/>
            <a:ext cx="8046242" cy="1477328"/>
          </a:xfrm>
          <a:prstGeom prst="rect">
            <a:avLst/>
          </a:prstGeom>
        </p:spPr>
        <p:txBody>
          <a:bodyPr vert="horz" wrap="square" lIns="0" tIns="0" rIns="0" bIns="0" rtlCol="0" anchor="t" anchorCtr="0">
            <a:normAutofit/>
          </a:bodyPr>
          <a:lstStyle/>
          <a:p>
            <a:endParaRPr lang="en-US"/>
          </a:p>
        </p:txBody>
      </p:sp>
      <p:sp>
        <p:nvSpPr>
          <p:cNvPr id="3" name="Text Placeholder 2"/>
          <p:cNvSpPr>
            <a:spLocks noGrp="1"/>
          </p:cNvSpPr>
          <p:nvPr>
            <p:ph type="body" idx="1"/>
          </p:nvPr>
        </p:nvSpPr>
        <p:spPr>
          <a:xfrm>
            <a:off x="540000" y="2541601"/>
            <a:ext cx="8046244"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548878" y="6138000"/>
            <a:ext cx="2321720" cy="720000"/>
          </a:xfrm>
          <a:prstGeom prst="rect">
            <a:avLst/>
          </a:prstGeom>
        </p:spPr>
        <p:txBody>
          <a:bodyPr vert="horz" lIns="0" tIns="180000" rIns="0" bIns="180000" rtlCol="0" anchor="ctr"/>
          <a:lstStyle>
            <a:lvl1pPr algn="l">
              <a:lnSpc>
                <a:spcPct val="120000"/>
              </a:lnSpc>
              <a:defRPr sz="900" spc="15" baseline="0">
                <a:solidFill>
                  <a:schemeClr val="tx1"/>
                </a:solidFill>
                <a:latin typeface="+mn-lt"/>
              </a:defRPr>
            </a:lvl1pPr>
          </a:lstStyle>
          <a:p>
            <a:fld id="{8DEA2CF1-0EB2-4673-802D-3371233E4A77}" type="datetime2">
              <a:rPr lang="en-US" smtClean="0"/>
              <a:t>Monday, August 22, 2022</a:t>
            </a:fld>
            <a:endParaRPr lang="en-US"/>
          </a:p>
        </p:txBody>
      </p:sp>
      <p:sp>
        <p:nvSpPr>
          <p:cNvPr id="5" name="Footer Placeholder 4"/>
          <p:cNvSpPr>
            <a:spLocks noGrp="1"/>
          </p:cNvSpPr>
          <p:nvPr>
            <p:ph type="ftr" sz="quarter" idx="3"/>
          </p:nvPr>
        </p:nvSpPr>
        <p:spPr>
          <a:xfrm>
            <a:off x="3411141" y="6138000"/>
            <a:ext cx="3752850" cy="720000"/>
          </a:xfrm>
          <a:prstGeom prst="rect">
            <a:avLst/>
          </a:prstGeom>
        </p:spPr>
        <p:txBody>
          <a:bodyPr vert="horz" lIns="0" tIns="180000" rIns="0" bIns="180000" rtlCol="0" anchor="ctr"/>
          <a:lstStyle>
            <a:lvl1pPr algn="ctr">
              <a:lnSpc>
                <a:spcPct val="120000"/>
              </a:lnSpc>
              <a:defRPr sz="900" spc="15" baseline="0">
                <a:solidFill>
                  <a:schemeClr val="tx1"/>
                </a:solidFill>
                <a:latin typeface="+mn-lt"/>
              </a:defRPr>
            </a:lvl1pPr>
          </a:lstStyle>
          <a:p>
            <a:pPr algn="l"/>
            <a:r>
              <a:rPr lang="en-US"/>
              <a:t>Sample Footer Text</a:t>
            </a:r>
          </a:p>
        </p:txBody>
      </p:sp>
      <p:sp>
        <p:nvSpPr>
          <p:cNvPr id="6" name="Slide Number Placeholder 5"/>
          <p:cNvSpPr>
            <a:spLocks noGrp="1"/>
          </p:cNvSpPr>
          <p:nvPr>
            <p:ph type="sldNum" sz="quarter" idx="4"/>
          </p:nvPr>
        </p:nvSpPr>
        <p:spPr>
          <a:xfrm>
            <a:off x="7704535" y="6138000"/>
            <a:ext cx="890587" cy="720000"/>
          </a:xfrm>
          <a:prstGeom prst="rect">
            <a:avLst/>
          </a:prstGeom>
        </p:spPr>
        <p:txBody>
          <a:bodyPr vert="horz" lIns="0" tIns="180000" rIns="0" bIns="180000" rtlCol="0" anchor="ctr"/>
          <a:lstStyle>
            <a:lvl1pPr algn="r">
              <a:lnSpc>
                <a:spcPct val="120000"/>
              </a:lnSpc>
              <a:defRPr sz="900" spc="15" baseline="0">
                <a:solidFill>
                  <a:schemeClr val="tx1"/>
                </a:solidFill>
                <a:latin typeface="+mn-lt"/>
              </a:defRPr>
            </a:lvl1pPr>
          </a:lstStyle>
          <a:p>
            <a:fld id="{1621B6DD-29C1-4FEA-923F-71EA1347694C}" type="slidenum">
              <a:rPr lang="en-US" smtClean="0"/>
              <a:pPr/>
              <a:t>‹#›</a:t>
            </a:fld>
            <a:endParaRPr lang="en-US"/>
          </a:p>
        </p:txBody>
      </p:sp>
    </p:spTree>
    <p:extLst>
      <p:ext uri="{BB962C8B-B14F-4D97-AF65-F5344CB8AC3E}">
        <p14:creationId xmlns:p14="http://schemas.microsoft.com/office/powerpoint/2010/main" val="1336417368"/>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3200" kern="1200" cap="none"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hyperlink" Target="https://www.grocerydive.com/news/tesco-opens-frictionless-store-in-london-using-tech-from-trigo/608574/" TargetMode="External"/><Relationship Id="rId2" Type="http://schemas.openxmlformats.org/officeDocument/2006/relationships/hyperlink" Target="https://www.tesco.com/groceries/en-GB/shop/home-and-ents/electrical/smart-technology" TargetMode="External"/><Relationship Id="rId1" Type="http://schemas.openxmlformats.org/officeDocument/2006/relationships/slideLayout" Target="../slideLayouts/slideLayout9.xml"/><Relationship Id="rId6" Type="http://schemas.openxmlformats.org/officeDocument/2006/relationships/hyperlink" Target="https://www.bazaarvoice.com/blog/8-brands-winning-at-e-commerce-during-covid-19/" TargetMode="External"/><Relationship Id="rId5" Type="http://schemas.openxmlformats.org/officeDocument/2006/relationships/hyperlink" Target="https://www.tescoplc.com/news/2021/tesco-opens-new-checkout-free-store-getgo/" TargetMode="External"/><Relationship Id="rId4" Type="http://schemas.openxmlformats.org/officeDocument/2006/relationships/hyperlink" Target="https://www.marketingweek.com/tesco-clubcard-data-to-help-people-eat-healthi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9D9EE878-8329-4F4B-8ADC-9BB75DEBB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D2DF3FB8-BCC2-430C-A8A9-005771688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3" name="Freeform: Shape 42">
            <a:extLst>
              <a:ext uri="{FF2B5EF4-FFF2-40B4-BE49-F238E27FC236}">
                <a16:creationId xmlns:a16="http://schemas.microsoft.com/office/drawing/2014/main" id="{8D724D7F-C49C-4010-ADAF-9C5CD18D4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46304" cy="6858000"/>
          </a:xfrm>
          <a:custGeom>
            <a:avLst/>
            <a:gdLst>
              <a:gd name="connsiteX0" fmla="*/ 0 w 7928406"/>
              <a:gd name="connsiteY0" fmla="*/ 0 h 6858000"/>
              <a:gd name="connsiteX1" fmla="*/ 7127397 w 7928406"/>
              <a:gd name="connsiteY1" fmla="*/ 0 h 6858000"/>
              <a:gd name="connsiteX2" fmla="*/ 7302120 w 7928406"/>
              <a:gd name="connsiteY2" fmla="*/ 279455 h 6858000"/>
              <a:gd name="connsiteX3" fmla="*/ 7928406 w 7928406"/>
              <a:gd name="connsiteY3" fmla="*/ 3061922 h 6858000"/>
              <a:gd name="connsiteX4" fmla="*/ 7746627 w 7928406"/>
              <a:gd name="connsiteY4" fmla="*/ 4515619 h 6858000"/>
              <a:gd name="connsiteX5" fmla="*/ 7201289 w 7928406"/>
              <a:gd name="connsiteY5" fmla="*/ 5969316 h 6858000"/>
              <a:gd name="connsiteX6" fmla="*/ 6608022 w 7928406"/>
              <a:gd name="connsiteY6" fmla="*/ 6777438 h 6858000"/>
              <a:gd name="connsiteX7" fmla="*/ 6529065 w 7928406"/>
              <a:gd name="connsiteY7" fmla="*/ 6858000 h 6858000"/>
              <a:gd name="connsiteX8" fmla="*/ 0 w 7928406"/>
              <a:gd name="connsiteY8" fmla="*/ 6858000 h 6858000"/>
              <a:gd name="connsiteX9" fmla="*/ 0 w 7928406"/>
              <a:gd name="connsiteY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28406" h="6858000">
                <a:moveTo>
                  <a:pt x="0" y="0"/>
                </a:moveTo>
                <a:lnTo>
                  <a:pt x="7127397" y="0"/>
                </a:lnTo>
                <a:lnTo>
                  <a:pt x="7302120" y="279455"/>
                </a:lnTo>
                <a:cubicBezTo>
                  <a:pt x="7719644" y="1021447"/>
                  <a:pt x="7928406" y="1948936"/>
                  <a:pt x="7928406" y="3061922"/>
                </a:cubicBezTo>
                <a:cubicBezTo>
                  <a:pt x="7928406" y="3516203"/>
                  <a:pt x="7867813" y="3970483"/>
                  <a:pt x="7746627" y="4515619"/>
                </a:cubicBezTo>
                <a:cubicBezTo>
                  <a:pt x="7595144" y="5030470"/>
                  <a:pt x="7443661" y="5515036"/>
                  <a:pt x="7201289" y="5969316"/>
                </a:cubicBezTo>
                <a:cubicBezTo>
                  <a:pt x="7019510" y="6275955"/>
                  <a:pt x="6820689" y="6544265"/>
                  <a:pt x="6608022" y="6777438"/>
                </a:cubicBezTo>
                <a:lnTo>
                  <a:pt x="6529065" y="6858000"/>
                </a:lnTo>
                <a:lnTo>
                  <a:pt x="0" y="6858000"/>
                </a:lnTo>
                <a:lnTo>
                  <a:pt x="0" y="0"/>
                </a:lnTo>
                <a:close/>
              </a:path>
            </a:pathLst>
          </a:custGeom>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pic>
        <p:nvPicPr>
          <p:cNvPr id="10" name="Picture 9" descr="A picture containing text, sky, outdoor, shop&#10;&#10;Description automatically generated">
            <a:extLst>
              <a:ext uri="{FF2B5EF4-FFF2-40B4-BE49-F238E27FC236}">
                <a16:creationId xmlns:a16="http://schemas.microsoft.com/office/drawing/2014/main" id="{92F319DE-5662-FF4C-C7BF-25C88AA297E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22568" y="127819"/>
            <a:ext cx="3321432" cy="2217056"/>
          </a:xfrm>
          <a:custGeom>
            <a:avLst/>
            <a:gdLst/>
            <a:ahLst/>
            <a:cxnLst/>
            <a:rect l="l" t="t" r="r" b="b"/>
            <a:pathLst>
              <a:path w="5014800" h="2524669">
                <a:moveTo>
                  <a:pt x="0" y="0"/>
                </a:moveTo>
                <a:lnTo>
                  <a:pt x="5014800" y="0"/>
                </a:lnTo>
                <a:lnTo>
                  <a:pt x="5014800" y="2524669"/>
                </a:lnTo>
                <a:lnTo>
                  <a:pt x="0" y="2524669"/>
                </a:lnTo>
                <a:close/>
              </a:path>
            </a:pathLst>
          </a:custGeom>
        </p:spPr>
      </p:pic>
      <p:pic>
        <p:nvPicPr>
          <p:cNvPr id="4" name="Picture 3">
            <a:extLst>
              <a:ext uri="{FF2B5EF4-FFF2-40B4-BE49-F238E27FC236}">
                <a16:creationId xmlns:a16="http://schemas.microsoft.com/office/drawing/2014/main" id="{420AB902-B275-3740-0299-EA0B2B488BB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r="6250" b="6250"/>
          <a:stretch/>
        </p:blipFill>
        <p:spPr>
          <a:xfrm>
            <a:off x="5857209" y="3559277"/>
            <a:ext cx="3286791" cy="2408903"/>
          </a:xfrm>
          <a:custGeom>
            <a:avLst/>
            <a:gdLst/>
            <a:ahLst/>
            <a:cxnLst/>
            <a:rect l="l" t="t" r="r" b="b"/>
            <a:pathLst>
              <a:path w="5014800" h="2524669">
                <a:moveTo>
                  <a:pt x="0" y="0"/>
                </a:moveTo>
                <a:lnTo>
                  <a:pt x="5014800" y="0"/>
                </a:lnTo>
                <a:lnTo>
                  <a:pt x="5014800" y="2524669"/>
                </a:lnTo>
                <a:lnTo>
                  <a:pt x="0" y="2524669"/>
                </a:lnTo>
                <a:close/>
              </a:path>
            </a:pathLst>
          </a:custGeom>
        </p:spPr>
      </p:pic>
      <p:sp>
        <p:nvSpPr>
          <p:cNvPr id="2" name="Title 1"/>
          <p:cNvSpPr>
            <a:spLocks noGrp="1"/>
          </p:cNvSpPr>
          <p:nvPr>
            <p:ph type="title"/>
          </p:nvPr>
        </p:nvSpPr>
        <p:spPr>
          <a:xfrm>
            <a:off x="606803" y="-179984"/>
            <a:ext cx="3761728" cy="3005984"/>
          </a:xfrm>
        </p:spPr>
        <p:txBody>
          <a:bodyPr vert="horz" wrap="square" lIns="0" tIns="0" rIns="0" bIns="0" rtlCol="0" anchor="b" anchorCtr="0">
            <a:normAutofit/>
          </a:bodyPr>
          <a:lstStyle/>
          <a:p>
            <a:pPr algn="ctr">
              <a:lnSpc>
                <a:spcPct val="90000"/>
              </a:lnSpc>
            </a:pPr>
            <a:r>
              <a:rPr lang="en-US" sz="3500" spc="-100" dirty="0"/>
              <a:t>Digital skills and research methods </a:t>
            </a:r>
            <a:br>
              <a:rPr lang="en-US" sz="3500" spc="-100" dirty="0"/>
            </a:br>
            <a:r>
              <a:rPr lang="en-US" sz="3500" spc="-100" dirty="0"/>
              <a:t>                                       Tesco </a:t>
            </a:r>
            <a:br>
              <a:rPr lang="en-US" sz="3500" spc="-100" dirty="0"/>
            </a:br>
            <a:r>
              <a:rPr lang="en-US" sz="3500" spc="-100" dirty="0"/>
              <a:t>Enterprise </a:t>
            </a:r>
          </a:p>
        </p:txBody>
      </p:sp>
      <p:sp>
        <p:nvSpPr>
          <p:cNvPr id="3" name="Subtitle 2"/>
          <p:cNvSpPr>
            <a:spLocks noGrp="1"/>
          </p:cNvSpPr>
          <p:nvPr>
            <p:ph type="body" idx="1"/>
          </p:nvPr>
        </p:nvSpPr>
        <p:spPr>
          <a:xfrm>
            <a:off x="0" y="2826000"/>
            <a:ext cx="5496231" cy="3958258"/>
          </a:xfrm>
        </p:spPr>
        <p:txBody>
          <a:bodyPr vert="horz" lIns="0" tIns="0" rIns="0" bIns="0" rtlCol="0">
            <a:normAutofit/>
          </a:bodyPr>
          <a:lstStyle/>
          <a:p>
            <a:pPr algn="ctr">
              <a:lnSpc>
                <a:spcPct val="110000"/>
              </a:lnSpc>
            </a:pPr>
            <a:endParaRPr lang="en-US" sz="700" dirty="0">
              <a:solidFill>
                <a:schemeClr val="tx2">
                  <a:lumMod val="90000"/>
                </a:schemeClr>
              </a:solidFill>
            </a:endParaRPr>
          </a:p>
          <a:p>
            <a:pPr algn="ctr">
              <a:lnSpc>
                <a:spcPct val="110000"/>
              </a:lnSpc>
            </a:pPr>
            <a:r>
              <a:rPr lang="en-US" sz="1600" dirty="0">
                <a:solidFill>
                  <a:schemeClr val="tx2">
                    <a:lumMod val="90000"/>
                  </a:schemeClr>
                </a:solidFill>
              </a:rPr>
              <a:t>Thomas Jackson Leader (213042)</a:t>
            </a:r>
          </a:p>
          <a:p>
            <a:pPr algn="ctr">
              <a:lnSpc>
                <a:spcPct val="110000"/>
              </a:lnSpc>
            </a:pPr>
            <a:r>
              <a:rPr lang="en-US" sz="1600" dirty="0" err="1">
                <a:solidFill>
                  <a:schemeClr val="tx2">
                    <a:lumMod val="90000"/>
                  </a:schemeClr>
                </a:solidFill>
              </a:rPr>
              <a:t>VikramKumar</a:t>
            </a:r>
            <a:r>
              <a:rPr lang="en-US" sz="1600" dirty="0">
                <a:solidFill>
                  <a:schemeClr val="tx2">
                    <a:lumMod val="90000"/>
                  </a:schemeClr>
                </a:solidFill>
              </a:rPr>
              <a:t> Patel (2133821)</a:t>
            </a:r>
          </a:p>
          <a:p>
            <a:pPr algn="ctr">
              <a:lnSpc>
                <a:spcPct val="110000"/>
              </a:lnSpc>
            </a:pPr>
            <a:r>
              <a:rPr lang="en-US" sz="1600" dirty="0" err="1">
                <a:solidFill>
                  <a:schemeClr val="tx2">
                    <a:lumMod val="90000"/>
                  </a:schemeClr>
                </a:solidFill>
              </a:rPr>
              <a:t>Ventsislav</a:t>
            </a:r>
            <a:r>
              <a:rPr lang="en-US" sz="1600" dirty="0">
                <a:solidFill>
                  <a:schemeClr val="tx2">
                    <a:lumMod val="90000"/>
                  </a:schemeClr>
                </a:solidFill>
              </a:rPr>
              <a:t> </a:t>
            </a:r>
            <a:r>
              <a:rPr lang="en-US" sz="1600" dirty="0" err="1">
                <a:solidFill>
                  <a:schemeClr val="tx2">
                    <a:lumMod val="90000"/>
                  </a:schemeClr>
                </a:solidFill>
              </a:rPr>
              <a:t>trenovski</a:t>
            </a:r>
            <a:r>
              <a:rPr lang="en-US" sz="1600" dirty="0">
                <a:solidFill>
                  <a:schemeClr val="tx2">
                    <a:lumMod val="90000"/>
                  </a:schemeClr>
                </a:solidFill>
              </a:rPr>
              <a:t> (2130200)</a:t>
            </a:r>
          </a:p>
          <a:p>
            <a:pPr algn="ctr">
              <a:lnSpc>
                <a:spcPct val="110000"/>
              </a:lnSpc>
            </a:pPr>
            <a:r>
              <a:rPr lang="en-US" sz="1600" dirty="0">
                <a:solidFill>
                  <a:schemeClr val="tx2">
                    <a:lumMod val="90000"/>
                  </a:schemeClr>
                </a:solidFill>
              </a:rPr>
              <a:t>Valentin-Gabriel (213 2525)</a:t>
            </a:r>
          </a:p>
          <a:p>
            <a:pPr algn="ctr">
              <a:lnSpc>
                <a:spcPct val="110000"/>
              </a:lnSpc>
            </a:pPr>
            <a:r>
              <a:rPr lang="en-US" sz="1600" dirty="0">
                <a:solidFill>
                  <a:schemeClr val="tx2">
                    <a:lumMod val="90000"/>
                  </a:schemeClr>
                </a:solidFill>
              </a:rPr>
              <a:t>Pablo Alejandro Davila arroyo (2132526)</a:t>
            </a:r>
          </a:p>
          <a:p>
            <a:pPr algn="ctr">
              <a:lnSpc>
                <a:spcPct val="110000"/>
              </a:lnSpc>
            </a:pPr>
            <a:r>
              <a:rPr lang="en-US" sz="1600" dirty="0">
                <a:solidFill>
                  <a:schemeClr val="tx2">
                    <a:lumMod val="90000"/>
                  </a:schemeClr>
                </a:solidFill>
              </a:rPr>
              <a:t>Kantor Paula Gabriela (2133825)</a:t>
            </a:r>
          </a:p>
          <a:p>
            <a:pPr algn="ctr">
              <a:lnSpc>
                <a:spcPct val="110000"/>
              </a:lnSpc>
            </a:pPr>
            <a:endParaRPr lang="en-US" sz="1600" dirty="0">
              <a:solidFill>
                <a:schemeClr val="tx2">
                  <a:lumMod val="90000"/>
                </a:schemeClr>
              </a:solidFill>
            </a:endParaRPr>
          </a:p>
          <a:p>
            <a:pPr algn="ctr">
              <a:lnSpc>
                <a:spcPct val="110000"/>
              </a:lnSpc>
            </a:pPr>
            <a:r>
              <a:rPr lang="en-US" sz="1600" dirty="0">
                <a:solidFill>
                  <a:schemeClr val="tx2">
                    <a:lumMod val="90000"/>
                  </a:schemeClr>
                </a:solidFill>
              </a:rPr>
              <a:t>MC:BMSW4003</a:t>
            </a:r>
          </a:p>
          <a:p>
            <a:pPr algn="ctr">
              <a:lnSpc>
                <a:spcPct val="110000"/>
              </a:lnSpc>
            </a:pPr>
            <a:r>
              <a:rPr lang="en-US" sz="1600" dirty="0">
                <a:solidFill>
                  <a:schemeClr val="tx2">
                    <a:lumMod val="90000"/>
                  </a:schemeClr>
                </a:solidFill>
              </a:rPr>
              <a:t>DSR Assessment 1 group presentation</a:t>
            </a:r>
          </a:p>
        </p:txBody>
      </p:sp>
    </p:spTree>
    <p:extLst>
      <p:ext uri="{BB962C8B-B14F-4D97-AF65-F5344CB8AC3E}">
        <p14:creationId xmlns:p14="http://schemas.microsoft.com/office/powerpoint/2010/main" val="109857222"/>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46E3F-3F58-3A92-A428-0F9815EEA4BE}"/>
              </a:ext>
            </a:extLst>
          </p:cNvPr>
          <p:cNvSpPr>
            <a:spLocks noGrp="1"/>
          </p:cNvSpPr>
          <p:nvPr>
            <p:ph type="title"/>
          </p:nvPr>
        </p:nvSpPr>
        <p:spPr/>
        <p:txBody>
          <a:bodyPr/>
          <a:lstStyle/>
          <a:p>
            <a:r>
              <a:rPr lang="en-GB" sz="4050">
                <a:solidFill>
                  <a:srgbClr val="FF0000"/>
                </a:solidFill>
              </a:rPr>
              <a:t>                                 Tesco's </a:t>
            </a:r>
            <a:endParaRPr lang="en-GB"/>
          </a:p>
        </p:txBody>
      </p:sp>
      <p:sp>
        <p:nvSpPr>
          <p:cNvPr id="3" name="Content Placeholder 2">
            <a:extLst>
              <a:ext uri="{FF2B5EF4-FFF2-40B4-BE49-F238E27FC236}">
                <a16:creationId xmlns:a16="http://schemas.microsoft.com/office/drawing/2014/main" id="{76C63429-FCB4-0FD3-6B56-CB64FB903920}"/>
              </a:ext>
            </a:extLst>
          </p:cNvPr>
          <p:cNvSpPr>
            <a:spLocks noGrp="1"/>
          </p:cNvSpPr>
          <p:nvPr>
            <p:ph idx="1"/>
          </p:nvPr>
        </p:nvSpPr>
        <p:spPr/>
        <p:txBody>
          <a:bodyPr vert="horz" lIns="0" tIns="0" rIns="0" bIns="0" rtlCol="0" anchor="t">
            <a:normAutofit fontScale="70000" lnSpcReduction="20000"/>
          </a:bodyPr>
          <a:lstStyle/>
          <a:p>
            <a:r>
              <a:rPr lang="en-GB" sz="4500">
                <a:solidFill>
                  <a:srgbClr val="FFFFFF">
                    <a:alpha val="58000"/>
                  </a:srgbClr>
                </a:solidFill>
              </a:rPr>
              <a:t>What is </a:t>
            </a:r>
            <a:r>
              <a:rPr lang="en-GB" sz="4500">
                <a:solidFill>
                  <a:srgbClr val="FF0000">
                    <a:alpha val="58000"/>
                  </a:srgbClr>
                </a:solidFill>
              </a:rPr>
              <a:t>Tesco's </a:t>
            </a:r>
            <a:r>
              <a:rPr lang="en-GB" sz="4500">
                <a:solidFill>
                  <a:srgbClr val="C00000">
                    <a:alpha val="58000"/>
                  </a:srgbClr>
                </a:solidFill>
              </a:rPr>
              <a:t>?</a:t>
            </a:r>
            <a:endParaRPr lang="en-GB" sz="4500">
              <a:solidFill>
                <a:srgbClr val="FFC000">
                  <a:alpha val="58000"/>
                </a:srgbClr>
              </a:solidFill>
            </a:endParaRPr>
          </a:p>
          <a:p>
            <a:r>
              <a:rPr lang="en-GB" sz="4500">
                <a:solidFill>
                  <a:srgbClr val="FFFFFF">
                    <a:alpha val="58000"/>
                  </a:srgbClr>
                </a:solidFill>
              </a:rPr>
              <a:t>How has it become one of the Wolds biggest leading supermarket chains ? </a:t>
            </a:r>
            <a:endParaRPr lang="en-GB" sz="4500"/>
          </a:p>
          <a:p>
            <a:r>
              <a:rPr lang="en-GB" sz="4500">
                <a:solidFill>
                  <a:srgbClr val="FFFFFF">
                    <a:alpha val="58000"/>
                  </a:srgbClr>
                </a:solidFill>
              </a:rPr>
              <a:t>how has technology helped </a:t>
            </a:r>
            <a:r>
              <a:rPr lang="en-GB" sz="4500">
                <a:solidFill>
                  <a:srgbClr val="FF0000">
                    <a:alpha val="58000"/>
                  </a:srgbClr>
                </a:solidFill>
              </a:rPr>
              <a:t>Tesco's ?</a:t>
            </a:r>
            <a:endParaRPr lang="en-GB" sz="4500">
              <a:solidFill>
                <a:srgbClr val="FFFFFF">
                  <a:alpha val="58000"/>
                </a:srgbClr>
              </a:solidFill>
            </a:endParaRPr>
          </a:p>
          <a:p>
            <a:r>
              <a:rPr lang="en-GB" sz="4500">
                <a:solidFill>
                  <a:srgbClr val="FFFFFF">
                    <a:alpha val="58000"/>
                  </a:srgbClr>
                </a:solidFill>
              </a:rPr>
              <a:t>what is </a:t>
            </a:r>
            <a:r>
              <a:rPr lang="en-GB" sz="4500">
                <a:solidFill>
                  <a:srgbClr val="FF0000">
                    <a:alpha val="58000"/>
                  </a:srgbClr>
                </a:solidFill>
              </a:rPr>
              <a:t>Tesco's </a:t>
            </a:r>
            <a:r>
              <a:rPr lang="en-GB" sz="4500">
                <a:solidFill>
                  <a:srgbClr val="FFFFFF">
                    <a:alpha val="58000"/>
                  </a:srgbClr>
                </a:solidFill>
              </a:rPr>
              <a:t>Impact on the environment  and global warming ?</a:t>
            </a:r>
          </a:p>
        </p:txBody>
      </p:sp>
    </p:spTree>
    <p:extLst>
      <p:ext uri="{BB962C8B-B14F-4D97-AF65-F5344CB8AC3E}">
        <p14:creationId xmlns:p14="http://schemas.microsoft.com/office/powerpoint/2010/main" val="22805819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7" name="Rectangle 44">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8" name="Rectangle 46">
            <a:extLst>
              <a:ext uri="{FF2B5EF4-FFF2-40B4-BE49-F238E27FC236}">
                <a16:creationId xmlns:a16="http://schemas.microsoft.com/office/drawing/2014/main" id="{7FEECB93-933C-477B-BC7D-C2F2F6271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text, person, person, wearing&#10;&#10;Description automatically generated">
            <a:extLst>
              <a:ext uri="{FF2B5EF4-FFF2-40B4-BE49-F238E27FC236}">
                <a16:creationId xmlns:a16="http://schemas.microsoft.com/office/drawing/2014/main" id="{BB42401D-9954-5AA6-B674-CF101BB67A4E}"/>
              </a:ext>
            </a:extLst>
          </p:cNvPr>
          <p:cNvPicPr>
            <a:picLocks noChangeAspect="1"/>
          </p:cNvPicPr>
          <p:nvPr/>
        </p:nvPicPr>
        <p:blipFill rotWithShape="1">
          <a:blip r:embed="rId2">
            <a:extLst>
              <a:ext uri="{28A0092B-C50C-407E-A947-70E740481C1C}">
                <a14:useLocalDpi xmlns:a14="http://schemas.microsoft.com/office/drawing/2010/main" val="0"/>
              </a:ext>
            </a:extLst>
          </a:blip>
          <a:srcRect l="13750" r="11250"/>
          <a:stretch/>
        </p:blipFill>
        <p:spPr>
          <a:xfrm>
            <a:off x="20" y="-10622"/>
            <a:ext cx="9143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89" name="Rectangle 48">
            <a:extLst>
              <a:ext uri="{FF2B5EF4-FFF2-40B4-BE49-F238E27FC236}">
                <a16:creationId xmlns:a16="http://schemas.microsoft.com/office/drawing/2014/main" id="{497BC505-FE0C-4637-A29D-B71DFBBBA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004404"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92C595-42F1-8EE4-C9D8-AFF5E90C9728}"/>
              </a:ext>
            </a:extLst>
          </p:cNvPr>
          <p:cNvSpPr>
            <a:spLocks noGrp="1"/>
          </p:cNvSpPr>
          <p:nvPr>
            <p:ph type="title"/>
          </p:nvPr>
        </p:nvSpPr>
        <p:spPr>
          <a:xfrm>
            <a:off x="528768" y="0"/>
            <a:ext cx="3761728" cy="2024730"/>
          </a:xfrm>
        </p:spPr>
        <p:txBody>
          <a:bodyPr vert="horz" wrap="square" lIns="0" tIns="0" rIns="0" bIns="0" rtlCol="0" anchor="b" anchorCtr="0">
            <a:normAutofit/>
          </a:bodyPr>
          <a:lstStyle/>
          <a:p>
            <a:pPr algn="ctr">
              <a:lnSpc>
                <a:spcPct val="90000"/>
              </a:lnSpc>
            </a:pPr>
            <a:r>
              <a:rPr lang="en-US" sz="4000" b="1" i="1" spc="-100" dirty="0"/>
              <a:t>What is Tesco? </a:t>
            </a:r>
            <a:br>
              <a:rPr lang="en-US" sz="3200" b="1" spc="-100" dirty="0"/>
            </a:br>
            <a:endParaRPr lang="en-US" sz="3200" b="1" spc="-100" dirty="0"/>
          </a:p>
        </p:txBody>
      </p:sp>
      <p:sp>
        <p:nvSpPr>
          <p:cNvPr id="3" name="Text Placeholder 2">
            <a:extLst>
              <a:ext uri="{FF2B5EF4-FFF2-40B4-BE49-F238E27FC236}">
                <a16:creationId xmlns:a16="http://schemas.microsoft.com/office/drawing/2014/main" id="{C67B4A27-C7DE-53BD-4FC8-CF450E02898A}"/>
              </a:ext>
            </a:extLst>
          </p:cNvPr>
          <p:cNvSpPr>
            <a:spLocks noGrp="1"/>
          </p:cNvSpPr>
          <p:nvPr>
            <p:ph type="body" idx="1"/>
          </p:nvPr>
        </p:nvSpPr>
        <p:spPr>
          <a:xfrm>
            <a:off x="0" y="1291985"/>
            <a:ext cx="5161936" cy="6015486"/>
          </a:xfrm>
        </p:spPr>
        <p:txBody>
          <a:bodyPr vert="horz" lIns="0" tIns="0" rIns="0" bIns="0" rtlCol="0">
            <a:normAutofit/>
          </a:bodyPr>
          <a:lstStyle/>
          <a:p>
            <a:pPr algn="ctr">
              <a:lnSpc>
                <a:spcPct val="110000"/>
              </a:lnSpc>
            </a:pPr>
            <a:endParaRPr lang="en-GB" sz="1400" b="1" dirty="0">
              <a:solidFill>
                <a:schemeClr val="tx1"/>
              </a:solidFill>
            </a:endParaRPr>
          </a:p>
          <a:p>
            <a:pPr algn="ctr">
              <a:lnSpc>
                <a:spcPct val="110000"/>
              </a:lnSpc>
            </a:pPr>
            <a:r>
              <a:rPr lang="en-US" sz="1600" b="1" spc="-100" dirty="0">
                <a:solidFill>
                  <a:schemeClr val="tx1"/>
                </a:solidFill>
              </a:rPr>
              <a:t>Tesco’s now days is one of the biggest food retailing business  Founded in 1919 By Jack Cohen as a Group of market stalls in Hackney London.</a:t>
            </a:r>
            <a:endParaRPr lang="en-GB" sz="1600" b="1" dirty="0">
              <a:solidFill>
                <a:schemeClr val="tx1"/>
              </a:solidFill>
            </a:endParaRPr>
          </a:p>
          <a:p>
            <a:pPr algn="ctr">
              <a:lnSpc>
                <a:spcPct val="110000"/>
              </a:lnSpc>
            </a:pPr>
            <a:r>
              <a:rPr lang="en-GB" sz="1600" b="1" dirty="0">
                <a:solidFill>
                  <a:schemeClr val="tx1"/>
                </a:solidFill>
              </a:rPr>
              <a:t>In 1924 Before the company was known as Tesco, Tesco Tea was the first own-brand item offered and was the one that Jack guaranteed would offer value that was unmatched. The name is a combination of Jack's last name, CO, and the initials of TE Stockwell, a partner in the tea supplier company.</a:t>
            </a:r>
          </a:p>
          <a:p>
            <a:pPr algn="ctr">
              <a:lnSpc>
                <a:spcPct val="110000"/>
              </a:lnSpc>
            </a:pPr>
            <a:r>
              <a:rPr lang="en-GB" sz="1600" b="1" dirty="0">
                <a:solidFill>
                  <a:schemeClr val="tx1"/>
                </a:solidFill>
              </a:rPr>
              <a:t>North London's Edgware neighbourhood in Burnt Oak is home to Jack Cohen's original Tesco store in 1929</a:t>
            </a:r>
            <a:endParaRPr lang="en-US" sz="1600" b="1" dirty="0">
              <a:solidFill>
                <a:schemeClr val="tx1"/>
              </a:solidFill>
            </a:endParaRPr>
          </a:p>
        </p:txBody>
      </p:sp>
      <p:grpSp>
        <p:nvGrpSpPr>
          <p:cNvPr id="90" name="Group 50">
            <a:extLst>
              <a:ext uri="{FF2B5EF4-FFF2-40B4-BE49-F238E27FC236}">
                <a16:creationId xmlns:a16="http://schemas.microsoft.com/office/drawing/2014/main" id="{F2FD01A0-E6FF-41CD-AEBD-279232B90D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74201" y="317452"/>
            <a:ext cx="1566029" cy="719230"/>
            <a:chOff x="4532666" y="505937"/>
            <a:chExt cx="2981730" cy="1027064"/>
          </a:xfrm>
        </p:grpSpPr>
        <p:sp>
          <p:nvSpPr>
            <p:cNvPr id="91" name="Freeform 78">
              <a:extLst>
                <a:ext uri="{FF2B5EF4-FFF2-40B4-BE49-F238E27FC236}">
                  <a16:creationId xmlns:a16="http://schemas.microsoft.com/office/drawing/2014/main" id="{811C6308-5554-4129-8881-A95AF512C5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4532666" y="754398"/>
              <a:ext cx="694205" cy="713383"/>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92" name="Freeform 79">
              <a:extLst>
                <a:ext uri="{FF2B5EF4-FFF2-40B4-BE49-F238E27FC236}">
                  <a16:creationId xmlns:a16="http://schemas.microsoft.com/office/drawing/2014/main" id="{C28F3A03-B53B-433E-8DF7-6B13336D0A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5791465" y="505937"/>
              <a:ext cx="587404" cy="943792"/>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93" name="Freeform 85">
              <a:extLst>
                <a:ext uri="{FF2B5EF4-FFF2-40B4-BE49-F238E27FC236}">
                  <a16:creationId xmlns:a16="http://schemas.microsoft.com/office/drawing/2014/main" id="{E990BBBC-E616-4D0E-9917-A6CA72AAEA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7087193" y="757585"/>
              <a:ext cx="427203" cy="775416"/>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94" name="Group 55">
            <a:extLst>
              <a:ext uri="{FF2B5EF4-FFF2-40B4-BE49-F238E27FC236}">
                <a16:creationId xmlns:a16="http://schemas.microsoft.com/office/drawing/2014/main" id="{3C9AA14C-80A4-427C-A911-28CD20C56E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13013" y="5503147"/>
            <a:ext cx="1587878" cy="588806"/>
            <a:chOff x="4549904" y="5078157"/>
            <a:chExt cx="3023338" cy="840818"/>
          </a:xfrm>
        </p:grpSpPr>
        <p:sp>
          <p:nvSpPr>
            <p:cNvPr id="95" name="Freeform 80">
              <a:extLst>
                <a:ext uri="{FF2B5EF4-FFF2-40B4-BE49-F238E27FC236}">
                  <a16:creationId xmlns:a16="http://schemas.microsoft.com/office/drawing/2014/main" id="{EF32CDAF-4619-4949-9516-1E042181E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690691" y="5352589"/>
              <a:ext cx="749228" cy="383544"/>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96" name="Freeform 84">
              <a:extLst>
                <a:ext uri="{FF2B5EF4-FFF2-40B4-BE49-F238E27FC236}">
                  <a16:creationId xmlns:a16="http://schemas.microsoft.com/office/drawing/2014/main" id="{270C485D-6BA8-4BF7-B72C-2B14A43A6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274527">
              <a:off x="6910134" y="5062687"/>
              <a:ext cx="647637" cy="678578"/>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97" name="Freeform 87">
              <a:extLst>
                <a:ext uri="{FF2B5EF4-FFF2-40B4-BE49-F238E27FC236}">
                  <a16:creationId xmlns:a16="http://schemas.microsoft.com/office/drawing/2014/main" id="{79239B91-4327-43B3-AED5-CB9EC1653B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4430858">
              <a:off x="4571743" y="5071596"/>
              <a:ext cx="626472" cy="670149"/>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Tree>
    <p:extLst>
      <p:ext uri="{BB962C8B-B14F-4D97-AF65-F5344CB8AC3E}">
        <p14:creationId xmlns:p14="http://schemas.microsoft.com/office/powerpoint/2010/main" val="14017157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4FB09-179F-6095-075D-7FE7E0A9BEFB}"/>
              </a:ext>
            </a:extLst>
          </p:cNvPr>
          <p:cNvSpPr>
            <a:spLocks noGrp="1"/>
          </p:cNvSpPr>
          <p:nvPr>
            <p:ph type="title"/>
          </p:nvPr>
        </p:nvSpPr>
        <p:spPr>
          <a:xfrm>
            <a:off x="820679" y="101993"/>
            <a:ext cx="8046242" cy="1477328"/>
          </a:xfrm>
        </p:spPr>
        <p:txBody>
          <a:bodyPr/>
          <a:lstStyle/>
          <a:p>
            <a:r>
              <a:rPr lang="en-GB" dirty="0"/>
              <a:t>How has </a:t>
            </a:r>
            <a:r>
              <a:rPr lang="en-GB" dirty="0">
                <a:solidFill>
                  <a:srgbClr val="FF0000"/>
                </a:solidFill>
              </a:rPr>
              <a:t>Tesco's </a:t>
            </a:r>
            <a:r>
              <a:rPr lang="en-GB" dirty="0"/>
              <a:t> become one of the world's biggest supermarket chains?</a:t>
            </a:r>
          </a:p>
        </p:txBody>
      </p:sp>
      <p:sp>
        <p:nvSpPr>
          <p:cNvPr id="3" name="Content Placeholder 2">
            <a:extLst>
              <a:ext uri="{FF2B5EF4-FFF2-40B4-BE49-F238E27FC236}">
                <a16:creationId xmlns:a16="http://schemas.microsoft.com/office/drawing/2014/main" id="{6DC450DB-14FB-DD2D-86CA-D3A02B0EE3F6}"/>
              </a:ext>
            </a:extLst>
          </p:cNvPr>
          <p:cNvSpPr>
            <a:spLocks noGrp="1"/>
          </p:cNvSpPr>
          <p:nvPr>
            <p:ph sz="half" idx="1"/>
          </p:nvPr>
        </p:nvSpPr>
        <p:spPr>
          <a:xfrm>
            <a:off x="58994" y="988142"/>
            <a:ext cx="4404853" cy="5855110"/>
          </a:xfrm>
        </p:spPr>
        <p:txBody>
          <a:bodyPr vert="horz" lIns="0" tIns="0" rIns="0" bIns="0" rtlCol="0" anchor="t">
            <a:normAutofit fontScale="92500" lnSpcReduction="10000"/>
          </a:bodyPr>
          <a:lstStyle/>
          <a:p>
            <a:endParaRPr lang="en-GB" dirty="0">
              <a:solidFill>
                <a:srgbClr val="FF0000">
                  <a:alpha val="58000"/>
                </a:srgbClr>
              </a:solidFill>
            </a:endParaRPr>
          </a:p>
          <a:p>
            <a:r>
              <a:rPr lang="en-GB" dirty="0"/>
              <a:t>1995  </a:t>
            </a:r>
            <a:r>
              <a:rPr lang="en-GB" dirty="0">
                <a:solidFill>
                  <a:srgbClr val="FF0000">
                    <a:alpha val="58000"/>
                  </a:srgbClr>
                </a:solidFill>
              </a:rPr>
              <a:t>Tesco</a:t>
            </a:r>
            <a:r>
              <a:rPr lang="en-GB" dirty="0"/>
              <a:t> Clubcard is introduced. After being launched, the Tesco Clubcard brought in approximately five million customers in its first year. As a result of the launch of Clubcard, Tesco overtook Sainsbury's in market share.</a:t>
            </a:r>
          </a:p>
          <a:p>
            <a:endParaRPr lang="en-GB" dirty="0">
              <a:solidFill>
                <a:srgbClr val="FF0000">
                  <a:alpha val="58000"/>
                </a:srgbClr>
              </a:solidFill>
            </a:endParaRPr>
          </a:p>
          <a:p>
            <a:r>
              <a:rPr lang="en-GB" dirty="0"/>
              <a:t>the entry of</a:t>
            </a:r>
            <a:r>
              <a:rPr lang="en-GB" dirty="0">
                <a:solidFill>
                  <a:srgbClr val="FF0000">
                    <a:alpha val="58000"/>
                  </a:srgbClr>
                </a:solidFill>
              </a:rPr>
              <a:t> Tesco </a:t>
            </a:r>
            <a:r>
              <a:rPr lang="en-GB" dirty="0"/>
              <a:t>into central Europe Hungary is creating multiple stores. The business would join the Indian market and open stores in the Czech Republic, Slovakia, Poland, Ireland, Thailand, and Malaysia within ten years.</a:t>
            </a:r>
          </a:p>
        </p:txBody>
      </p:sp>
      <p:sp>
        <p:nvSpPr>
          <p:cNvPr id="4" name="Content Placeholder 3">
            <a:extLst>
              <a:ext uri="{FF2B5EF4-FFF2-40B4-BE49-F238E27FC236}">
                <a16:creationId xmlns:a16="http://schemas.microsoft.com/office/drawing/2014/main" id="{B1699BDA-A961-A574-A61F-5E1EF96042C2}"/>
              </a:ext>
            </a:extLst>
          </p:cNvPr>
          <p:cNvSpPr>
            <a:spLocks noGrp="1"/>
          </p:cNvSpPr>
          <p:nvPr>
            <p:ph sz="half" idx="2"/>
          </p:nvPr>
        </p:nvSpPr>
        <p:spPr>
          <a:xfrm>
            <a:off x="4798142" y="2241755"/>
            <a:ext cx="4345858" cy="5348749"/>
          </a:xfrm>
        </p:spPr>
        <p:txBody>
          <a:bodyPr vert="horz" lIns="0" tIns="0" rIns="0" bIns="0" rtlCol="0" anchor="t">
            <a:normAutofit fontScale="92500" lnSpcReduction="10000"/>
          </a:bodyPr>
          <a:lstStyle/>
          <a:p>
            <a:r>
              <a:rPr lang="en-GB" dirty="0">
                <a:solidFill>
                  <a:srgbClr val="FFFFFF">
                    <a:alpha val="58000"/>
                  </a:srgbClr>
                </a:solidFill>
              </a:rPr>
              <a:t>Tesco's. Com was introduced in</a:t>
            </a:r>
          </a:p>
          <a:p>
            <a:pPr marL="0" indent="0">
              <a:buNone/>
            </a:pPr>
            <a:r>
              <a:rPr lang="en-GB" dirty="0">
                <a:solidFill>
                  <a:srgbClr val="FFFFFF">
                    <a:alpha val="58000"/>
                  </a:srgbClr>
                </a:solidFill>
              </a:rPr>
              <a:t>    2000. Their website has expanded</a:t>
            </a:r>
          </a:p>
          <a:p>
            <a:pPr marL="0" indent="0">
              <a:buNone/>
            </a:pPr>
            <a:r>
              <a:rPr lang="en-GB" dirty="0">
                <a:solidFill>
                  <a:srgbClr val="FFFFFF">
                    <a:alpha val="58000"/>
                  </a:srgbClr>
                </a:solidFill>
              </a:rPr>
              <a:t>    to accommodate more than</a:t>
            </a:r>
          </a:p>
          <a:p>
            <a:pPr marL="0" indent="0">
              <a:buNone/>
            </a:pPr>
            <a:r>
              <a:rPr lang="en-GB" dirty="0">
                <a:solidFill>
                  <a:srgbClr val="FFFFFF">
                    <a:alpha val="58000"/>
                  </a:srgbClr>
                </a:solidFill>
              </a:rPr>
              <a:t>    20,000,000 monthly visitors.</a:t>
            </a:r>
          </a:p>
          <a:p>
            <a:pPr marL="0" indent="0">
              <a:buNone/>
            </a:pPr>
            <a:r>
              <a:rPr lang="en-GB" dirty="0">
                <a:solidFill>
                  <a:srgbClr val="FFFFFF">
                    <a:alpha val="58000"/>
                  </a:srgbClr>
                </a:solidFill>
              </a:rPr>
              <a:t>    Tesco's also opened the first zero      </a:t>
            </a:r>
          </a:p>
          <a:p>
            <a:pPr marL="0" indent="0">
              <a:buNone/>
            </a:pPr>
            <a:r>
              <a:rPr lang="en-GB" dirty="0">
                <a:solidFill>
                  <a:srgbClr val="FFFFFF">
                    <a:alpha val="58000"/>
                  </a:srgbClr>
                </a:solidFill>
              </a:rPr>
              <a:t>    carbon supermarket in the world  </a:t>
            </a:r>
          </a:p>
          <a:p>
            <a:pPr marL="0" indent="0">
              <a:buNone/>
            </a:pPr>
            <a:r>
              <a:rPr lang="en-GB" dirty="0">
                <a:solidFill>
                  <a:srgbClr val="FFFFFF">
                    <a:alpha val="58000"/>
                  </a:srgbClr>
                </a:solidFill>
              </a:rPr>
              <a:t>    in Ramsey, Cambridgeshire.</a:t>
            </a:r>
          </a:p>
          <a:p>
            <a:pPr marL="0" indent="0">
              <a:buNone/>
            </a:pPr>
            <a:endParaRPr lang="en-GB" dirty="0">
              <a:solidFill>
                <a:srgbClr val="FFFFFF">
                  <a:alpha val="58000"/>
                </a:srgbClr>
              </a:solidFill>
            </a:endParaRPr>
          </a:p>
          <a:p>
            <a:pPr marL="0" indent="0">
              <a:buNone/>
            </a:pPr>
            <a:endParaRPr lang="en-GB" dirty="0">
              <a:solidFill>
                <a:srgbClr val="FFFFFF">
                  <a:alpha val="58000"/>
                </a:srgbClr>
              </a:solidFill>
            </a:endParaRPr>
          </a:p>
          <a:p>
            <a:pPr marL="0" indent="0">
              <a:buNone/>
            </a:pPr>
            <a:endParaRPr lang="en-GB" dirty="0">
              <a:solidFill>
                <a:srgbClr val="FFFFFF">
                  <a:alpha val="58000"/>
                </a:srgbClr>
              </a:solidFill>
            </a:endParaRPr>
          </a:p>
          <a:p>
            <a:pPr marL="0" indent="0">
              <a:buNone/>
            </a:pPr>
            <a:r>
              <a:rPr lang="en-GB" dirty="0">
                <a:solidFill>
                  <a:srgbClr val="FFFFFF">
                    <a:alpha val="58000"/>
                  </a:srgbClr>
                </a:solidFill>
              </a:rPr>
              <a:t> </a:t>
            </a:r>
          </a:p>
        </p:txBody>
      </p:sp>
    </p:spTree>
    <p:extLst>
      <p:ext uri="{BB962C8B-B14F-4D97-AF65-F5344CB8AC3E}">
        <p14:creationId xmlns:p14="http://schemas.microsoft.com/office/powerpoint/2010/main" val="16742335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E7CBC-007B-DBCA-53E6-A365075FAD54}"/>
              </a:ext>
            </a:extLst>
          </p:cNvPr>
          <p:cNvSpPr>
            <a:spLocks noGrp="1"/>
          </p:cNvSpPr>
          <p:nvPr>
            <p:ph type="title"/>
          </p:nvPr>
        </p:nvSpPr>
        <p:spPr>
          <a:xfrm>
            <a:off x="548878" y="340351"/>
            <a:ext cx="8046244" cy="1086390"/>
          </a:xfrm>
        </p:spPr>
        <p:txBody>
          <a:bodyPr>
            <a:normAutofit/>
          </a:bodyPr>
          <a:lstStyle/>
          <a:p>
            <a:pPr algn="ctr"/>
            <a:r>
              <a:rPr lang="en-GB" dirty="0"/>
              <a:t>   WHAT IMPACT DOES TECHNOLOGY HAVE ON TESCO?</a:t>
            </a:r>
            <a:endParaRPr lang="en-GB" dirty="0">
              <a:solidFill>
                <a:srgbClr val="FF0000"/>
              </a:solidFill>
            </a:endParaRPr>
          </a:p>
        </p:txBody>
      </p:sp>
      <p:sp>
        <p:nvSpPr>
          <p:cNvPr id="3" name="Text Placeholder 2">
            <a:extLst>
              <a:ext uri="{FF2B5EF4-FFF2-40B4-BE49-F238E27FC236}">
                <a16:creationId xmlns:a16="http://schemas.microsoft.com/office/drawing/2014/main" id="{35F93CBB-ED91-7F0E-D954-E5F696729D57}"/>
              </a:ext>
            </a:extLst>
          </p:cNvPr>
          <p:cNvSpPr>
            <a:spLocks noGrp="1"/>
          </p:cNvSpPr>
          <p:nvPr>
            <p:ph type="body" idx="1"/>
          </p:nvPr>
        </p:nvSpPr>
        <p:spPr>
          <a:xfrm>
            <a:off x="459813" y="2012347"/>
            <a:ext cx="3693435" cy="278850"/>
          </a:xfrm>
        </p:spPr>
        <p:txBody>
          <a:bodyPr>
            <a:normAutofit fontScale="55000" lnSpcReduction="20000"/>
          </a:bodyPr>
          <a:lstStyle/>
          <a:p>
            <a:r>
              <a:rPr lang="en-GB" sz="3000" dirty="0"/>
              <a:t>Self-scanning </a:t>
            </a:r>
          </a:p>
        </p:txBody>
      </p:sp>
      <p:sp>
        <p:nvSpPr>
          <p:cNvPr id="4" name="Content Placeholder 3">
            <a:extLst>
              <a:ext uri="{FF2B5EF4-FFF2-40B4-BE49-F238E27FC236}">
                <a16:creationId xmlns:a16="http://schemas.microsoft.com/office/drawing/2014/main" id="{5F011248-3089-1CA6-7027-57E5FCECD68E}"/>
              </a:ext>
            </a:extLst>
          </p:cNvPr>
          <p:cNvSpPr>
            <a:spLocks noGrp="1"/>
          </p:cNvSpPr>
          <p:nvPr>
            <p:ph sz="half" idx="2"/>
          </p:nvPr>
        </p:nvSpPr>
        <p:spPr>
          <a:xfrm>
            <a:off x="293341" y="2620883"/>
            <a:ext cx="3752851" cy="2758877"/>
          </a:xfrm>
        </p:spPr>
        <p:txBody>
          <a:bodyPr vert="horz" lIns="0" tIns="0" rIns="0" bIns="0" rtlCol="0" anchor="t">
            <a:normAutofit fontScale="92500" lnSpcReduction="20000"/>
          </a:bodyPr>
          <a:lstStyle/>
          <a:p>
            <a:r>
              <a:rPr lang="en-GB" dirty="0"/>
              <a:t>In 2003, Tesco's introduced the technology for the first time. Since their launch, they have caused controversy. While some customers like the concept of scanning their items and moving on, others lament the loss of a personal touch.</a:t>
            </a:r>
          </a:p>
        </p:txBody>
      </p:sp>
      <p:sp>
        <p:nvSpPr>
          <p:cNvPr id="5" name="Text Placeholder 4">
            <a:extLst>
              <a:ext uri="{FF2B5EF4-FFF2-40B4-BE49-F238E27FC236}">
                <a16:creationId xmlns:a16="http://schemas.microsoft.com/office/drawing/2014/main" id="{0E71546A-02A3-D2A8-5BB2-BD9AFC4E5BF6}"/>
              </a:ext>
            </a:extLst>
          </p:cNvPr>
          <p:cNvSpPr>
            <a:spLocks noGrp="1"/>
          </p:cNvSpPr>
          <p:nvPr>
            <p:ph type="body" sz="quarter" idx="3"/>
          </p:nvPr>
        </p:nvSpPr>
        <p:spPr>
          <a:xfrm>
            <a:off x="4922458" y="1740914"/>
            <a:ext cx="3761729" cy="565796"/>
          </a:xfrm>
        </p:spPr>
        <p:txBody>
          <a:bodyPr>
            <a:normAutofit fontScale="55000" lnSpcReduction="20000"/>
          </a:bodyPr>
          <a:lstStyle/>
          <a:p>
            <a:r>
              <a:rPr lang="en-GB" sz="3000" dirty="0"/>
              <a:t>Online shopping </a:t>
            </a:r>
            <a:endParaRPr lang="en-GB" dirty="0"/>
          </a:p>
        </p:txBody>
      </p:sp>
      <p:sp>
        <p:nvSpPr>
          <p:cNvPr id="6" name="Content Placeholder 5">
            <a:extLst>
              <a:ext uri="{FF2B5EF4-FFF2-40B4-BE49-F238E27FC236}">
                <a16:creationId xmlns:a16="http://schemas.microsoft.com/office/drawing/2014/main" id="{A08FCE7F-C2D2-B907-90FF-2EE626D22930}"/>
              </a:ext>
            </a:extLst>
          </p:cNvPr>
          <p:cNvSpPr>
            <a:spLocks noGrp="1"/>
          </p:cNvSpPr>
          <p:nvPr>
            <p:ph sz="quarter" idx="4"/>
          </p:nvPr>
        </p:nvSpPr>
        <p:spPr/>
        <p:txBody>
          <a:bodyPr vert="horz" lIns="0" tIns="0" rIns="0" bIns="0" rtlCol="0" anchor="t">
            <a:normAutofit fontScale="92500" lnSpcReduction="20000"/>
          </a:bodyPr>
          <a:lstStyle/>
          <a:p>
            <a:r>
              <a:rPr lang="en-GB" dirty="0">
                <a:solidFill>
                  <a:srgbClr val="FFFFFF">
                    <a:alpha val="58000"/>
                  </a:srgbClr>
                </a:solidFill>
              </a:rPr>
              <a:t>In Prague, Czech Republic, Tesco's introduced its first online grocery delivery service in central Europe. The service delivered a larger selection of fresh and frozen foods, as well as a wide variety of non-food products, right to your front door.</a:t>
            </a:r>
          </a:p>
        </p:txBody>
      </p:sp>
    </p:spTree>
    <p:extLst>
      <p:ext uri="{BB962C8B-B14F-4D97-AF65-F5344CB8AC3E}">
        <p14:creationId xmlns:p14="http://schemas.microsoft.com/office/powerpoint/2010/main" val="3721127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DE01093-1D68-1F7D-26D1-A6A83F703EB0}"/>
              </a:ext>
            </a:extLst>
          </p:cNvPr>
          <p:cNvSpPr>
            <a:spLocks noGrp="1"/>
          </p:cNvSpPr>
          <p:nvPr>
            <p:ph idx="1"/>
          </p:nvPr>
        </p:nvSpPr>
        <p:spPr>
          <a:xfrm>
            <a:off x="147638" y="88644"/>
            <a:ext cx="5781213" cy="3696775"/>
          </a:xfrm>
        </p:spPr>
        <p:txBody>
          <a:bodyPr>
            <a:normAutofit fontScale="77500" lnSpcReduction="20000"/>
          </a:bodyPr>
          <a:lstStyle/>
          <a:p>
            <a:pPr algn="ctr"/>
            <a:r>
              <a:rPr lang="en-GB" sz="3100" dirty="0">
                <a:solidFill>
                  <a:schemeClr val="tx1">
                    <a:lumMod val="75000"/>
                    <a:alpha val="58000"/>
                  </a:schemeClr>
                </a:solidFill>
              </a:rPr>
              <a:t>Frictionless stores</a:t>
            </a:r>
          </a:p>
          <a:p>
            <a:pPr marL="0" indent="0">
              <a:buNone/>
            </a:pPr>
            <a:r>
              <a:rPr lang="en-GB" sz="2400" dirty="0">
                <a:solidFill>
                  <a:schemeClr val="tx1">
                    <a:lumMod val="75000"/>
                    <a:alpha val="58000"/>
                  </a:schemeClr>
                </a:solidFill>
              </a:rPr>
              <a:t>Tesco opened its first checkout-free store in central London , allowing consumers to shop and pay without scanning an item or using a checkout. Customers can purchase the same Tesco goods from this new retail trial, GetGo, with a smooth shopping experience. Tesco Express High Holborn will now use this technology after a successful trial at Tesco's store in Welwyn Garden City, which has been running since 2019. </a:t>
            </a:r>
          </a:p>
          <a:p>
            <a:pPr marL="0" indent="0">
              <a:buNone/>
            </a:pPr>
            <a:r>
              <a:rPr lang="en-GB" b="1" dirty="0">
                <a:solidFill>
                  <a:schemeClr val="bg1">
                    <a:alpha val="58000"/>
                  </a:schemeClr>
                </a:solidFill>
              </a:rPr>
              <a:t>    </a:t>
            </a:r>
          </a:p>
        </p:txBody>
      </p:sp>
      <p:sp>
        <p:nvSpPr>
          <p:cNvPr id="6" name="TextBox 5">
            <a:extLst>
              <a:ext uri="{FF2B5EF4-FFF2-40B4-BE49-F238E27FC236}">
                <a16:creationId xmlns:a16="http://schemas.microsoft.com/office/drawing/2014/main" id="{D57E8672-C7B5-AC8F-9FB6-7018DEBD081F}"/>
              </a:ext>
            </a:extLst>
          </p:cNvPr>
          <p:cNvSpPr txBox="1"/>
          <p:nvPr/>
        </p:nvSpPr>
        <p:spPr>
          <a:xfrm>
            <a:off x="2182762" y="3274142"/>
            <a:ext cx="6705600" cy="3508653"/>
          </a:xfrm>
          <a:prstGeom prst="rect">
            <a:avLst/>
          </a:prstGeom>
          <a:noFill/>
        </p:spPr>
        <p:txBody>
          <a:bodyPr wrap="square" rtlCol="0">
            <a:spAutoFit/>
          </a:bodyPr>
          <a:lstStyle/>
          <a:p>
            <a:pPr marL="285750" indent="-285750" algn="ctr">
              <a:buFont typeface="Arial" panose="020B0604020202020204" pitchFamily="34" charset="0"/>
              <a:buChar char="•"/>
            </a:pPr>
            <a:r>
              <a:rPr lang="en-GB" sz="2400" dirty="0">
                <a:solidFill>
                  <a:schemeClr val="tx1">
                    <a:lumMod val="75000"/>
                  </a:schemeClr>
                </a:solidFill>
              </a:rPr>
              <a:t>E-commerce</a:t>
            </a:r>
          </a:p>
          <a:p>
            <a:pPr marL="285750" indent="-285750" algn="ctr">
              <a:buFont typeface="Arial" panose="020B0604020202020204" pitchFamily="34" charset="0"/>
              <a:buChar char="•"/>
            </a:pPr>
            <a:endParaRPr lang="en-GB" dirty="0">
              <a:solidFill>
                <a:schemeClr val="tx1">
                  <a:lumMod val="75000"/>
                </a:schemeClr>
              </a:solidFill>
            </a:endParaRPr>
          </a:p>
          <a:p>
            <a:r>
              <a:rPr lang="en-GB" dirty="0">
                <a:solidFill>
                  <a:schemeClr val="tx1">
                    <a:lumMod val="75000"/>
                  </a:schemeClr>
                </a:solidFill>
              </a:rPr>
              <a:t>Tesco is benefiting from adapting to the pandemic's internet purchasing preferences of its customers. The company, which was already one of the biggest retail chains in Britain, improved its grocery delivery and </a:t>
            </a:r>
            <a:r>
              <a:rPr lang="en-GB" dirty="0" err="1">
                <a:solidFill>
                  <a:schemeClr val="tx1">
                    <a:lumMod val="75000"/>
                  </a:schemeClr>
                </a:solidFill>
              </a:rPr>
              <a:t>Click+Collect</a:t>
            </a:r>
            <a:r>
              <a:rPr lang="en-GB" dirty="0">
                <a:solidFill>
                  <a:schemeClr val="tx1">
                    <a:lumMod val="75000"/>
                  </a:schemeClr>
                </a:solidFill>
              </a:rPr>
              <a:t> pickup </a:t>
            </a:r>
            <a:r>
              <a:rPr lang="en-GB" dirty="0" err="1">
                <a:solidFill>
                  <a:schemeClr val="tx1">
                    <a:lumMod val="75000"/>
                  </a:schemeClr>
                </a:solidFill>
              </a:rPr>
              <a:t>services.Tesco</a:t>
            </a:r>
            <a:r>
              <a:rPr lang="en-GB" dirty="0">
                <a:solidFill>
                  <a:schemeClr val="tx1">
                    <a:lumMod val="75000"/>
                  </a:schemeClr>
                </a:solidFill>
              </a:rPr>
              <a:t> raised their weekly online delivery slots to 1.5 million as a result, and by the end of August 2020, online sales had climbed by almost 70% year over year. The business also wants to hire more than 15,000 employees to assist with processing online orders.</a:t>
            </a:r>
          </a:p>
          <a:p>
            <a:endParaRPr lang="en-GB" dirty="0"/>
          </a:p>
        </p:txBody>
      </p:sp>
    </p:spTree>
    <p:extLst>
      <p:ext uri="{BB962C8B-B14F-4D97-AF65-F5344CB8AC3E}">
        <p14:creationId xmlns:p14="http://schemas.microsoft.com/office/powerpoint/2010/main" val="566999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useBgFill="1">
        <p:nvSpPr>
          <p:cNvPr id="10" name="Rectangle 9">
            <a:extLst>
              <a:ext uri="{FF2B5EF4-FFF2-40B4-BE49-F238E27FC236}">
                <a16:creationId xmlns:a16="http://schemas.microsoft.com/office/drawing/2014/main" id="{11F4D251-B7D8-402D-950A-F9D15396E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EC4A5CE4-7DB0-D5F8-76C4-8EB78E11A329}"/>
              </a:ext>
            </a:extLst>
          </p:cNvPr>
          <p:cNvSpPr>
            <a:spLocks noGrp="1"/>
          </p:cNvSpPr>
          <p:nvPr>
            <p:ph type="title"/>
          </p:nvPr>
        </p:nvSpPr>
        <p:spPr>
          <a:xfrm>
            <a:off x="4351860" y="1633999"/>
            <a:ext cx="4433101" cy="2839679"/>
          </a:xfrm>
        </p:spPr>
        <p:txBody>
          <a:bodyPr vert="horz" wrap="square" lIns="0" tIns="0" rIns="0" bIns="0" rtlCol="0" anchor="b" anchorCtr="0">
            <a:noAutofit/>
          </a:bodyPr>
          <a:lstStyle/>
          <a:p>
            <a:pPr algn="ctr">
              <a:lnSpc>
                <a:spcPct val="90000"/>
              </a:lnSpc>
            </a:pPr>
            <a:r>
              <a:rPr lang="en-US" sz="2600" b="1" spc="-75" dirty="0">
                <a:solidFill>
                  <a:schemeClr val="bg1"/>
                </a:solidFill>
              </a:rPr>
              <a:t> </a:t>
            </a:r>
            <a:r>
              <a:rPr lang="en-US" b="1" spc="-75" dirty="0">
                <a:solidFill>
                  <a:schemeClr val="bg1"/>
                </a:solidFill>
              </a:rPr>
              <a:t>Tesco's Online shopping and it's  positive and negative effects </a:t>
            </a:r>
            <a:r>
              <a:rPr lang="en-US" spc="-75" dirty="0"/>
              <a:t>?</a:t>
            </a:r>
            <a:br>
              <a:rPr lang="en-US" sz="2600" spc="-75" dirty="0"/>
            </a:br>
            <a:br>
              <a:rPr lang="en-US" sz="2600" spc="-75" dirty="0"/>
            </a:br>
            <a:r>
              <a:rPr lang="en-US" sz="2600" spc="-75" dirty="0"/>
              <a:t> </a:t>
            </a:r>
          </a:p>
        </p:txBody>
      </p:sp>
      <p:pic>
        <p:nvPicPr>
          <p:cNvPr id="4" name="Picture 3" descr="Rows of shopping trolleys">
            <a:extLst>
              <a:ext uri="{FF2B5EF4-FFF2-40B4-BE49-F238E27FC236}">
                <a16:creationId xmlns:a16="http://schemas.microsoft.com/office/drawing/2014/main" id="{AA15ACB6-3BE7-E766-1BF2-F9F75C1D26ED}"/>
              </a:ext>
            </a:extLst>
          </p:cNvPr>
          <p:cNvPicPr>
            <a:picLocks noChangeAspect="1"/>
          </p:cNvPicPr>
          <p:nvPr/>
        </p:nvPicPr>
        <p:blipFill rotWithShape="1">
          <a:blip r:embed="rId2"/>
          <a:srcRect l="27269" r="15882" b="4"/>
          <a:stretch/>
        </p:blipFill>
        <p:spPr>
          <a:xfrm>
            <a:off x="1" y="857257"/>
            <a:ext cx="4247201" cy="5143493"/>
          </a:xfrm>
          <a:custGeom>
            <a:avLst/>
            <a:gdLst/>
            <a:ahLst/>
            <a:cxnLst/>
            <a:rect l="l" t="t" r="r" b="b"/>
            <a:pathLst>
              <a:path w="5662934" h="6858000">
                <a:moveTo>
                  <a:pt x="0" y="0"/>
                </a:moveTo>
                <a:lnTo>
                  <a:pt x="5064602" y="0"/>
                </a:lnTo>
                <a:lnTo>
                  <a:pt x="4889880" y="279455"/>
                </a:lnTo>
                <a:cubicBezTo>
                  <a:pt x="4472355" y="1021447"/>
                  <a:pt x="4263593" y="1948936"/>
                  <a:pt x="4263593" y="3061922"/>
                </a:cubicBezTo>
                <a:cubicBezTo>
                  <a:pt x="4263593" y="3516203"/>
                  <a:pt x="4324186" y="3970483"/>
                  <a:pt x="4445372" y="4515619"/>
                </a:cubicBezTo>
                <a:cubicBezTo>
                  <a:pt x="4596855" y="5030470"/>
                  <a:pt x="4748338" y="5515036"/>
                  <a:pt x="4990710" y="5969316"/>
                </a:cubicBezTo>
                <a:cubicBezTo>
                  <a:pt x="5172489" y="6275955"/>
                  <a:pt x="5371310" y="6544265"/>
                  <a:pt x="5583977" y="6777438"/>
                </a:cubicBezTo>
                <a:lnTo>
                  <a:pt x="5662934" y="6858000"/>
                </a:lnTo>
                <a:lnTo>
                  <a:pt x="0" y="6858000"/>
                </a:lnTo>
                <a:close/>
              </a:path>
            </a:pathLst>
          </a:custGeom>
        </p:spPr>
      </p:pic>
      <p:sp>
        <p:nvSpPr>
          <p:cNvPr id="12" name="Freeform 10">
            <a:extLst>
              <a:ext uri="{FF2B5EF4-FFF2-40B4-BE49-F238E27FC236}">
                <a16:creationId xmlns:a16="http://schemas.microsoft.com/office/drawing/2014/main" id="{E67870A8-BE17-461C-AD58-035AD7FA0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7291575">
            <a:off x="2609627" y="1225825"/>
            <a:ext cx="1798408" cy="1683332"/>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4"/>
          </a:solidFill>
          <a:ln>
            <a:noFill/>
          </a:ln>
        </p:spPr>
        <p:txBody>
          <a:bodyPr vert="horz" wrap="square" lIns="68580" tIns="34290" rIns="68580" bIns="34290" numCol="1" anchor="t" anchorCtr="0" compatLnSpc="1">
            <a:prstTxWarp prst="textNoShape">
              <a:avLst/>
            </a:prstTxWarp>
          </a:bodyPr>
          <a:lstStyle/>
          <a:p>
            <a:endParaRPr lang="en-US" sz="1350"/>
          </a:p>
        </p:txBody>
      </p:sp>
    </p:spTree>
    <p:extLst>
      <p:ext uri="{BB962C8B-B14F-4D97-AF65-F5344CB8AC3E}">
        <p14:creationId xmlns:p14="http://schemas.microsoft.com/office/powerpoint/2010/main" val="1776782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4C38F0AE-660A-47F0-8626-BCA791FC5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110993A2-6628-4B47-A888-19FCE1A19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7A23D3-18AB-5B2F-6712-FA3389684CB0}"/>
              </a:ext>
            </a:extLst>
          </p:cNvPr>
          <p:cNvSpPr>
            <a:spLocks noGrp="1"/>
          </p:cNvSpPr>
          <p:nvPr>
            <p:ph type="title"/>
          </p:nvPr>
        </p:nvSpPr>
        <p:spPr>
          <a:xfrm>
            <a:off x="0" y="284902"/>
            <a:ext cx="2861719" cy="2487793"/>
          </a:xfrm>
        </p:spPr>
        <p:txBody>
          <a:bodyPr vert="horz" wrap="square" lIns="0" tIns="0" rIns="0" bIns="0" rtlCol="0" anchor="t" anchorCtr="0">
            <a:normAutofit/>
          </a:bodyPr>
          <a:lstStyle/>
          <a:p>
            <a:br>
              <a:rPr lang="en-US" sz="3200" spc="-75" dirty="0"/>
            </a:br>
            <a:r>
              <a:rPr lang="en-US" sz="3200" spc="-75" dirty="0"/>
              <a:t>Online shopping positive effect </a:t>
            </a:r>
          </a:p>
        </p:txBody>
      </p:sp>
      <p:sp>
        <p:nvSpPr>
          <p:cNvPr id="4" name="Text Placeholder 3">
            <a:extLst>
              <a:ext uri="{FF2B5EF4-FFF2-40B4-BE49-F238E27FC236}">
                <a16:creationId xmlns:a16="http://schemas.microsoft.com/office/drawing/2014/main" id="{E0D33A50-0B7C-2A27-BA8E-E41B3C30F0F0}"/>
              </a:ext>
            </a:extLst>
          </p:cNvPr>
          <p:cNvSpPr>
            <a:spLocks noGrp="1"/>
          </p:cNvSpPr>
          <p:nvPr>
            <p:ph type="body" sz="half" idx="2"/>
          </p:nvPr>
        </p:nvSpPr>
        <p:spPr>
          <a:xfrm>
            <a:off x="2861719" y="102183"/>
            <a:ext cx="6282279" cy="3505655"/>
          </a:xfrm>
        </p:spPr>
        <p:txBody>
          <a:bodyPr vert="horz" lIns="0" tIns="0" rIns="0" bIns="0" rtlCol="0">
            <a:normAutofit/>
          </a:bodyPr>
          <a:lstStyle/>
          <a:p>
            <a:pPr>
              <a:lnSpc>
                <a:spcPct val="110000"/>
              </a:lnSpc>
            </a:pPr>
            <a:endParaRPr lang="en-GB" sz="1800" dirty="0"/>
          </a:p>
          <a:p>
            <a:pPr>
              <a:lnSpc>
                <a:spcPct val="110000"/>
              </a:lnSpc>
            </a:pPr>
            <a:r>
              <a:rPr lang="en-GB" sz="1800" dirty="0"/>
              <a:t>Tesco's has experienced a significant impact from technology, which has increased profits. Tesco's website income increased by 21% to £48 million while sales increased by virtually the same percentage. Additionally, it has supported nursing homes during the COVID 19 pandemic and many more vulnerable individuals during these difficult times.</a:t>
            </a:r>
            <a:endParaRPr lang="en-US" sz="1800" dirty="0"/>
          </a:p>
        </p:txBody>
      </p:sp>
      <p:sp useBgFill="1">
        <p:nvSpPr>
          <p:cNvPr id="34" name="Freeform: Shape 33">
            <a:extLst>
              <a:ext uri="{FF2B5EF4-FFF2-40B4-BE49-F238E27FC236}">
                <a16:creationId xmlns:a16="http://schemas.microsoft.com/office/drawing/2014/main" id="{C27C1BEB-0B53-40C1-BFC6-73739970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flipH="1">
            <a:off x="3000373" y="714376"/>
            <a:ext cx="3143251" cy="9144000"/>
          </a:xfrm>
          <a:custGeom>
            <a:avLst/>
            <a:gdLst>
              <a:gd name="connsiteX0" fmla="*/ 508 w 2932134"/>
              <a:gd name="connsiteY0" fmla="*/ 4431100 h 12192000"/>
              <a:gd name="connsiteX1" fmla="*/ 137030 w 2932134"/>
              <a:gd name="connsiteY1" fmla="*/ 177371 h 12192000"/>
              <a:gd name="connsiteX2" fmla="*/ 145443 w 2932134"/>
              <a:gd name="connsiteY2" fmla="*/ 0 h 12192000"/>
              <a:gd name="connsiteX3" fmla="*/ 2932134 w 2932134"/>
              <a:gd name="connsiteY3" fmla="*/ 0 h 12192000"/>
              <a:gd name="connsiteX4" fmla="*/ 2932133 w 2932134"/>
              <a:gd name="connsiteY4" fmla="*/ 12192000 h 12192000"/>
              <a:gd name="connsiteX5" fmla="*/ 172151 w 2932134"/>
              <a:gd name="connsiteY5" fmla="*/ 12192000 h 12192000"/>
              <a:gd name="connsiteX6" fmla="*/ 169761 w 2932134"/>
              <a:gd name="connsiteY6" fmla="*/ 12180928 h 12192000"/>
              <a:gd name="connsiteX7" fmla="*/ 169761 w 2932134"/>
              <a:gd name="connsiteY7" fmla="*/ 7234593 h 12192000"/>
              <a:gd name="connsiteX8" fmla="*/ 508 w 2932134"/>
              <a:gd name="connsiteY8" fmla="*/ 44311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32134" h="12192000">
                <a:moveTo>
                  <a:pt x="508" y="4431100"/>
                </a:moveTo>
                <a:cubicBezTo>
                  <a:pt x="-7698" y="2846728"/>
                  <a:pt x="85554" y="1238574"/>
                  <a:pt x="137030" y="177371"/>
                </a:cubicBezTo>
                <a:lnTo>
                  <a:pt x="145443" y="0"/>
                </a:lnTo>
                <a:lnTo>
                  <a:pt x="2932134" y="0"/>
                </a:lnTo>
                <a:lnTo>
                  <a:pt x="2932133" y="12192000"/>
                </a:lnTo>
                <a:lnTo>
                  <a:pt x="172151" y="12192000"/>
                </a:lnTo>
                <a:lnTo>
                  <a:pt x="169761" y="12180928"/>
                </a:lnTo>
                <a:cubicBezTo>
                  <a:pt x="169761" y="11800439"/>
                  <a:pt x="169761" y="10278492"/>
                  <a:pt x="169761" y="7234593"/>
                </a:cubicBezTo>
                <a:cubicBezTo>
                  <a:pt x="50398" y="6402277"/>
                  <a:pt x="5637" y="5421334"/>
                  <a:pt x="508" y="4431100"/>
                </a:cubicBezTo>
                <a:close/>
              </a:path>
            </a:pathLst>
          </a:custGeom>
          <a:ln>
            <a:noFill/>
          </a:ln>
        </p:spPr>
        <p:txBody>
          <a:bodyPr vert="horz" wrap="square" lIns="91440" tIns="45720" rIns="91440" bIns="45720" numCol="1" anchor="t" anchorCtr="0" compatLnSpc="1">
            <a:prstTxWarp prst="textNoShape">
              <a:avLst/>
            </a:prstTxWarp>
            <a:noAutofit/>
          </a:bodyPr>
          <a:lstStyle/>
          <a:p>
            <a:endParaRPr lang="en-US"/>
          </a:p>
        </p:txBody>
      </p:sp>
      <p:pic>
        <p:nvPicPr>
          <p:cNvPr id="5" name="Picture 5">
            <a:extLst>
              <a:ext uri="{FF2B5EF4-FFF2-40B4-BE49-F238E27FC236}">
                <a16:creationId xmlns:a16="http://schemas.microsoft.com/office/drawing/2014/main" id="{18BD3244-C1B6-21BD-544D-EA03A51ED6DF}"/>
              </a:ext>
            </a:extLst>
          </p:cNvPr>
          <p:cNvPicPr>
            <a:picLocks noGrp="1" noChangeAspect="1"/>
          </p:cNvPicPr>
          <p:nvPr>
            <p:ph type="pic" idx="1"/>
          </p:nvPr>
        </p:nvPicPr>
        <p:blipFill rotWithShape="1">
          <a:blip r:embed="rId2"/>
          <a:srcRect r="9034" b="-1"/>
          <a:stretch/>
        </p:blipFill>
        <p:spPr>
          <a:xfrm>
            <a:off x="-3" y="3612564"/>
            <a:ext cx="3936297" cy="3245436"/>
          </a:xfrm>
          <a:custGeom>
            <a:avLst/>
            <a:gdLst/>
            <a:ahLst/>
            <a:cxnLst/>
            <a:rect l="l" t="t" r="r" b="b"/>
            <a:pathLst>
              <a:path w="5248396" h="3245436">
                <a:moveTo>
                  <a:pt x="2983219" y="25"/>
                </a:moveTo>
                <a:cubicBezTo>
                  <a:pt x="3804299" y="-1722"/>
                  <a:pt x="4514018" y="90213"/>
                  <a:pt x="4900118" y="514090"/>
                </a:cubicBezTo>
                <a:cubicBezTo>
                  <a:pt x="5508369" y="1182086"/>
                  <a:pt x="5357962" y="3139882"/>
                  <a:pt x="4146352" y="3188354"/>
                </a:cubicBezTo>
                <a:cubicBezTo>
                  <a:pt x="3699712" y="3250178"/>
                  <a:pt x="3631930" y="3248995"/>
                  <a:pt x="3254286" y="3242404"/>
                </a:cubicBezTo>
                <a:cubicBezTo>
                  <a:pt x="2595831" y="3230910"/>
                  <a:pt x="2304986" y="3245916"/>
                  <a:pt x="1704630" y="3235437"/>
                </a:cubicBezTo>
                <a:cubicBezTo>
                  <a:pt x="-513335" y="3226512"/>
                  <a:pt x="-526880" y="118118"/>
                  <a:pt x="1430854" y="52881"/>
                </a:cubicBezTo>
                <a:cubicBezTo>
                  <a:pt x="1957833" y="35846"/>
                  <a:pt x="2490571" y="1073"/>
                  <a:pt x="2983219" y="25"/>
                </a:cubicBezTo>
                <a:close/>
              </a:path>
            </a:pathLst>
          </a:custGeom>
        </p:spPr>
      </p:pic>
      <p:pic>
        <p:nvPicPr>
          <p:cNvPr id="8" name="Picture 2" descr="Graphical user interface, application&#10;&#10;Description automatically generated">
            <a:extLst>
              <a:ext uri="{FF2B5EF4-FFF2-40B4-BE49-F238E27FC236}">
                <a16:creationId xmlns:a16="http://schemas.microsoft.com/office/drawing/2014/main" id="{4115CCD4-9F89-B2DD-B115-661F200CC5F5}"/>
              </a:ext>
            </a:extLst>
          </p:cNvPr>
          <p:cNvPicPr>
            <a:picLocks noChangeAspect="1"/>
          </p:cNvPicPr>
          <p:nvPr/>
        </p:nvPicPr>
        <p:blipFill rotWithShape="1">
          <a:blip r:embed="rId3"/>
          <a:srcRect l="4258" r="24608"/>
          <a:stretch/>
        </p:blipFill>
        <p:spPr>
          <a:xfrm>
            <a:off x="4662137" y="3612564"/>
            <a:ext cx="4003458" cy="3250163"/>
          </a:xfrm>
          <a:custGeom>
            <a:avLst/>
            <a:gdLst/>
            <a:ahLst/>
            <a:cxnLst/>
            <a:rect l="l" t="t" r="r" b="b"/>
            <a:pathLst>
              <a:path w="5337945" h="3250163">
                <a:moveTo>
                  <a:pt x="1917442" y="13"/>
                </a:moveTo>
                <a:cubicBezTo>
                  <a:pt x="2496512" y="346"/>
                  <a:pt x="3762377" y="7612"/>
                  <a:pt x="3896424" y="21471"/>
                </a:cubicBezTo>
                <a:cubicBezTo>
                  <a:pt x="4061405" y="38529"/>
                  <a:pt x="4683810" y="177196"/>
                  <a:pt x="4892573" y="482583"/>
                </a:cubicBezTo>
                <a:cubicBezTo>
                  <a:pt x="5089738" y="678517"/>
                  <a:pt x="5330512" y="1152814"/>
                  <a:pt x="5337644" y="1561409"/>
                </a:cubicBezTo>
                <a:cubicBezTo>
                  <a:pt x="5348255" y="2169318"/>
                  <a:pt x="5076281" y="2682471"/>
                  <a:pt x="4981700" y="2813716"/>
                </a:cubicBezTo>
                <a:cubicBezTo>
                  <a:pt x="4887118" y="2944961"/>
                  <a:pt x="4445989" y="3201880"/>
                  <a:pt x="3952089" y="3210501"/>
                </a:cubicBezTo>
                <a:cubicBezTo>
                  <a:pt x="3661560" y="3215572"/>
                  <a:pt x="2044455" y="3253767"/>
                  <a:pt x="1695646" y="3249887"/>
                </a:cubicBezTo>
                <a:cubicBezTo>
                  <a:pt x="1356521" y="3245838"/>
                  <a:pt x="657338" y="3148386"/>
                  <a:pt x="450488" y="2952621"/>
                </a:cubicBezTo>
                <a:cubicBezTo>
                  <a:pt x="154566" y="2648755"/>
                  <a:pt x="12724" y="2292356"/>
                  <a:pt x="199" y="1574824"/>
                </a:cubicBezTo>
                <a:cubicBezTo>
                  <a:pt x="-5019" y="1275853"/>
                  <a:pt x="92114" y="735845"/>
                  <a:pt x="377425" y="431802"/>
                </a:cubicBezTo>
                <a:cubicBezTo>
                  <a:pt x="672246" y="117624"/>
                  <a:pt x="1154722" y="9515"/>
                  <a:pt x="1648622" y="894"/>
                </a:cubicBezTo>
                <a:cubicBezTo>
                  <a:pt x="1686754" y="228"/>
                  <a:pt x="1783810" y="-64"/>
                  <a:pt x="1917442" y="13"/>
                </a:cubicBezTo>
                <a:close/>
              </a:path>
            </a:pathLst>
          </a:custGeom>
        </p:spPr>
      </p:pic>
    </p:spTree>
    <p:extLst>
      <p:ext uri="{BB962C8B-B14F-4D97-AF65-F5344CB8AC3E}">
        <p14:creationId xmlns:p14="http://schemas.microsoft.com/office/powerpoint/2010/main" val="2796720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5BB3780B-63EB-450D-A804-D6AA12F98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E0847A5-A329-48CD-B3A7-3892FF6DA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AE9BE5-886E-DE11-1C3E-1BA180F26826}"/>
              </a:ext>
            </a:extLst>
          </p:cNvPr>
          <p:cNvSpPr>
            <a:spLocks noGrp="1"/>
          </p:cNvSpPr>
          <p:nvPr>
            <p:ph type="title"/>
          </p:nvPr>
        </p:nvSpPr>
        <p:spPr>
          <a:xfrm>
            <a:off x="401411" y="0"/>
            <a:ext cx="3743970" cy="1477328"/>
          </a:xfrm>
        </p:spPr>
        <p:txBody>
          <a:bodyPr vert="horz" wrap="square" lIns="0" tIns="0" rIns="0" bIns="0" rtlCol="0" anchor="ctr" anchorCtr="0">
            <a:normAutofit/>
          </a:bodyPr>
          <a:lstStyle/>
          <a:p>
            <a:r>
              <a:rPr lang="en-US" sz="2800" dirty="0"/>
              <a:t>Online shopping negative effect</a:t>
            </a:r>
          </a:p>
        </p:txBody>
      </p:sp>
      <p:sp>
        <p:nvSpPr>
          <p:cNvPr id="13" name="Content Placeholder 12">
            <a:extLst>
              <a:ext uri="{FF2B5EF4-FFF2-40B4-BE49-F238E27FC236}">
                <a16:creationId xmlns:a16="http://schemas.microsoft.com/office/drawing/2014/main" id="{F7672EF7-E401-078C-8235-0CA49A5952F7}"/>
              </a:ext>
            </a:extLst>
          </p:cNvPr>
          <p:cNvSpPr>
            <a:spLocks noGrp="1"/>
          </p:cNvSpPr>
          <p:nvPr>
            <p:ph idx="1"/>
          </p:nvPr>
        </p:nvSpPr>
        <p:spPr>
          <a:xfrm>
            <a:off x="157316" y="1477328"/>
            <a:ext cx="4126656" cy="5218440"/>
          </a:xfrm>
        </p:spPr>
        <p:txBody>
          <a:bodyPr vert="horz" lIns="0" tIns="0" rIns="0" bIns="0" rtlCol="0">
            <a:normAutofit/>
          </a:bodyPr>
          <a:lstStyle/>
          <a:p>
            <a:pPr marL="571500" indent="-228600">
              <a:lnSpc>
                <a:spcPct val="110000"/>
              </a:lnSpc>
              <a:buFont typeface="The Hand Extrablack" panose="03070A02030502020204" pitchFamily="66" charset="0"/>
              <a:buChar char="•"/>
            </a:pPr>
            <a:r>
              <a:rPr lang="en-US" sz="1600" dirty="0"/>
              <a:t>Carbon dioxide emissions</a:t>
            </a:r>
          </a:p>
          <a:p>
            <a:pPr indent="-228600">
              <a:lnSpc>
                <a:spcPct val="110000"/>
              </a:lnSpc>
              <a:buFont typeface="The Hand Extrablack" panose="03070A02030502020204" pitchFamily="66" charset="0"/>
              <a:buChar char="•"/>
            </a:pPr>
            <a:endParaRPr lang="en-US" sz="1600" dirty="0"/>
          </a:p>
          <a:p>
            <a:pPr marL="571500" indent="-228600">
              <a:lnSpc>
                <a:spcPct val="110000"/>
              </a:lnSpc>
              <a:buFont typeface="The Hand Extrablack" panose="03070A02030502020204" pitchFamily="66" charset="0"/>
              <a:buChar char="•"/>
            </a:pPr>
            <a:r>
              <a:rPr lang="en-US" sz="1600" dirty="0"/>
              <a:t>The net refrigeration effect  </a:t>
            </a:r>
          </a:p>
          <a:p>
            <a:pPr marL="571500" indent="-228600">
              <a:lnSpc>
                <a:spcPct val="110000"/>
              </a:lnSpc>
              <a:buFont typeface="The Hand Extrablack" panose="03070A02030502020204" pitchFamily="66" charset="0"/>
              <a:buChar char="•"/>
            </a:pPr>
            <a:endParaRPr lang="en-US" sz="1600" dirty="0"/>
          </a:p>
          <a:p>
            <a:pPr marL="571500" indent="-228600">
              <a:lnSpc>
                <a:spcPct val="110000"/>
              </a:lnSpc>
              <a:buFont typeface="The Hand Extrablack" panose="03070A02030502020204" pitchFamily="66" charset="0"/>
              <a:buChar char="•"/>
            </a:pPr>
            <a:r>
              <a:rPr lang="en-US" sz="1600" dirty="0"/>
              <a:t>Inadequate substitution </a:t>
            </a:r>
          </a:p>
          <a:p>
            <a:pPr marL="571500" indent="-228600">
              <a:lnSpc>
                <a:spcPct val="110000"/>
              </a:lnSpc>
              <a:buFont typeface="The Hand Extrablack" panose="03070A02030502020204" pitchFamily="66" charset="0"/>
              <a:buChar char="•"/>
            </a:pPr>
            <a:endParaRPr lang="en-US" sz="1600" dirty="0"/>
          </a:p>
          <a:p>
            <a:pPr marL="571500" indent="-228600">
              <a:lnSpc>
                <a:spcPct val="110000"/>
              </a:lnSpc>
              <a:buFont typeface="The Hand Extrablack" panose="03070A02030502020204" pitchFamily="66" charset="0"/>
              <a:buChar char="•"/>
            </a:pPr>
            <a:r>
              <a:rPr lang="en-US" sz="1600" dirty="0"/>
              <a:t>Deforestation </a:t>
            </a:r>
          </a:p>
          <a:p>
            <a:pPr marL="571500" indent="-228600">
              <a:lnSpc>
                <a:spcPct val="110000"/>
              </a:lnSpc>
              <a:buFont typeface="The Hand Extrablack" panose="03070A02030502020204" pitchFamily="66" charset="0"/>
              <a:buChar char="•"/>
            </a:pPr>
            <a:endParaRPr lang="en-US" sz="1600" dirty="0"/>
          </a:p>
          <a:p>
            <a:pPr marL="571500" indent="-228600">
              <a:lnSpc>
                <a:spcPct val="110000"/>
              </a:lnSpc>
              <a:buFont typeface="The Hand Extrablack" panose="03070A02030502020204" pitchFamily="66" charset="0"/>
              <a:buChar char="•"/>
            </a:pPr>
            <a:r>
              <a:rPr lang="en-US" sz="1600" dirty="0"/>
              <a:t>Land use change </a:t>
            </a:r>
          </a:p>
          <a:p>
            <a:pPr marL="571500" indent="-228600">
              <a:lnSpc>
                <a:spcPct val="110000"/>
              </a:lnSpc>
              <a:buFont typeface="The Hand Extrablack" panose="03070A02030502020204" pitchFamily="66" charset="0"/>
              <a:buChar char="•"/>
            </a:pPr>
            <a:endParaRPr lang="en-US" sz="1600" dirty="0"/>
          </a:p>
          <a:p>
            <a:pPr marL="571500" indent="-228600">
              <a:lnSpc>
                <a:spcPct val="110000"/>
              </a:lnSpc>
              <a:buFont typeface="The Hand Extrablack" panose="03070A02030502020204" pitchFamily="66" charset="0"/>
              <a:buChar char="•"/>
            </a:pPr>
            <a:r>
              <a:rPr lang="en-US" sz="1600" dirty="0"/>
              <a:t>Water waste</a:t>
            </a:r>
          </a:p>
          <a:p>
            <a:pPr marL="571500" indent="-228600">
              <a:lnSpc>
                <a:spcPct val="110000"/>
              </a:lnSpc>
              <a:buFont typeface="The Hand Extrablack" panose="03070A02030502020204" pitchFamily="66" charset="0"/>
              <a:buChar char="•"/>
            </a:pPr>
            <a:endParaRPr lang="en-US" sz="1600" dirty="0"/>
          </a:p>
          <a:p>
            <a:pPr marL="571500" indent="-228600">
              <a:lnSpc>
                <a:spcPct val="110000"/>
              </a:lnSpc>
              <a:buFont typeface="The Hand Extrablack" panose="03070A02030502020204" pitchFamily="66" charset="0"/>
              <a:buChar char="•"/>
            </a:pPr>
            <a:r>
              <a:rPr lang="en-US" sz="1600" dirty="0"/>
              <a:t>Excess fertilizer run-off </a:t>
            </a:r>
          </a:p>
          <a:p>
            <a:pPr marL="571500" indent="-228600">
              <a:lnSpc>
                <a:spcPct val="110000"/>
              </a:lnSpc>
              <a:buFont typeface="The Hand Extrablack" panose="03070A02030502020204" pitchFamily="66" charset="0"/>
              <a:buChar char="•"/>
            </a:pPr>
            <a:endParaRPr lang="en-US" sz="700" dirty="0"/>
          </a:p>
          <a:p>
            <a:pPr indent="-228600">
              <a:lnSpc>
                <a:spcPct val="110000"/>
              </a:lnSpc>
              <a:buFont typeface="The Hand Extrablack" panose="03070A02030502020204" pitchFamily="66" charset="0"/>
              <a:buChar char="•"/>
            </a:pPr>
            <a:endParaRPr lang="en-US" sz="700" dirty="0"/>
          </a:p>
        </p:txBody>
      </p:sp>
      <p:pic>
        <p:nvPicPr>
          <p:cNvPr id="5" name="Picture 4" descr="Graphical user interface, text&#10;&#10;Description automatically generated">
            <a:extLst>
              <a:ext uri="{FF2B5EF4-FFF2-40B4-BE49-F238E27FC236}">
                <a16:creationId xmlns:a16="http://schemas.microsoft.com/office/drawing/2014/main" id="{220EA874-83C8-5BFC-694A-100E4830A2A7}"/>
              </a:ext>
            </a:extLst>
          </p:cNvPr>
          <p:cNvPicPr>
            <a:picLocks noChangeAspect="1"/>
          </p:cNvPicPr>
          <p:nvPr/>
        </p:nvPicPr>
        <p:blipFill rotWithShape="1">
          <a:blip r:embed="rId2">
            <a:extLst>
              <a:ext uri="{28A0092B-C50C-407E-A947-70E740481C1C}">
                <a14:useLocalDpi xmlns:a14="http://schemas.microsoft.com/office/drawing/2010/main" val="0"/>
              </a:ext>
            </a:extLst>
          </a:blip>
          <a:srcRect l="10352" r="15238" b="-2"/>
          <a:stretch/>
        </p:blipFill>
        <p:spPr>
          <a:xfrm>
            <a:off x="4693242" y="566767"/>
            <a:ext cx="4021153" cy="5404109"/>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Tree>
    <p:extLst>
      <p:ext uri="{BB962C8B-B14F-4D97-AF65-F5344CB8AC3E}">
        <p14:creationId xmlns:p14="http://schemas.microsoft.com/office/powerpoint/2010/main" val="4259556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useBgFill="1">
        <p:nvSpPr>
          <p:cNvPr id="10" name="Rectangle 9">
            <a:extLst>
              <a:ext uri="{FF2B5EF4-FFF2-40B4-BE49-F238E27FC236}">
                <a16:creationId xmlns:a16="http://schemas.microsoft.com/office/drawing/2014/main" id="{11F4D251-B7D8-402D-950A-F9D15396E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F32708A5-4848-61AB-B83C-7F57860F4401}"/>
              </a:ext>
            </a:extLst>
          </p:cNvPr>
          <p:cNvSpPr>
            <a:spLocks noGrp="1"/>
          </p:cNvSpPr>
          <p:nvPr>
            <p:ph type="title"/>
          </p:nvPr>
        </p:nvSpPr>
        <p:spPr>
          <a:xfrm>
            <a:off x="4572000" y="1122721"/>
            <a:ext cx="4049729" cy="2643301"/>
          </a:xfrm>
        </p:spPr>
        <p:txBody>
          <a:bodyPr vert="horz" wrap="square" lIns="0" tIns="0" rIns="0" bIns="0" rtlCol="0" anchor="b" anchorCtr="0">
            <a:normAutofit/>
          </a:bodyPr>
          <a:lstStyle/>
          <a:p>
            <a:pPr algn="ctr">
              <a:lnSpc>
                <a:spcPct val="90000"/>
              </a:lnSpc>
            </a:pPr>
            <a:r>
              <a:rPr lang="en-US" sz="3600" spc="-75" dirty="0">
                <a:solidFill>
                  <a:schemeClr val="bg1"/>
                </a:solidFill>
              </a:rPr>
              <a:t>Tesco's   and it's positive and negative effects of self-scanning</a:t>
            </a:r>
            <a:r>
              <a:rPr lang="en-US" sz="3600" spc="-75" dirty="0"/>
              <a:t>?</a:t>
            </a:r>
            <a:br>
              <a:rPr lang="en-US" sz="3600" spc="-75" dirty="0"/>
            </a:br>
            <a:endParaRPr lang="en-US" sz="3600" spc="-75" dirty="0"/>
          </a:p>
        </p:txBody>
      </p:sp>
      <p:pic>
        <p:nvPicPr>
          <p:cNvPr id="4" name="Picture 3" descr="A fingerprint in black and white">
            <a:extLst>
              <a:ext uri="{FF2B5EF4-FFF2-40B4-BE49-F238E27FC236}">
                <a16:creationId xmlns:a16="http://schemas.microsoft.com/office/drawing/2014/main" id="{3D8F6C73-6539-2902-4485-629428B28EC4}"/>
              </a:ext>
            </a:extLst>
          </p:cNvPr>
          <p:cNvPicPr>
            <a:picLocks noChangeAspect="1"/>
          </p:cNvPicPr>
          <p:nvPr/>
        </p:nvPicPr>
        <p:blipFill rotWithShape="1">
          <a:blip r:embed="rId2"/>
          <a:srcRect l="23331" r="21554" b="4"/>
          <a:stretch/>
        </p:blipFill>
        <p:spPr>
          <a:xfrm>
            <a:off x="1" y="857257"/>
            <a:ext cx="4247201" cy="5143493"/>
          </a:xfrm>
          <a:custGeom>
            <a:avLst/>
            <a:gdLst/>
            <a:ahLst/>
            <a:cxnLst/>
            <a:rect l="l" t="t" r="r" b="b"/>
            <a:pathLst>
              <a:path w="5662934" h="6858000">
                <a:moveTo>
                  <a:pt x="0" y="0"/>
                </a:moveTo>
                <a:lnTo>
                  <a:pt x="5064602" y="0"/>
                </a:lnTo>
                <a:lnTo>
                  <a:pt x="4889880" y="279455"/>
                </a:lnTo>
                <a:cubicBezTo>
                  <a:pt x="4472355" y="1021447"/>
                  <a:pt x="4263593" y="1948936"/>
                  <a:pt x="4263593" y="3061922"/>
                </a:cubicBezTo>
                <a:cubicBezTo>
                  <a:pt x="4263593" y="3516203"/>
                  <a:pt x="4324186" y="3970483"/>
                  <a:pt x="4445372" y="4515619"/>
                </a:cubicBezTo>
                <a:cubicBezTo>
                  <a:pt x="4596855" y="5030470"/>
                  <a:pt x="4748338" y="5515036"/>
                  <a:pt x="4990710" y="5969316"/>
                </a:cubicBezTo>
                <a:cubicBezTo>
                  <a:pt x="5172489" y="6275955"/>
                  <a:pt x="5371310" y="6544265"/>
                  <a:pt x="5583977" y="6777438"/>
                </a:cubicBezTo>
                <a:lnTo>
                  <a:pt x="5662934" y="6858000"/>
                </a:lnTo>
                <a:lnTo>
                  <a:pt x="0" y="6858000"/>
                </a:lnTo>
                <a:close/>
              </a:path>
            </a:pathLst>
          </a:custGeom>
        </p:spPr>
      </p:pic>
      <p:sp>
        <p:nvSpPr>
          <p:cNvPr id="12" name="Freeform 10">
            <a:extLst>
              <a:ext uri="{FF2B5EF4-FFF2-40B4-BE49-F238E27FC236}">
                <a16:creationId xmlns:a16="http://schemas.microsoft.com/office/drawing/2014/main" id="{E67870A8-BE17-461C-AD58-035AD7FA0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7291575">
            <a:off x="2609627" y="1225825"/>
            <a:ext cx="1798408" cy="1683332"/>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4"/>
          </a:solidFill>
          <a:ln>
            <a:noFill/>
          </a:ln>
        </p:spPr>
        <p:txBody>
          <a:bodyPr vert="horz" wrap="square" lIns="68580" tIns="34290" rIns="68580" bIns="34290" numCol="1" anchor="t" anchorCtr="0" compatLnSpc="1">
            <a:prstTxWarp prst="textNoShape">
              <a:avLst/>
            </a:prstTxWarp>
          </a:bodyPr>
          <a:lstStyle/>
          <a:p>
            <a:endParaRPr lang="en-US" sz="1350"/>
          </a:p>
        </p:txBody>
      </p:sp>
    </p:spTree>
    <p:extLst>
      <p:ext uri="{BB962C8B-B14F-4D97-AF65-F5344CB8AC3E}">
        <p14:creationId xmlns:p14="http://schemas.microsoft.com/office/powerpoint/2010/main" val="442303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FA47943-1709-4E1D-814E-FB6CADE8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3A2BF4A-0AFE-5482-B1E8-FE1F5BF2824B}"/>
              </a:ext>
            </a:extLst>
          </p:cNvPr>
          <p:cNvSpPr txBox="1"/>
          <p:nvPr/>
        </p:nvSpPr>
        <p:spPr>
          <a:xfrm>
            <a:off x="540000" y="719999"/>
            <a:ext cx="4503948" cy="3812671"/>
          </a:xfrm>
          <a:prstGeom prst="rect">
            <a:avLst/>
          </a:prstGeom>
        </p:spPr>
        <p:txBody>
          <a:bodyPr vert="horz" wrap="square" lIns="0" tIns="0" rIns="0" bIns="0" rtlCol="0" anchor="b" anchorCtr="0">
            <a:normAutofit/>
          </a:bodyPr>
          <a:lstStyle/>
          <a:p>
            <a:pPr algn="ctr">
              <a:lnSpc>
                <a:spcPct val="90000"/>
              </a:lnSpc>
              <a:spcBef>
                <a:spcPct val="0"/>
              </a:spcBef>
              <a:spcAft>
                <a:spcPts val="600"/>
              </a:spcAft>
            </a:pPr>
            <a:r>
              <a:rPr lang="en-US" sz="3900" spc="-100" dirty="0">
                <a:latin typeface="+mj-lt"/>
                <a:ea typeface="+mj-ea"/>
                <a:cs typeface="+mj-cs"/>
              </a:rPr>
              <a:t>The main benefit of self scanning is scan items faster and avoid queues </a:t>
            </a:r>
          </a:p>
        </p:txBody>
      </p:sp>
      <p:pic>
        <p:nvPicPr>
          <p:cNvPr id="3" name="Picture 3" descr="A picture containing text, person, indoor, preparing&#10;&#10;Description automatically generated">
            <a:extLst>
              <a:ext uri="{FF2B5EF4-FFF2-40B4-BE49-F238E27FC236}">
                <a16:creationId xmlns:a16="http://schemas.microsoft.com/office/drawing/2014/main" id="{A5C6DEEB-057A-42E3-1086-CC966F4C7C96}"/>
              </a:ext>
            </a:extLst>
          </p:cNvPr>
          <p:cNvPicPr>
            <a:picLocks noChangeAspect="1"/>
          </p:cNvPicPr>
          <p:nvPr/>
        </p:nvPicPr>
        <p:blipFill rotWithShape="1">
          <a:blip r:embed="rId2"/>
          <a:srcRect l="2257" r="15613" b="-1"/>
          <a:stretch/>
        </p:blipFill>
        <p:spPr>
          <a:xfrm>
            <a:off x="5345548" y="10"/>
            <a:ext cx="3798452" cy="3419990"/>
          </a:xfrm>
          <a:custGeom>
            <a:avLst/>
            <a:gdLst/>
            <a:ahLst/>
            <a:cxnLst/>
            <a:rect l="l" t="t" r="r" b="b"/>
            <a:pathLst>
              <a:path w="5064602" h="3420000">
                <a:moveTo>
                  <a:pt x="0" y="0"/>
                </a:moveTo>
                <a:lnTo>
                  <a:pt x="5064602" y="0"/>
                </a:lnTo>
                <a:lnTo>
                  <a:pt x="5064602" y="3420000"/>
                </a:lnTo>
                <a:lnTo>
                  <a:pt x="788098" y="3420000"/>
                </a:lnTo>
                <a:lnTo>
                  <a:pt x="789648" y="3404052"/>
                </a:lnTo>
                <a:cubicBezTo>
                  <a:pt x="797222" y="3289063"/>
                  <a:pt x="801009" y="3175492"/>
                  <a:pt x="801009" y="3061922"/>
                </a:cubicBezTo>
                <a:cubicBezTo>
                  <a:pt x="801009" y="1948936"/>
                  <a:pt x="592247" y="1021447"/>
                  <a:pt x="174723" y="279455"/>
                </a:cubicBezTo>
                <a:close/>
              </a:path>
            </a:pathLst>
          </a:custGeom>
        </p:spPr>
      </p:pic>
      <p:pic>
        <p:nvPicPr>
          <p:cNvPr id="2" name="Picture 2" descr="A picture containing text, person&#10;&#10;Description automatically generated">
            <a:extLst>
              <a:ext uri="{FF2B5EF4-FFF2-40B4-BE49-F238E27FC236}">
                <a16:creationId xmlns:a16="http://schemas.microsoft.com/office/drawing/2014/main" id="{BE237414-51B4-BD32-3581-A040DA03DF66}"/>
              </a:ext>
            </a:extLst>
          </p:cNvPr>
          <p:cNvPicPr>
            <a:picLocks noChangeAspect="1"/>
          </p:cNvPicPr>
          <p:nvPr/>
        </p:nvPicPr>
        <p:blipFill rotWithShape="1">
          <a:blip r:embed="rId3"/>
          <a:srcRect l="11505" r="6031" b="-3"/>
          <a:stretch/>
        </p:blipFill>
        <p:spPr>
          <a:xfrm>
            <a:off x="4896799" y="3420000"/>
            <a:ext cx="4247201" cy="3438000"/>
          </a:xfrm>
          <a:custGeom>
            <a:avLst/>
            <a:gdLst/>
            <a:ahLst/>
            <a:cxnLst/>
            <a:rect l="l" t="t" r="r" b="b"/>
            <a:pathLst>
              <a:path w="5662934" h="3438000">
                <a:moveTo>
                  <a:pt x="1386430" y="0"/>
                </a:moveTo>
                <a:lnTo>
                  <a:pt x="5662934" y="0"/>
                </a:lnTo>
                <a:lnTo>
                  <a:pt x="5662934" y="3438000"/>
                </a:lnTo>
                <a:lnTo>
                  <a:pt x="0" y="3438000"/>
                </a:lnTo>
                <a:lnTo>
                  <a:pt x="78957" y="3357438"/>
                </a:lnTo>
                <a:cubicBezTo>
                  <a:pt x="291624" y="3124265"/>
                  <a:pt x="490445" y="2855955"/>
                  <a:pt x="672224" y="2549316"/>
                </a:cubicBezTo>
                <a:cubicBezTo>
                  <a:pt x="914596" y="2095036"/>
                  <a:pt x="1066079" y="1610470"/>
                  <a:pt x="1217562" y="1095619"/>
                </a:cubicBezTo>
                <a:cubicBezTo>
                  <a:pt x="1278155" y="823051"/>
                  <a:pt x="1323600" y="573197"/>
                  <a:pt x="1353896" y="334700"/>
                </a:cubicBezTo>
                <a:close/>
              </a:path>
            </a:pathLst>
          </a:custGeom>
        </p:spPr>
      </p:pic>
    </p:spTree>
    <p:extLst>
      <p:ext uri="{BB962C8B-B14F-4D97-AF65-F5344CB8AC3E}">
        <p14:creationId xmlns:p14="http://schemas.microsoft.com/office/powerpoint/2010/main" val="3036439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9">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useBgFill="1">
        <p:nvSpPr>
          <p:cNvPr id="21" name="Rectangle 11">
            <a:extLst>
              <a:ext uri="{FF2B5EF4-FFF2-40B4-BE49-F238E27FC236}">
                <a16:creationId xmlns:a16="http://schemas.microsoft.com/office/drawing/2014/main" id="{B950CAB9-F0AE-414E-805C-776919054E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2" name="Rectangle 13">
            <a:extLst>
              <a:ext uri="{FF2B5EF4-FFF2-40B4-BE49-F238E27FC236}">
                <a16:creationId xmlns:a16="http://schemas.microsoft.com/office/drawing/2014/main" id="{227C80BC-190C-4813-9BAE-C4B56C5C7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21518852-3193-7CBC-A380-095150D268BB}"/>
              </a:ext>
            </a:extLst>
          </p:cNvPr>
          <p:cNvSpPr>
            <a:spLocks noGrp="1"/>
          </p:cNvSpPr>
          <p:nvPr>
            <p:ph type="title"/>
          </p:nvPr>
        </p:nvSpPr>
        <p:spPr>
          <a:xfrm>
            <a:off x="531665" y="1016851"/>
            <a:ext cx="2321720" cy="1107996"/>
          </a:xfrm>
        </p:spPr>
        <p:txBody>
          <a:bodyPr vert="horz" wrap="square" lIns="0" tIns="0" rIns="0" bIns="0" rtlCol="0" anchor="t" anchorCtr="0">
            <a:normAutofit/>
          </a:bodyPr>
          <a:lstStyle/>
          <a:p>
            <a:r>
              <a:rPr lang="en-US" sz="2800" dirty="0"/>
              <a:t>Self-scanning</a:t>
            </a:r>
            <a:r>
              <a:rPr lang="en-US" sz="2400" dirty="0"/>
              <a:t> </a:t>
            </a:r>
          </a:p>
        </p:txBody>
      </p:sp>
      <p:sp>
        <p:nvSpPr>
          <p:cNvPr id="4" name="Text Placeholder 3">
            <a:extLst>
              <a:ext uri="{FF2B5EF4-FFF2-40B4-BE49-F238E27FC236}">
                <a16:creationId xmlns:a16="http://schemas.microsoft.com/office/drawing/2014/main" id="{972295F2-498C-441E-F3C8-0A7A763E50EC}"/>
              </a:ext>
            </a:extLst>
          </p:cNvPr>
          <p:cNvSpPr>
            <a:spLocks noGrp="1"/>
          </p:cNvSpPr>
          <p:nvPr>
            <p:ph type="body" sz="half" idx="2"/>
          </p:nvPr>
        </p:nvSpPr>
        <p:spPr>
          <a:xfrm>
            <a:off x="3411141" y="304800"/>
            <a:ext cx="5175103" cy="1989535"/>
          </a:xfrm>
        </p:spPr>
        <p:txBody>
          <a:bodyPr vert="horz" lIns="0" tIns="0" rIns="0" bIns="0" rtlCol="0" anchor="t">
            <a:normAutofit/>
          </a:bodyPr>
          <a:lstStyle/>
          <a:p>
            <a:pPr>
              <a:lnSpc>
                <a:spcPct val="110000"/>
              </a:lnSpc>
            </a:pPr>
            <a:endParaRPr lang="en-US" sz="1425" dirty="0"/>
          </a:p>
          <a:p>
            <a:pPr>
              <a:lnSpc>
                <a:spcPct val="110000"/>
              </a:lnSpc>
            </a:pPr>
            <a:r>
              <a:rPr lang="en-US" sz="1800" dirty="0"/>
              <a:t>There is some disadvantages of self-services  it encourage pilfering. does not promote personal attention to customers. no credit is offered to customers. it is a capital intensive to operate as it requires large amount space </a:t>
            </a:r>
          </a:p>
        </p:txBody>
      </p:sp>
      <p:pic>
        <p:nvPicPr>
          <p:cNvPr id="5" name="Picture 5" descr="A picture containing text, indoor, floor, office&#10;&#10;Description automatically generated">
            <a:extLst>
              <a:ext uri="{FF2B5EF4-FFF2-40B4-BE49-F238E27FC236}">
                <a16:creationId xmlns:a16="http://schemas.microsoft.com/office/drawing/2014/main" id="{94AE6D1D-CB14-F984-51C7-5EEF263C656C}"/>
              </a:ext>
            </a:extLst>
          </p:cNvPr>
          <p:cNvPicPr>
            <a:picLocks noGrp="1" noChangeAspect="1"/>
          </p:cNvPicPr>
          <p:nvPr>
            <p:ph type="pic" idx="1"/>
          </p:nvPr>
        </p:nvPicPr>
        <p:blipFill rotWithShape="1">
          <a:blip r:embed="rId2"/>
          <a:srcRect t="15339" b="22348"/>
          <a:stretch/>
        </p:blipFill>
        <p:spPr>
          <a:xfrm>
            <a:off x="15" y="2795652"/>
            <a:ext cx="9143985" cy="3205099"/>
          </a:xfrm>
          <a:custGeom>
            <a:avLst/>
            <a:gdLst/>
            <a:ahLst/>
            <a:cxnLst/>
            <a:rect l="l" t="t" r="r" b="b"/>
            <a:pathLst>
              <a:path w="12192000" h="4273465">
                <a:moveTo>
                  <a:pt x="5674827" y="107"/>
                </a:moveTo>
                <a:cubicBezTo>
                  <a:pt x="6770307" y="-2269"/>
                  <a:pt x="8062055" y="35744"/>
                  <a:pt x="8986322" y="35744"/>
                </a:cubicBezTo>
                <a:cubicBezTo>
                  <a:pt x="10233527" y="52639"/>
                  <a:pt x="11168930" y="69533"/>
                  <a:pt x="12015248" y="52639"/>
                </a:cubicBezTo>
                <a:lnTo>
                  <a:pt x="12192000" y="60460"/>
                </a:lnTo>
                <a:lnTo>
                  <a:pt x="12192000" y="4273465"/>
                </a:lnTo>
                <a:lnTo>
                  <a:pt x="0" y="4273465"/>
                </a:lnTo>
                <a:lnTo>
                  <a:pt x="0" y="65877"/>
                </a:lnTo>
                <a:lnTo>
                  <a:pt x="107413" y="52639"/>
                </a:lnTo>
                <a:cubicBezTo>
                  <a:pt x="716168" y="1955"/>
                  <a:pt x="1725810" y="137111"/>
                  <a:pt x="4665650" y="18850"/>
                </a:cubicBezTo>
                <a:cubicBezTo>
                  <a:pt x="4966315" y="6179"/>
                  <a:pt x="5309667" y="899"/>
                  <a:pt x="5674827" y="107"/>
                </a:cubicBezTo>
                <a:close/>
              </a:path>
            </a:pathLst>
          </a:custGeom>
        </p:spPr>
      </p:pic>
    </p:spTree>
    <p:extLst>
      <p:ext uri="{BB962C8B-B14F-4D97-AF65-F5344CB8AC3E}">
        <p14:creationId xmlns:p14="http://schemas.microsoft.com/office/powerpoint/2010/main" val="30196369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8EF2B35-8C31-C030-1F48-B5AF54C9630E}"/>
              </a:ext>
            </a:extLst>
          </p:cNvPr>
          <p:cNvSpPr>
            <a:spLocks noGrp="1"/>
          </p:cNvSpPr>
          <p:nvPr>
            <p:ph type="pic" idx="1"/>
          </p:nvPr>
        </p:nvSpPr>
        <p:spPr>
          <a:xfrm>
            <a:off x="444500" y="407988"/>
            <a:ext cx="8345488" cy="5641975"/>
          </a:xfrm>
        </p:spPr>
        <p:txBody>
          <a:bodyPr>
            <a:normAutofit fontScale="92500" lnSpcReduction="20000"/>
          </a:bodyPr>
          <a:lstStyle/>
          <a:p>
            <a:r>
              <a:rPr lang="en-GB" dirty="0"/>
              <a:t>                                         Referencing </a:t>
            </a:r>
          </a:p>
          <a:p>
            <a:r>
              <a:rPr lang="en-US" dirty="0">
                <a:solidFill>
                  <a:srgbClr val="0070C0"/>
                </a:solidFill>
                <a:hlinkClick r:id="rId2">
                  <a:extLst>
                    <a:ext uri="{A12FA001-AC4F-418D-AE19-62706E023703}">
                      <ahyp:hlinkClr xmlns:ahyp="http://schemas.microsoft.com/office/drawing/2018/hyperlinkcolor" val="tx"/>
                    </a:ext>
                  </a:extLst>
                </a:hlinkClick>
              </a:rPr>
              <a:t>https://www.tesco.com/groceries/en-GB/shop/home-and-ents/electrical/smart-technology</a:t>
            </a:r>
            <a:endParaRPr lang="en-GB" dirty="0">
              <a:solidFill>
                <a:srgbClr val="0070C0"/>
              </a:solidFill>
            </a:endParaRPr>
          </a:p>
          <a:p>
            <a:r>
              <a:rPr lang="en-US" dirty="0">
                <a:solidFill>
                  <a:srgbClr val="0070C0"/>
                </a:solidFill>
                <a:hlinkClick r:id="rId3">
                  <a:extLst>
                    <a:ext uri="{A12FA001-AC4F-418D-AE19-62706E023703}">
                      <ahyp:hlinkClr xmlns:ahyp="http://schemas.microsoft.com/office/drawing/2018/hyperlinkcolor" val="tx"/>
                    </a:ext>
                  </a:extLst>
                </a:hlinkClick>
              </a:rPr>
              <a:t>https://www.grocerydive.com/news/tesco-opens-frictionless-store-in-london-using-tech-from-trigo/608574/</a:t>
            </a:r>
            <a:endParaRPr lang="en-GB" dirty="0">
              <a:solidFill>
                <a:srgbClr val="0070C0"/>
              </a:solidFill>
            </a:endParaRPr>
          </a:p>
          <a:p>
            <a:r>
              <a:rPr lang="en-US" dirty="0">
                <a:solidFill>
                  <a:srgbClr val="3F69BF"/>
                </a:solidFill>
                <a:hlinkClick r:id="rId4">
                  <a:extLst>
                    <a:ext uri="{A12FA001-AC4F-418D-AE19-62706E023703}">
                      <ahyp:hlinkClr xmlns:ahyp="http://schemas.microsoft.com/office/drawing/2018/hyperlinkcolor" val="tx"/>
                    </a:ext>
                  </a:extLst>
                </a:hlinkClick>
              </a:rPr>
              <a:t>https://www.marketingweek.com/tesco-clubcard-data-to-help-people-eat-healthier</a:t>
            </a:r>
            <a:r>
              <a:rPr lang="en-US" dirty="0">
                <a:solidFill>
                  <a:srgbClr val="0070C0"/>
                </a:solidFill>
                <a:hlinkClick r:id="rId4">
                  <a:extLst>
                    <a:ext uri="{A12FA001-AC4F-418D-AE19-62706E023703}">
                      <ahyp:hlinkClr xmlns:ahyp="http://schemas.microsoft.com/office/drawing/2018/hyperlinkcolor" val="tx"/>
                    </a:ext>
                  </a:extLst>
                </a:hlinkClick>
              </a:rPr>
              <a:t>/</a:t>
            </a:r>
            <a:endParaRPr lang="en-US" dirty="0">
              <a:solidFill>
                <a:srgbClr val="0070C0"/>
              </a:solidFill>
            </a:endParaRPr>
          </a:p>
          <a:p>
            <a:r>
              <a:rPr lang="en-GB" dirty="0">
                <a:solidFill>
                  <a:srgbClr val="0070C0"/>
                </a:solidFill>
                <a:hlinkClick r:id="rId5">
                  <a:extLst>
                    <a:ext uri="{A12FA001-AC4F-418D-AE19-62706E023703}">
                      <ahyp:hlinkClr xmlns:ahyp="http://schemas.microsoft.com/office/drawing/2018/hyperlinkcolor" val="tx"/>
                    </a:ext>
                  </a:extLst>
                </a:hlinkClick>
              </a:rPr>
              <a:t>Tesco opens new checkout-free store, ‘GetGo’ - Tesco PLC</a:t>
            </a:r>
            <a:endParaRPr lang="en-GB" dirty="0">
              <a:solidFill>
                <a:srgbClr val="0070C0"/>
              </a:solidFill>
            </a:endParaRPr>
          </a:p>
          <a:p>
            <a:r>
              <a:rPr lang="en-GB" b="0" i="0" dirty="0" err="1">
                <a:solidFill>
                  <a:srgbClr val="0070C0"/>
                </a:solidFill>
                <a:effectLst/>
                <a:latin typeface="Open Sans" panose="020B0606030504020204" pitchFamily="34" charset="0"/>
              </a:rPr>
              <a:t>Brzezicki</a:t>
            </a:r>
            <a:r>
              <a:rPr lang="en-GB" b="0" i="0" dirty="0">
                <a:solidFill>
                  <a:srgbClr val="0070C0"/>
                </a:solidFill>
                <a:effectLst/>
                <a:latin typeface="Open Sans" panose="020B0606030504020204" pitchFamily="34" charset="0"/>
              </a:rPr>
              <a:t>, A., </a:t>
            </a:r>
            <a:r>
              <a:rPr lang="en-GB" b="0" i="0" dirty="0" err="1">
                <a:solidFill>
                  <a:srgbClr val="0070C0"/>
                </a:solidFill>
                <a:effectLst/>
                <a:latin typeface="Open Sans" panose="020B0606030504020204" pitchFamily="34" charset="0"/>
              </a:rPr>
              <a:t>Bombeeck</a:t>
            </a:r>
            <a:r>
              <a:rPr lang="en-GB" b="0" i="0" dirty="0">
                <a:solidFill>
                  <a:srgbClr val="0070C0"/>
                </a:solidFill>
                <a:effectLst/>
                <a:latin typeface="Open Sans" panose="020B0606030504020204" pitchFamily="34" charset="0"/>
              </a:rPr>
              <a:t>, L., &amp; Bridge, K. (2021, May 10). 8 Brands winning at e-commerce during COVID-19. Retrieved from </a:t>
            </a:r>
            <a:r>
              <a:rPr lang="en-GB" b="0" i="0" dirty="0">
                <a:solidFill>
                  <a:srgbClr val="0070C0"/>
                </a:solidFill>
                <a:effectLst/>
                <a:latin typeface="Open Sans" panose="020B0606030504020204" pitchFamily="34" charset="0"/>
                <a:hlinkClick r:id="rId6"/>
              </a:rPr>
              <a:t>https://www.bazaarvoice.com/blog/8-brands-winning-at-e-commerce-during-covid-19/</a:t>
            </a:r>
            <a:endParaRPr lang="en-GB" b="0" i="0" dirty="0">
              <a:solidFill>
                <a:srgbClr val="0070C0"/>
              </a:solidFill>
              <a:effectLst/>
              <a:latin typeface="Open Sans" panose="020B0606030504020204" pitchFamily="34" charset="0"/>
            </a:endParaRPr>
          </a:p>
          <a:p>
            <a:r>
              <a:rPr lang="en-GB" b="0" i="0" dirty="0">
                <a:solidFill>
                  <a:srgbClr val="0070C0"/>
                </a:solidFill>
                <a:effectLst/>
                <a:latin typeface="Arial" panose="020B0604020202020204" pitchFamily="34" charset="0"/>
              </a:rPr>
              <a:t>R. </a:t>
            </a:r>
            <a:r>
              <a:rPr lang="en-GB" b="0" i="0" dirty="0" err="1">
                <a:solidFill>
                  <a:srgbClr val="0070C0"/>
                </a:solidFill>
                <a:effectLst/>
                <a:latin typeface="Arial" panose="020B0604020202020204" pitchFamily="34" charset="0"/>
              </a:rPr>
              <a:t>Kalakota</a:t>
            </a:r>
            <a:r>
              <a:rPr lang="en-GB" b="0" i="0" dirty="0">
                <a:solidFill>
                  <a:srgbClr val="0070C0"/>
                </a:solidFill>
                <a:effectLst/>
                <a:latin typeface="Arial" panose="020B0604020202020204" pitchFamily="34" charset="0"/>
              </a:rPr>
              <a:t> and A. B. </a:t>
            </a:r>
            <a:r>
              <a:rPr lang="en-GB" b="0" i="0" dirty="0" err="1">
                <a:solidFill>
                  <a:srgbClr val="0070C0"/>
                </a:solidFill>
                <a:effectLst/>
                <a:latin typeface="Arial" panose="020B0604020202020204" pitchFamily="34" charset="0"/>
              </a:rPr>
              <a:t>Whinston</a:t>
            </a:r>
            <a:r>
              <a:rPr lang="en-GB" b="0" i="0" dirty="0">
                <a:solidFill>
                  <a:srgbClr val="0070C0"/>
                </a:solidFill>
                <a:effectLst/>
                <a:latin typeface="Arial" panose="020B0604020202020204" pitchFamily="34" charset="0"/>
              </a:rPr>
              <a:t>, Frontiers of Electronic Commerce, MA, </a:t>
            </a:r>
            <a:r>
              <a:rPr lang="en-GB" b="0" i="0" dirty="0" err="1">
                <a:solidFill>
                  <a:srgbClr val="0070C0"/>
                </a:solidFill>
                <a:effectLst/>
                <a:latin typeface="Arial" panose="020B0604020202020204" pitchFamily="34" charset="0"/>
              </a:rPr>
              <a:t>Reading:Addison-Wesley</a:t>
            </a:r>
            <a:r>
              <a:rPr lang="en-GB" b="0" i="0" dirty="0">
                <a:solidFill>
                  <a:srgbClr val="0070C0"/>
                </a:solidFill>
                <a:effectLst/>
                <a:latin typeface="Arial" panose="020B0604020202020204" pitchFamily="34" charset="0"/>
              </a:rPr>
              <a:t>, 1996.</a:t>
            </a:r>
            <a:endParaRPr lang="en-US" dirty="0">
              <a:solidFill>
                <a:srgbClr val="0070C0"/>
              </a:solidFill>
            </a:endParaRPr>
          </a:p>
        </p:txBody>
      </p:sp>
    </p:spTree>
    <p:extLst>
      <p:ext uri="{BB962C8B-B14F-4D97-AF65-F5344CB8AC3E}">
        <p14:creationId xmlns:p14="http://schemas.microsoft.com/office/powerpoint/2010/main" val="1165115417"/>
      </p:ext>
    </p:extLst>
  </p:cSld>
  <p:clrMapOvr>
    <a:masterClrMapping/>
  </p:clrMapOvr>
</p:sld>
</file>

<file path=ppt/theme/theme1.xml><?xml version="1.0" encoding="utf-8"?>
<a:theme xmlns:a="http://schemas.openxmlformats.org/drawingml/2006/main" name="BlobVTI">
  <a:themeElements>
    <a:clrScheme name="AnalogousFromDarkSeedLeftStep">
      <a:dk1>
        <a:srgbClr val="000000"/>
      </a:dk1>
      <a:lt1>
        <a:srgbClr val="FFFFFF"/>
      </a:lt1>
      <a:dk2>
        <a:srgbClr val="1A252F"/>
      </a:dk2>
      <a:lt2>
        <a:srgbClr val="F0F3F1"/>
      </a:lt2>
      <a:accent1>
        <a:srgbClr val="C848B2"/>
      </a:accent1>
      <a:accent2>
        <a:srgbClr val="9736B6"/>
      </a:accent2>
      <a:accent3>
        <a:srgbClr val="7448C8"/>
      </a:accent3>
      <a:accent4>
        <a:srgbClr val="3C46B9"/>
      </a:accent4>
      <a:accent5>
        <a:srgbClr val="4887C8"/>
      </a:accent5>
      <a:accent6>
        <a:srgbClr val="36AAB6"/>
      </a:accent6>
      <a:hlink>
        <a:srgbClr val="3F69BF"/>
      </a:hlink>
      <a:folHlink>
        <a:srgbClr val="7F7F7F"/>
      </a:folHlink>
    </a:clrScheme>
    <a:fontScheme name="Blob">
      <a:majorFont>
        <a:latin typeface="Sagona Book"/>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886</Words>
  <Application>Microsoft Office PowerPoint</Application>
  <PresentationFormat>On-screen Show (4:3)</PresentationFormat>
  <Paragraphs>78</Paragraphs>
  <Slides>13</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Avenir Next LT Pro</vt:lpstr>
      <vt:lpstr>Open Sans</vt:lpstr>
      <vt:lpstr>Sagona Book</vt:lpstr>
      <vt:lpstr>The Hand Extrablack</vt:lpstr>
      <vt:lpstr>BlobVTI</vt:lpstr>
      <vt:lpstr>Digital skills and research methods                                         Tesco  Enterprise </vt:lpstr>
      <vt:lpstr>                                 Tesco's </vt:lpstr>
      <vt:lpstr>What is Tesco?  </vt:lpstr>
      <vt:lpstr>How has Tesco's  become one of the world's biggest supermarket chains?</vt:lpstr>
      <vt:lpstr>   WHAT IMPACT DOES TECHNOLOGY HAVE ON TESCO?</vt:lpstr>
      <vt:lpstr>PowerPoint Presentation</vt:lpstr>
      <vt:lpstr> Tesco's Online shopping and it's  positive and negative effects ?   </vt:lpstr>
      <vt:lpstr> Online shopping positive effect </vt:lpstr>
      <vt:lpstr>Online shopping negative effect</vt:lpstr>
      <vt:lpstr>Tesco's   and it's positive and negative effects of self-scanning? </vt:lpstr>
      <vt:lpstr>PowerPoint Presentation</vt:lpstr>
      <vt:lpstr>Self-scanning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Manjula Sivasatkunanathan</dc:creator>
  <cp:lastModifiedBy>Manjula Sivasatkunanathan</cp:lastModifiedBy>
  <cp:revision>3</cp:revision>
  <dcterms:created xsi:type="dcterms:W3CDTF">2022-07-30T21:06:17Z</dcterms:created>
  <dcterms:modified xsi:type="dcterms:W3CDTF">2022-08-22T17:35:47Z</dcterms:modified>
</cp:coreProperties>
</file>