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0"/>
  </p:notesMasterIdLst>
  <p:sldIdLst>
    <p:sldId id="256" r:id="rId2"/>
    <p:sldId id="258" r:id="rId3"/>
    <p:sldId id="282" r:id="rId4"/>
    <p:sldId id="259" r:id="rId5"/>
    <p:sldId id="270" r:id="rId6"/>
    <p:sldId id="271" r:id="rId7"/>
    <p:sldId id="272" r:id="rId8"/>
    <p:sldId id="273" r:id="rId9"/>
    <p:sldId id="274" r:id="rId10"/>
    <p:sldId id="275" r:id="rId11"/>
    <p:sldId id="276" r:id="rId12"/>
    <p:sldId id="278" r:id="rId13"/>
    <p:sldId id="279" r:id="rId14"/>
    <p:sldId id="280" r:id="rId15"/>
    <p:sldId id="264" r:id="rId16"/>
    <p:sldId id="281" r:id="rId17"/>
    <p:sldId id="277" r:id="rId18"/>
    <p:sldId id="266"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DE5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snapToGrid="0">
      <p:cViewPr varScale="1">
        <p:scale>
          <a:sx n="64" d="100"/>
          <a:sy n="64" d="100"/>
        </p:scale>
        <p:origin x="97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7B8CC4D-201A-4B4D-801F-B09B88CC58C5}" type="datetimeFigureOut">
              <a:rPr lang="en-GB" smtClean="0"/>
              <a:t>12/07/2026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6F559C9-0A99-4C55-BACE-AEB250155F6B}" type="slidenum">
              <a:rPr lang="en-GB" smtClean="0"/>
              <a:t>‹#›</a:t>
            </a:fld>
            <a:endParaRPr lang="en-GB"/>
          </a:p>
        </p:txBody>
      </p:sp>
    </p:spTree>
    <p:extLst>
      <p:ext uri="{BB962C8B-B14F-4D97-AF65-F5344CB8AC3E}">
        <p14:creationId xmlns:p14="http://schemas.microsoft.com/office/powerpoint/2010/main" val="3964452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6F559C9-0A99-4C55-BACE-AEB250155F6B}" type="slidenum">
              <a:rPr lang="en-GB" smtClean="0"/>
              <a:t>2</a:t>
            </a:fld>
            <a:endParaRPr lang="en-GB"/>
          </a:p>
        </p:txBody>
      </p:sp>
    </p:spTree>
    <p:extLst>
      <p:ext uri="{BB962C8B-B14F-4D97-AF65-F5344CB8AC3E}">
        <p14:creationId xmlns:p14="http://schemas.microsoft.com/office/powerpoint/2010/main" val="12106409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6F559C9-0A99-4C55-BACE-AEB250155F6B}" type="slidenum">
              <a:rPr lang="en-GB" smtClean="0"/>
              <a:t>7</a:t>
            </a:fld>
            <a:endParaRPr lang="en-GB"/>
          </a:p>
        </p:txBody>
      </p:sp>
    </p:spTree>
    <p:extLst>
      <p:ext uri="{BB962C8B-B14F-4D97-AF65-F5344CB8AC3E}">
        <p14:creationId xmlns:p14="http://schemas.microsoft.com/office/powerpoint/2010/main" val="2638443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6F559C9-0A99-4C55-BACE-AEB250155F6B}" type="slidenum">
              <a:rPr lang="en-GB" smtClean="0"/>
              <a:t>14</a:t>
            </a:fld>
            <a:endParaRPr lang="en-GB"/>
          </a:p>
        </p:txBody>
      </p:sp>
    </p:spTree>
    <p:extLst>
      <p:ext uri="{BB962C8B-B14F-4D97-AF65-F5344CB8AC3E}">
        <p14:creationId xmlns:p14="http://schemas.microsoft.com/office/powerpoint/2010/main" val="38508072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GB"/>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5763E260-FD6F-4427-9F06-FD7C2B2B3212}" type="datetimeFigureOut">
              <a:rPr lang="en-GB" smtClean="0"/>
              <a:t>12/07/2026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BAEB419-2EE2-4170-8012-614745B4DA1B}" type="slidenum">
              <a:rPr lang="en-GB" smtClean="0"/>
              <a:t>‹#›</a:t>
            </a:fld>
            <a:endParaRPr lang="en-GB"/>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375466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763E260-FD6F-4427-9F06-FD7C2B2B3212}" type="datetimeFigureOut">
              <a:rPr lang="en-GB" smtClean="0"/>
              <a:t>12/07/2026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BAEB419-2EE2-4170-8012-614745B4DA1B}" type="slidenum">
              <a:rPr lang="en-GB" smtClean="0"/>
              <a:t>‹#›</a:t>
            </a:fld>
            <a:endParaRPr lang="en-GB"/>
          </a:p>
        </p:txBody>
      </p:sp>
    </p:spTree>
    <p:extLst>
      <p:ext uri="{BB962C8B-B14F-4D97-AF65-F5344CB8AC3E}">
        <p14:creationId xmlns:p14="http://schemas.microsoft.com/office/powerpoint/2010/main" val="27660962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GB"/>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5763E260-FD6F-4427-9F06-FD7C2B2B3212}" type="datetimeFigureOut">
              <a:rPr lang="en-GB" smtClean="0"/>
              <a:t>12/07/2026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BAEB419-2EE2-4170-8012-614745B4DA1B}" type="slidenum">
              <a:rPr lang="en-GB" smtClean="0"/>
              <a:t>‹#›</a:t>
            </a:fld>
            <a:endParaRPr lang="en-GB"/>
          </a:p>
        </p:txBody>
      </p:sp>
    </p:spTree>
    <p:extLst>
      <p:ext uri="{BB962C8B-B14F-4D97-AF65-F5344CB8AC3E}">
        <p14:creationId xmlns:p14="http://schemas.microsoft.com/office/powerpoint/2010/main" val="4760469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5763E260-FD6F-4427-9F06-FD7C2B2B3212}" type="datetimeFigureOut">
              <a:rPr lang="en-GB" smtClean="0"/>
              <a:t>12/07/2026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BAEB419-2EE2-4170-8012-614745B4DA1B}" type="slidenum">
              <a:rPr lang="en-GB" smtClean="0"/>
              <a:t>‹#›</a:t>
            </a:fld>
            <a:endParaRPr lang="en-GB"/>
          </a:p>
        </p:txBody>
      </p:sp>
    </p:spTree>
    <p:extLst>
      <p:ext uri="{BB962C8B-B14F-4D97-AF65-F5344CB8AC3E}">
        <p14:creationId xmlns:p14="http://schemas.microsoft.com/office/powerpoint/2010/main" val="38148090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5763E260-FD6F-4427-9F06-FD7C2B2B3212}" type="datetimeFigureOut">
              <a:rPr lang="en-GB" smtClean="0"/>
              <a:t>12/07/2026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BAEB419-2EE2-4170-8012-614745B4DA1B}" type="slidenum">
              <a:rPr lang="en-GB" smtClean="0"/>
              <a:t>‹#›</a:t>
            </a:fld>
            <a:endParaRPr lang="en-GB"/>
          </a:p>
        </p:txBody>
      </p:sp>
    </p:spTree>
    <p:extLst>
      <p:ext uri="{BB962C8B-B14F-4D97-AF65-F5344CB8AC3E}">
        <p14:creationId xmlns:p14="http://schemas.microsoft.com/office/powerpoint/2010/main" val="3582907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5763E260-FD6F-4427-9F06-FD7C2B2B3212}" type="datetimeFigureOut">
              <a:rPr lang="en-GB" smtClean="0"/>
              <a:t>12/07/2026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BAEB419-2EE2-4170-8012-614745B4DA1B}" type="slidenum">
              <a:rPr lang="en-GB" smtClean="0"/>
              <a:t>‹#›</a:t>
            </a:fld>
            <a:endParaRPr lang="en-GB"/>
          </a:p>
        </p:txBody>
      </p:sp>
    </p:spTree>
    <p:extLst>
      <p:ext uri="{BB962C8B-B14F-4D97-AF65-F5344CB8AC3E}">
        <p14:creationId xmlns:p14="http://schemas.microsoft.com/office/powerpoint/2010/main" val="12312072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763E260-FD6F-4427-9F06-FD7C2B2B3212}" type="datetimeFigureOut">
              <a:rPr lang="en-GB" smtClean="0"/>
              <a:t>12/07/2026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BAEB419-2EE2-4170-8012-614745B4DA1B}" type="slidenum">
              <a:rPr lang="en-GB" smtClean="0"/>
              <a:t>‹#›</a:t>
            </a:fld>
            <a:endParaRPr lang="en-GB"/>
          </a:p>
        </p:txBody>
      </p:sp>
    </p:spTree>
    <p:extLst>
      <p:ext uri="{BB962C8B-B14F-4D97-AF65-F5344CB8AC3E}">
        <p14:creationId xmlns:p14="http://schemas.microsoft.com/office/powerpoint/2010/main" val="1615606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GB"/>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5763E260-FD6F-4427-9F06-FD7C2B2B3212}" type="datetimeFigureOut">
              <a:rPr lang="en-GB" smtClean="0"/>
              <a:t>12/07/2026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BAEB419-2EE2-4170-8012-614745B4DA1B}" type="slidenum">
              <a:rPr lang="en-GB" smtClean="0"/>
              <a:t>‹#›</a:t>
            </a:fld>
            <a:endParaRPr lang="en-GB"/>
          </a:p>
        </p:txBody>
      </p:sp>
    </p:spTree>
    <p:extLst>
      <p:ext uri="{BB962C8B-B14F-4D97-AF65-F5344CB8AC3E}">
        <p14:creationId xmlns:p14="http://schemas.microsoft.com/office/powerpoint/2010/main" val="30234848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GB"/>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5763E260-FD6F-4427-9F06-FD7C2B2B3212}" type="datetimeFigureOut">
              <a:rPr lang="en-GB" smtClean="0"/>
              <a:t>12/07/2026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BAEB419-2EE2-4170-8012-614745B4DA1B}" type="slidenum">
              <a:rPr lang="en-GB" smtClean="0"/>
              <a:t>‹#›</a:t>
            </a:fld>
            <a:endParaRPr lang="en-GB"/>
          </a:p>
        </p:txBody>
      </p:sp>
    </p:spTree>
    <p:extLst>
      <p:ext uri="{BB962C8B-B14F-4D97-AF65-F5344CB8AC3E}">
        <p14:creationId xmlns:p14="http://schemas.microsoft.com/office/powerpoint/2010/main" val="18991273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Date Placeholder 2"/>
          <p:cNvSpPr>
            <a:spLocks noGrp="1"/>
          </p:cNvSpPr>
          <p:nvPr>
            <p:ph type="dt" sz="half" idx="10"/>
          </p:nvPr>
        </p:nvSpPr>
        <p:spPr/>
        <p:txBody>
          <a:bodyPr/>
          <a:lstStyle/>
          <a:p>
            <a:fld id="{5763E260-FD6F-4427-9F06-FD7C2B2B3212}" type="datetimeFigureOut">
              <a:rPr lang="en-GB" smtClean="0"/>
              <a:t>12/07/2026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BAEB419-2EE2-4170-8012-614745B4DA1B}" type="slidenum">
              <a:rPr lang="en-GB" smtClean="0"/>
              <a:t>‹#›</a:t>
            </a:fld>
            <a:endParaRPr lang="en-GB"/>
          </a:p>
        </p:txBody>
      </p:sp>
    </p:spTree>
    <p:extLst>
      <p:ext uri="{BB962C8B-B14F-4D97-AF65-F5344CB8AC3E}">
        <p14:creationId xmlns:p14="http://schemas.microsoft.com/office/powerpoint/2010/main" val="19936972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GB"/>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5763E260-FD6F-4427-9F06-FD7C2B2B3212}" type="datetimeFigureOut">
              <a:rPr lang="en-GB" smtClean="0"/>
              <a:t>12/07/2026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BAEB419-2EE2-4170-8012-614745B4DA1B}" type="slidenum">
              <a:rPr lang="en-GB" smtClean="0"/>
              <a:t>‹#›</a:t>
            </a:fld>
            <a:endParaRPr lang="en-GB"/>
          </a:p>
        </p:txBody>
      </p:sp>
    </p:spTree>
    <p:extLst>
      <p:ext uri="{BB962C8B-B14F-4D97-AF65-F5344CB8AC3E}">
        <p14:creationId xmlns:p14="http://schemas.microsoft.com/office/powerpoint/2010/main" val="36516889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GB"/>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5763E260-FD6F-4427-9F06-FD7C2B2B3212}" type="datetimeFigureOut">
              <a:rPr lang="en-GB" smtClean="0"/>
              <a:t>12/07/2026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BAEB419-2EE2-4170-8012-614745B4DA1B}" type="slidenum">
              <a:rPr lang="en-GB" smtClean="0"/>
              <a:t>‹#›</a:t>
            </a:fld>
            <a:endParaRPr lang="en-GB"/>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11505269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GB"/>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5763E260-FD6F-4427-9F06-FD7C2B2B3212}" type="datetimeFigureOut">
              <a:rPr lang="en-GB" smtClean="0"/>
              <a:t>12/07/2026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BAEB419-2EE2-4170-8012-614745B4DA1B}" type="slidenum">
              <a:rPr lang="en-GB" smtClean="0"/>
              <a:t>‹#›</a:t>
            </a:fld>
            <a:endParaRPr lang="en-GB"/>
          </a:p>
        </p:txBody>
      </p:sp>
    </p:spTree>
    <p:extLst>
      <p:ext uri="{BB962C8B-B14F-4D97-AF65-F5344CB8AC3E}">
        <p14:creationId xmlns:p14="http://schemas.microsoft.com/office/powerpoint/2010/main" val="8148904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GB"/>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GB"/>
              <a:t>Click to 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5763E260-FD6F-4427-9F06-FD7C2B2B3212}" type="datetimeFigureOut">
              <a:rPr lang="en-GB" smtClean="0"/>
              <a:t>12/07/2026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BAEB419-2EE2-4170-8012-614745B4DA1B}" type="slidenum">
              <a:rPr lang="en-GB" smtClean="0"/>
              <a:t>‹#›</a:t>
            </a:fld>
            <a:endParaRPr lang="en-GB"/>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213755073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GB"/>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GB"/>
              <a:t>Click to 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5763E260-FD6F-4427-9F06-FD7C2B2B3212}" type="datetimeFigureOut">
              <a:rPr lang="en-GB" smtClean="0"/>
              <a:t>12/07/2026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BAEB419-2EE2-4170-8012-614745B4DA1B}" type="slidenum">
              <a:rPr lang="en-GB" smtClean="0"/>
              <a:t>‹#›</a:t>
            </a:fld>
            <a:endParaRPr lang="en-GB"/>
          </a:p>
        </p:txBody>
      </p:sp>
    </p:spTree>
    <p:extLst>
      <p:ext uri="{BB962C8B-B14F-4D97-AF65-F5344CB8AC3E}">
        <p14:creationId xmlns:p14="http://schemas.microsoft.com/office/powerpoint/2010/main" val="37507731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763E260-FD6F-4427-9F06-FD7C2B2B3212}" type="datetimeFigureOut">
              <a:rPr lang="en-GB" smtClean="0"/>
              <a:t>12/07/2026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BAEB419-2EE2-4170-8012-614745B4DA1B}" type="slidenum">
              <a:rPr lang="en-GB" smtClean="0"/>
              <a:t>‹#›</a:t>
            </a:fld>
            <a:endParaRPr lang="en-GB"/>
          </a:p>
        </p:txBody>
      </p:sp>
    </p:spTree>
    <p:extLst>
      <p:ext uri="{BB962C8B-B14F-4D97-AF65-F5344CB8AC3E}">
        <p14:creationId xmlns:p14="http://schemas.microsoft.com/office/powerpoint/2010/main" val="378046558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763E260-FD6F-4427-9F06-FD7C2B2B3212}" type="datetimeFigureOut">
              <a:rPr lang="en-GB" smtClean="0"/>
              <a:t>12/07/2026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BAEB419-2EE2-4170-8012-614745B4DA1B}" type="slidenum">
              <a:rPr lang="en-GB" smtClean="0"/>
              <a:t>‹#›</a:t>
            </a:fld>
            <a:endParaRPr lang="en-GB"/>
          </a:p>
        </p:txBody>
      </p:sp>
    </p:spTree>
    <p:extLst>
      <p:ext uri="{BB962C8B-B14F-4D97-AF65-F5344CB8AC3E}">
        <p14:creationId xmlns:p14="http://schemas.microsoft.com/office/powerpoint/2010/main" val="11692592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5763E260-FD6F-4427-9F06-FD7C2B2B3212}" type="datetimeFigureOut">
              <a:rPr lang="en-GB" smtClean="0"/>
              <a:t>12/07/2026</a:t>
            </a:fld>
            <a:endParaRPr lang="en-GB"/>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GB"/>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EBAEB419-2EE2-4170-8012-614745B4DA1B}" type="slidenum">
              <a:rPr lang="en-GB" smtClean="0"/>
              <a:t>‹#›</a:t>
            </a:fld>
            <a:endParaRPr lang="en-GB"/>
          </a:p>
        </p:txBody>
      </p:sp>
    </p:spTree>
    <p:extLst>
      <p:ext uri="{BB962C8B-B14F-4D97-AF65-F5344CB8AC3E}">
        <p14:creationId xmlns:p14="http://schemas.microsoft.com/office/powerpoint/2010/main" val="3742554728"/>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1" name="TextBox 220">
            <a:extLst>
              <a:ext uri="{FF2B5EF4-FFF2-40B4-BE49-F238E27FC236}">
                <a16:creationId xmlns:a16="http://schemas.microsoft.com/office/drawing/2014/main" id="{DBB1B05C-092D-C755-FDF0-4864295E1AAD}"/>
              </a:ext>
            </a:extLst>
          </p:cNvPr>
          <p:cNvSpPr txBox="1"/>
          <p:nvPr/>
        </p:nvSpPr>
        <p:spPr>
          <a:xfrm>
            <a:off x="169890" y="149902"/>
            <a:ext cx="11605016" cy="6434710"/>
          </a:xfrm>
          <a:prstGeom prst="rect">
            <a:avLst/>
          </a:prstGeom>
          <a:noFill/>
        </p:spPr>
        <p:txBody>
          <a:bodyPr wrap="square">
            <a:spAutoFit/>
          </a:bodyPr>
          <a:lstStyle/>
          <a:p>
            <a:pPr algn="ctr">
              <a:lnSpc>
                <a:spcPct val="150000"/>
              </a:lnSpc>
            </a:pPr>
            <a:r>
              <a:rPr lang="en-GB" sz="2600" b="1" dirty="0">
                <a:solidFill>
                  <a:srgbClr val="FF0000"/>
                </a:solidFill>
                <a:effectLst>
                  <a:outerShdw blurRad="38100" dist="38100" dir="2700000" algn="tl">
                    <a:srgbClr val="000000">
                      <a:alpha val="43137"/>
                    </a:srgbClr>
                  </a:outerShdw>
                </a:effectLst>
                <a:ea typeface="ADLaM Display" panose="020F0502020204030204" pitchFamily="2" charset="0"/>
                <a:cs typeface="Aharoni" panose="020F0502020204030204" pitchFamily="2" charset="-79"/>
              </a:rPr>
              <a:t>Effective Teamworking &amp; Communications</a:t>
            </a:r>
            <a:br>
              <a:rPr lang="en-GB" sz="2600" b="1" dirty="0">
                <a:solidFill>
                  <a:srgbClr val="FF0000"/>
                </a:solidFill>
                <a:effectLst>
                  <a:outerShdw blurRad="38100" dist="38100" dir="2700000" algn="tl">
                    <a:srgbClr val="000000">
                      <a:alpha val="43137"/>
                    </a:srgbClr>
                  </a:outerShdw>
                </a:effectLst>
                <a:ea typeface="ADLaM Display" panose="020F0502020204030204" pitchFamily="2" charset="0"/>
                <a:cs typeface="Aharoni" panose="020F0502020204030204" pitchFamily="2" charset="-79"/>
              </a:rPr>
            </a:br>
            <a:r>
              <a:rPr lang="en-GB" sz="2600" b="1" dirty="0">
                <a:solidFill>
                  <a:srgbClr val="FF0000"/>
                </a:solidFill>
                <a:effectLst>
                  <a:outerShdw blurRad="38100" dist="38100" dir="2700000" algn="tl">
                    <a:srgbClr val="000000">
                      <a:alpha val="43137"/>
                    </a:srgbClr>
                  </a:outerShdw>
                </a:effectLst>
                <a:ea typeface="ADLaM Display" panose="020F0502020204030204" pitchFamily="2" charset="0"/>
                <a:cs typeface="Aharoni" panose="020F0502020204030204" pitchFamily="2" charset="-79"/>
              </a:rPr>
              <a:t>(LCLM4003)</a:t>
            </a:r>
          </a:p>
          <a:p>
            <a:pPr algn="ctr">
              <a:lnSpc>
                <a:spcPct val="150000"/>
              </a:lnSpc>
            </a:pPr>
            <a:r>
              <a:rPr lang="en-GB" b="1" dirty="0">
                <a:solidFill>
                  <a:schemeClr val="bg1"/>
                </a:solidFill>
                <a:effectLst>
                  <a:outerShdw blurRad="38100" dist="38100" dir="2700000" algn="tl">
                    <a:srgbClr val="000000">
                      <a:alpha val="43137"/>
                    </a:srgbClr>
                  </a:outerShdw>
                </a:effectLst>
                <a:ea typeface="ADLaM Display" panose="020F0502020204030204" pitchFamily="2" charset="0"/>
                <a:cs typeface="Aharoni" panose="020F0502020204030204" pitchFamily="2" charset="-79"/>
              </a:rPr>
              <a:t>Component 2</a:t>
            </a:r>
          </a:p>
          <a:p>
            <a:pPr algn="ctr">
              <a:lnSpc>
                <a:spcPct val="150000"/>
              </a:lnSpc>
            </a:pPr>
            <a:r>
              <a:rPr lang="en-GB" sz="2600" i="1" dirty="0">
                <a:solidFill>
                  <a:schemeClr val="bg1"/>
                </a:solidFill>
                <a:latin typeface="Arial Nova" panose="020B0504020202020204" pitchFamily="34" charset="0"/>
                <a:ea typeface="ADLaM Display" panose="020F0502020204030204" pitchFamily="2" charset="0"/>
                <a:cs typeface="Aharoni" panose="020F0502020204030204" pitchFamily="2" charset="-79"/>
              </a:rPr>
              <a:t>Group member:</a:t>
            </a:r>
            <a:endParaRPr lang="en-GB" sz="2600" b="1" i="1" dirty="0">
              <a:solidFill>
                <a:schemeClr val="bg1"/>
              </a:solidFill>
              <a:latin typeface="Arial Nova" panose="020B0504020202020204" pitchFamily="34" charset="0"/>
              <a:ea typeface="ADLaM Display" panose="020F0502020204030204" pitchFamily="2" charset="0"/>
              <a:cs typeface="Aharoni" panose="020F0502020204030204" pitchFamily="2" charset="-79"/>
            </a:endParaRPr>
          </a:p>
          <a:p>
            <a:pPr marL="457200" indent="-457200">
              <a:lnSpc>
                <a:spcPct val="150000"/>
              </a:lnSpc>
              <a:buFont typeface="Wingdings" panose="05000000000000000000" pitchFamily="2" charset="2"/>
              <a:buChar char="v"/>
            </a:pPr>
            <a:r>
              <a:rPr lang="en-GB" sz="2600" dirty="0">
                <a:solidFill>
                  <a:schemeClr val="bg1"/>
                </a:solidFill>
                <a:effectLst>
                  <a:outerShdw blurRad="38100" dist="38100" dir="2700000" algn="tl">
                    <a:srgbClr val="000000">
                      <a:alpha val="43137"/>
                    </a:srgbClr>
                  </a:outerShdw>
                </a:effectLst>
                <a:latin typeface="Arial Nova" panose="020B0504020202020204" pitchFamily="34" charset="0"/>
                <a:ea typeface="ADLaM Display" panose="020F0502020204030204" pitchFamily="2" charset="0"/>
                <a:cs typeface="Aharoni" panose="020F0502020204030204" pitchFamily="2" charset="-79"/>
              </a:rPr>
              <a:t>Elisei Constantin 2520226</a:t>
            </a:r>
          </a:p>
          <a:p>
            <a:pPr marL="457200" indent="-457200">
              <a:lnSpc>
                <a:spcPct val="150000"/>
              </a:lnSpc>
              <a:buFont typeface="Wingdings" panose="05000000000000000000" pitchFamily="2" charset="2"/>
              <a:buChar char="v"/>
            </a:pPr>
            <a:r>
              <a:rPr lang="en-GB" sz="2600" dirty="0">
                <a:solidFill>
                  <a:schemeClr val="bg1"/>
                </a:solidFill>
                <a:effectLst>
                  <a:outerShdw blurRad="38100" dist="38100" dir="2700000" algn="tl">
                    <a:srgbClr val="000000">
                      <a:alpha val="43137"/>
                    </a:srgbClr>
                  </a:outerShdw>
                </a:effectLst>
                <a:latin typeface="Arial Nova" panose="020B0504020202020204" pitchFamily="34" charset="0"/>
                <a:ea typeface="ADLaM Display" panose="020F0502020204030204" pitchFamily="2" charset="0"/>
                <a:cs typeface="Aharoni" panose="020F0502020204030204" pitchFamily="2" charset="-79"/>
              </a:rPr>
              <a:t>Veronica Contino 2524741 </a:t>
            </a:r>
          </a:p>
          <a:p>
            <a:pPr marL="457200" indent="-457200">
              <a:lnSpc>
                <a:spcPct val="150000"/>
              </a:lnSpc>
              <a:buFont typeface="Wingdings" panose="05000000000000000000" pitchFamily="2" charset="2"/>
              <a:buChar char="v"/>
            </a:pPr>
            <a:r>
              <a:rPr lang="en-GB" sz="2600" dirty="0">
                <a:solidFill>
                  <a:schemeClr val="bg1"/>
                </a:solidFill>
                <a:effectLst>
                  <a:outerShdw blurRad="38100" dist="38100" dir="2700000" algn="tl">
                    <a:srgbClr val="000000">
                      <a:alpha val="43137"/>
                    </a:srgbClr>
                  </a:outerShdw>
                </a:effectLst>
                <a:latin typeface="Arial Nova" panose="020B0504020202020204" pitchFamily="34" charset="0"/>
                <a:ea typeface="ADLaM Display" panose="020F0502020204030204" pitchFamily="2" charset="0"/>
                <a:cs typeface="Aharoni" panose="020F0502020204030204" pitchFamily="2" charset="-79"/>
              </a:rPr>
              <a:t>Sangida Tabassum 2109915</a:t>
            </a:r>
          </a:p>
          <a:p>
            <a:pPr marL="457200" indent="-457200">
              <a:lnSpc>
                <a:spcPct val="150000"/>
              </a:lnSpc>
              <a:buFont typeface="Wingdings" panose="05000000000000000000" pitchFamily="2" charset="2"/>
              <a:buChar char="v"/>
            </a:pPr>
            <a:r>
              <a:rPr lang="en-GB" sz="2600" dirty="0">
                <a:solidFill>
                  <a:schemeClr val="bg1"/>
                </a:solidFill>
                <a:effectLst>
                  <a:outerShdw blurRad="38100" dist="38100" dir="2700000" algn="tl">
                    <a:srgbClr val="000000">
                      <a:alpha val="43137"/>
                    </a:srgbClr>
                  </a:outerShdw>
                </a:effectLst>
                <a:latin typeface="Arial Nova" panose="020B0504020202020204" pitchFamily="34" charset="0"/>
                <a:ea typeface="ADLaM Display" panose="020F0502020204030204" pitchFamily="2" charset="0"/>
                <a:cs typeface="Aharoni" panose="020F0502020204030204" pitchFamily="2" charset="-79"/>
              </a:rPr>
              <a:t>Vernon Thompson 2526161</a:t>
            </a:r>
          </a:p>
          <a:p>
            <a:pPr marL="457200" indent="-457200">
              <a:lnSpc>
                <a:spcPct val="150000"/>
              </a:lnSpc>
              <a:buFont typeface="Wingdings" panose="05000000000000000000" pitchFamily="2" charset="2"/>
              <a:buChar char="v"/>
            </a:pPr>
            <a:r>
              <a:rPr lang="en-GB" sz="2600" dirty="0">
                <a:solidFill>
                  <a:schemeClr val="bg1"/>
                </a:solidFill>
                <a:effectLst>
                  <a:outerShdw blurRad="38100" dist="38100" dir="2700000" algn="tl">
                    <a:srgbClr val="000000">
                      <a:alpha val="43137"/>
                    </a:srgbClr>
                  </a:outerShdw>
                </a:effectLst>
                <a:latin typeface="Arial Nova" panose="020B0504020202020204" pitchFamily="34" charset="0"/>
                <a:ea typeface="ADLaM Display" panose="020F0502020204030204" pitchFamily="2" charset="0"/>
                <a:cs typeface="Aharoni" panose="020F0502020204030204" pitchFamily="2" charset="-79"/>
              </a:rPr>
              <a:t>Adil Amjad 2513825</a:t>
            </a:r>
          </a:p>
          <a:p>
            <a:pPr algn="ctr">
              <a:lnSpc>
                <a:spcPct val="150000"/>
              </a:lnSpc>
            </a:pPr>
            <a:r>
              <a:rPr lang="en-GB" sz="2600" dirty="0">
                <a:solidFill>
                  <a:schemeClr val="bg1"/>
                </a:solidFill>
                <a:latin typeface="Arial Nova" panose="020B0504020202020204" pitchFamily="34" charset="0"/>
                <a:ea typeface="ADLaM Display" panose="020F0502020204030204" pitchFamily="2" charset="0"/>
                <a:cs typeface="Aharoni" panose="020F0502020204030204" pitchFamily="2" charset="-79"/>
              </a:rPr>
              <a:t>Lecture’s name:</a:t>
            </a:r>
          </a:p>
          <a:p>
            <a:pPr algn="ctr">
              <a:lnSpc>
                <a:spcPct val="150000"/>
              </a:lnSpc>
            </a:pPr>
            <a:r>
              <a:rPr lang="en-GB" sz="2600" dirty="0">
                <a:solidFill>
                  <a:schemeClr val="bg1"/>
                </a:solidFill>
                <a:effectLst>
                  <a:outerShdw blurRad="38100" dist="38100" dir="2700000" algn="tl">
                    <a:srgbClr val="000000">
                      <a:alpha val="43137"/>
                    </a:srgbClr>
                  </a:outerShdw>
                </a:effectLst>
                <a:latin typeface="Arial Nova" panose="020B0504020202020204" pitchFamily="34" charset="0"/>
                <a:ea typeface="ADLaM Display" panose="020F0502020204030204" pitchFamily="2" charset="0"/>
                <a:cs typeface="Aharoni" panose="020F0502020204030204" pitchFamily="2" charset="-79"/>
              </a:rPr>
              <a:t>Frank Wang</a:t>
            </a:r>
          </a:p>
        </p:txBody>
      </p:sp>
    </p:spTree>
    <p:extLst>
      <p:ext uri="{BB962C8B-B14F-4D97-AF65-F5344CB8AC3E}">
        <p14:creationId xmlns:p14="http://schemas.microsoft.com/office/powerpoint/2010/main" val="36099618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9D3777F-DC97-CE6D-D41D-99BAD3334752}"/>
              </a:ext>
            </a:extLst>
          </p:cNvPr>
          <p:cNvSpPr txBox="1"/>
          <p:nvPr/>
        </p:nvSpPr>
        <p:spPr>
          <a:xfrm>
            <a:off x="654570" y="267732"/>
            <a:ext cx="11037758" cy="5765233"/>
          </a:xfrm>
          <a:prstGeom prst="rect">
            <a:avLst/>
          </a:prstGeom>
          <a:noFill/>
        </p:spPr>
        <p:txBody>
          <a:bodyPr wrap="square">
            <a:spAutoFit/>
          </a:bodyPr>
          <a:lstStyle/>
          <a:p>
            <a:pPr algn="ctr">
              <a:lnSpc>
                <a:spcPct val="150000"/>
              </a:lnSpc>
              <a:buNone/>
            </a:pPr>
            <a:r>
              <a:rPr lang="en-GB" sz="3200" b="1" dirty="0">
                <a:solidFill>
                  <a:schemeClr val="tx2">
                    <a:lumMod val="40000"/>
                    <a:lumOff val="60000"/>
                  </a:schemeClr>
                </a:solidFill>
                <a:effectLst>
                  <a:outerShdw blurRad="38100" dist="38100" dir="2700000" algn="tl">
                    <a:srgbClr val="000000">
                      <a:alpha val="43137"/>
                    </a:srgbClr>
                  </a:outerShdw>
                </a:effectLst>
                <a:latin typeface="Amasis MT Pro Black" panose="020F0502020204030204" pitchFamily="18" charset="0"/>
              </a:rPr>
              <a:t>FLIGHT FOODS LTD</a:t>
            </a:r>
          </a:p>
          <a:p>
            <a:pPr algn="just">
              <a:lnSpc>
                <a:spcPct val="150000"/>
              </a:lnSpc>
              <a:buNone/>
            </a:pPr>
            <a:r>
              <a:rPr lang="en-GB" b="1" i="1" u="sng" dirty="0">
                <a:solidFill>
                  <a:schemeClr val="bg1"/>
                </a:solidFill>
                <a:effectLst>
                  <a:outerShdw blurRad="38100" dist="38100" dir="2700000" algn="tl">
                    <a:srgbClr val="000000">
                      <a:alpha val="43137"/>
                    </a:srgbClr>
                  </a:outerShdw>
                </a:effectLst>
                <a:latin typeface="Arial Nova" panose="020B0504020202020204" pitchFamily="34" charset="0"/>
              </a:rPr>
              <a:t>Introduction</a:t>
            </a:r>
          </a:p>
          <a:p>
            <a:pPr algn="just">
              <a:lnSpc>
                <a:spcPct val="150000"/>
              </a:lnSpc>
              <a:buNone/>
            </a:pPr>
            <a:r>
              <a:rPr lang="en-GB" dirty="0">
                <a:solidFill>
                  <a:schemeClr val="bg1"/>
                </a:solidFill>
                <a:latin typeface="Arial Nova" panose="020B0504020202020204" pitchFamily="34" charset="0"/>
              </a:rPr>
              <a:t>Flight Foods Ltd is a medium-sized company that manufactures ready meals for airlines.</a:t>
            </a:r>
          </a:p>
          <a:p>
            <a:pPr algn="just">
              <a:lnSpc>
                <a:spcPct val="150000"/>
              </a:lnSpc>
              <a:buNone/>
            </a:pPr>
            <a:r>
              <a:rPr lang="en-GB" dirty="0">
                <a:solidFill>
                  <a:schemeClr val="bg1"/>
                </a:solidFill>
                <a:latin typeface="Arial Nova" panose="020B0504020202020204" pitchFamily="34" charset="0"/>
              </a:rPr>
              <a:t>Recently, the company has been losing customers because of serious food quality problems, including undercooked meals, poor packaging, and meat being found in vegetarian dishes.</a:t>
            </a:r>
          </a:p>
          <a:p>
            <a:pPr algn="just">
              <a:lnSpc>
                <a:spcPct val="150000"/>
              </a:lnSpc>
              <a:buNone/>
            </a:pPr>
            <a:r>
              <a:rPr lang="en-GB" dirty="0">
                <a:solidFill>
                  <a:schemeClr val="bg1"/>
                </a:solidFill>
                <a:latin typeface="Arial Nova" panose="020B0504020202020204" pitchFamily="34" charset="0"/>
              </a:rPr>
              <a:t>A consultancy investigation found that many of these problems are linked to poor workplace communication.</a:t>
            </a:r>
          </a:p>
          <a:p>
            <a:pPr algn="just">
              <a:lnSpc>
                <a:spcPct val="150000"/>
              </a:lnSpc>
              <a:buNone/>
            </a:pPr>
            <a:r>
              <a:rPr lang="en-GB" dirty="0">
                <a:solidFill>
                  <a:schemeClr val="bg1"/>
                </a:solidFill>
                <a:latin typeface="Arial Nova" panose="020B0504020202020204" pitchFamily="34" charset="0"/>
              </a:rPr>
              <a:t>Employees come from different cultural backgrounds, many have limited English skills, receive little formal training, and work in a noisy factory environment. </a:t>
            </a:r>
          </a:p>
          <a:p>
            <a:pPr algn="just">
              <a:lnSpc>
                <a:spcPct val="150000"/>
              </a:lnSpc>
              <a:buNone/>
            </a:pPr>
            <a:r>
              <a:rPr lang="en-GB" dirty="0">
                <a:solidFill>
                  <a:schemeClr val="bg1"/>
                </a:solidFill>
                <a:latin typeface="Arial Nova" panose="020B0504020202020204" pitchFamily="34" charset="0"/>
              </a:rPr>
              <a:t>These factors make communication difficult and increase the risk of mistakes.</a:t>
            </a:r>
          </a:p>
          <a:p>
            <a:pPr algn="just">
              <a:lnSpc>
                <a:spcPct val="150000"/>
              </a:lnSpc>
              <a:buNone/>
            </a:pPr>
            <a:r>
              <a:rPr lang="en-GB" dirty="0">
                <a:solidFill>
                  <a:schemeClr val="bg1"/>
                </a:solidFill>
                <a:latin typeface="Arial Nova" panose="020B0504020202020204" pitchFamily="34" charset="0"/>
              </a:rPr>
              <a:t>In this presentation, we will analyse the main communication barriers at </a:t>
            </a:r>
            <a:r>
              <a:rPr lang="en-GB" dirty="0">
                <a:solidFill>
                  <a:schemeClr val="bg1"/>
                </a:solidFill>
                <a:highlight>
                  <a:srgbClr val="FF0000"/>
                </a:highlight>
                <a:latin typeface="Arial Nova" panose="020B0504020202020204" pitchFamily="34" charset="0"/>
              </a:rPr>
              <a:t>Flight Foods Ltd </a:t>
            </a:r>
            <a:r>
              <a:rPr lang="en-GB" dirty="0">
                <a:solidFill>
                  <a:schemeClr val="bg1"/>
                </a:solidFill>
                <a:latin typeface="Arial Nova" panose="020B0504020202020204" pitchFamily="34" charset="0"/>
              </a:rPr>
              <a:t>using the </a:t>
            </a:r>
            <a:r>
              <a:rPr lang="en-GB" b="1" dirty="0">
                <a:solidFill>
                  <a:schemeClr val="bg1"/>
                </a:solidFill>
                <a:latin typeface="Arial Nova" panose="020B0504020202020204" pitchFamily="34" charset="0"/>
              </a:rPr>
              <a:t>Berlo SMCR Model</a:t>
            </a:r>
            <a:r>
              <a:rPr lang="en-GB" dirty="0">
                <a:solidFill>
                  <a:schemeClr val="bg1"/>
                </a:solidFill>
                <a:latin typeface="Arial Nova" panose="020B0504020202020204" pitchFamily="34" charset="0"/>
              </a:rPr>
              <a:t> and </a:t>
            </a:r>
            <a:r>
              <a:rPr lang="en-GB" b="1" dirty="0">
                <a:solidFill>
                  <a:schemeClr val="bg1"/>
                </a:solidFill>
                <a:latin typeface="Arial Nova" panose="020B0504020202020204" pitchFamily="34" charset="0"/>
              </a:rPr>
              <a:t>Schramm's Communication Model</a:t>
            </a:r>
            <a:r>
              <a:rPr lang="en-GB" dirty="0">
                <a:solidFill>
                  <a:schemeClr val="bg1"/>
                </a:solidFill>
                <a:latin typeface="Arial Nova" panose="020B0504020202020204" pitchFamily="34" charset="0"/>
              </a:rPr>
              <a:t>, and we will suggest recommendations to improve communication and food safety.</a:t>
            </a:r>
          </a:p>
        </p:txBody>
      </p:sp>
      <p:sp>
        <p:nvSpPr>
          <p:cNvPr id="4" name="TextBox 3">
            <a:extLst>
              <a:ext uri="{FF2B5EF4-FFF2-40B4-BE49-F238E27FC236}">
                <a16:creationId xmlns:a16="http://schemas.microsoft.com/office/drawing/2014/main" id="{11690DA5-FB91-0BAE-AB09-FB69859C5610}"/>
              </a:ext>
            </a:extLst>
          </p:cNvPr>
          <p:cNvSpPr txBox="1"/>
          <p:nvPr/>
        </p:nvSpPr>
        <p:spPr>
          <a:xfrm>
            <a:off x="8454451" y="83066"/>
            <a:ext cx="4328099" cy="369332"/>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600" b="1" i="1"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entury Gothic" panose="020B0502020202020204"/>
                <a:ea typeface="+mn-ea"/>
                <a:cs typeface="+mn-cs"/>
              </a:rPr>
              <a:t>Presented by</a:t>
            </a:r>
            <a:r>
              <a:rPr kumimoji="0" lang="en-GB" b="1" i="1" u="sng" strike="noStrike" kern="1200" cap="none" spc="0" normalizeH="0" baseline="0" noProof="0" dirty="0">
                <a:ln>
                  <a:noFill/>
                </a:ln>
                <a:solidFill>
                  <a:srgbClr val="C62324">
                    <a:lumMod val="40000"/>
                    <a:lumOff val="60000"/>
                  </a:srgbClr>
                </a:solidFill>
                <a:effectLst>
                  <a:outerShdw blurRad="38100" dist="38100" dir="2700000" algn="tl">
                    <a:srgbClr val="000000">
                      <a:alpha val="43137"/>
                    </a:srgbClr>
                  </a:outerShdw>
                </a:effectLst>
                <a:uLnTx/>
                <a:uFillTx/>
                <a:latin typeface="Century Gothic" panose="020B0502020202020204"/>
                <a:ea typeface="+mn-ea"/>
                <a:cs typeface="+mn-cs"/>
              </a:rPr>
              <a:t>: Veronica Contino</a:t>
            </a:r>
          </a:p>
        </p:txBody>
      </p:sp>
    </p:spTree>
    <p:extLst>
      <p:ext uri="{BB962C8B-B14F-4D97-AF65-F5344CB8AC3E}">
        <p14:creationId xmlns:p14="http://schemas.microsoft.com/office/powerpoint/2010/main" val="21681048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7FBD18E-B3EF-5D12-E7E6-8BCD26642429}"/>
              </a:ext>
            </a:extLst>
          </p:cNvPr>
          <p:cNvSpPr txBox="1"/>
          <p:nvPr/>
        </p:nvSpPr>
        <p:spPr>
          <a:xfrm>
            <a:off x="329783" y="169310"/>
            <a:ext cx="11512447" cy="6688562"/>
          </a:xfrm>
          <a:prstGeom prst="rect">
            <a:avLst/>
          </a:prstGeom>
          <a:noFill/>
        </p:spPr>
        <p:txBody>
          <a:bodyPr wrap="square">
            <a:spAutoFit/>
          </a:bodyPr>
          <a:lstStyle/>
          <a:p>
            <a:pPr algn="just">
              <a:lnSpc>
                <a:spcPct val="150000"/>
              </a:lnSpc>
              <a:buNone/>
            </a:pPr>
            <a:r>
              <a:rPr lang="en-GB" b="1" dirty="0">
                <a:solidFill>
                  <a:schemeClr val="bg1"/>
                </a:solidFill>
                <a:highlight>
                  <a:srgbClr val="FFFF00"/>
                </a:highlight>
                <a:latin typeface="Arial Nova" panose="020B0504020202020204" pitchFamily="34" charset="0"/>
              </a:rPr>
              <a:t>Why was Flight Foods Ltd losing customers?</a:t>
            </a:r>
          </a:p>
          <a:p>
            <a:pPr algn="just">
              <a:lnSpc>
                <a:spcPct val="150000"/>
              </a:lnSpc>
              <a:buFont typeface="Arial" panose="020B0604020202020204" pitchFamily="34" charset="0"/>
              <a:buChar char="•"/>
            </a:pPr>
            <a:r>
              <a:rPr lang="en-GB" b="1" dirty="0">
                <a:solidFill>
                  <a:schemeClr val="bg1"/>
                </a:solidFill>
                <a:latin typeface="Arial Nova" panose="020B0504020202020204" pitchFamily="34" charset="0"/>
              </a:rPr>
              <a:t>Poor food quality</a:t>
            </a:r>
            <a:r>
              <a:rPr lang="en-GB" dirty="0">
                <a:solidFill>
                  <a:schemeClr val="bg1"/>
                </a:solidFill>
                <a:latin typeface="Arial Nova" panose="020B0504020202020204" pitchFamily="34" charset="0"/>
              </a:rPr>
              <a:t> </a:t>
            </a:r>
          </a:p>
          <a:p>
            <a:pPr marL="742950" lvl="1" indent="-285750" algn="just">
              <a:lnSpc>
                <a:spcPct val="150000"/>
              </a:lnSpc>
              <a:buFont typeface="Arial" panose="020B0604020202020204" pitchFamily="34" charset="0"/>
              <a:buChar char="•"/>
            </a:pPr>
            <a:r>
              <a:rPr lang="en-GB" dirty="0">
                <a:solidFill>
                  <a:schemeClr val="bg1"/>
                </a:solidFill>
                <a:latin typeface="Arial Nova" panose="020B0504020202020204" pitchFamily="34" charset="0"/>
              </a:rPr>
              <a:t>Undercooked meals </a:t>
            </a:r>
          </a:p>
          <a:p>
            <a:pPr marL="742950" lvl="1" indent="-285750" algn="just">
              <a:lnSpc>
                <a:spcPct val="150000"/>
              </a:lnSpc>
              <a:buFont typeface="Arial" panose="020B0604020202020204" pitchFamily="34" charset="0"/>
              <a:buChar char="•"/>
            </a:pPr>
            <a:r>
              <a:rPr lang="en-GB" dirty="0">
                <a:solidFill>
                  <a:schemeClr val="bg1"/>
                </a:solidFill>
                <a:latin typeface="Arial Nova" panose="020B0504020202020204" pitchFamily="34" charset="0"/>
              </a:rPr>
              <a:t>Meat found in vegetarian dishes </a:t>
            </a:r>
          </a:p>
          <a:p>
            <a:pPr algn="just">
              <a:lnSpc>
                <a:spcPct val="150000"/>
              </a:lnSpc>
              <a:buFont typeface="Arial" panose="020B0604020202020204" pitchFamily="34" charset="0"/>
              <a:buChar char="•"/>
            </a:pPr>
            <a:r>
              <a:rPr lang="en-GB" b="1" dirty="0">
                <a:solidFill>
                  <a:schemeClr val="bg1"/>
                </a:solidFill>
                <a:latin typeface="Arial Nova" panose="020B0504020202020204" pitchFamily="34" charset="0"/>
              </a:rPr>
              <a:t>Poor packaging</a:t>
            </a:r>
            <a:r>
              <a:rPr lang="en-GB" dirty="0">
                <a:solidFill>
                  <a:schemeClr val="bg1"/>
                </a:solidFill>
                <a:latin typeface="Arial Nova" panose="020B0504020202020204" pitchFamily="34" charset="0"/>
              </a:rPr>
              <a:t> </a:t>
            </a:r>
          </a:p>
          <a:p>
            <a:pPr marL="742950" lvl="1" indent="-285750" algn="just">
              <a:lnSpc>
                <a:spcPct val="150000"/>
              </a:lnSpc>
              <a:buFont typeface="Arial" panose="020B0604020202020204" pitchFamily="34" charset="0"/>
              <a:buChar char="•"/>
            </a:pPr>
            <a:r>
              <a:rPr lang="en-GB" dirty="0">
                <a:solidFill>
                  <a:schemeClr val="bg1"/>
                </a:solidFill>
                <a:latin typeface="Arial Nova" panose="020B0504020202020204" pitchFamily="34" charset="0"/>
              </a:rPr>
              <a:t>Damaged the company's reputation </a:t>
            </a:r>
          </a:p>
          <a:p>
            <a:pPr algn="just">
              <a:lnSpc>
                <a:spcPct val="150000"/>
              </a:lnSpc>
              <a:buFont typeface="Arial" panose="020B0604020202020204" pitchFamily="34" charset="0"/>
              <a:buChar char="•"/>
            </a:pPr>
            <a:r>
              <a:rPr lang="en-GB" b="1" dirty="0">
                <a:solidFill>
                  <a:schemeClr val="bg1"/>
                </a:solidFill>
                <a:latin typeface="Arial Nova" panose="020B0504020202020204" pitchFamily="34" charset="0"/>
              </a:rPr>
              <a:t>Food hygiene failures</a:t>
            </a:r>
            <a:r>
              <a:rPr lang="en-GB" dirty="0">
                <a:solidFill>
                  <a:schemeClr val="bg1"/>
                </a:solidFill>
                <a:latin typeface="Arial Nova" panose="020B0504020202020204" pitchFamily="34" charset="0"/>
              </a:rPr>
              <a:t> </a:t>
            </a:r>
          </a:p>
          <a:p>
            <a:pPr marL="742950" lvl="1" indent="-285750" algn="just">
              <a:lnSpc>
                <a:spcPct val="150000"/>
              </a:lnSpc>
              <a:buFont typeface="Arial" panose="020B0604020202020204" pitchFamily="34" charset="0"/>
              <a:buChar char="•"/>
            </a:pPr>
            <a:r>
              <a:rPr lang="en-GB" dirty="0">
                <a:solidFill>
                  <a:schemeClr val="bg1"/>
                </a:solidFill>
                <a:latin typeface="Arial Nova" panose="020B0504020202020204" pitchFamily="34" charset="0"/>
              </a:rPr>
              <a:t>Lack of staff training </a:t>
            </a:r>
          </a:p>
          <a:p>
            <a:pPr marL="742950" lvl="1" indent="-285750" algn="just">
              <a:lnSpc>
                <a:spcPct val="150000"/>
              </a:lnSpc>
              <a:buFont typeface="Arial" panose="020B0604020202020204" pitchFamily="34" charset="0"/>
              <a:buChar char="•"/>
            </a:pPr>
            <a:r>
              <a:rPr lang="en-GB" dirty="0">
                <a:solidFill>
                  <a:schemeClr val="bg1"/>
                </a:solidFill>
                <a:latin typeface="Arial Nova" panose="020B0504020202020204" pitchFamily="34" charset="0"/>
              </a:rPr>
              <a:t>Poor food handling practices </a:t>
            </a:r>
          </a:p>
          <a:p>
            <a:pPr algn="just">
              <a:lnSpc>
                <a:spcPct val="150000"/>
              </a:lnSpc>
              <a:buFont typeface="Arial" panose="020B0604020202020204" pitchFamily="34" charset="0"/>
              <a:buChar char="•"/>
            </a:pPr>
            <a:r>
              <a:rPr lang="en-GB" b="1" dirty="0">
                <a:solidFill>
                  <a:schemeClr val="bg1"/>
                </a:solidFill>
                <a:latin typeface="Arial Nova" panose="020B0504020202020204" pitchFamily="34" charset="0"/>
              </a:rPr>
              <a:t>Communication problems</a:t>
            </a:r>
            <a:r>
              <a:rPr lang="en-GB" dirty="0">
                <a:solidFill>
                  <a:schemeClr val="bg1"/>
                </a:solidFill>
                <a:latin typeface="Arial Nova" panose="020B0504020202020204" pitchFamily="34" charset="0"/>
              </a:rPr>
              <a:t> </a:t>
            </a:r>
          </a:p>
          <a:p>
            <a:pPr marL="742950" lvl="1" indent="-285750" algn="just">
              <a:lnSpc>
                <a:spcPct val="150000"/>
              </a:lnSpc>
              <a:buFont typeface="Arial" panose="020B0604020202020204" pitchFamily="34" charset="0"/>
              <a:buChar char="•"/>
            </a:pPr>
            <a:r>
              <a:rPr lang="en-GB" dirty="0">
                <a:solidFill>
                  <a:schemeClr val="bg1"/>
                </a:solidFill>
                <a:latin typeface="Arial Nova" panose="020B0504020202020204" pitchFamily="34" charset="0"/>
              </a:rPr>
              <a:t>Language barriers </a:t>
            </a:r>
          </a:p>
          <a:p>
            <a:pPr marL="742950" lvl="1" indent="-285750" algn="just">
              <a:lnSpc>
                <a:spcPct val="150000"/>
              </a:lnSpc>
              <a:buFont typeface="Arial" panose="020B0604020202020204" pitchFamily="34" charset="0"/>
              <a:buChar char="•"/>
            </a:pPr>
            <a:r>
              <a:rPr lang="en-GB" dirty="0">
                <a:solidFill>
                  <a:schemeClr val="bg1"/>
                </a:solidFill>
                <a:latin typeface="Arial Nova" panose="020B0504020202020204" pitchFamily="34" charset="0"/>
              </a:rPr>
              <a:t>Cultural differences </a:t>
            </a:r>
          </a:p>
          <a:p>
            <a:pPr marL="742950" lvl="1" indent="-285750" algn="just">
              <a:lnSpc>
                <a:spcPct val="150000"/>
              </a:lnSpc>
              <a:buFont typeface="Arial" panose="020B0604020202020204" pitchFamily="34" charset="0"/>
              <a:buChar char="•"/>
            </a:pPr>
            <a:r>
              <a:rPr lang="en-GB" dirty="0">
                <a:solidFill>
                  <a:schemeClr val="bg1"/>
                </a:solidFill>
                <a:latin typeface="Arial Nova" panose="020B0504020202020204" pitchFamily="34" charset="0"/>
              </a:rPr>
              <a:t>Noisy working environment </a:t>
            </a:r>
          </a:p>
          <a:p>
            <a:pPr marL="742950" lvl="1" indent="-285750" algn="just">
              <a:lnSpc>
                <a:spcPct val="150000"/>
              </a:lnSpc>
              <a:buFont typeface="Arial" panose="020B0604020202020204" pitchFamily="34" charset="0"/>
              <a:buChar char="•"/>
            </a:pPr>
            <a:r>
              <a:rPr lang="en-GB" dirty="0">
                <a:solidFill>
                  <a:schemeClr val="bg1"/>
                </a:solidFill>
                <a:latin typeface="Arial Nova" panose="020B0504020202020204" pitchFamily="34" charset="0"/>
              </a:rPr>
              <a:t>Ineffective instructions </a:t>
            </a:r>
          </a:p>
          <a:p>
            <a:pPr algn="just">
              <a:lnSpc>
                <a:spcPct val="150000"/>
              </a:lnSpc>
              <a:buNone/>
            </a:pPr>
            <a:r>
              <a:rPr lang="en-GB" b="1" dirty="0">
                <a:solidFill>
                  <a:schemeClr val="bg1"/>
                </a:solidFill>
                <a:highlight>
                  <a:srgbClr val="FFFF00"/>
                </a:highlight>
                <a:latin typeface="Arial Nova" panose="020B0504020202020204" pitchFamily="34" charset="0"/>
              </a:rPr>
              <a:t>Result</a:t>
            </a:r>
            <a:endParaRPr lang="en-GB" b="1" u="sng" dirty="0">
              <a:solidFill>
                <a:schemeClr val="bg1"/>
              </a:solidFill>
              <a:highlight>
                <a:srgbClr val="FF0000"/>
              </a:highlight>
              <a:latin typeface="Arial Nova" panose="020B0504020202020204" pitchFamily="34" charset="0"/>
            </a:endParaRPr>
          </a:p>
          <a:p>
            <a:pPr algn="just">
              <a:lnSpc>
                <a:spcPct val="150000"/>
              </a:lnSpc>
              <a:buNone/>
            </a:pPr>
            <a:r>
              <a:rPr lang="en-GB" b="1" u="sng" dirty="0">
                <a:solidFill>
                  <a:schemeClr val="bg1"/>
                </a:solidFill>
                <a:highlight>
                  <a:srgbClr val="FF0000"/>
                </a:highlight>
                <a:latin typeface="Arial Nova" panose="020B0504020202020204" pitchFamily="34" charset="0"/>
              </a:rPr>
              <a:t>Airlines lost confidence in Flight Foods Ltd and chose other suppliers.</a:t>
            </a:r>
            <a:endParaRPr lang="en-GB" u="sng" dirty="0">
              <a:solidFill>
                <a:schemeClr val="bg1"/>
              </a:solidFill>
              <a:highlight>
                <a:srgbClr val="FF0000"/>
              </a:highlight>
              <a:latin typeface="Arial Nova" panose="020B0504020202020204" pitchFamily="34" charset="0"/>
            </a:endParaRPr>
          </a:p>
        </p:txBody>
      </p:sp>
    </p:spTree>
    <p:extLst>
      <p:ext uri="{BB962C8B-B14F-4D97-AF65-F5344CB8AC3E}">
        <p14:creationId xmlns:p14="http://schemas.microsoft.com/office/powerpoint/2010/main" val="24117217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E198B75-DB6D-60A6-635D-161FD885D536}"/>
              </a:ext>
            </a:extLst>
          </p:cNvPr>
          <p:cNvSpPr txBox="1"/>
          <p:nvPr/>
        </p:nvSpPr>
        <p:spPr>
          <a:xfrm>
            <a:off x="208548" y="0"/>
            <a:ext cx="11663662" cy="6894195"/>
          </a:xfrm>
          <a:prstGeom prst="rect">
            <a:avLst/>
          </a:prstGeom>
          <a:noFill/>
        </p:spPr>
        <p:txBody>
          <a:bodyPr wrap="square">
            <a:spAutoFit/>
          </a:bodyPr>
          <a:lstStyle/>
          <a:p>
            <a:pPr algn="ctr">
              <a:lnSpc>
                <a:spcPct val="150000"/>
              </a:lnSpc>
              <a:buNone/>
            </a:pPr>
            <a:r>
              <a:rPr lang="en-GB" sz="3200" b="1" dirty="0">
                <a:solidFill>
                  <a:schemeClr val="tx2">
                    <a:lumMod val="40000"/>
                    <a:lumOff val="60000"/>
                  </a:schemeClr>
                </a:solidFill>
                <a:effectLst>
                  <a:outerShdw blurRad="38100" dist="38100" dir="2700000" algn="tl">
                    <a:srgbClr val="000000">
                      <a:alpha val="43137"/>
                    </a:srgbClr>
                  </a:outerShdw>
                </a:effectLst>
                <a:latin typeface="Arial Nova" panose="020B0504020202020204" pitchFamily="34" charset="0"/>
              </a:rPr>
              <a:t>Environmental Noise Barrier</a:t>
            </a:r>
          </a:p>
          <a:p>
            <a:pPr>
              <a:lnSpc>
                <a:spcPct val="150000"/>
              </a:lnSpc>
              <a:buFont typeface="Arial" panose="020B0604020202020204" pitchFamily="34" charset="0"/>
              <a:buChar char="•"/>
            </a:pPr>
            <a:r>
              <a:rPr lang="en-GB" dirty="0">
                <a:solidFill>
                  <a:schemeClr val="bg1"/>
                </a:solidFill>
                <a:latin typeface="Arial Nova" panose="020B0504020202020204" pitchFamily="34" charset="0"/>
              </a:rPr>
              <a:t>Old noisy machinery </a:t>
            </a:r>
          </a:p>
          <a:p>
            <a:pPr>
              <a:lnSpc>
                <a:spcPct val="150000"/>
              </a:lnSpc>
              <a:buFont typeface="Arial" panose="020B0604020202020204" pitchFamily="34" charset="0"/>
              <a:buChar char="•"/>
            </a:pPr>
            <a:r>
              <a:rPr lang="en-GB" dirty="0">
                <a:solidFill>
                  <a:schemeClr val="bg1"/>
                </a:solidFill>
                <a:latin typeface="Arial Nova" panose="020B0504020202020204" pitchFamily="34" charset="0"/>
              </a:rPr>
              <a:t>Constant clanking and banging </a:t>
            </a:r>
          </a:p>
          <a:p>
            <a:pPr>
              <a:lnSpc>
                <a:spcPct val="150000"/>
              </a:lnSpc>
              <a:buFont typeface="Arial" panose="020B0604020202020204" pitchFamily="34" charset="0"/>
              <a:buChar char="•"/>
            </a:pPr>
            <a:r>
              <a:rPr lang="en-GB" dirty="0">
                <a:solidFill>
                  <a:schemeClr val="bg1"/>
                </a:solidFill>
                <a:latin typeface="Arial Nova" panose="020B0504020202020204" pitchFamily="34" charset="0"/>
              </a:rPr>
              <a:t>Gary struggles to communicate instructions verbally.</a:t>
            </a:r>
            <a:br>
              <a:rPr lang="en-GB" dirty="0">
                <a:solidFill>
                  <a:schemeClr val="bg1"/>
                </a:solidFill>
                <a:latin typeface="Arial Nova" panose="020B0504020202020204" pitchFamily="34" charset="0"/>
              </a:rPr>
            </a:br>
            <a:endParaRPr lang="en-GB" dirty="0">
              <a:solidFill>
                <a:schemeClr val="bg1"/>
              </a:solidFill>
              <a:latin typeface="Arial Nova" panose="020B0504020202020204" pitchFamily="34" charset="0"/>
            </a:endParaRPr>
          </a:p>
          <a:p>
            <a:pPr>
              <a:lnSpc>
                <a:spcPct val="150000"/>
              </a:lnSpc>
              <a:buNone/>
            </a:pPr>
            <a:r>
              <a:rPr lang="en-GB" sz="2000" b="1" i="1" dirty="0">
                <a:solidFill>
                  <a:schemeClr val="accent6">
                    <a:lumMod val="75000"/>
                  </a:schemeClr>
                </a:solidFill>
                <a:effectLst>
                  <a:outerShdw blurRad="38100" dist="38100" dir="2700000" algn="tl">
                    <a:srgbClr val="000000">
                      <a:alpha val="43137"/>
                    </a:srgbClr>
                  </a:outerShdw>
                </a:effectLst>
                <a:latin typeface="Arial Nova" panose="020B0504020202020204" pitchFamily="34" charset="0"/>
              </a:rPr>
              <a:t>Theory Shannon and Weaver Communication Model (1949)</a:t>
            </a:r>
          </a:p>
          <a:p>
            <a:pPr>
              <a:buNone/>
            </a:pPr>
            <a:r>
              <a:rPr lang="en-GB" sz="2000" dirty="0">
                <a:solidFill>
                  <a:schemeClr val="bg1"/>
                </a:solidFill>
                <a:latin typeface="Arial Nova" panose="020B0504020202020204" pitchFamily="34" charset="0"/>
              </a:rPr>
              <a:t>The model explains that </a:t>
            </a:r>
            <a:r>
              <a:rPr lang="en-GB" sz="2000" b="1" dirty="0">
                <a:solidFill>
                  <a:schemeClr val="bg1"/>
                </a:solidFill>
                <a:latin typeface="Arial Nova" panose="020B0504020202020204" pitchFamily="34" charset="0"/>
              </a:rPr>
              <a:t>noise</a:t>
            </a:r>
            <a:r>
              <a:rPr lang="en-GB" sz="2000" dirty="0">
                <a:solidFill>
                  <a:schemeClr val="bg1"/>
                </a:solidFill>
                <a:latin typeface="Arial Nova" panose="020B0504020202020204" pitchFamily="34" charset="0"/>
              </a:rPr>
              <a:t> interferes with the sender's message before it reaches the receiver.</a:t>
            </a:r>
          </a:p>
          <a:p>
            <a:r>
              <a:rPr lang="en-GB" sz="2000" b="1" dirty="0">
                <a:solidFill>
                  <a:schemeClr val="bg1"/>
                </a:solidFill>
                <a:latin typeface="Arial Nova" panose="020B0504020202020204" pitchFamily="34" charset="0"/>
              </a:rPr>
              <a:t>Sender</a:t>
            </a:r>
            <a:r>
              <a:rPr lang="en-GB" sz="2000" dirty="0">
                <a:solidFill>
                  <a:schemeClr val="bg1"/>
                </a:solidFill>
                <a:latin typeface="Arial Nova" panose="020B0504020202020204" pitchFamily="34" charset="0"/>
              </a:rPr>
              <a:t> = Gary </a:t>
            </a:r>
          </a:p>
          <a:p>
            <a:r>
              <a:rPr lang="en-GB" sz="2000" b="1" dirty="0">
                <a:solidFill>
                  <a:schemeClr val="bg1"/>
                </a:solidFill>
                <a:latin typeface="Arial Nova" panose="020B0504020202020204" pitchFamily="34" charset="0"/>
              </a:rPr>
              <a:t>Message</a:t>
            </a:r>
            <a:r>
              <a:rPr lang="en-GB" sz="2000" dirty="0">
                <a:solidFill>
                  <a:schemeClr val="bg1"/>
                </a:solidFill>
                <a:latin typeface="Arial Nova" panose="020B0504020202020204" pitchFamily="34" charset="0"/>
              </a:rPr>
              <a:t> = Food safety instructions </a:t>
            </a:r>
          </a:p>
          <a:p>
            <a:r>
              <a:rPr lang="en-GB" sz="2000" b="1" dirty="0">
                <a:solidFill>
                  <a:schemeClr val="bg1"/>
                </a:solidFill>
                <a:latin typeface="Arial Nova" panose="020B0504020202020204" pitchFamily="34" charset="0"/>
              </a:rPr>
              <a:t>Noise</a:t>
            </a:r>
            <a:r>
              <a:rPr lang="en-GB" sz="2000" dirty="0">
                <a:solidFill>
                  <a:schemeClr val="bg1"/>
                </a:solidFill>
                <a:latin typeface="Arial Nova" panose="020B0504020202020204" pitchFamily="34" charset="0"/>
              </a:rPr>
              <a:t> = Loud machinery </a:t>
            </a:r>
          </a:p>
          <a:p>
            <a:r>
              <a:rPr lang="en-GB" sz="2000" b="1" dirty="0">
                <a:solidFill>
                  <a:schemeClr val="bg1"/>
                </a:solidFill>
                <a:latin typeface="Arial Nova" panose="020B0504020202020204" pitchFamily="34" charset="0"/>
              </a:rPr>
              <a:t>Receiver</a:t>
            </a:r>
            <a:r>
              <a:rPr lang="en-GB" sz="2000" dirty="0">
                <a:solidFill>
                  <a:schemeClr val="bg1"/>
                </a:solidFill>
                <a:latin typeface="Arial Nova" panose="020B0504020202020204" pitchFamily="34" charset="0"/>
              </a:rPr>
              <a:t> = Employees </a:t>
            </a:r>
            <a:br>
              <a:rPr lang="en-GB" dirty="0">
                <a:solidFill>
                  <a:schemeClr val="bg1"/>
                </a:solidFill>
                <a:latin typeface="Arial Nova" panose="020B0504020202020204" pitchFamily="34" charset="0"/>
              </a:rPr>
            </a:br>
            <a:endParaRPr lang="en-GB" b="1" dirty="0">
              <a:solidFill>
                <a:schemeClr val="accent6">
                  <a:lumMod val="75000"/>
                </a:schemeClr>
              </a:solidFill>
              <a:effectLst>
                <a:outerShdw blurRad="38100" dist="38100" dir="2700000" algn="tl">
                  <a:srgbClr val="000000">
                    <a:alpha val="43137"/>
                  </a:srgbClr>
                </a:outerShdw>
              </a:effectLst>
              <a:latin typeface="Arial Nova" panose="020B0504020202020204" pitchFamily="34" charset="0"/>
            </a:endParaRPr>
          </a:p>
          <a:p>
            <a:pPr algn="r">
              <a:buNone/>
            </a:pPr>
            <a:r>
              <a:rPr lang="en-GB" b="1" i="1" u="sng" dirty="0">
                <a:solidFill>
                  <a:schemeClr val="accent6">
                    <a:lumMod val="75000"/>
                  </a:schemeClr>
                </a:solidFill>
                <a:effectLst>
                  <a:outerShdw blurRad="38100" dist="38100" dir="2700000" algn="tl">
                    <a:srgbClr val="000000">
                      <a:alpha val="43137"/>
                    </a:srgbClr>
                  </a:outerShdw>
                </a:effectLst>
                <a:latin typeface="Arial Nova" panose="020B0504020202020204" pitchFamily="34" charset="0"/>
              </a:rPr>
              <a:t>Result</a:t>
            </a:r>
            <a:r>
              <a:rPr lang="en-GB" b="1" i="1" u="sng" dirty="0">
                <a:solidFill>
                  <a:schemeClr val="bg1"/>
                </a:solidFill>
                <a:effectLst>
                  <a:outerShdw blurRad="38100" dist="38100" dir="2700000" algn="tl">
                    <a:srgbClr val="000000">
                      <a:alpha val="43137"/>
                    </a:srgbClr>
                  </a:outerShdw>
                </a:effectLst>
                <a:latin typeface="Arial Nova" panose="020B0504020202020204" pitchFamily="34" charset="0"/>
              </a:rPr>
              <a:t>:</a:t>
            </a:r>
            <a:br>
              <a:rPr lang="en-GB" b="1" u="sng" dirty="0">
                <a:solidFill>
                  <a:schemeClr val="bg1"/>
                </a:solidFill>
                <a:effectLst>
                  <a:outerShdw blurRad="38100" dist="38100" dir="2700000" algn="tl">
                    <a:srgbClr val="000000">
                      <a:alpha val="43137"/>
                    </a:srgbClr>
                  </a:outerShdw>
                </a:effectLst>
                <a:latin typeface="Arial Nova" panose="020B0504020202020204" pitchFamily="34" charset="0"/>
              </a:rPr>
            </a:br>
            <a:r>
              <a:rPr lang="en-GB" sz="2000" dirty="0">
                <a:solidFill>
                  <a:schemeClr val="bg1"/>
                </a:solidFill>
                <a:latin typeface="Arial Nova" panose="020B0504020202020204" pitchFamily="34" charset="0"/>
              </a:rPr>
              <a:t>Instructions become misunderstood or ignored.</a:t>
            </a:r>
          </a:p>
          <a:p>
            <a:pPr algn="r">
              <a:buNone/>
            </a:pPr>
            <a:r>
              <a:rPr lang="en-GB" sz="2000" b="1" dirty="0">
                <a:solidFill>
                  <a:schemeClr val="bg1"/>
                </a:solidFill>
                <a:latin typeface="Arial Nova" panose="020B0504020202020204" pitchFamily="34" charset="0"/>
              </a:rPr>
              <a:t>Recommendations</a:t>
            </a:r>
          </a:p>
          <a:p>
            <a:pPr algn="r">
              <a:buFont typeface="Arial" panose="020B0604020202020204" pitchFamily="34" charset="0"/>
              <a:buChar char="•"/>
            </a:pPr>
            <a:r>
              <a:rPr lang="en-GB" sz="2000" dirty="0">
                <a:solidFill>
                  <a:schemeClr val="bg1"/>
                </a:solidFill>
                <a:latin typeface="Arial Nova" panose="020B0504020202020204" pitchFamily="34" charset="0"/>
              </a:rPr>
              <a:t>Replace or repair noisy machines. </a:t>
            </a:r>
          </a:p>
          <a:p>
            <a:pPr algn="r">
              <a:buFont typeface="Arial" panose="020B0604020202020204" pitchFamily="34" charset="0"/>
              <a:buChar char="•"/>
            </a:pPr>
            <a:r>
              <a:rPr lang="en-GB" sz="2000" dirty="0">
                <a:solidFill>
                  <a:schemeClr val="bg1"/>
                </a:solidFill>
                <a:latin typeface="Arial Nova" panose="020B0504020202020204" pitchFamily="34" charset="0"/>
              </a:rPr>
              <a:t>Use microphones/headsets. </a:t>
            </a:r>
          </a:p>
          <a:p>
            <a:pPr algn="r">
              <a:buFont typeface="Arial" panose="020B0604020202020204" pitchFamily="34" charset="0"/>
              <a:buChar char="•"/>
            </a:pPr>
            <a:r>
              <a:rPr lang="en-GB" sz="2000" dirty="0">
                <a:solidFill>
                  <a:schemeClr val="bg1"/>
                </a:solidFill>
                <a:latin typeface="Arial Nova" panose="020B0504020202020204" pitchFamily="34" charset="0"/>
              </a:rPr>
              <a:t>Hold briefings before machinery starts. </a:t>
            </a:r>
          </a:p>
          <a:p>
            <a:pPr algn="r">
              <a:buFont typeface="Arial" panose="020B0604020202020204" pitchFamily="34" charset="0"/>
              <a:buChar char="•"/>
            </a:pPr>
            <a:r>
              <a:rPr lang="en-GB" sz="2000" dirty="0">
                <a:solidFill>
                  <a:schemeClr val="bg1"/>
                </a:solidFill>
                <a:latin typeface="Arial Nova" panose="020B0504020202020204" pitchFamily="34" charset="0"/>
              </a:rPr>
              <a:t>Introduce visual demonstrations</a:t>
            </a:r>
            <a:r>
              <a:rPr lang="en-GB" dirty="0">
                <a:solidFill>
                  <a:schemeClr val="bg1"/>
                </a:solidFill>
                <a:latin typeface="Arial Nova" panose="020B0504020202020204" pitchFamily="34" charset="0"/>
              </a:rPr>
              <a:t>. </a:t>
            </a:r>
          </a:p>
        </p:txBody>
      </p:sp>
    </p:spTree>
    <p:extLst>
      <p:ext uri="{BB962C8B-B14F-4D97-AF65-F5344CB8AC3E}">
        <p14:creationId xmlns:p14="http://schemas.microsoft.com/office/powerpoint/2010/main" val="32597161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4FD25BD-C33F-8755-B51C-32E847432255}"/>
              </a:ext>
            </a:extLst>
          </p:cNvPr>
          <p:cNvSpPr txBox="1"/>
          <p:nvPr/>
        </p:nvSpPr>
        <p:spPr>
          <a:xfrm>
            <a:off x="1274476" y="344774"/>
            <a:ext cx="9643047" cy="369332"/>
          </a:xfrm>
          <a:prstGeom prst="rect">
            <a:avLst/>
          </a:prstGeom>
          <a:noFill/>
        </p:spPr>
        <p:txBody>
          <a:bodyPr wrap="square">
            <a:spAutoFit/>
          </a:bodyPr>
          <a:lstStyle/>
          <a:p>
            <a:pPr marL="0" marR="0" indent="0" algn="ctr" rtl="0" fontAlgn="base">
              <a:buNone/>
            </a:pPr>
            <a:r>
              <a:rPr lang="en-US" b="0" i="0" u="none" strike="noStrike" spc="0" dirty="0">
                <a:solidFill>
                  <a:schemeClr val="bg1"/>
                </a:solidFill>
                <a:effectLst/>
                <a:highlight>
                  <a:srgbClr val="FFFFFF"/>
                </a:highlight>
                <a:latin typeface="Arial Nova" panose="020B0504020202020204" pitchFamily="34" charset="0"/>
              </a:rPr>
              <a:t> </a:t>
            </a:r>
            <a:endParaRPr lang="en-US" b="0" i="0" dirty="0">
              <a:solidFill>
                <a:schemeClr val="bg1"/>
              </a:solidFill>
              <a:effectLst/>
              <a:latin typeface="Arial Nova" panose="020B0504020202020204" pitchFamily="34" charset="0"/>
            </a:endParaRPr>
          </a:p>
        </p:txBody>
      </p:sp>
      <p:sp>
        <p:nvSpPr>
          <p:cNvPr id="6" name="TextBox 5">
            <a:extLst>
              <a:ext uri="{FF2B5EF4-FFF2-40B4-BE49-F238E27FC236}">
                <a16:creationId xmlns:a16="http://schemas.microsoft.com/office/drawing/2014/main" id="{D49855CE-07A9-867A-C96D-7060C5F40412}"/>
              </a:ext>
            </a:extLst>
          </p:cNvPr>
          <p:cNvSpPr txBox="1"/>
          <p:nvPr/>
        </p:nvSpPr>
        <p:spPr>
          <a:xfrm>
            <a:off x="434715" y="298607"/>
            <a:ext cx="10482808" cy="6093976"/>
          </a:xfrm>
          <a:prstGeom prst="rect">
            <a:avLst/>
          </a:prstGeom>
          <a:noFill/>
        </p:spPr>
        <p:txBody>
          <a:bodyPr wrap="square" rtlCol="0">
            <a:spAutoFit/>
          </a:bodyPr>
          <a:lstStyle/>
          <a:p>
            <a:pPr algn="ctr" fontAlgn="base"/>
            <a:r>
              <a:rPr lang="en-US" dirty="0">
                <a:solidFill>
                  <a:schemeClr val="bg1"/>
                </a:solidFill>
                <a:latin typeface="Arial Nova" panose="020B0504020202020204" pitchFamily="34" charset="0"/>
              </a:rPr>
              <a:t>​</a:t>
            </a:r>
          </a:p>
          <a:p>
            <a:pPr fontAlgn="base"/>
            <a:r>
              <a:rPr lang="en-US" sz="2400" b="1" dirty="0">
                <a:solidFill>
                  <a:schemeClr val="bg1"/>
                </a:solidFill>
                <a:effectLst>
                  <a:outerShdw blurRad="38100" dist="38100" dir="2700000" algn="tl">
                    <a:srgbClr val="000000">
                      <a:alpha val="43137"/>
                    </a:srgbClr>
                  </a:outerShdw>
                </a:effectLst>
                <a:latin typeface="Arial Nova" panose="020B0504020202020204" pitchFamily="34" charset="0"/>
              </a:rPr>
              <a:t> </a:t>
            </a:r>
            <a:r>
              <a:rPr lang="en-US" sz="2400" b="1" dirty="0">
                <a:solidFill>
                  <a:schemeClr val="accent6">
                    <a:lumMod val="75000"/>
                  </a:schemeClr>
                </a:solidFill>
                <a:effectLst>
                  <a:outerShdw blurRad="38100" dist="38100" dir="2700000" algn="tl">
                    <a:srgbClr val="000000">
                      <a:alpha val="43137"/>
                    </a:srgbClr>
                  </a:outerShdw>
                </a:effectLst>
                <a:latin typeface="Arial Nova" panose="020B0504020202020204" pitchFamily="34" charset="0"/>
              </a:rPr>
              <a:t>Schramm’s Interactive Model of Communication​</a:t>
            </a:r>
          </a:p>
          <a:p>
            <a:pPr algn="just" fontAlgn="base"/>
            <a:endParaRPr lang="en-US" sz="2400" b="1" u="sng" dirty="0">
              <a:solidFill>
                <a:schemeClr val="accent6">
                  <a:lumMod val="75000"/>
                </a:schemeClr>
              </a:solidFill>
              <a:latin typeface="Arial Nova" panose="020B0504020202020204" pitchFamily="34" charset="0"/>
            </a:endParaRPr>
          </a:p>
          <a:p>
            <a:pPr algn="just" fontAlgn="base"/>
            <a:r>
              <a:rPr lang="en-US" i="1" u="sng" dirty="0">
                <a:solidFill>
                  <a:schemeClr val="bg1"/>
                </a:solidFill>
                <a:latin typeface="Arial Nova" panose="020B0504020202020204" pitchFamily="34" charset="0"/>
              </a:rPr>
              <a:t>Schramm’s Interactive Model – </a:t>
            </a:r>
            <a:r>
              <a:rPr lang="en-US" b="1" i="1" u="sng" dirty="0">
                <a:solidFill>
                  <a:schemeClr val="bg1"/>
                </a:solidFill>
                <a:latin typeface="Arial Nova" panose="020B0504020202020204" pitchFamily="34" charset="0"/>
              </a:rPr>
              <a:t>What It Is​</a:t>
            </a:r>
          </a:p>
          <a:p>
            <a:pPr algn="just" fontAlgn="base"/>
            <a:r>
              <a:rPr lang="en-US" u="sng" dirty="0">
                <a:solidFill>
                  <a:schemeClr val="bg1"/>
                </a:solidFill>
                <a:latin typeface="Arial Nova" panose="020B0504020202020204" pitchFamily="34" charset="0"/>
              </a:rPr>
              <a:t>​</a:t>
            </a:r>
          </a:p>
          <a:p>
            <a:pPr algn="just" fontAlgn="base"/>
            <a:r>
              <a:rPr lang="en-US" dirty="0">
                <a:solidFill>
                  <a:schemeClr val="bg1"/>
                </a:solidFill>
                <a:latin typeface="Arial Nova" panose="020B0504020202020204" pitchFamily="34" charset="0"/>
              </a:rPr>
              <a:t>Communication is two-way, circular, and interactive — not one person talking at another​</a:t>
            </a:r>
          </a:p>
          <a:p>
            <a:pPr algn="just" fontAlgn="base"/>
            <a:r>
              <a:rPr lang="en-US" dirty="0">
                <a:solidFill>
                  <a:schemeClr val="bg1"/>
                </a:solidFill>
                <a:latin typeface="Arial Nova" panose="020B0504020202020204" pitchFamily="34" charset="0"/>
              </a:rPr>
              <a:t>Both people act as sender AND receiver​</a:t>
            </a:r>
          </a:p>
          <a:p>
            <a:pPr algn="just" fontAlgn="base"/>
            <a:r>
              <a:rPr lang="en-US" dirty="0">
                <a:solidFill>
                  <a:schemeClr val="bg1"/>
                </a:solidFill>
                <a:latin typeface="Arial Nova" panose="020B0504020202020204" pitchFamily="34" charset="0"/>
              </a:rPr>
              <a:t>Feedback is the most important part — it confirms the message was understood​</a:t>
            </a:r>
          </a:p>
          <a:p>
            <a:pPr algn="just" fontAlgn="base"/>
            <a:r>
              <a:rPr lang="en-US" dirty="0">
                <a:solidFill>
                  <a:schemeClr val="bg1"/>
                </a:solidFill>
                <a:latin typeface="Arial Nova" panose="020B0504020202020204" pitchFamily="34" charset="0"/>
              </a:rPr>
              <a:t>All Key Components:​</a:t>
            </a:r>
          </a:p>
          <a:p>
            <a:pPr algn="just" fontAlgn="base"/>
            <a:r>
              <a:rPr lang="en-US" dirty="0">
                <a:solidFill>
                  <a:schemeClr val="bg1"/>
                </a:solidFill>
                <a:effectLst>
                  <a:outerShdw blurRad="38100" dist="38100" dir="2700000" algn="tl">
                    <a:srgbClr val="000000">
                      <a:alpha val="43137"/>
                    </a:srgbClr>
                  </a:outerShdw>
                </a:effectLst>
                <a:latin typeface="Arial Nova" panose="020B0504020202020204" pitchFamily="34" charset="0"/>
              </a:rPr>
              <a:t>Sender / Encoding → Message → Channel → Decoding / Receiver​</a:t>
            </a:r>
          </a:p>
          <a:p>
            <a:pPr algn="just" fontAlgn="base"/>
            <a:r>
              <a:rPr lang="en-US" dirty="0">
                <a:solidFill>
                  <a:schemeClr val="bg1"/>
                </a:solidFill>
                <a:effectLst>
                  <a:outerShdw blurRad="38100" dist="38100" dir="2700000" algn="tl">
                    <a:srgbClr val="000000">
                      <a:alpha val="43137"/>
                    </a:srgbClr>
                  </a:outerShdw>
                </a:effectLst>
                <a:latin typeface="Arial Nova" panose="020B0504020202020204" pitchFamily="34" charset="0"/>
              </a:rPr>
              <a:t>Feedback → loops back to check meaning​</a:t>
            </a:r>
          </a:p>
          <a:p>
            <a:pPr algn="just" fontAlgn="base"/>
            <a:r>
              <a:rPr lang="en-US" dirty="0">
                <a:solidFill>
                  <a:schemeClr val="bg1"/>
                </a:solidFill>
                <a:effectLst>
                  <a:outerShdw blurRad="38100" dist="38100" dir="2700000" algn="tl">
                    <a:srgbClr val="000000">
                      <a:alpha val="43137"/>
                    </a:srgbClr>
                  </a:outerShdw>
                </a:effectLst>
                <a:latin typeface="Arial Nova" panose="020B0504020202020204" pitchFamily="34" charset="0"/>
              </a:rPr>
              <a:t>Field of Experience — language, culture, age, education, background​</a:t>
            </a:r>
          </a:p>
          <a:p>
            <a:pPr algn="just" fontAlgn="base"/>
            <a:r>
              <a:rPr lang="en-US" dirty="0">
                <a:solidFill>
                  <a:schemeClr val="bg1"/>
                </a:solidFill>
                <a:effectLst>
                  <a:outerShdw blurRad="38100" dist="38100" dir="2700000" algn="tl">
                    <a:srgbClr val="000000">
                      <a:alpha val="43137"/>
                    </a:srgbClr>
                  </a:outerShdw>
                </a:effectLst>
                <a:latin typeface="Arial Nova" panose="020B0504020202020204" pitchFamily="34" charset="0"/>
              </a:rPr>
              <a:t>Noise — anything that blocks or distorts meaning​</a:t>
            </a:r>
          </a:p>
          <a:p>
            <a:pPr algn="just" fontAlgn="base"/>
            <a:r>
              <a:rPr lang="en-US" dirty="0">
                <a:solidFill>
                  <a:schemeClr val="bg1"/>
                </a:solidFill>
                <a:effectLst>
                  <a:outerShdw blurRad="38100" dist="38100" dir="2700000" algn="tl">
                    <a:srgbClr val="000000">
                      <a:alpha val="43137"/>
                    </a:srgbClr>
                  </a:outerShdw>
                </a:effectLst>
                <a:latin typeface="Arial Nova" panose="020B0504020202020204" pitchFamily="34" charset="0"/>
              </a:rPr>
              <a:t>​</a:t>
            </a:r>
          </a:p>
          <a:p>
            <a:pPr algn="just" fontAlgn="base"/>
            <a:r>
              <a:rPr lang="en-US" dirty="0">
                <a:solidFill>
                  <a:schemeClr val="bg1"/>
                </a:solidFill>
                <a:latin typeface="Arial Nova" panose="020B0504020202020204" pitchFamily="34" charset="0"/>
              </a:rPr>
              <a:t>Schramm’s model explains communication isn’t just one person talking — it’s a two-way circle. We send messages, but we also need feedback to make sure we’re understood. It also depends on what we call field of experience , our language, culture, and background and can be blocked by noise  like loud sounds or confusion.​</a:t>
            </a:r>
          </a:p>
          <a:p>
            <a:pPr algn="just" fontAlgn="base"/>
            <a:r>
              <a:rPr lang="en-US" dirty="0">
                <a:solidFill>
                  <a:schemeClr val="bg1"/>
                </a:solidFill>
                <a:latin typeface="Arial Nova" panose="020B0504020202020204" pitchFamily="34" charset="0"/>
              </a:rPr>
              <a:t>​</a:t>
            </a:r>
          </a:p>
          <a:p>
            <a:pPr algn="just" fontAlgn="base"/>
            <a:r>
              <a:rPr lang="en-US" dirty="0">
                <a:solidFill>
                  <a:schemeClr val="bg1"/>
                </a:solidFill>
                <a:highlight>
                  <a:srgbClr val="0000FF"/>
                </a:highlight>
                <a:latin typeface="Arial Nova" panose="020B0504020202020204" pitchFamily="34" charset="0"/>
              </a:rPr>
              <a:t>Key Principle</a:t>
            </a:r>
            <a:r>
              <a:rPr lang="en-US" dirty="0">
                <a:solidFill>
                  <a:schemeClr val="bg1"/>
                </a:solidFill>
                <a:latin typeface="Arial Nova" panose="020B0504020202020204" pitchFamily="34" charset="0"/>
              </a:rPr>
              <a:t>:​</a:t>
            </a:r>
          </a:p>
          <a:p>
            <a:pPr algn="just" fontAlgn="base"/>
            <a:r>
              <a:rPr lang="en-US" dirty="0">
                <a:solidFill>
                  <a:schemeClr val="bg1"/>
                </a:solidFill>
                <a:latin typeface="Arial Nova" panose="020B0504020202020204" pitchFamily="34" charset="0"/>
              </a:rPr>
              <a:t>Communication works best when there is overlap in Field of Experience — shared understanding.</a:t>
            </a:r>
          </a:p>
        </p:txBody>
      </p:sp>
      <p:sp>
        <p:nvSpPr>
          <p:cNvPr id="7" name="TextBox 6">
            <a:extLst>
              <a:ext uri="{FF2B5EF4-FFF2-40B4-BE49-F238E27FC236}">
                <a16:creationId xmlns:a16="http://schemas.microsoft.com/office/drawing/2014/main" id="{3837E079-D873-5E6A-366F-1F4EE4E38D08}"/>
              </a:ext>
            </a:extLst>
          </p:cNvPr>
          <p:cNvSpPr txBox="1"/>
          <p:nvPr/>
        </p:nvSpPr>
        <p:spPr>
          <a:xfrm>
            <a:off x="8037965" y="113941"/>
            <a:ext cx="5759116" cy="461665"/>
          </a:xfrm>
          <a:prstGeom prst="rect">
            <a:avLst/>
          </a:prstGeom>
          <a:noFill/>
        </p:spPr>
        <p:txBody>
          <a:bodyPr wrap="square" rtlCol="0">
            <a:spAutoFit/>
          </a:bodyPr>
          <a:lstStyle/>
          <a:p>
            <a:r>
              <a:rPr lang="en-GB" sz="2000" b="1" i="1" u="sng" dirty="0">
                <a:solidFill>
                  <a:schemeClr val="bg1"/>
                </a:solidFill>
                <a:effectLst>
                  <a:outerShdw blurRad="38100" dist="38100" dir="2700000" algn="tl">
                    <a:srgbClr val="000000">
                      <a:alpha val="43137"/>
                    </a:srgbClr>
                  </a:outerShdw>
                </a:effectLst>
              </a:rPr>
              <a:t>Presented</a:t>
            </a:r>
            <a:r>
              <a:rPr lang="en-GB" sz="2400" b="1" i="1" u="sng" dirty="0">
                <a:solidFill>
                  <a:schemeClr val="bg1"/>
                </a:solidFill>
                <a:effectLst>
                  <a:outerShdw blurRad="38100" dist="38100" dir="2700000" algn="tl">
                    <a:srgbClr val="000000">
                      <a:alpha val="43137"/>
                    </a:srgbClr>
                  </a:outerShdw>
                </a:effectLst>
              </a:rPr>
              <a:t> </a:t>
            </a:r>
            <a:r>
              <a:rPr lang="en-GB" sz="2000" b="1" i="1" u="sng" dirty="0">
                <a:solidFill>
                  <a:schemeClr val="bg1"/>
                </a:solidFill>
                <a:effectLst>
                  <a:outerShdw blurRad="38100" dist="38100" dir="2700000" algn="tl">
                    <a:srgbClr val="000000">
                      <a:alpha val="43137"/>
                    </a:srgbClr>
                  </a:outerShdw>
                </a:effectLst>
              </a:rPr>
              <a:t>by</a:t>
            </a:r>
            <a:r>
              <a:rPr lang="en-GB" sz="2400" b="1" i="1" u="sng" dirty="0">
                <a:solidFill>
                  <a:schemeClr val="bg1"/>
                </a:solidFill>
                <a:effectLst>
                  <a:outerShdw blurRad="38100" dist="38100" dir="2700000" algn="tl">
                    <a:srgbClr val="000000">
                      <a:alpha val="43137"/>
                    </a:srgbClr>
                  </a:outerShdw>
                </a:effectLst>
              </a:rPr>
              <a:t>: </a:t>
            </a:r>
            <a:r>
              <a:rPr lang="en-GB" sz="2400" b="1" i="1" u="sng" dirty="0">
                <a:solidFill>
                  <a:schemeClr val="accent6">
                    <a:lumMod val="75000"/>
                  </a:schemeClr>
                </a:solidFill>
                <a:effectLst>
                  <a:outerShdw blurRad="38100" dist="38100" dir="2700000" algn="tl">
                    <a:srgbClr val="000000">
                      <a:alpha val="43137"/>
                    </a:srgbClr>
                  </a:outerShdw>
                </a:effectLst>
              </a:rPr>
              <a:t>Adil Amjad</a:t>
            </a:r>
          </a:p>
        </p:txBody>
      </p:sp>
    </p:spTree>
    <p:extLst>
      <p:ext uri="{BB962C8B-B14F-4D97-AF65-F5344CB8AC3E}">
        <p14:creationId xmlns:p14="http://schemas.microsoft.com/office/powerpoint/2010/main" val="9849056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B6F42BF-B600-90EF-F347-65D7309BBA45}"/>
              </a:ext>
            </a:extLst>
          </p:cNvPr>
          <p:cNvSpPr txBox="1"/>
          <p:nvPr/>
        </p:nvSpPr>
        <p:spPr>
          <a:xfrm flipH="1">
            <a:off x="368969" y="316831"/>
            <a:ext cx="11454062" cy="6224337"/>
          </a:xfrm>
          <a:prstGeom prst="rect">
            <a:avLst/>
          </a:prstGeom>
          <a:noFill/>
        </p:spPr>
        <p:txBody>
          <a:bodyPr wrap="square" rtlCol="0">
            <a:spAutoFit/>
          </a:bodyPr>
          <a:lstStyle/>
          <a:p>
            <a:pPr algn="just"/>
            <a:r>
              <a:rPr lang="en-GB" i="1" u="sng" dirty="0">
                <a:solidFill>
                  <a:schemeClr val="bg1"/>
                </a:solidFill>
                <a:latin typeface="Arial Nova" panose="020B0504020202020204" pitchFamily="34" charset="0"/>
              </a:rPr>
              <a:t>How Each Part Works​</a:t>
            </a:r>
          </a:p>
          <a:p>
            <a:pPr algn="just"/>
            <a:endParaRPr lang="en-GB" dirty="0">
              <a:solidFill>
                <a:schemeClr val="bg1"/>
              </a:solidFill>
              <a:latin typeface="Arial Nova" panose="020B0504020202020204" pitchFamily="34" charset="0"/>
            </a:endParaRPr>
          </a:p>
          <a:p>
            <a:pPr algn="just"/>
            <a:r>
              <a:rPr lang="en-GB" dirty="0">
                <a:solidFill>
                  <a:schemeClr val="bg1"/>
                </a:solidFill>
                <a:latin typeface="Arial Nova" panose="020B0504020202020204" pitchFamily="34" charset="0"/>
              </a:rPr>
              <a:t>Every part matters. The sender turns thoughts into a message, which travels through a channel to the receiver. But we always need feedback to close the loop — and we have to watch out for differences in experience or noise that can change what the message means.​</a:t>
            </a:r>
          </a:p>
          <a:p>
            <a:pPr algn="just"/>
            <a:endParaRPr lang="en-GB" dirty="0">
              <a:solidFill>
                <a:schemeClr val="bg1"/>
              </a:solidFill>
              <a:latin typeface="Arial Nova" panose="020B0504020202020204" pitchFamily="34" charset="0"/>
            </a:endParaRPr>
          </a:p>
          <a:p>
            <a:pPr algn="just"/>
            <a:r>
              <a:rPr lang="en-GB" i="1" dirty="0">
                <a:solidFill>
                  <a:schemeClr val="bg1"/>
                </a:solidFill>
                <a:latin typeface="Arial Nova" panose="020B0504020202020204" pitchFamily="34" charset="0"/>
              </a:rPr>
              <a:t>Breakdown with clear meaning</a:t>
            </a:r>
            <a:r>
              <a:rPr lang="en-GB" dirty="0">
                <a:solidFill>
                  <a:schemeClr val="bg1"/>
                </a:solidFill>
                <a:latin typeface="Arial Nova" panose="020B0504020202020204" pitchFamily="34" charset="0"/>
              </a:rPr>
              <a:t>:​</a:t>
            </a:r>
          </a:p>
          <a:p>
            <a:pPr algn="just"/>
            <a:endParaRPr lang="en-GB" dirty="0">
              <a:solidFill>
                <a:schemeClr val="bg1"/>
              </a:solidFill>
              <a:latin typeface="Arial Nova" panose="020B0504020202020204" pitchFamily="34" charset="0"/>
            </a:endParaRPr>
          </a:p>
          <a:p>
            <a:pPr algn="just"/>
            <a:r>
              <a:rPr lang="en-GB" b="1" dirty="0">
                <a:solidFill>
                  <a:schemeClr val="bg1"/>
                </a:solidFill>
                <a:effectLst>
                  <a:outerShdw blurRad="38100" dist="38100" dir="2700000" algn="tl">
                    <a:srgbClr val="000000">
                      <a:alpha val="43137"/>
                    </a:srgbClr>
                  </a:outerShdw>
                </a:effectLst>
                <a:latin typeface="Arial Nova" panose="020B0504020202020204" pitchFamily="34" charset="0"/>
              </a:rPr>
              <a:t>Sender / Encoder</a:t>
            </a:r>
            <a:r>
              <a:rPr lang="en-GB" dirty="0">
                <a:solidFill>
                  <a:schemeClr val="bg1"/>
                </a:solidFill>
                <a:latin typeface="Arial Nova" panose="020B0504020202020204" pitchFamily="34" charset="0"/>
              </a:rPr>
              <a:t>: Person who turns ideas into words, gestures, or signs​</a:t>
            </a:r>
          </a:p>
          <a:p>
            <a:pPr algn="just"/>
            <a:endParaRPr lang="en-GB" dirty="0">
              <a:solidFill>
                <a:schemeClr val="bg1"/>
              </a:solidFill>
              <a:latin typeface="Arial Nova" panose="020B0504020202020204" pitchFamily="34" charset="0"/>
            </a:endParaRPr>
          </a:p>
          <a:p>
            <a:pPr algn="just"/>
            <a:r>
              <a:rPr lang="en-GB" b="1" dirty="0">
                <a:solidFill>
                  <a:schemeClr val="bg1"/>
                </a:solidFill>
                <a:effectLst>
                  <a:outerShdw blurRad="38100" dist="38100" dir="2700000" algn="tl">
                    <a:srgbClr val="000000">
                      <a:alpha val="43137"/>
                    </a:srgbClr>
                  </a:outerShdw>
                </a:effectLst>
                <a:latin typeface="Arial Nova" panose="020B0504020202020204" pitchFamily="34" charset="0"/>
              </a:rPr>
              <a:t>Message</a:t>
            </a:r>
            <a:r>
              <a:rPr lang="en-GB" dirty="0">
                <a:solidFill>
                  <a:schemeClr val="bg1"/>
                </a:solidFill>
                <a:latin typeface="Arial Nova" panose="020B0504020202020204" pitchFamily="34" charset="0"/>
              </a:rPr>
              <a:t>: The information, instruction, or rule being shared​</a:t>
            </a:r>
          </a:p>
          <a:p>
            <a:pPr algn="just"/>
            <a:endParaRPr lang="en-GB" dirty="0">
              <a:solidFill>
                <a:schemeClr val="bg1"/>
              </a:solidFill>
              <a:latin typeface="Arial Nova" panose="020B0504020202020204" pitchFamily="34" charset="0"/>
            </a:endParaRPr>
          </a:p>
          <a:p>
            <a:pPr algn="just"/>
            <a:r>
              <a:rPr lang="en-GB" b="1" dirty="0">
                <a:solidFill>
                  <a:schemeClr val="bg1"/>
                </a:solidFill>
                <a:effectLst>
                  <a:outerShdw blurRad="38100" dist="38100" dir="2700000" algn="tl">
                    <a:srgbClr val="000000">
                      <a:alpha val="43137"/>
                    </a:srgbClr>
                  </a:outerShdw>
                </a:effectLst>
                <a:latin typeface="Arial Nova" panose="020B0504020202020204" pitchFamily="34" charset="0"/>
              </a:rPr>
              <a:t>Channel</a:t>
            </a:r>
            <a:r>
              <a:rPr lang="en-GB" dirty="0">
                <a:solidFill>
                  <a:schemeClr val="bg1"/>
                </a:solidFill>
                <a:latin typeface="Arial Nova" panose="020B0504020202020204" pitchFamily="34" charset="0"/>
              </a:rPr>
              <a:t>: How it travels — speaking, writing, pictures, body language​</a:t>
            </a:r>
          </a:p>
          <a:p>
            <a:pPr algn="just"/>
            <a:endParaRPr lang="en-GB" dirty="0">
              <a:solidFill>
                <a:schemeClr val="bg1"/>
              </a:solidFill>
              <a:latin typeface="Arial Nova" panose="020B0504020202020204" pitchFamily="34" charset="0"/>
            </a:endParaRPr>
          </a:p>
          <a:p>
            <a:pPr algn="just"/>
            <a:r>
              <a:rPr lang="en-GB" b="1" dirty="0">
                <a:solidFill>
                  <a:schemeClr val="bg1"/>
                </a:solidFill>
                <a:effectLst>
                  <a:outerShdw blurRad="38100" dist="38100" dir="2700000" algn="tl">
                    <a:srgbClr val="000000">
                      <a:alpha val="43137"/>
                    </a:srgbClr>
                  </a:outerShdw>
                </a:effectLst>
                <a:latin typeface="Arial Nova" panose="020B0504020202020204" pitchFamily="34" charset="0"/>
              </a:rPr>
              <a:t>Receiver / Decoder</a:t>
            </a:r>
            <a:r>
              <a:rPr lang="en-GB" dirty="0">
                <a:solidFill>
                  <a:schemeClr val="bg1"/>
                </a:solidFill>
                <a:latin typeface="Arial Nova" panose="020B0504020202020204" pitchFamily="34" charset="0"/>
              </a:rPr>
              <a:t>: Person who interprets what is being sent​</a:t>
            </a:r>
          </a:p>
          <a:p>
            <a:pPr algn="just"/>
            <a:endParaRPr lang="en-GB" b="1" dirty="0">
              <a:solidFill>
                <a:schemeClr val="bg1"/>
              </a:solidFill>
              <a:effectLst>
                <a:outerShdw blurRad="38100" dist="38100" dir="2700000" algn="tl">
                  <a:srgbClr val="000000">
                    <a:alpha val="43137"/>
                  </a:srgbClr>
                </a:outerShdw>
              </a:effectLst>
              <a:latin typeface="Arial Nova" panose="020B0504020202020204" pitchFamily="34" charset="0"/>
            </a:endParaRPr>
          </a:p>
          <a:p>
            <a:pPr algn="just"/>
            <a:r>
              <a:rPr lang="en-GB" b="1" dirty="0">
                <a:solidFill>
                  <a:schemeClr val="bg1"/>
                </a:solidFill>
                <a:effectLst>
                  <a:outerShdw blurRad="38100" dist="38100" dir="2700000" algn="tl">
                    <a:srgbClr val="000000">
                      <a:alpha val="43137"/>
                    </a:srgbClr>
                  </a:outerShdw>
                </a:effectLst>
                <a:latin typeface="Arial Nova" panose="020B0504020202020204" pitchFamily="34" charset="0"/>
              </a:rPr>
              <a:t>Feedback: </a:t>
            </a:r>
            <a:r>
              <a:rPr lang="en-GB" dirty="0">
                <a:solidFill>
                  <a:schemeClr val="bg1"/>
                </a:solidFill>
                <a:latin typeface="Arial Nova" panose="020B0504020202020204" pitchFamily="34" charset="0"/>
              </a:rPr>
              <a:t>Reply, question, or action — tells the sender “I get it” or “I need more clarity”​</a:t>
            </a:r>
          </a:p>
          <a:p>
            <a:pPr algn="just"/>
            <a:endParaRPr lang="en-GB" dirty="0">
              <a:solidFill>
                <a:schemeClr val="bg1"/>
              </a:solidFill>
              <a:latin typeface="Arial Nova" panose="020B0504020202020204" pitchFamily="34" charset="0"/>
            </a:endParaRPr>
          </a:p>
          <a:p>
            <a:pPr algn="just"/>
            <a:r>
              <a:rPr lang="en-GB" b="1" dirty="0">
                <a:solidFill>
                  <a:schemeClr val="bg1"/>
                </a:solidFill>
                <a:effectLst>
                  <a:outerShdw blurRad="38100" dist="38100" dir="2700000" algn="tl">
                    <a:srgbClr val="000000">
                      <a:alpha val="43137"/>
                    </a:srgbClr>
                  </a:outerShdw>
                </a:effectLst>
                <a:latin typeface="Arial Nova" panose="020B0504020202020204" pitchFamily="34" charset="0"/>
              </a:rPr>
              <a:t>Field of Experience</a:t>
            </a:r>
            <a:r>
              <a:rPr lang="en-GB" dirty="0">
                <a:solidFill>
                  <a:schemeClr val="bg1"/>
                </a:solidFill>
                <a:latin typeface="Arial Nova" panose="020B0504020202020204" pitchFamily="34" charset="0"/>
              </a:rPr>
              <a:t>: Everything that shapes how we see the world — if this is very different, messages get misunderstood​</a:t>
            </a:r>
          </a:p>
          <a:p>
            <a:pPr algn="just"/>
            <a:endParaRPr lang="en-GB" dirty="0">
              <a:solidFill>
                <a:schemeClr val="bg1"/>
              </a:solidFill>
              <a:latin typeface="Arial Nova" panose="020B0504020202020204" pitchFamily="34" charset="0"/>
            </a:endParaRPr>
          </a:p>
          <a:p>
            <a:pPr algn="just"/>
            <a:r>
              <a:rPr lang="en-GB" b="1" dirty="0">
                <a:solidFill>
                  <a:schemeClr val="bg1"/>
                </a:solidFill>
                <a:effectLst>
                  <a:outerShdw blurRad="38100" dist="38100" dir="2700000" algn="tl">
                    <a:srgbClr val="000000">
                      <a:alpha val="43137"/>
                    </a:srgbClr>
                  </a:outerShdw>
                </a:effectLst>
                <a:latin typeface="Arial Nova" panose="020B0504020202020204" pitchFamily="34" charset="0"/>
              </a:rPr>
              <a:t>Noise: </a:t>
            </a:r>
            <a:r>
              <a:rPr lang="en-GB" dirty="0">
                <a:solidFill>
                  <a:schemeClr val="bg1"/>
                </a:solidFill>
                <a:latin typeface="Arial Nova" panose="020B0504020202020204" pitchFamily="34" charset="0"/>
              </a:rPr>
              <a:t>Physical (loud sounds), language, stress, or attitude — gets in the way</a:t>
            </a:r>
          </a:p>
        </p:txBody>
      </p:sp>
    </p:spTree>
    <p:extLst>
      <p:ext uri="{BB962C8B-B14F-4D97-AF65-F5344CB8AC3E}">
        <p14:creationId xmlns:p14="http://schemas.microsoft.com/office/powerpoint/2010/main" val="20275185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DB23626-8593-671E-ACE4-2157B6CF85E0}"/>
              </a:ext>
            </a:extLst>
          </p:cNvPr>
          <p:cNvSpPr txBox="1"/>
          <p:nvPr/>
        </p:nvSpPr>
        <p:spPr>
          <a:xfrm>
            <a:off x="266700" y="117693"/>
            <a:ext cx="10420351" cy="6401753"/>
          </a:xfrm>
          <a:prstGeom prst="rect">
            <a:avLst/>
          </a:prstGeom>
          <a:noFill/>
        </p:spPr>
        <p:txBody>
          <a:bodyPr wrap="square" rtlCol="0">
            <a:spAutoFit/>
          </a:bodyPr>
          <a:lstStyle/>
          <a:p>
            <a:pPr algn="just"/>
            <a:r>
              <a:rPr lang="en-GB" b="1" dirty="0">
                <a:solidFill>
                  <a:schemeClr val="bg1"/>
                </a:solidFill>
                <a:latin typeface="Arial Nova" panose="020B0504020202020204" pitchFamily="34" charset="0"/>
              </a:rPr>
              <a:t> Applying the Model to Flight Foods – Roles &amp; Flow</a:t>
            </a:r>
            <a:r>
              <a:rPr lang="en-GB" dirty="0">
                <a:solidFill>
                  <a:schemeClr val="bg1"/>
                </a:solidFill>
                <a:latin typeface="Arial Nova" panose="020B0504020202020204" pitchFamily="34" charset="0"/>
              </a:rPr>
              <a:t>​</a:t>
            </a:r>
          </a:p>
          <a:p>
            <a:pPr algn="just"/>
            <a:endParaRPr lang="en-GB" sz="1600" i="1" u="sng" dirty="0">
              <a:solidFill>
                <a:schemeClr val="bg1"/>
              </a:solidFill>
              <a:latin typeface="Arial Nova" panose="020B0504020202020204" pitchFamily="34" charset="0"/>
            </a:endParaRPr>
          </a:p>
          <a:p>
            <a:pPr algn="just"/>
            <a:r>
              <a:rPr lang="en-GB" sz="1600" i="1" u="sng" dirty="0">
                <a:solidFill>
                  <a:schemeClr val="bg1"/>
                </a:solidFill>
                <a:latin typeface="Arial Nova" panose="020B0504020202020204" pitchFamily="34" charset="0"/>
              </a:rPr>
              <a:t>Who is who and what is happening:​</a:t>
            </a:r>
          </a:p>
          <a:p>
            <a:pPr algn="just"/>
            <a:endParaRPr lang="en-GB" dirty="0">
              <a:solidFill>
                <a:schemeClr val="bg1"/>
              </a:solidFill>
              <a:latin typeface="Arial Nova" panose="020B0504020202020204" pitchFamily="34" charset="0"/>
            </a:endParaRPr>
          </a:p>
          <a:p>
            <a:pPr algn="just"/>
            <a:r>
              <a:rPr lang="en-GB" b="1" dirty="0">
                <a:solidFill>
                  <a:schemeClr val="accent6"/>
                </a:solidFill>
                <a:effectLst>
                  <a:outerShdw blurRad="38100" dist="38100" dir="2700000" algn="tl">
                    <a:srgbClr val="000000">
                      <a:alpha val="43137"/>
                    </a:srgbClr>
                  </a:outerShdw>
                </a:effectLst>
                <a:latin typeface="Arial Nova" panose="020B0504020202020204" pitchFamily="34" charset="0"/>
              </a:rPr>
              <a:t>Sender</a:t>
            </a:r>
            <a:r>
              <a:rPr lang="en-GB" dirty="0">
                <a:solidFill>
                  <a:schemeClr val="bg1"/>
                </a:solidFill>
                <a:latin typeface="Arial Nova" panose="020B0504020202020204" pitchFamily="34" charset="0"/>
              </a:rPr>
              <a:t>: Gary — floor manager, gives instructions on hygiene and safety​</a:t>
            </a:r>
          </a:p>
          <a:p>
            <a:pPr algn="just"/>
            <a:endParaRPr lang="en-GB" dirty="0">
              <a:solidFill>
                <a:schemeClr val="bg1"/>
              </a:solidFill>
              <a:latin typeface="Arial Nova" panose="020B0504020202020204" pitchFamily="34" charset="0"/>
            </a:endParaRPr>
          </a:p>
          <a:p>
            <a:pPr algn="just"/>
            <a:r>
              <a:rPr lang="en-GB" b="1" dirty="0">
                <a:solidFill>
                  <a:schemeClr val="accent4">
                    <a:lumMod val="75000"/>
                  </a:schemeClr>
                </a:solidFill>
                <a:effectLst>
                  <a:outerShdw blurRad="38100" dist="38100" dir="2700000" algn="tl">
                    <a:srgbClr val="000000">
                      <a:alpha val="43137"/>
                    </a:srgbClr>
                  </a:outerShdw>
                </a:effectLst>
                <a:latin typeface="Arial Nova" panose="020B0504020202020204" pitchFamily="34" charset="0"/>
              </a:rPr>
              <a:t>Message</a:t>
            </a:r>
            <a:r>
              <a:rPr lang="en-GB" dirty="0">
                <a:solidFill>
                  <a:schemeClr val="bg1"/>
                </a:solidFill>
                <a:latin typeface="Arial Nova" panose="020B0504020202020204" pitchFamily="34" charset="0"/>
              </a:rPr>
              <a:t>: Rules like “keep meat chilled”, “wash hands”, “correct packaging”​</a:t>
            </a:r>
          </a:p>
          <a:p>
            <a:pPr algn="just"/>
            <a:endParaRPr lang="en-GB" dirty="0">
              <a:solidFill>
                <a:schemeClr val="bg1"/>
              </a:solidFill>
              <a:latin typeface="Arial Nova" panose="020B0504020202020204" pitchFamily="34" charset="0"/>
            </a:endParaRPr>
          </a:p>
          <a:p>
            <a:pPr algn="just"/>
            <a:r>
              <a:rPr lang="en-GB" b="1" dirty="0">
                <a:solidFill>
                  <a:srgbClr val="FFC000"/>
                </a:solidFill>
                <a:effectLst>
                  <a:outerShdw blurRad="38100" dist="38100" dir="2700000" algn="tl">
                    <a:srgbClr val="000000">
                      <a:alpha val="43137"/>
                    </a:srgbClr>
                  </a:outerShdw>
                </a:effectLst>
                <a:latin typeface="Arial Nova" panose="020B0504020202020204" pitchFamily="34" charset="0"/>
              </a:rPr>
              <a:t>Channel</a:t>
            </a:r>
            <a:r>
              <a:rPr lang="en-GB" dirty="0">
                <a:solidFill>
                  <a:schemeClr val="bg1"/>
                </a:solidFill>
                <a:latin typeface="Arial Nova" panose="020B0504020202020204" pitchFamily="34" charset="0"/>
              </a:rPr>
              <a:t>: Speaking directly to staff + paper signs on walls​</a:t>
            </a:r>
          </a:p>
          <a:p>
            <a:pPr algn="just"/>
            <a:endParaRPr lang="en-GB" dirty="0">
              <a:solidFill>
                <a:schemeClr val="bg1"/>
              </a:solidFill>
              <a:latin typeface="Arial Nova" panose="020B0504020202020204" pitchFamily="34" charset="0"/>
            </a:endParaRPr>
          </a:p>
          <a:p>
            <a:pPr algn="just"/>
            <a:r>
              <a:rPr lang="en-GB" b="1" dirty="0">
                <a:solidFill>
                  <a:srgbClr val="002060"/>
                </a:solidFill>
                <a:effectLst>
                  <a:outerShdw blurRad="38100" dist="38100" dir="2700000" algn="tl">
                    <a:srgbClr val="000000">
                      <a:alpha val="43137"/>
                    </a:srgbClr>
                  </a:outerShdw>
                </a:effectLst>
                <a:latin typeface="Arial Nova" panose="020B0504020202020204" pitchFamily="34" charset="0"/>
              </a:rPr>
              <a:t>Receiver</a:t>
            </a:r>
            <a:r>
              <a:rPr lang="en-GB" dirty="0">
                <a:solidFill>
                  <a:schemeClr val="bg1"/>
                </a:solidFill>
                <a:latin typeface="Arial Nova" panose="020B0504020202020204" pitchFamily="34" charset="0"/>
              </a:rPr>
              <a:t>: 40 workers — 5 different cultural groups, limited English, ages 16–60​</a:t>
            </a:r>
          </a:p>
          <a:p>
            <a:pPr algn="just"/>
            <a:endParaRPr lang="en-GB" b="1" dirty="0">
              <a:solidFill>
                <a:schemeClr val="accent2">
                  <a:lumMod val="50000"/>
                </a:schemeClr>
              </a:solidFill>
              <a:effectLst>
                <a:outerShdw blurRad="38100" dist="38100" dir="2700000" algn="tl">
                  <a:srgbClr val="000000">
                    <a:alpha val="43137"/>
                  </a:srgbClr>
                </a:outerShdw>
              </a:effectLst>
              <a:latin typeface="Arial Nova" panose="020B0504020202020204" pitchFamily="34" charset="0"/>
            </a:endParaRPr>
          </a:p>
          <a:p>
            <a:pPr algn="just"/>
            <a:r>
              <a:rPr lang="en-GB" b="1" dirty="0">
                <a:solidFill>
                  <a:schemeClr val="accent2">
                    <a:lumMod val="50000"/>
                  </a:schemeClr>
                </a:solidFill>
                <a:effectLst>
                  <a:outerShdw blurRad="38100" dist="38100" dir="2700000" algn="tl">
                    <a:srgbClr val="000000">
                      <a:alpha val="43137"/>
                    </a:srgbClr>
                  </a:outerShdw>
                </a:effectLst>
                <a:latin typeface="Arial Nova" panose="020B0504020202020204" pitchFamily="34" charset="0"/>
              </a:rPr>
              <a:t>Feedback</a:t>
            </a:r>
            <a:r>
              <a:rPr lang="en-GB" dirty="0">
                <a:solidFill>
                  <a:schemeClr val="bg1"/>
                </a:solidFill>
                <a:latin typeface="Arial Nova" panose="020B0504020202020204" pitchFamily="34" charset="0"/>
              </a:rPr>
              <a:t>: Almost none — Gary tells people what to do but rarely asks “does that make sense?”​</a:t>
            </a:r>
          </a:p>
          <a:p>
            <a:pPr algn="just"/>
            <a:endParaRPr lang="en-GB" dirty="0">
              <a:solidFill>
                <a:schemeClr val="bg1"/>
              </a:solidFill>
              <a:latin typeface="Arial Nova" panose="020B0504020202020204" pitchFamily="34" charset="0"/>
            </a:endParaRPr>
          </a:p>
          <a:p>
            <a:pPr algn="just"/>
            <a:r>
              <a:rPr lang="en-GB" b="1" dirty="0">
                <a:solidFill>
                  <a:srgbClr val="92D050"/>
                </a:solidFill>
                <a:effectLst>
                  <a:outerShdw blurRad="38100" dist="38100" dir="2700000" algn="tl">
                    <a:srgbClr val="000000">
                      <a:alpha val="43137"/>
                    </a:srgbClr>
                  </a:outerShdw>
                </a:effectLst>
                <a:latin typeface="Arial Nova" panose="020B0504020202020204" pitchFamily="34" charset="0"/>
              </a:rPr>
              <a:t>Field of Experience Gap: </a:t>
            </a:r>
            <a:r>
              <a:rPr lang="en-GB" dirty="0">
                <a:solidFill>
                  <a:schemeClr val="bg1"/>
                </a:solidFill>
                <a:latin typeface="Arial Nova" panose="020B0504020202020204" pitchFamily="34" charset="0"/>
              </a:rPr>
              <a:t>Gary’s training, language, and life experience are very different from his team​</a:t>
            </a:r>
          </a:p>
          <a:p>
            <a:pPr algn="just"/>
            <a:endParaRPr lang="en-GB" b="1" dirty="0">
              <a:solidFill>
                <a:schemeClr val="accent6">
                  <a:lumMod val="40000"/>
                  <a:lumOff val="60000"/>
                </a:schemeClr>
              </a:solidFill>
              <a:effectLst>
                <a:outerShdw blurRad="38100" dist="38100" dir="2700000" algn="tl">
                  <a:srgbClr val="000000">
                    <a:alpha val="43137"/>
                  </a:srgbClr>
                </a:outerShdw>
              </a:effectLst>
              <a:latin typeface="Arial Nova" panose="020B0504020202020204" pitchFamily="34" charset="0"/>
            </a:endParaRPr>
          </a:p>
          <a:p>
            <a:pPr algn="just"/>
            <a:r>
              <a:rPr lang="en-GB" b="1" dirty="0">
                <a:solidFill>
                  <a:schemeClr val="accent6">
                    <a:lumMod val="40000"/>
                    <a:lumOff val="60000"/>
                  </a:schemeClr>
                </a:solidFill>
                <a:effectLst>
                  <a:outerShdw blurRad="38100" dist="38100" dir="2700000" algn="tl">
                    <a:srgbClr val="000000">
                      <a:alpha val="43137"/>
                    </a:srgbClr>
                  </a:outerShdw>
                </a:effectLst>
                <a:latin typeface="Arial Nova" panose="020B0504020202020204" pitchFamily="34" charset="0"/>
              </a:rPr>
              <a:t>Noise: </a:t>
            </a:r>
            <a:r>
              <a:rPr lang="en-GB" dirty="0">
                <a:solidFill>
                  <a:schemeClr val="bg1"/>
                </a:solidFill>
                <a:latin typeface="Arial Nova" panose="020B0504020202020204" pitchFamily="34" charset="0"/>
              </a:rPr>
              <a:t>Loud old machinery, different languages, feeling rushed or stressed​</a:t>
            </a:r>
          </a:p>
          <a:p>
            <a:pPr algn="just"/>
            <a:endParaRPr lang="en-GB" dirty="0">
              <a:solidFill>
                <a:schemeClr val="bg1"/>
              </a:solidFill>
              <a:latin typeface="Arial Nova" panose="020B0504020202020204" pitchFamily="34" charset="0"/>
            </a:endParaRPr>
          </a:p>
          <a:p>
            <a:pPr algn="just"/>
            <a:endParaRPr lang="en-GB" dirty="0">
              <a:solidFill>
                <a:schemeClr val="bg1"/>
              </a:solidFill>
              <a:latin typeface="Arial Nova" panose="020B0504020202020204" pitchFamily="34" charset="0"/>
            </a:endParaRPr>
          </a:p>
          <a:p>
            <a:pPr algn="just"/>
            <a:r>
              <a:rPr lang="en-GB" dirty="0">
                <a:solidFill>
                  <a:schemeClr val="bg1"/>
                </a:solidFill>
                <a:latin typeface="Arial Nova" panose="020B0504020202020204" pitchFamily="34" charset="0"/>
              </a:rPr>
              <a:t>At Flight Foods, Gary sends instructions on hygiene and safety by speaking or putting up signs. But his team has very different languages and backgrounds — plus the factory is noisy. Most importantly, there is almost no feedback, so he never really knows if they understand.</a:t>
            </a:r>
          </a:p>
        </p:txBody>
      </p:sp>
    </p:spTree>
    <p:extLst>
      <p:ext uri="{BB962C8B-B14F-4D97-AF65-F5344CB8AC3E}">
        <p14:creationId xmlns:p14="http://schemas.microsoft.com/office/powerpoint/2010/main" val="19368150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0B60155-7490-7C96-1A0C-68D6C2886A67}"/>
              </a:ext>
            </a:extLst>
          </p:cNvPr>
          <p:cNvSpPr txBox="1"/>
          <p:nvPr/>
        </p:nvSpPr>
        <p:spPr>
          <a:xfrm>
            <a:off x="423333" y="612844"/>
            <a:ext cx="10803466" cy="5632311"/>
          </a:xfrm>
          <a:prstGeom prst="rect">
            <a:avLst/>
          </a:prstGeom>
          <a:noFill/>
        </p:spPr>
        <p:txBody>
          <a:bodyPr wrap="square">
            <a:spAutoFit/>
          </a:bodyPr>
          <a:lstStyle/>
          <a:p>
            <a:pPr algn="just"/>
            <a:r>
              <a:rPr lang="en-GB" dirty="0">
                <a:solidFill>
                  <a:schemeClr val="bg1"/>
                </a:solidFill>
                <a:latin typeface="Arial Nova" panose="020B0504020202020204" pitchFamily="34" charset="0"/>
              </a:rPr>
              <a:t> Where Communication Breaks Down – </a:t>
            </a:r>
            <a:r>
              <a:rPr lang="en-GB" dirty="0">
                <a:solidFill>
                  <a:schemeClr val="bg1"/>
                </a:solidFill>
                <a:highlight>
                  <a:srgbClr val="FFFF00"/>
                </a:highlight>
                <a:latin typeface="Arial Nova" panose="020B0504020202020204" pitchFamily="34" charset="0"/>
              </a:rPr>
              <a:t>Barriers​</a:t>
            </a:r>
          </a:p>
          <a:p>
            <a:pPr algn="just"/>
            <a:endParaRPr lang="en-GB" b="1" dirty="0">
              <a:solidFill>
                <a:schemeClr val="bg1"/>
              </a:solidFill>
              <a:latin typeface="Arial Nova" panose="020B0504020202020204" pitchFamily="34" charset="0"/>
            </a:endParaRPr>
          </a:p>
          <a:p>
            <a:pPr algn="just"/>
            <a:r>
              <a:rPr lang="en-GB" dirty="0">
                <a:solidFill>
                  <a:schemeClr val="bg1"/>
                </a:solidFill>
                <a:latin typeface="Arial Nova" panose="020B0504020202020204" pitchFamily="34" charset="0"/>
              </a:rPr>
              <a:t>Using the model to see exactly what goes wrong:​</a:t>
            </a:r>
          </a:p>
          <a:p>
            <a:pPr algn="just"/>
            <a:endParaRPr lang="en-GB" dirty="0">
              <a:solidFill>
                <a:schemeClr val="bg1"/>
              </a:solidFill>
              <a:latin typeface="Arial Nova" panose="020B0504020202020204" pitchFamily="34" charset="0"/>
            </a:endParaRPr>
          </a:p>
          <a:p>
            <a:pPr algn="just"/>
            <a:r>
              <a:rPr lang="en-GB" dirty="0">
                <a:solidFill>
                  <a:schemeClr val="bg1"/>
                </a:solidFill>
                <a:latin typeface="Arial Nova" panose="020B0504020202020204" pitchFamily="34" charset="0"/>
              </a:rPr>
              <a:t>Physical Noise: Loud machinery means instructions can’t be heard clearly​</a:t>
            </a:r>
          </a:p>
          <a:p>
            <a:pPr algn="just"/>
            <a:endParaRPr lang="en-GB" dirty="0">
              <a:solidFill>
                <a:schemeClr val="bg1"/>
              </a:solidFill>
              <a:latin typeface="Arial Nova" panose="020B0504020202020204" pitchFamily="34" charset="0"/>
            </a:endParaRPr>
          </a:p>
          <a:p>
            <a:pPr algn="just"/>
            <a:r>
              <a:rPr lang="en-GB" dirty="0">
                <a:solidFill>
                  <a:schemeClr val="bg1"/>
                </a:solidFill>
                <a:latin typeface="Arial Nova" panose="020B0504020202020204" pitchFamily="34" charset="0"/>
              </a:rPr>
              <a:t>Language Barrier: Limited English means words or signs are misunderstood​</a:t>
            </a:r>
          </a:p>
          <a:p>
            <a:pPr algn="just"/>
            <a:endParaRPr lang="en-GB" dirty="0">
              <a:solidFill>
                <a:schemeClr val="bg1"/>
              </a:solidFill>
              <a:latin typeface="Arial Nova" panose="020B0504020202020204" pitchFamily="34" charset="0"/>
            </a:endParaRPr>
          </a:p>
          <a:p>
            <a:pPr algn="just"/>
            <a:r>
              <a:rPr lang="en-GB" dirty="0">
                <a:solidFill>
                  <a:schemeClr val="bg1"/>
                </a:solidFill>
                <a:latin typeface="Arial Nova" panose="020B0504020202020204" pitchFamily="34" charset="0"/>
              </a:rPr>
              <a:t>Cultural Differences: Ideas about cleanliness, authority, or following rules vary​</a:t>
            </a:r>
          </a:p>
          <a:p>
            <a:pPr algn="just"/>
            <a:endParaRPr lang="en-GB" dirty="0">
              <a:solidFill>
                <a:schemeClr val="bg1"/>
              </a:solidFill>
              <a:latin typeface="Arial Nova" panose="020B0504020202020204" pitchFamily="34" charset="0"/>
            </a:endParaRPr>
          </a:p>
          <a:p>
            <a:pPr algn="just"/>
            <a:r>
              <a:rPr lang="en-GB" dirty="0">
                <a:solidFill>
                  <a:schemeClr val="bg1"/>
                </a:solidFill>
                <a:latin typeface="Arial Nova" panose="020B0504020202020204" pitchFamily="34" charset="0"/>
              </a:rPr>
              <a:t>Age/Generational: Younger and older workers learn or respond differently​</a:t>
            </a:r>
          </a:p>
          <a:p>
            <a:pPr algn="just"/>
            <a:endParaRPr lang="en-GB" dirty="0">
              <a:solidFill>
                <a:schemeClr val="bg1"/>
              </a:solidFill>
              <a:latin typeface="Arial Nova" panose="020B0504020202020204" pitchFamily="34" charset="0"/>
            </a:endParaRPr>
          </a:p>
          <a:p>
            <a:pPr algn="just"/>
            <a:r>
              <a:rPr lang="en-GB" dirty="0">
                <a:solidFill>
                  <a:schemeClr val="bg1"/>
                </a:solidFill>
                <a:latin typeface="Arial Nova" panose="020B0504020202020204" pitchFamily="34" charset="0"/>
              </a:rPr>
              <a:t>No Feedback Loop: Gary assumes understanding — mistakes are never caught early​</a:t>
            </a:r>
          </a:p>
          <a:p>
            <a:pPr algn="just"/>
            <a:endParaRPr lang="en-GB" dirty="0">
              <a:solidFill>
                <a:schemeClr val="bg1"/>
              </a:solidFill>
              <a:latin typeface="Arial Nova" panose="020B0504020202020204" pitchFamily="34" charset="0"/>
            </a:endParaRPr>
          </a:p>
          <a:p>
            <a:pPr algn="just"/>
            <a:r>
              <a:rPr lang="en-GB" dirty="0">
                <a:solidFill>
                  <a:schemeClr val="bg1"/>
                </a:solidFill>
                <a:latin typeface="Arial Nova" panose="020B0504020202020204" pitchFamily="34" charset="0"/>
              </a:rPr>
              <a:t>Result: Messages are sent but not properly received or understood.​</a:t>
            </a:r>
          </a:p>
          <a:p>
            <a:pPr algn="just"/>
            <a:endParaRPr lang="en-GB" dirty="0">
              <a:solidFill>
                <a:schemeClr val="bg1"/>
              </a:solidFill>
              <a:latin typeface="Arial Nova" panose="020B0504020202020204" pitchFamily="34" charset="0"/>
            </a:endParaRPr>
          </a:p>
          <a:p>
            <a:pPr algn="just"/>
            <a:r>
              <a:rPr lang="en-GB" dirty="0">
                <a:solidFill>
                  <a:schemeClr val="bg1"/>
                </a:solidFill>
                <a:latin typeface="Arial Nova" panose="020B0504020202020204" pitchFamily="34" charset="0"/>
              </a:rPr>
              <a:t>​</a:t>
            </a:r>
          </a:p>
          <a:p>
            <a:pPr algn="just"/>
            <a:r>
              <a:rPr lang="en-GB" dirty="0">
                <a:solidFill>
                  <a:schemeClr val="bg1"/>
                </a:solidFill>
                <a:latin typeface="Arial Nova" panose="020B0504020202020204" pitchFamily="34" charset="0"/>
              </a:rPr>
              <a:t>All these parts add up to big problems. Noise and language get in the way. People have different backgrounds — and because Gary doesn’t check for feedback, small misunderstandings turn into serious errors like unsafe food or wrong orders.</a:t>
            </a:r>
          </a:p>
        </p:txBody>
      </p:sp>
    </p:spTree>
    <p:extLst>
      <p:ext uri="{BB962C8B-B14F-4D97-AF65-F5344CB8AC3E}">
        <p14:creationId xmlns:p14="http://schemas.microsoft.com/office/powerpoint/2010/main" val="21723987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AD53E15-470C-2531-9617-D5B79186A2B7}"/>
              </a:ext>
            </a:extLst>
          </p:cNvPr>
          <p:cNvSpPr txBox="1"/>
          <p:nvPr/>
        </p:nvSpPr>
        <p:spPr>
          <a:xfrm>
            <a:off x="313267" y="289679"/>
            <a:ext cx="11328399" cy="6278642"/>
          </a:xfrm>
          <a:prstGeom prst="rect">
            <a:avLst/>
          </a:prstGeom>
          <a:noFill/>
        </p:spPr>
        <p:txBody>
          <a:bodyPr wrap="square" rtlCol="0">
            <a:spAutoFit/>
          </a:bodyPr>
          <a:lstStyle/>
          <a:p>
            <a:pPr algn="just"/>
            <a:r>
              <a:rPr lang="en-GB" i="1" u="sng" dirty="0">
                <a:solidFill>
                  <a:schemeClr val="bg1"/>
                </a:solidFill>
                <a:latin typeface="Arial Nova" panose="020B0504020202020204" pitchFamily="34" charset="0"/>
              </a:rPr>
              <a:t>What Happens When Communication Fails</a:t>
            </a:r>
            <a:r>
              <a:rPr lang="en-GB" i="1" dirty="0">
                <a:solidFill>
                  <a:schemeClr val="bg1"/>
                </a:solidFill>
                <a:latin typeface="Arial Nova" panose="020B0504020202020204" pitchFamily="34" charset="0"/>
              </a:rPr>
              <a:t>​</a:t>
            </a:r>
          </a:p>
          <a:p>
            <a:pPr algn="just"/>
            <a:endParaRPr lang="en-GB" sz="2000" dirty="0">
              <a:solidFill>
                <a:schemeClr val="bg1"/>
              </a:solidFill>
              <a:latin typeface="Arial Nova" panose="020B0504020202020204" pitchFamily="34" charset="0"/>
            </a:endParaRPr>
          </a:p>
          <a:p>
            <a:pPr algn="just"/>
            <a:r>
              <a:rPr lang="en-GB" sz="2000" dirty="0">
                <a:solidFill>
                  <a:schemeClr val="bg1"/>
                </a:solidFill>
                <a:latin typeface="Arial Nova" panose="020B0504020202020204" pitchFamily="34" charset="0"/>
              </a:rPr>
              <a:t>Real impacts seen at Flight Foods:​</a:t>
            </a:r>
          </a:p>
          <a:p>
            <a:pPr algn="just"/>
            <a:endParaRPr lang="en-GB" sz="2000" dirty="0">
              <a:solidFill>
                <a:schemeClr val="bg1"/>
              </a:solidFill>
              <a:latin typeface="Arial Nova" panose="020B0504020202020204" pitchFamily="34" charset="0"/>
            </a:endParaRPr>
          </a:p>
          <a:p>
            <a:pPr algn="just"/>
            <a:r>
              <a:rPr lang="en-GB" sz="2000" dirty="0">
                <a:solidFill>
                  <a:schemeClr val="bg1"/>
                </a:solidFill>
                <a:latin typeface="Arial Nova" panose="020B0504020202020204" pitchFamily="34" charset="0"/>
              </a:rPr>
              <a:t>Food safety risks: undercooked meals, meat in vegetarian dishes​</a:t>
            </a:r>
          </a:p>
          <a:p>
            <a:pPr algn="just"/>
            <a:endParaRPr lang="en-GB" sz="2000" dirty="0">
              <a:solidFill>
                <a:schemeClr val="bg1"/>
              </a:solidFill>
              <a:latin typeface="Arial Nova" panose="020B0504020202020204" pitchFamily="34" charset="0"/>
            </a:endParaRPr>
          </a:p>
          <a:p>
            <a:pPr algn="just"/>
            <a:r>
              <a:rPr lang="en-GB" sz="2000" dirty="0">
                <a:solidFill>
                  <a:schemeClr val="bg1"/>
                </a:solidFill>
                <a:latin typeface="Arial Nova" panose="020B0504020202020204" pitchFamily="34" charset="0"/>
              </a:rPr>
              <a:t>Hygiene failures: food left out overnight, poor personal standards​</a:t>
            </a:r>
          </a:p>
          <a:p>
            <a:pPr algn="just"/>
            <a:endParaRPr lang="en-GB" sz="2000" dirty="0">
              <a:solidFill>
                <a:schemeClr val="bg1"/>
              </a:solidFill>
              <a:latin typeface="Arial Nova" panose="020B0504020202020204" pitchFamily="34" charset="0"/>
            </a:endParaRPr>
          </a:p>
          <a:p>
            <a:pPr algn="just"/>
            <a:r>
              <a:rPr lang="en-GB" sz="2000" dirty="0">
                <a:solidFill>
                  <a:schemeClr val="bg1"/>
                </a:solidFill>
                <a:latin typeface="Arial Nova" panose="020B0504020202020204" pitchFamily="34" charset="0"/>
              </a:rPr>
              <a:t>Confusion and low morale: staff unsure what is expected​</a:t>
            </a:r>
          </a:p>
          <a:p>
            <a:pPr algn="just"/>
            <a:endParaRPr lang="en-GB" sz="2000" dirty="0">
              <a:solidFill>
                <a:schemeClr val="bg1"/>
              </a:solidFill>
              <a:latin typeface="Arial Nova" panose="020B0504020202020204" pitchFamily="34" charset="0"/>
            </a:endParaRPr>
          </a:p>
          <a:p>
            <a:pPr algn="just"/>
            <a:r>
              <a:rPr lang="en-GB" sz="2000" dirty="0">
                <a:solidFill>
                  <a:schemeClr val="bg1"/>
                </a:solidFill>
                <a:latin typeface="Arial Nova" panose="020B0504020202020204" pitchFamily="34" charset="0"/>
              </a:rPr>
              <a:t>Lost business: airlines complain and take their orders elsewhere​</a:t>
            </a:r>
          </a:p>
          <a:p>
            <a:pPr algn="just"/>
            <a:endParaRPr lang="en-GB" sz="2000" dirty="0">
              <a:solidFill>
                <a:schemeClr val="bg1"/>
              </a:solidFill>
              <a:latin typeface="Arial Nova" panose="020B0504020202020204" pitchFamily="34" charset="0"/>
            </a:endParaRPr>
          </a:p>
          <a:p>
            <a:pPr algn="just"/>
            <a:r>
              <a:rPr lang="en-GB" sz="2000" dirty="0">
                <a:solidFill>
                  <a:schemeClr val="bg1"/>
                </a:solidFill>
                <a:latin typeface="Arial Nova" panose="020B0504020202020204" pitchFamily="34" charset="0"/>
              </a:rPr>
              <a:t>Root cause (from Schramm’s view): Not lazy staff — but a breakdown in how meaning is shared​</a:t>
            </a:r>
          </a:p>
          <a:p>
            <a:pPr algn="just"/>
            <a:endParaRPr lang="en-GB" sz="2000" dirty="0">
              <a:solidFill>
                <a:schemeClr val="bg1"/>
              </a:solidFill>
              <a:latin typeface="Arial Nova" panose="020B0504020202020204" pitchFamily="34" charset="0"/>
            </a:endParaRPr>
          </a:p>
          <a:p>
            <a:pPr algn="just"/>
            <a:r>
              <a:rPr lang="en-GB" sz="2000" dirty="0">
                <a:solidFill>
                  <a:schemeClr val="bg1"/>
                </a:solidFill>
                <a:latin typeface="Arial Nova" panose="020B0504020202020204" pitchFamily="34" charset="0"/>
              </a:rPr>
              <a:t>Without feedback or shared experience, even good instructions fail​</a:t>
            </a:r>
          </a:p>
          <a:p>
            <a:pPr algn="just"/>
            <a:endParaRPr lang="en-GB" sz="2400" dirty="0">
              <a:solidFill>
                <a:schemeClr val="bg1"/>
              </a:solidFill>
              <a:latin typeface="Arial Nova" panose="020B0504020202020204" pitchFamily="34" charset="0"/>
            </a:endParaRPr>
          </a:p>
          <a:p>
            <a:pPr algn="just"/>
            <a:endParaRPr lang="en-GB" sz="2000" dirty="0">
              <a:solidFill>
                <a:schemeClr val="bg1"/>
              </a:solidFill>
              <a:latin typeface="Arial Nova" panose="020B0504020202020204" pitchFamily="34" charset="0"/>
            </a:endParaRPr>
          </a:p>
          <a:p>
            <a:pPr algn="just"/>
            <a:r>
              <a:rPr lang="en-GB" sz="2000" dirty="0">
                <a:solidFill>
                  <a:schemeClr val="bg1"/>
                </a:solidFill>
                <a:latin typeface="Arial Nova" panose="020B0504020202020204" pitchFamily="34" charset="0"/>
              </a:rPr>
              <a:t>“These aren’t just small mistakes — they hurt safety and business. But Schramm’s model shows us it’s not that staff don’t care — it’s that communication isn’t working properly. Instructions are sent, but they aren’t received or confirmed.”</a:t>
            </a:r>
          </a:p>
        </p:txBody>
      </p:sp>
      <p:sp>
        <p:nvSpPr>
          <p:cNvPr id="3" name="TextBox 2">
            <a:extLst>
              <a:ext uri="{FF2B5EF4-FFF2-40B4-BE49-F238E27FC236}">
                <a16:creationId xmlns:a16="http://schemas.microsoft.com/office/drawing/2014/main" id="{A18E77FF-D16B-6EDE-90DB-F468F1B47A94}"/>
              </a:ext>
            </a:extLst>
          </p:cNvPr>
          <p:cNvSpPr txBox="1"/>
          <p:nvPr/>
        </p:nvSpPr>
        <p:spPr>
          <a:xfrm>
            <a:off x="6798733" y="58846"/>
            <a:ext cx="5080000" cy="461665"/>
          </a:xfrm>
          <a:prstGeom prst="rect">
            <a:avLst/>
          </a:prstGeom>
          <a:noFill/>
        </p:spPr>
        <p:txBody>
          <a:bodyPr wrap="square" rtlCol="0">
            <a:spAutoFit/>
          </a:bodyPr>
          <a:lstStyle/>
          <a:p>
            <a:pPr algn="r"/>
            <a:r>
              <a:rPr lang="en-GB" sz="2000" b="1" i="1" u="sng" dirty="0">
                <a:solidFill>
                  <a:schemeClr val="bg1"/>
                </a:solidFill>
                <a:effectLst>
                  <a:outerShdw blurRad="38100" dist="38100" dir="2700000" algn="tl">
                    <a:srgbClr val="000000">
                      <a:alpha val="43137"/>
                    </a:srgbClr>
                  </a:outerShdw>
                </a:effectLst>
                <a:latin typeface="Arial Nova" panose="020B0504020202020204" pitchFamily="34" charset="0"/>
              </a:rPr>
              <a:t>Presented by:</a:t>
            </a:r>
            <a:r>
              <a:rPr lang="en-GB" sz="2400" b="1" i="1" u="sng" dirty="0">
                <a:solidFill>
                  <a:schemeClr val="bg2">
                    <a:lumMod val="50000"/>
                  </a:schemeClr>
                </a:solidFill>
                <a:effectLst>
                  <a:outerShdw blurRad="38100" dist="38100" dir="2700000" algn="tl">
                    <a:srgbClr val="000000">
                      <a:alpha val="43137"/>
                    </a:srgbClr>
                  </a:outerShdw>
                </a:effectLst>
                <a:latin typeface="Arial Nova" panose="020B0504020202020204" pitchFamily="34" charset="0"/>
              </a:rPr>
              <a:t> Elisei Constantin</a:t>
            </a:r>
            <a:endParaRPr lang="en-GB" sz="2000" b="1" i="1" u="sng" dirty="0">
              <a:solidFill>
                <a:schemeClr val="bg2">
                  <a:lumMod val="50000"/>
                </a:schemeClr>
              </a:solidFill>
              <a:effectLst>
                <a:outerShdw blurRad="38100" dist="38100" dir="2700000" algn="tl">
                  <a:srgbClr val="000000">
                    <a:alpha val="43137"/>
                  </a:srgbClr>
                </a:outerShdw>
              </a:effectLst>
              <a:latin typeface="Arial Nova" panose="020B0504020202020204" pitchFamily="34" charset="0"/>
            </a:endParaRPr>
          </a:p>
        </p:txBody>
      </p:sp>
    </p:spTree>
    <p:extLst>
      <p:ext uri="{BB962C8B-B14F-4D97-AF65-F5344CB8AC3E}">
        <p14:creationId xmlns:p14="http://schemas.microsoft.com/office/powerpoint/2010/main" val="23185754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3339BFE-1B03-E988-EE71-634E6EB499E6}"/>
              </a:ext>
            </a:extLst>
          </p:cNvPr>
          <p:cNvSpPr txBox="1"/>
          <p:nvPr/>
        </p:nvSpPr>
        <p:spPr>
          <a:xfrm>
            <a:off x="304800" y="440267"/>
            <a:ext cx="11565467" cy="5355312"/>
          </a:xfrm>
          <a:prstGeom prst="rect">
            <a:avLst/>
          </a:prstGeom>
          <a:noFill/>
        </p:spPr>
        <p:txBody>
          <a:bodyPr wrap="square" rtlCol="0">
            <a:spAutoFit/>
          </a:bodyPr>
          <a:lstStyle/>
          <a:p>
            <a:pPr algn="just"/>
            <a:r>
              <a:rPr lang="en-GB" dirty="0">
                <a:solidFill>
                  <a:schemeClr val="bg2">
                    <a:lumMod val="50000"/>
                  </a:schemeClr>
                </a:solidFill>
                <a:latin typeface="Arial Nova" panose="020B0504020202020204" pitchFamily="34" charset="0"/>
              </a:rPr>
              <a:t>Fixing Communication – Solutions From the Model​</a:t>
            </a:r>
          </a:p>
          <a:p>
            <a:pPr algn="just"/>
            <a:endParaRPr lang="en-GB" dirty="0">
              <a:solidFill>
                <a:schemeClr val="bg2">
                  <a:lumMod val="50000"/>
                </a:schemeClr>
              </a:solidFill>
              <a:latin typeface="Arial Nova" panose="020B0504020202020204" pitchFamily="34" charset="0"/>
            </a:endParaRPr>
          </a:p>
          <a:p>
            <a:pPr algn="just"/>
            <a:r>
              <a:rPr lang="en-GB" dirty="0">
                <a:solidFill>
                  <a:schemeClr val="bg2">
                    <a:lumMod val="50000"/>
                  </a:schemeClr>
                </a:solidFill>
                <a:latin typeface="Arial Nova" panose="020B0504020202020204" pitchFamily="34" charset="0"/>
              </a:rPr>
              <a:t>How Gary can use </a:t>
            </a:r>
            <a:r>
              <a:rPr lang="en-GB" b="1" dirty="0">
                <a:solidFill>
                  <a:schemeClr val="bg2">
                    <a:lumMod val="50000"/>
                  </a:schemeClr>
                </a:solidFill>
                <a:effectLst>
                  <a:outerShdw blurRad="38100" dist="38100" dir="2700000" algn="tl">
                    <a:srgbClr val="000000">
                      <a:alpha val="43137"/>
                    </a:srgbClr>
                  </a:outerShdw>
                </a:effectLst>
                <a:latin typeface="Arial Nova" panose="020B0504020202020204" pitchFamily="34" charset="0"/>
              </a:rPr>
              <a:t>Schramm’s</a:t>
            </a:r>
            <a:r>
              <a:rPr lang="en-GB" dirty="0">
                <a:solidFill>
                  <a:schemeClr val="bg2">
                    <a:lumMod val="50000"/>
                  </a:schemeClr>
                </a:solidFill>
                <a:latin typeface="Arial Nova" panose="020B0504020202020204" pitchFamily="34" charset="0"/>
              </a:rPr>
              <a:t> ideas to improve:​</a:t>
            </a:r>
          </a:p>
          <a:p>
            <a:pPr algn="just"/>
            <a:endParaRPr lang="en-GB" dirty="0">
              <a:solidFill>
                <a:schemeClr val="bg2">
                  <a:lumMod val="50000"/>
                </a:schemeClr>
              </a:solidFill>
              <a:latin typeface="Arial Nova" panose="020B0504020202020204" pitchFamily="34" charset="0"/>
            </a:endParaRPr>
          </a:p>
          <a:p>
            <a:pPr algn="just"/>
            <a:r>
              <a:rPr lang="en-GB" dirty="0">
                <a:solidFill>
                  <a:schemeClr val="bg2">
                    <a:lumMod val="50000"/>
                  </a:schemeClr>
                </a:solidFill>
                <a:latin typeface="Arial Nova" panose="020B0504020202020204" pitchFamily="34" charset="0"/>
              </a:rPr>
              <a:t>Build Feedback Loops: Ask people to repeat instructions back or demonstrate the task​</a:t>
            </a:r>
          </a:p>
          <a:p>
            <a:pPr algn="just"/>
            <a:endParaRPr lang="en-GB" dirty="0">
              <a:solidFill>
                <a:schemeClr val="bg2">
                  <a:lumMod val="50000"/>
                </a:schemeClr>
              </a:solidFill>
              <a:latin typeface="Arial Nova" panose="020B0504020202020204" pitchFamily="34" charset="0"/>
            </a:endParaRPr>
          </a:p>
          <a:p>
            <a:pPr algn="just"/>
            <a:r>
              <a:rPr lang="en-GB" dirty="0">
                <a:solidFill>
                  <a:schemeClr val="bg2">
                    <a:lumMod val="50000"/>
                  </a:schemeClr>
                </a:solidFill>
                <a:latin typeface="Arial Nova" panose="020B0504020202020204" pitchFamily="34" charset="0"/>
              </a:rPr>
              <a:t> Bridge Field of Experience: Use clear, simple explanations + training so everyone starts from the same place​</a:t>
            </a:r>
          </a:p>
          <a:p>
            <a:pPr algn="just"/>
            <a:endParaRPr lang="en-GB" dirty="0">
              <a:solidFill>
                <a:schemeClr val="bg2">
                  <a:lumMod val="50000"/>
                </a:schemeClr>
              </a:solidFill>
              <a:latin typeface="Arial Nova" panose="020B0504020202020204" pitchFamily="34" charset="0"/>
            </a:endParaRPr>
          </a:p>
          <a:p>
            <a:pPr algn="just"/>
            <a:r>
              <a:rPr lang="en-GB" dirty="0">
                <a:solidFill>
                  <a:schemeClr val="bg2">
                    <a:lumMod val="50000"/>
                  </a:schemeClr>
                </a:solidFill>
                <a:latin typeface="Arial Nova" panose="020B0504020202020204" pitchFamily="34" charset="0"/>
              </a:rPr>
              <a:t> Match Channels to Needs: Use pictures/symbols alongside text; translate key rules​</a:t>
            </a:r>
          </a:p>
          <a:p>
            <a:pPr algn="just"/>
            <a:endParaRPr lang="en-GB" dirty="0">
              <a:solidFill>
                <a:schemeClr val="bg2">
                  <a:lumMod val="50000"/>
                </a:schemeClr>
              </a:solidFill>
              <a:latin typeface="Arial Nova" panose="020B0504020202020204" pitchFamily="34" charset="0"/>
            </a:endParaRPr>
          </a:p>
          <a:p>
            <a:pPr algn="just"/>
            <a:r>
              <a:rPr lang="en-GB" dirty="0">
                <a:solidFill>
                  <a:schemeClr val="bg2">
                    <a:lumMod val="50000"/>
                  </a:schemeClr>
                </a:solidFill>
                <a:latin typeface="Arial Nova" panose="020B0504020202020204" pitchFamily="34" charset="0"/>
              </a:rPr>
              <a:t> Reduce Noise: Give instructions when machines are stopped or use quiet meeting areas​</a:t>
            </a:r>
          </a:p>
          <a:p>
            <a:pPr algn="just"/>
            <a:endParaRPr lang="en-GB" dirty="0">
              <a:solidFill>
                <a:schemeClr val="bg2">
                  <a:lumMod val="50000"/>
                </a:schemeClr>
              </a:solidFill>
              <a:latin typeface="Arial Nova" panose="020B0504020202020204" pitchFamily="34" charset="0"/>
            </a:endParaRPr>
          </a:p>
          <a:p>
            <a:pPr algn="just"/>
            <a:r>
              <a:rPr lang="en-GB" dirty="0">
                <a:solidFill>
                  <a:schemeClr val="bg2">
                    <a:lumMod val="50000"/>
                  </a:schemeClr>
                </a:solidFill>
                <a:latin typeface="Arial Nova" panose="020B0504020202020204" pitchFamily="34" charset="0"/>
              </a:rPr>
              <a:t> Check Understanding Often: Don’t assume — ask “is there anything unclear?”​</a:t>
            </a:r>
          </a:p>
          <a:p>
            <a:pPr algn="just"/>
            <a:endParaRPr lang="en-GB" dirty="0">
              <a:solidFill>
                <a:schemeClr val="bg2">
                  <a:lumMod val="50000"/>
                </a:schemeClr>
              </a:solidFill>
              <a:latin typeface="Arial Nova" panose="020B0504020202020204" pitchFamily="34" charset="0"/>
            </a:endParaRPr>
          </a:p>
          <a:p>
            <a:pPr algn="just"/>
            <a:r>
              <a:rPr lang="en-GB" dirty="0">
                <a:solidFill>
                  <a:schemeClr val="bg2">
                    <a:lumMod val="50000"/>
                  </a:schemeClr>
                </a:solidFill>
                <a:latin typeface="Arial Nova" panose="020B0504020202020204" pitchFamily="34" charset="0"/>
              </a:rPr>
              <a:t> Create Safe Space: Encourage questions without fear of being shouted at​</a:t>
            </a:r>
          </a:p>
          <a:p>
            <a:pPr algn="just"/>
            <a:endParaRPr lang="en-GB" dirty="0">
              <a:solidFill>
                <a:schemeClr val="bg2">
                  <a:lumMod val="50000"/>
                </a:schemeClr>
              </a:solidFill>
              <a:latin typeface="Arial Nova" panose="020B0504020202020204" pitchFamily="34" charset="0"/>
            </a:endParaRPr>
          </a:p>
          <a:p>
            <a:pPr algn="just"/>
            <a:r>
              <a:rPr lang="en-GB" dirty="0">
                <a:solidFill>
                  <a:schemeClr val="bg2">
                    <a:lumMod val="50000"/>
                  </a:schemeClr>
                </a:solidFill>
                <a:latin typeface="Arial Nova" panose="020B0504020202020204" pitchFamily="34" charset="0"/>
              </a:rPr>
              <a:t>So using Schramm’s ideas, Gary can make simple changes. Always check for feedback, explain things clearly, use pictures or translations, and speak when it’s quiet. When people feel they can ask questions, confusion drops.</a:t>
            </a:r>
          </a:p>
        </p:txBody>
      </p:sp>
    </p:spTree>
    <p:extLst>
      <p:ext uri="{BB962C8B-B14F-4D97-AF65-F5344CB8AC3E}">
        <p14:creationId xmlns:p14="http://schemas.microsoft.com/office/powerpoint/2010/main" val="18228558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51EE570-C695-C0CB-5814-9C26A1BCC8C4}"/>
              </a:ext>
            </a:extLst>
          </p:cNvPr>
          <p:cNvSpPr txBox="1"/>
          <p:nvPr/>
        </p:nvSpPr>
        <p:spPr>
          <a:xfrm>
            <a:off x="285750" y="305068"/>
            <a:ext cx="10953749" cy="6247864"/>
          </a:xfrm>
          <a:prstGeom prst="rect">
            <a:avLst/>
          </a:prstGeom>
          <a:noFill/>
        </p:spPr>
        <p:txBody>
          <a:bodyPr wrap="square" rtlCol="0">
            <a:spAutoFit/>
          </a:bodyPr>
          <a:lstStyle/>
          <a:p>
            <a:r>
              <a:rPr lang="en-GB" sz="2000" dirty="0">
                <a:solidFill>
                  <a:schemeClr val="bg2">
                    <a:lumMod val="50000"/>
                  </a:schemeClr>
                </a:solidFill>
                <a:latin typeface="Arial Nova" panose="020B0504020202020204" pitchFamily="34" charset="0"/>
              </a:rPr>
              <a:t>Practical Steps to Put It Into Action​</a:t>
            </a:r>
          </a:p>
          <a:p>
            <a:endParaRPr lang="en-GB" sz="2000" dirty="0">
              <a:solidFill>
                <a:schemeClr val="bg2">
                  <a:lumMod val="50000"/>
                </a:schemeClr>
              </a:solidFill>
              <a:latin typeface="Arial Nova" panose="020B0504020202020204" pitchFamily="34" charset="0"/>
            </a:endParaRPr>
          </a:p>
          <a:p>
            <a:r>
              <a:rPr lang="en-GB" sz="2000" dirty="0">
                <a:solidFill>
                  <a:schemeClr val="bg2">
                    <a:lumMod val="50000"/>
                  </a:schemeClr>
                </a:solidFill>
                <a:latin typeface="Arial Nova" panose="020B0504020202020204" pitchFamily="34" charset="0"/>
              </a:rPr>
              <a:t>Concrete changes Gary can make straight away:​</a:t>
            </a:r>
          </a:p>
          <a:p>
            <a:endParaRPr lang="en-GB" sz="2000" dirty="0">
              <a:solidFill>
                <a:schemeClr val="bg2">
                  <a:lumMod val="50000"/>
                </a:schemeClr>
              </a:solidFill>
              <a:latin typeface="Arial Nova" panose="020B0504020202020204" pitchFamily="34" charset="0"/>
            </a:endParaRPr>
          </a:p>
          <a:p>
            <a:r>
              <a:rPr lang="en-GB" sz="2000" dirty="0">
                <a:solidFill>
                  <a:schemeClr val="bg2">
                    <a:lumMod val="50000"/>
                  </a:schemeClr>
                </a:solidFill>
                <a:latin typeface="Arial Nova" panose="020B0504020202020204" pitchFamily="34" charset="0"/>
              </a:rPr>
              <a:t>Start of shift briefings: 5 minutes before machines turn on — quiet time to explain daily tasks​</a:t>
            </a:r>
          </a:p>
          <a:p>
            <a:endParaRPr lang="en-GB" sz="2000" dirty="0">
              <a:solidFill>
                <a:schemeClr val="bg2">
                  <a:lumMod val="50000"/>
                </a:schemeClr>
              </a:solidFill>
              <a:latin typeface="Arial Nova" panose="020B0504020202020204" pitchFamily="34" charset="0"/>
            </a:endParaRPr>
          </a:p>
          <a:p>
            <a:r>
              <a:rPr lang="en-GB" sz="2000" dirty="0">
                <a:solidFill>
                  <a:schemeClr val="bg2">
                    <a:lumMod val="50000"/>
                  </a:schemeClr>
                </a:solidFill>
                <a:latin typeface="Arial Nova" panose="020B0504020202020204" pitchFamily="34" charset="0"/>
              </a:rPr>
              <a:t>Improve signs: Replace text-only notices with clear images + translations into main languages​</a:t>
            </a:r>
          </a:p>
          <a:p>
            <a:endParaRPr lang="en-GB" sz="2000" dirty="0">
              <a:solidFill>
                <a:schemeClr val="bg2">
                  <a:lumMod val="50000"/>
                </a:schemeClr>
              </a:solidFill>
              <a:latin typeface="Arial Nova" panose="020B0504020202020204" pitchFamily="34" charset="0"/>
            </a:endParaRPr>
          </a:p>
          <a:p>
            <a:r>
              <a:rPr lang="en-GB" sz="2000" dirty="0">
                <a:solidFill>
                  <a:schemeClr val="bg2">
                    <a:lumMod val="50000"/>
                  </a:schemeClr>
                </a:solidFill>
                <a:latin typeface="Arial Nova" panose="020B0504020202020204" pitchFamily="34" charset="0"/>
              </a:rPr>
              <a:t>Small group training: Short sessions on hygiene + how to ask for help​</a:t>
            </a:r>
          </a:p>
          <a:p>
            <a:endParaRPr lang="en-GB" sz="2000" dirty="0">
              <a:solidFill>
                <a:schemeClr val="bg2">
                  <a:lumMod val="50000"/>
                </a:schemeClr>
              </a:solidFill>
              <a:latin typeface="Arial Nova" panose="020B0504020202020204" pitchFamily="34" charset="0"/>
            </a:endParaRPr>
          </a:p>
          <a:p>
            <a:r>
              <a:rPr lang="en-GB" sz="2000" dirty="0">
                <a:solidFill>
                  <a:schemeClr val="bg2">
                    <a:lumMod val="50000"/>
                  </a:schemeClr>
                </a:solidFill>
                <a:latin typeface="Arial Nova" panose="020B0504020202020204" pitchFamily="34" charset="0"/>
              </a:rPr>
              <a:t>Check-in system: Ask 1–2 people each shift to explain a key rule back to you​</a:t>
            </a:r>
          </a:p>
          <a:p>
            <a:endParaRPr lang="en-GB" sz="2000" dirty="0">
              <a:solidFill>
                <a:schemeClr val="bg2">
                  <a:lumMod val="50000"/>
                </a:schemeClr>
              </a:solidFill>
              <a:latin typeface="Arial Nova" panose="020B0504020202020204" pitchFamily="34" charset="0"/>
            </a:endParaRPr>
          </a:p>
          <a:p>
            <a:r>
              <a:rPr lang="en-GB" sz="2000" dirty="0">
                <a:solidFill>
                  <a:schemeClr val="bg2">
                    <a:lumMod val="50000"/>
                  </a:schemeClr>
                </a:solidFill>
                <a:latin typeface="Arial Nova" panose="020B0504020202020204" pitchFamily="34" charset="0"/>
              </a:rPr>
              <a:t>Bilingual helpers: Identify staff who can translate or support teammates​</a:t>
            </a:r>
          </a:p>
          <a:p>
            <a:endParaRPr lang="en-GB" sz="2000" dirty="0">
              <a:solidFill>
                <a:schemeClr val="bg2">
                  <a:lumMod val="50000"/>
                </a:schemeClr>
              </a:solidFill>
              <a:latin typeface="Arial Nova" panose="020B0504020202020204" pitchFamily="34" charset="0"/>
            </a:endParaRPr>
          </a:p>
          <a:p>
            <a:r>
              <a:rPr lang="en-GB" sz="2000" dirty="0">
                <a:solidFill>
                  <a:schemeClr val="bg2">
                    <a:lumMod val="50000"/>
                  </a:schemeClr>
                </a:solidFill>
                <a:latin typeface="Arial Nova" panose="020B0504020202020204" pitchFamily="34" charset="0"/>
              </a:rPr>
              <a:t>Set example: Stay calm, follow hygiene rules yourself, listen when people speak​</a:t>
            </a:r>
          </a:p>
          <a:p>
            <a:endParaRPr lang="en-GB" sz="2000" dirty="0">
              <a:solidFill>
                <a:schemeClr val="bg2">
                  <a:lumMod val="50000"/>
                </a:schemeClr>
              </a:solidFill>
              <a:latin typeface="Arial Nova" panose="020B0504020202020204" pitchFamily="34" charset="0"/>
            </a:endParaRPr>
          </a:p>
          <a:p>
            <a:endParaRPr lang="en-GB" sz="2000" dirty="0">
              <a:solidFill>
                <a:schemeClr val="bg2">
                  <a:lumMod val="50000"/>
                </a:schemeClr>
              </a:solidFill>
              <a:latin typeface="Arial Nova" panose="020B0504020202020204" pitchFamily="34" charset="0"/>
            </a:endParaRPr>
          </a:p>
          <a:p>
            <a:r>
              <a:rPr lang="en-GB" sz="2000" dirty="0">
                <a:solidFill>
                  <a:schemeClr val="bg2">
                    <a:lumMod val="50000"/>
                  </a:schemeClr>
                </a:solidFill>
                <a:latin typeface="Arial Nova" panose="020B0504020202020204" pitchFamily="34" charset="0"/>
              </a:rPr>
              <a:t>These are things Gary can start doing straight away. Brief the team at quiet times, make signs easier to understand, and give proper training. Small changes make a big difference in how well people understand and follow rules.”</a:t>
            </a:r>
          </a:p>
        </p:txBody>
      </p:sp>
    </p:spTree>
    <p:extLst>
      <p:ext uri="{BB962C8B-B14F-4D97-AF65-F5344CB8AC3E}">
        <p14:creationId xmlns:p14="http://schemas.microsoft.com/office/powerpoint/2010/main" val="35937136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06C0818-D7E9-70D6-9451-3CE93A9C2C88}"/>
              </a:ext>
            </a:extLst>
          </p:cNvPr>
          <p:cNvSpPr txBox="1"/>
          <p:nvPr/>
        </p:nvSpPr>
        <p:spPr>
          <a:xfrm>
            <a:off x="299803" y="134909"/>
            <a:ext cx="11722308" cy="6317242"/>
          </a:xfrm>
          <a:prstGeom prst="rect">
            <a:avLst/>
          </a:prstGeom>
          <a:noFill/>
        </p:spPr>
        <p:txBody>
          <a:bodyPr wrap="square">
            <a:spAutoFit/>
          </a:bodyPr>
          <a:lstStyle/>
          <a:p>
            <a:pPr algn="ctr">
              <a:lnSpc>
                <a:spcPct val="150000"/>
              </a:lnSpc>
            </a:pPr>
            <a:r>
              <a:rPr lang="en-GB" sz="2200" b="1" dirty="0">
                <a:solidFill>
                  <a:schemeClr val="accent6">
                    <a:lumMod val="75000"/>
                  </a:schemeClr>
                </a:solidFill>
                <a:effectLst>
                  <a:outerShdw blurRad="38100" dist="38100" dir="2700000" algn="tl">
                    <a:srgbClr val="000000">
                      <a:alpha val="43137"/>
                    </a:srgbClr>
                  </a:outerShdw>
                </a:effectLst>
                <a:latin typeface="Arial Nova" panose="020B0504020202020204" pitchFamily="34" charset="0"/>
              </a:rPr>
              <a:t>COMMUNICATION PROBLEMS AT FLIGHT FOODS LTD.</a:t>
            </a:r>
          </a:p>
          <a:p>
            <a:pPr algn="ctr">
              <a:lnSpc>
                <a:spcPct val="150000"/>
              </a:lnSpc>
            </a:pPr>
            <a:r>
              <a:rPr lang="en-GB" sz="2200" b="1" dirty="0">
                <a:solidFill>
                  <a:schemeClr val="accent6">
                    <a:lumMod val="75000"/>
                  </a:schemeClr>
                </a:solidFill>
                <a:effectLst>
                  <a:outerShdw blurRad="38100" dist="38100" dir="2700000" algn="tl">
                    <a:srgbClr val="000000">
                      <a:alpha val="43137"/>
                    </a:srgbClr>
                  </a:outerShdw>
                </a:effectLst>
                <a:latin typeface="Arial Nova" panose="020B0504020202020204" pitchFamily="34" charset="0"/>
              </a:rPr>
              <a:t>USING BERLO'S SMCR MODEL </a:t>
            </a:r>
          </a:p>
          <a:p>
            <a:r>
              <a:rPr lang="en-GB" i="1" dirty="0">
                <a:solidFill>
                  <a:schemeClr val="bg1"/>
                </a:solidFill>
                <a:latin typeface="Arial Nova" panose="020B0504020202020204" pitchFamily="34" charset="0"/>
              </a:rPr>
              <a:t>Presented by: </a:t>
            </a:r>
            <a:r>
              <a:rPr lang="en-GB" i="1" u="sng" dirty="0">
                <a:solidFill>
                  <a:schemeClr val="bg1"/>
                </a:solidFill>
                <a:effectLst>
                  <a:outerShdw blurRad="38100" dist="38100" dir="2700000" algn="tl">
                    <a:srgbClr val="000000">
                      <a:alpha val="43137"/>
                    </a:srgbClr>
                  </a:outerShdw>
                </a:effectLst>
                <a:latin typeface="Arial Nova" panose="020B0504020202020204" pitchFamily="34" charset="0"/>
              </a:rPr>
              <a:t>Sangida Tabassum</a:t>
            </a:r>
            <a:br>
              <a:rPr lang="en-GB" i="1" dirty="0">
                <a:solidFill>
                  <a:schemeClr val="bg1"/>
                </a:solidFill>
                <a:latin typeface="Arial Nova" panose="020B0504020202020204" pitchFamily="34" charset="0"/>
              </a:rPr>
            </a:br>
            <a:r>
              <a:rPr lang="en-GB" i="1" dirty="0">
                <a:solidFill>
                  <a:schemeClr val="bg1"/>
                </a:solidFill>
                <a:latin typeface="Arial Nova" panose="020B0504020202020204" pitchFamily="34" charset="0"/>
              </a:rPr>
              <a:t>Student ID: 2109915</a:t>
            </a:r>
            <a:br>
              <a:rPr lang="en-GB" i="1" dirty="0">
                <a:solidFill>
                  <a:schemeClr val="bg1"/>
                </a:solidFill>
                <a:latin typeface="Arial Nova" panose="020B0504020202020204" pitchFamily="34" charset="0"/>
              </a:rPr>
            </a:br>
            <a:r>
              <a:rPr lang="en-GB" i="1" dirty="0">
                <a:solidFill>
                  <a:schemeClr val="bg1"/>
                </a:solidFill>
                <a:latin typeface="Arial Nova" panose="020B0504020202020204" pitchFamily="34" charset="0"/>
              </a:rPr>
              <a:t>Lecturer: Fa Wang</a:t>
            </a:r>
          </a:p>
          <a:p>
            <a:r>
              <a:rPr lang="en-GB" b="1" i="1" dirty="0">
                <a:solidFill>
                  <a:schemeClr val="bg1"/>
                </a:solidFill>
                <a:latin typeface="Arial Nova" panose="020B0504020202020204" pitchFamily="34" charset="0"/>
              </a:rPr>
              <a:t>Introduction </a:t>
            </a:r>
            <a:r>
              <a:rPr lang="en-GB" i="1" dirty="0">
                <a:solidFill>
                  <a:schemeClr val="bg1"/>
                </a:solidFill>
                <a:latin typeface="Arial Nova" panose="020B0504020202020204" pitchFamily="34" charset="0"/>
              </a:rPr>
              <a:t>(What is it? + Based on the case study)</a:t>
            </a:r>
          </a:p>
          <a:p>
            <a:endParaRPr lang="en-GB" i="1" dirty="0">
              <a:solidFill>
                <a:schemeClr val="bg1"/>
              </a:solidFill>
              <a:latin typeface="Arial Nova" panose="020B0504020202020204" pitchFamily="34" charset="0"/>
            </a:endParaRPr>
          </a:p>
          <a:p>
            <a:pPr>
              <a:lnSpc>
                <a:spcPct val="150000"/>
              </a:lnSpc>
            </a:pPr>
            <a:r>
              <a:rPr lang="en-GB" sz="2100" b="1" dirty="0">
                <a:solidFill>
                  <a:schemeClr val="bg1"/>
                </a:solidFill>
                <a:latin typeface="Arial Nova" panose="020B0504020202020204" pitchFamily="34" charset="0"/>
              </a:rPr>
              <a:t>What is Berlo's SMCR Model? </a:t>
            </a:r>
          </a:p>
          <a:p>
            <a:pPr>
              <a:lnSpc>
                <a:spcPct val="150000"/>
              </a:lnSpc>
            </a:pPr>
            <a:r>
              <a:rPr lang="en-GB" sz="2100" dirty="0">
                <a:solidFill>
                  <a:schemeClr val="bg1"/>
                </a:solidFill>
                <a:latin typeface="Arial Nova" panose="020B0504020202020204" pitchFamily="34" charset="0"/>
              </a:rPr>
              <a:t>Berlo's SMCR Model explains how communication works through four parts:</a:t>
            </a:r>
          </a:p>
          <a:p>
            <a:pPr marL="342900" indent="-342900">
              <a:lnSpc>
                <a:spcPct val="150000"/>
              </a:lnSpc>
              <a:buFont typeface="Wingdings" panose="05000000000000000000" pitchFamily="2" charset="2"/>
              <a:buChar char="§"/>
            </a:pPr>
            <a:r>
              <a:rPr lang="en-GB" sz="2100" dirty="0">
                <a:solidFill>
                  <a:schemeClr val="bg1"/>
                </a:solidFill>
                <a:latin typeface="Arial Nova" panose="020B0504020202020204" pitchFamily="34" charset="0"/>
              </a:rPr>
              <a:t>•	S – Source </a:t>
            </a:r>
          </a:p>
          <a:p>
            <a:pPr marL="342900" indent="-342900">
              <a:lnSpc>
                <a:spcPct val="150000"/>
              </a:lnSpc>
              <a:buFont typeface="Wingdings" panose="05000000000000000000" pitchFamily="2" charset="2"/>
              <a:buChar char="§"/>
            </a:pPr>
            <a:r>
              <a:rPr lang="en-GB" sz="2100" dirty="0">
                <a:solidFill>
                  <a:schemeClr val="bg1"/>
                </a:solidFill>
                <a:latin typeface="Arial Nova" panose="020B0504020202020204" pitchFamily="34" charset="0"/>
              </a:rPr>
              <a:t>	M – Message</a:t>
            </a:r>
          </a:p>
          <a:p>
            <a:pPr marL="342900" indent="-342900">
              <a:lnSpc>
                <a:spcPct val="150000"/>
              </a:lnSpc>
              <a:buFont typeface="Wingdings" panose="05000000000000000000" pitchFamily="2" charset="2"/>
              <a:buChar char="§"/>
            </a:pPr>
            <a:r>
              <a:rPr lang="en-GB" sz="2100" dirty="0">
                <a:solidFill>
                  <a:schemeClr val="bg1"/>
                </a:solidFill>
                <a:latin typeface="Arial Nova" panose="020B0504020202020204" pitchFamily="34" charset="0"/>
              </a:rPr>
              <a:t>	C – Channel</a:t>
            </a:r>
          </a:p>
          <a:p>
            <a:pPr marL="342900" indent="-342900">
              <a:lnSpc>
                <a:spcPct val="150000"/>
              </a:lnSpc>
              <a:buFont typeface="Wingdings" panose="05000000000000000000" pitchFamily="2" charset="2"/>
              <a:buChar char="§"/>
            </a:pPr>
            <a:r>
              <a:rPr lang="en-GB" sz="2100" dirty="0">
                <a:solidFill>
                  <a:schemeClr val="bg1"/>
                </a:solidFill>
                <a:latin typeface="Arial Nova" panose="020B0504020202020204" pitchFamily="34" charset="0"/>
              </a:rPr>
              <a:t>	R – Receiver </a:t>
            </a:r>
          </a:p>
          <a:p>
            <a:pPr>
              <a:lnSpc>
                <a:spcPct val="150000"/>
              </a:lnSpc>
            </a:pPr>
            <a:r>
              <a:rPr lang="en-GB" sz="2100" dirty="0">
                <a:solidFill>
                  <a:schemeClr val="bg1"/>
                </a:solidFill>
                <a:latin typeface="Arial Nova" panose="020B0504020202020204" pitchFamily="34" charset="0"/>
              </a:rPr>
              <a:t>Based on the Flight Foods Ltd. case study, poor communication caused food safety problems, customer complaints, and loss of business (Berlo, 1960)</a:t>
            </a:r>
            <a:endParaRPr lang="en-GB" sz="2100" dirty="0">
              <a:solidFill>
                <a:schemeClr val="bg1"/>
              </a:solidFill>
              <a:latin typeface="Abadi" panose="020F0502020204030204" pitchFamily="34" charset="0"/>
            </a:endParaRPr>
          </a:p>
        </p:txBody>
      </p:sp>
    </p:spTree>
    <p:extLst>
      <p:ext uri="{BB962C8B-B14F-4D97-AF65-F5344CB8AC3E}">
        <p14:creationId xmlns:p14="http://schemas.microsoft.com/office/powerpoint/2010/main" val="29826631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7D8A398-44F2-80FE-B5BD-3B01A579FB97}"/>
              </a:ext>
            </a:extLst>
          </p:cNvPr>
          <p:cNvSpPr txBox="1"/>
          <p:nvPr/>
        </p:nvSpPr>
        <p:spPr>
          <a:xfrm>
            <a:off x="294470" y="309966"/>
            <a:ext cx="4742480" cy="5113131"/>
          </a:xfrm>
          <a:prstGeom prst="rect">
            <a:avLst/>
          </a:prstGeom>
          <a:noFill/>
        </p:spPr>
        <p:txBody>
          <a:bodyPr wrap="square">
            <a:spAutoFit/>
          </a:bodyPr>
          <a:lstStyle/>
          <a:p>
            <a:pPr>
              <a:lnSpc>
                <a:spcPct val="150000"/>
              </a:lnSpc>
            </a:pPr>
            <a:r>
              <a:rPr lang="en-GB" sz="2000" b="1" i="1" dirty="0">
                <a:solidFill>
                  <a:schemeClr val="bg1"/>
                </a:solidFill>
                <a:latin typeface="Arial Nova" panose="020B0504020202020204" pitchFamily="34" charset="0"/>
              </a:rPr>
              <a:t>Applying the Model to Flight Foods Ltd.</a:t>
            </a:r>
          </a:p>
          <a:p>
            <a:pPr algn="just">
              <a:lnSpc>
                <a:spcPct val="150000"/>
              </a:lnSpc>
            </a:pPr>
            <a:r>
              <a:rPr lang="en-GB" sz="2000" dirty="0">
                <a:solidFill>
                  <a:schemeClr val="bg1"/>
                </a:solidFill>
                <a:latin typeface="Arial Nova" panose="020B0504020202020204" pitchFamily="34" charset="0"/>
              </a:rPr>
              <a:t>(Roles &amp; Flow)</a:t>
            </a:r>
          </a:p>
          <a:p>
            <a:pPr>
              <a:lnSpc>
                <a:spcPct val="150000"/>
              </a:lnSpc>
            </a:pPr>
            <a:r>
              <a:rPr lang="en-GB" sz="2000" dirty="0">
                <a:solidFill>
                  <a:schemeClr val="bg1"/>
                </a:solidFill>
                <a:latin typeface="Arial Nova" panose="020B0504020202020204" pitchFamily="34" charset="0"/>
              </a:rPr>
              <a:t>SMCR Part	Flight Foods Ltd.</a:t>
            </a:r>
          </a:p>
          <a:p>
            <a:pPr>
              <a:lnSpc>
                <a:spcPct val="150000"/>
              </a:lnSpc>
            </a:pPr>
            <a:r>
              <a:rPr lang="en-GB" sz="2000" dirty="0">
                <a:solidFill>
                  <a:schemeClr val="bg1"/>
                </a:solidFill>
                <a:latin typeface="Arial Nova" panose="020B0504020202020204" pitchFamily="34" charset="0"/>
              </a:rPr>
              <a:t>Source	Gary and Management</a:t>
            </a:r>
          </a:p>
          <a:p>
            <a:pPr>
              <a:lnSpc>
                <a:spcPct val="150000"/>
              </a:lnSpc>
            </a:pPr>
            <a:r>
              <a:rPr lang="en-GB" sz="2000" dirty="0">
                <a:solidFill>
                  <a:schemeClr val="bg1"/>
                </a:solidFill>
                <a:latin typeface="Arial Nova" panose="020B0504020202020204" pitchFamily="34" charset="0"/>
              </a:rPr>
              <a:t>Message hygiene and food safety instructions</a:t>
            </a:r>
          </a:p>
          <a:p>
            <a:pPr>
              <a:lnSpc>
                <a:spcPct val="150000"/>
              </a:lnSpc>
            </a:pPr>
            <a:r>
              <a:rPr lang="en-GB" sz="2000" dirty="0">
                <a:solidFill>
                  <a:schemeClr val="bg1"/>
                </a:solidFill>
                <a:latin typeface="Arial Nova" panose="020B0504020202020204" pitchFamily="34" charset="0"/>
              </a:rPr>
              <a:t>Channel Verbal instructions and posters</a:t>
            </a:r>
          </a:p>
          <a:p>
            <a:pPr>
              <a:lnSpc>
                <a:spcPct val="150000"/>
              </a:lnSpc>
            </a:pPr>
            <a:r>
              <a:rPr lang="en-GB" sz="2000" dirty="0">
                <a:solidFill>
                  <a:schemeClr val="bg1"/>
                </a:solidFill>
                <a:latin typeface="Arial Nova" panose="020B0504020202020204" pitchFamily="34" charset="0"/>
              </a:rPr>
              <a:t>Receiver Factory workers </a:t>
            </a:r>
          </a:p>
          <a:p>
            <a:pPr>
              <a:lnSpc>
                <a:spcPct val="150000"/>
              </a:lnSpc>
            </a:pPr>
            <a:r>
              <a:rPr lang="en-GB" sz="2000" i="1" u="sng" dirty="0">
                <a:solidFill>
                  <a:schemeClr val="bg1"/>
                </a:solidFill>
                <a:latin typeface="Arial Nova" panose="020B0504020202020204" pitchFamily="34" charset="0"/>
              </a:rPr>
              <a:t>This shows how communication flows from management to employees.</a:t>
            </a:r>
          </a:p>
        </p:txBody>
      </p:sp>
      <p:sp>
        <p:nvSpPr>
          <p:cNvPr id="5" name="TextBox 4">
            <a:extLst>
              <a:ext uri="{FF2B5EF4-FFF2-40B4-BE49-F238E27FC236}">
                <a16:creationId xmlns:a16="http://schemas.microsoft.com/office/drawing/2014/main" id="{DE19DE31-87BF-DC8D-035C-476BBB52604D}"/>
              </a:ext>
            </a:extLst>
          </p:cNvPr>
          <p:cNvSpPr txBox="1"/>
          <p:nvPr/>
        </p:nvSpPr>
        <p:spPr>
          <a:xfrm>
            <a:off x="5873858" y="256882"/>
            <a:ext cx="6318142" cy="6344237"/>
          </a:xfrm>
          <a:prstGeom prst="rect">
            <a:avLst/>
          </a:prstGeom>
          <a:noFill/>
        </p:spPr>
        <p:txBody>
          <a:bodyPr wrap="square">
            <a:spAutoFit/>
          </a:bodyPr>
          <a:lstStyle/>
          <a:p>
            <a:pPr algn="ctr"/>
            <a:r>
              <a:rPr lang="en-GB" sz="2000" b="1" i="1" u="sng" dirty="0">
                <a:solidFill>
                  <a:schemeClr val="bg1"/>
                </a:solidFill>
                <a:latin typeface="Arial Nova" panose="020B0504020202020204" pitchFamily="34" charset="0"/>
              </a:rPr>
              <a:t>Source &amp; Message</a:t>
            </a:r>
          </a:p>
          <a:p>
            <a:pPr>
              <a:lnSpc>
                <a:spcPct val="150000"/>
              </a:lnSpc>
            </a:pPr>
            <a:r>
              <a:rPr lang="en-GB" sz="2000" dirty="0">
                <a:solidFill>
                  <a:schemeClr val="bg1"/>
                </a:solidFill>
                <a:effectLst>
                  <a:outerShdw blurRad="38100" dist="38100" dir="2700000" algn="tl">
                    <a:srgbClr val="000000">
                      <a:alpha val="43137"/>
                    </a:srgbClr>
                  </a:outerShdw>
                </a:effectLst>
                <a:latin typeface="Arial Nova" panose="020B0504020202020204" pitchFamily="34" charset="0"/>
              </a:rPr>
              <a:t>Source</a:t>
            </a:r>
          </a:p>
          <a:p>
            <a:pPr marL="285750" indent="-285750">
              <a:lnSpc>
                <a:spcPct val="150000"/>
              </a:lnSpc>
              <a:buFont typeface="Wingdings" panose="05000000000000000000" pitchFamily="2" charset="2"/>
              <a:buChar char="§"/>
            </a:pPr>
            <a:r>
              <a:rPr lang="en-GB" sz="2000" dirty="0">
                <a:solidFill>
                  <a:schemeClr val="bg1"/>
                </a:solidFill>
                <a:latin typeface="Arial Nova" panose="020B0504020202020204" pitchFamily="34" charset="0"/>
              </a:rPr>
              <a:t>Gary and Management 	</a:t>
            </a:r>
          </a:p>
          <a:p>
            <a:pPr marL="285750" indent="-285750">
              <a:lnSpc>
                <a:spcPct val="150000"/>
              </a:lnSpc>
              <a:buFont typeface="Wingdings" panose="05000000000000000000" pitchFamily="2" charset="2"/>
              <a:buChar char="§"/>
            </a:pPr>
            <a:r>
              <a:rPr lang="en-GB" sz="2000" dirty="0">
                <a:solidFill>
                  <a:schemeClr val="bg1"/>
                </a:solidFill>
                <a:latin typeface="Arial Nova" panose="020B0504020202020204" pitchFamily="34" charset="0"/>
              </a:rPr>
              <a:t>No proper hygiene training 	</a:t>
            </a:r>
          </a:p>
          <a:p>
            <a:pPr marL="285750" indent="-285750">
              <a:lnSpc>
                <a:spcPct val="150000"/>
              </a:lnSpc>
              <a:buFont typeface="Wingdings" panose="05000000000000000000" pitchFamily="2" charset="2"/>
              <a:buChar char="§"/>
            </a:pPr>
            <a:r>
              <a:rPr lang="en-GB" sz="2000" dirty="0">
                <a:solidFill>
                  <a:schemeClr val="bg1"/>
                </a:solidFill>
                <a:latin typeface="Arial Nova" panose="020B0504020202020204" pitchFamily="34" charset="0"/>
              </a:rPr>
              <a:t>Gary is stressed</a:t>
            </a:r>
          </a:p>
          <a:p>
            <a:pPr>
              <a:lnSpc>
                <a:spcPct val="150000"/>
              </a:lnSpc>
            </a:pPr>
            <a:r>
              <a:rPr lang="en-GB" sz="2000" dirty="0">
                <a:solidFill>
                  <a:schemeClr val="bg1"/>
                </a:solidFill>
                <a:latin typeface="Arial Nova" panose="020B0504020202020204" pitchFamily="34" charset="0"/>
              </a:rPr>
              <a:t> </a:t>
            </a:r>
            <a:r>
              <a:rPr lang="en-GB" sz="2000" dirty="0">
                <a:solidFill>
                  <a:schemeClr val="bg1"/>
                </a:solidFill>
                <a:effectLst>
                  <a:outerShdw blurRad="38100" dist="38100" dir="2700000" algn="tl">
                    <a:srgbClr val="000000">
                      <a:alpha val="43137"/>
                    </a:srgbClr>
                  </a:outerShdw>
                </a:effectLst>
                <a:latin typeface="Arial Nova" panose="020B0504020202020204" pitchFamily="34" charset="0"/>
              </a:rPr>
              <a:t>Message</a:t>
            </a:r>
          </a:p>
          <a:p>
            <a:pPr marL="285750" indent="-285750">
              <a:lnSpc>
                <a:spcPct val="150000"/>
              </a:lnSpc>
              <a:buFont typeface="Arial" panose="020B0604020202020204" pitchFamily="34" charset="0"/>
              <a:buChar char="•"/>
            </a:pPr>
            <a:r>
              <a:rPr lang="en-GB" sz="2000" dirty="0">
                <a:solidFill>
                  <a:schemeClr val="bg1"/>
                </a:solidFill>
                <a:latin typeface="Arial Nova" panose="020B0504020202020204" pitchFamily="34" charset="0"/>
              </a:rPr>
              <a:t> Wash hands </a:t>
            </a:r>
          </a:p>
          <a:p>
            <a:pPr marL="285750" indent="-285750">
              <a:lnSpc>
                <a:spcPct val="150000"/>
              </a:lnSpc>
              <a:buFont typeface="Arial" panose="020B0604020202020204" pitchFamily="34" charset="0"/>
              <a:buChar char="•"/>
            </a:pPr>
            <a:r>
              <a:rPr lang="en-GB" sz="2000" dirty="0">
                <a:solidFill>
                  <a:schemeClr val="bg1"/>
                </a:solidFill>
                <a:latin typeface="Arial Nova" panose="020B0504020202020204" pitchFamily="34" charset="0"/>
              </a:rPr>
              <a:t>	Wear hairnets </a:t>
            </a:r>
          </a:p>
          <a:p>
            <a:pPr marL="285750" indent="-285750">
              <a:lnSpc>
                <a:spcPct val="150000"/>
              </a:lnSpc>
              <a:buFont typeface="Arial" panose="020B0604020202020204" pitchFamily="34" charset="0"/>
              <a:buChar char="•"/>
            </a:pPr>
            <a:r>
              <a:rPr lang="en-GB" sz="2000" dirty="0">
                <a:solidFill>
                  <a:schemeClr val="bg1"/>
                </a:solidFill>
                <a:latin typeface="Arial Nova" panose="020B0504020202020204" pitchFamily="34" charset="0"/>
              </a:rPr>
              <a:t>Keep meat chilled</a:t>
            </a:r>
          </a:p>
          <a:p>
            <a:pPr>
              <a:lnSpc>
                <a:spcPct val="150000"/>
              </a:lnSpc>
            </a:pPr>
            <a:r>
              <a:rPr lang="en-GB" sz="2000" dirty="0">
                <a:solidFill>
                  <a:schemeClr val="bg1"/>
                </a:solidFill>
                <a:latin typeface="Arial Nova" panose="020B0504020202020204" pitchFamily="34" charset="0"/>
              </a:rPr>
              <a:t> </a:t>
            </a:r>
            <a:r>
              <a:rPr lang="en-GB" sz="2000" dirty="0">
                <a:solidFill>
                  <a:schemeClr val="bg1"/>
                </a:solidFill>
                <a:effectLst>
                  <a:outerShdw blurRad="38100" dist="38100" dir="2700000" algn="tl">
                    <a:srgbClr val="000000">
                      <a:alpha val="43137"/>
                    </a:srgbClr>
                  </a:outerShdw>
                </a:effectLst>
                <a:latin typeface="Arial Nova" panose="020B0504020202020204" pitchFamily="34" charset="0"/>
              </a:rPr>
              <a:t>Problems</a:t>
            </a:r>
          </a:p>
          <a:p>
            <a:pPr marL="285750" indent="-285750">
              <a:lnSpc>
                <a:spcPct val="150000"/>
              </a:lnSpc>
              <a:buFont typeface="Arial" panose="020B0604020202020204" pitchFamily="34" charset="0"/>
              <a:buChar char="•"/>
            </a:pPr>
            <a:r>
              <a:rPr lang="en-GB" sz="2000" dirty="0">
                <a:solidFill>
                  <a:schemeClr val="bg1"/>
                </a:solidFill>
                <a:latin typeface="Arial Nova" panose="020B0504020202020204" pitchFamily="34" charset="0"/>
              </a:rPr>
              <a:t>Instructions only in English</a:t>
            </a:r>
          </a:p>
          <a:p>
            <a:pPr marL="285750" indent="-285750">
              <a:lnSpc>
                <a:spcPct val="150000"/>
              </a:lnSpc>
              <a:buFont typeface="Arial" panose="020B0604020202020204" pitchFamily="34" charset="0"/>
              <a:buChar char="•"/>
            </a:pPr>
            <a:r>
              <a:rPr lang="en-GB" sz="2000" dirty="0">
                <a:solidFill>
                  <a:schemeClr val="bg1"/>
                </a:solidFill>
                <a:latin typeface="Arial Nova" panose="020B0504020202020204" pitchFamily="34" charset="0"/>
              </a:rPr>
              <a:t>No practical demonstrations</a:t>
            </a:r>
          </a:p>
          <a:p>
            <a:pPr>
              <a:lnSpc>
                <a:spcPct val="150000"/>
              </a:lnSpc>
            </a:pPr>
            <a:r>
              <a:rPr lang="en-GB" sz="2000" dirty="0">
                <a:solidFill>
                  <a:schemeClr val="bg1"/>
                </a:solidFill>
                <a:effectLst>
                  <a:outerShdw blurRad="38100" dist="38100" dir="2700000" algn="tl">
                    <a:srgbClr val="000000">
                      <a:alpha val="43137"/>
                    </a:srgbClr>
                  </a:outerShdw>
                </a:effectLst>
                <a:latin typeface="Arial Nova" panose="020B0504020202020204" pitchFamily="34" charset="0"/>
              </a:rPr>
              <a:t>Result: </a:t>
            </a:r>
          </a:p>
          <a:p>
            <a:pPr>
              <a:lnSpc>
                <a:spcPct val="150000"/>
              </a:lnSpc>
            </a:pPr>
            <a:r>
              <a:rPr lang="en-GB" sz="2000" u="sng" dirty="0">
                <a:solidFill>
                  <a:schemeClr val="bg1"/>
                </a:solidFill>
                <a:latin typeface="Arial Nova" panose="020B0504020202020204" pitchFamily="34" charset="0"/>
              </a:rPr>
              <a:t>Workers misunderstand instructions</a:t>
            </a:r>
            <a:endParaRPr lang="en-GB" sz="2000" dirty="0">
              <a:solidFill>
                <a:schemeClr val="bg1"/>
              </a:solidFill>
              <a:latin typeface="Arial Nova" panose="020B0504020202020204" pitchFamily="34" charset="0"/>
            </a:endParaRPr>
          </a:p>
        </p:txBody>
      </p:sp>
    </p:spTree>
    <p:extLst>
      <p:ext uri="{BB962C8B-B14F-4D97-AF65-F5344CB8AC3E}">
        <p14:creationId xmlns:p14="http://schemas.microsoft.com/office/powerpoint/2010/main" val="36543809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1F77B0E-9E8D-DDBE-BDD2-23E47E3D6457}"/>
              </a:ext>
            </a:extLst>
          </p:cNvPr>
          <p:cNvSpPr txBox="1"/>
          <p:nvPr/>
        </p:nvSpPr>
        <p:spPr>
          <a:xfrm>
            <a:off x="340962" y="0"/>
            <a:ext cx="6741763" cy="6734729"/>
          </a:xfrm>
          <a:prstGeom prst="rect">
            <a:avLst/>
          </a:prstGeom>
          <a:noFill/>
        </p:spPr>
        <p:txBody>
          <a:bodyPr wrap="square">
            <a:spAutoFit/>
          </a:bodyPr>
          <a:lstStyle/>
          <a:p>
            <a:pPr algn="just">
              <a:lnSpc>
                <a:spcPct val="150000"/>
              </a:lnSpc>
            </a:pPr>
            <a:r>
              <a:rPr lang="en-GB" sz="2000" b="1" i="1" dirty="0">
                <a:solidFill>
                  <a:schemeClr val="bg1"/>
                </a:solidFill>
                <a:latin typeface="Arial Nova" panose="020B0504020202020204" pitchFamily="34" charset="0"/>
              </a:rPr>
              <a:t>Channel &amp; Receiver</a:t>
            </a:r>
          </a:p>
          <a:p>
            <a:pPr algn="just">
              <a:lnSpc>
                <a:spcPct val="150000"/>
              </a:lnSpc>
            </a:pPr>
            <a:r>
              <a:rPr lang="en-GB" dirty="0">
                <a:solidFill>
                  <a:schemeClr val="bg1"/>
                </a:solidFill>
                <a:effectLst>
                  <a:outerShdw blurRad="38100" dist="38100" dir="2700000" algn="tl">
                    <a:srgbClr val="000000">
                      <a:alpha val="43137"/>
                    </a:srgbClr>
                  </a:outerShdw>
                </a:effectLst>
                <a:latin typeface="Arial Nova" panose="020B0504020202020204" pitchFamily="34" charset="0"/>
              </a:rPr>
              <a:t>Channel</a:t>
            </a:r>
          </a:p>
          <a:p>
            <a:pPr marL="285750" indent="-285750" algn="just">
              <a:lnSpc>
                <a:spcPct val="150000"/>
              </a:lnSpc>
              <a:buFont typeface="Arial" panose="020B0604020202020204" pitchFamily="34" charset="0"/>
              <a:buChar char="•"/>
            </a:pPr>
            <a:r>
              <a:rPr lang="en-GB" dirty="0">
                <a:solidFill>
                  <a:schemeClr val="bg1"/>
                </a:solidFill>
                <a:latin typeface="Arial Nova" panose="020B0504020202020204" pitchFamily="34" charset="0"/>
              </a:rPr>
              <a:t>	Verbal instructions </a:t>
            </a:r>
          </a:p>
          <a:p>
            <a:pPr marL="285750" indent="-285750" algn="just">
              <a:lnSpc>
                <a:spcPct val="150000"/>
              </a:lnSpc>
              <a:buFont typeface="Arial" panose="020B0604020202020204" pitchFamily="34" charset="0"/>
              <a:buChar char="•"/>
            </a:pPr>
            <a:r>
              <a:rPr lang="en-GB" dirty="0">
                <a:solidFill>
                  <a:schemeClr val="bg1"/>
                </a:solidFill>
                <a:latin typeface="Arial Nova" panose="020B0504020202020204" pitchFamily="34" charset="0"/>
              </a:rPr>
              <a:t>Posters</a:t>
            </a:r>
          </a:p>
          <a:p>
            <a:pPr algn="just">
              <a:lnSpc>
                <a:spcPct val="150000"/>
              </a:lnSpc>
            </a:pPr>
            <a:r>
              <a:rPr lang="en-GB" dirty="0">
                <a:solidFill>
                  <a:schemeClr val="bg1"/>
                </a:solidFill>
                <a:effectLst>
                  <a:outerShdw blurRad="38100" dist="38100" dir="2700000" algn="tl">
                    <a:srgbClr val="000000">
                      <a:alpha val="43137"/>
                    </a:srgbClr>
                  </a:outerShdw>
                </a:effectLst>
                <a:latin typeface="Arial Nova" panose="020B0504020202020204" pitchFamily="34" charset="0"/>
              </a:rPr>
              <a:t> Receiver</a:t>
            </a:r>
          </a:p>
          <a:p>
            <a:pPr marL="285750" indent="-285750" algn="just">
              <a:lnSpc>
                <a:spcPct val="150000"/>
              </a:lnSpc>
              <a:buFont typeface="Arial" panose="020B0604020202020204" pitchFamily="34" charset="0"/>
              <a:buChar char="•"/>
            </a:pPr>
            <a:r>
              <a:rPr lang="en-GB" dirty="0">
                <a:solidFill>
                  <a:schemeClr val="bg1"/>
                </a:solidFill>
                <a:latin typeface="Arial Nova" panose="020B0504020202020204" pitchFamily="34" charset="0"/>
              </a:rPr>
              <a:t>40 workers </a:t>
            </a:r>
          </a:p>
          <a:p>
            <a:pPr marL="285750" indent="-285750" algn="just">
              <a:lnSpc>
                <a:spcPct val="150000"/>
              </a:lnSpc>
              <a:buFont typeface="Arial" panose="020B0604020202020204" pitchFamily="34" charset="0"/>
              <a:buChar char="•"/>
            </a:pPr>
            <a:r>
              <a:rPr lang="en-GB" dirty="0">
                <a:solidFill>
                  <a:schemeClr val="bg1"/>
                </a:solidFill>
                <a:latin typeface="Arial Nova" panose="020B0504020202020204" pitchFamily="34" charset="0"/>
              </a:rPr>
              <a:t>Different cultures </a:t>
            </a:r>
          </a:p>
          <a:p>
            <a:pPr marL="285750" indent="-285750" algn="just">
              <a:lnSpc>
                <a:spcPct val="150000"/>
              </a:lnSpc>
              <a:buFont typeface="Arial" panose="020B0604020202020204" pitchFamily="34" charset="0"/>
              <a:buChar char="•"/>
            </a:pPr>
            <a:r>
              <a:rPr lang="en-GB" dirty="0">
                <a:solidFill>
                  <a:schemeClr val="bg1"/>
                </a:solidFill>
                <a:latin typeface="Arial Nova" panose="020B0504020202020204" pitchFamily="34" charset="0"/>
              </a:rPr>
              <a:t>	Limited English</a:t>
            </a:r>
          </a:p>
          <a:p>
            <a:pPr algn="just">
              <a:lnSpc>
                <a:spcPct val="150000"/>
              </a:lnSpc>
            </a:pPr>
            <a:r>
              <a:rPr lang="en-GB" dirty="0">
                <a:solidFill>
                  <a:schemeClr val="bg1"/>
                </a:solidFill>
                <a:latin typeface="Arial Nova" panose="020B0504020202020204" pitchFamily="34" charset="0"/>
              </a:rPr>
              <a:t> </a:t>
            </a:r>
            <a:r>
              <a:rPr lang="en-GB" dirty="0">
                <a:solidFill>
                  <a:schemeClr val="bg1"/>
                </a:solidFill>
                <a:effectLst>
                  <a:outerShdw blurRad="38100" dist="38100" dir="2700000" algn="tl">
                    <a:srgbClr val="000000">
                      <a:alpha val="43137"/>
                    </a:srgbClr>
                  </a:outerShdw>
                </a:effectLst>
                <a:latin typeface="Arial Nova" panose="020B0504020202020204" pitchFamily="34" charset="0"/>
              </a:rPr>
              <a:t>Communication Breakdowns</a:t>
            </a:r>
          </a:p>
          <a:p>
            <a:pPr marL="285750" indent="-285750" algn="just">
              <a:lnSpc>
                <a:spcPct val="150000"/>
              </a:lnSpc>
              <a:buFont typeface="Arial" panose="020B0604020202020204" pitchFamily="34" charset="0"/>
              <a:buChar char="•"/>
            </a:pPr>
            <a:r>
              <a:rPr lang="en-GB" dirty="0">
                <a:solidFill>
                  <a:schemeClr val="bg1"/>
                </a:solidFill>
                <a:latin typeface="Arial Nova" panose="020B0504020202020204" pitchFamily="34" charset="0"/>
              </a:rPr>
              <a:t>Noisy factory</a:t>
            </a:r>
          </a:p>
          <a:p>
            <a:pPr marL="285750" indent="-285750" algn="just">
              <a:lnSpc>
                <a:spcPct val="150000"/>
              </a:lnSpc>
              <a:buFont typeface="Arial" panose="020B0604020202020204" pitchFamily="34" charset="0"/>
              <a:buChar char="•"/>
            </a:pPr>
            <a:r>
              <a:rPr lang="en-GB" dirty="0">
                <a:solidFill>
                  <a:schemeClr val="bg1"/>
                </a:solidFill>
                <a:latin typeface="Arial Nova" panose="020B0504020202020204" pitchFamily="34" charset="0"/>
              </a:rPr>
              <a:t>Language barriers </a:t>
            </a:r>
          </a:p>
          <a:p>
            <a:pPr marL="285750" indent="-285750" algn="just">
              <a:lnSpc>
                <a:spcPct val="150000"/>
              </a:lnSpc>
              <a:buFont typeface="Arial" panose="020B0604020202020204" pitchFamily="34" charset="0"/>
              <a:buChar char="•"/>
            </a:pPr>
            <a:r>
              <a:rPr lang="en-GB" dirty="0">
                <a:solidFill>
                  <a:schemeClr val="bg1"/>
                </a:solidFill>
                <a:latin typeface="Arial Nova" panose="020B0504020202020204" pitchFamily="34" charset="0"/>
              </a:rPr>
              <a:t>Lack of training</a:t>
            </a:r>
          </a:p>
          <a:p>
            <a:pPr algn="just">
              <a:lnSpc>
                <a:spcPct val="150000"/>
              </a:lnSpc>
            </a:pPr>
            <a:r>
              <a:rPr lang="en-GB" dirty="0">
                <a:solidFill>
                  <a:schemeClr val="bg1"/>
                </a:solidFill>
                <a:effectLst>
                  <a:outerShdw blurRad="38100" dist="38100" dir="2700000" algn="tl">
                    <a:srgbClr val="000000">
                      <a:alpha val="43137"/>
                    </a:srgbClr>
                  </a:outerShdw>
                </a:effectLst>
                <a:latin typeface="Arial Nova" panose="020B0504020202020204" pitchFamily="34" charset="0"/>
              </a:rPr>
              <a:t> Result</a:t>
            </a:r>
          </a:p>
          <a:p>
            <a:pPr marL="285750" indent="-285750" algn="just">
              <a:lnSpc>
                <a:spcPct val="150000"/>
              </a:lnSpc>
              <a:buFont typeface="Arial" panose="020B0604020202020204" pitchFamily="34" charset="0"/>
              <a:buChar char="•"/>
            </a:pPr>
            <a:r>
              <a:rPr lang="en-GB" dirty="0">
                <a:solidFill>
                  <a:schemeClr val="bg1"/>
                </a:solidFill>
                <a:latin typeface="Arial Nova" panose="020B0504020202020204" pitchFamily="34" charset="0"/>
              </a:rPr>
              <a:t>Undercooked food</a:t>
            </a:r>
          </a:p>
          <a:p>
            <a:pPr marL="285750" indent="-285750" algn="just">
              <a:lnSpc>
                <a:spcPct val="150000"/>
              </a:lnSpc>
              <a:buFont typeface="Arial" panose="020B0604020202020204" pitchFamily="34" charset="0"/>
              <a:buChar char="•"/>
            </a:pPr>
            <a:r>
              <a:rPr lang="en-GB" dirty="0">
                <a:solidFill>
                  <a:schemeClr val="bg1"/>
                </a:solidFill>
                <a:latin typeface="Arial Nova" panose="020B0504020202020204" pitchFamily="34" charset="0"/>
              </a:rPr>
              <a:t>Meat in vegetarian meals </a:t>
            </a:r>
          </a:p>
          <a:p>
            <a:pPr marL="285750" indent="-285750" algn="just">
              <a:lnSpc>
                <a:spcPct val="150000"/>
              </a:lnSpc>
              <a:buFont typeface="Arial" panose="020B0604020202020204" pitchFamily="34" charset="0"/>
              <a:buChar char="•"/>
            </a:pPr>
            <a:r>
              <a:rPr lang="en-GB" dirty="0">
                <a:solidFill>
                  <a:schemeClr val="bg1"/>
                </a:solidFill>
                <a:latin typeface="Arial Nova" panose="020B0504020202020204" pitchFamily="34" charset="0"/>
              </a:rPr>
              <a:t>Poor packaging</a:t>
            </a:r>
          </a:p>
        </p:txBody>
      </p:sp>
      <p:sp>
        <p:nvSpPr>
          <p:cNvPr id="5" name="TextBox 4">
            <a:extLst>
              <a:ext uri="{FF2B5EF4-FFF2-40B4-BE49-F238E27FC236}">
                <a16:creationId xmlns:a16="http://schemas.microsoft.com/office/drawing/2014/main" id="{22A68BBD-506F-C443-813F-4C2F06F95EB9}"/>
              </a:ext>
            </a:extLst>
          </p:cNvPr>
          <p:cNvSpPr txBox="1"/>
          <p:nvPr/>
        </p:nvSpPr>
        <p:spPr>
          <a:xfrm>
            <a:off x="4942944" y="0"/>
            <a:ext cx="6741762" cy="6426952"/>
          </a:xfrm>
          <a:prstGeom prst="rect">
            <a:avLst/>
          </a:prstGeom>
          <a:noFill/>
        </p:spPr>
        <p:txBody>
          <a:bodyPr wrap="square">
            <a:spAutoFit/>
          </a:bodyPr>
          <a:lstStyle/>
          <a:p>
            <a:pPr algn="just">
              <a:lnSpc>
                <a:spcPct val="150000"/>
              </a:lnSpc>
            </a:pPr>
            <a:r>
              <a:rPr lang="en-GB" sz="2000" b="1" i="1" dirty="0">
                <a:solidFill>
                  <a:schemeClr val="bg1"/>
                </a:solidFill>
                <a:latin typeface="Arial Nova" panose="020B0504020202020204" pitchFamily="34" charset="0"/>
              </a:rPr>
              <a:t>Where Communication Breaks Down </a:t>
            </a:r>
            <a:r>
              <a:rPr lang="en-GB" dirty="0">
                <a:solidFill>
                  <a:schemeClr val="bg1"/>
                </a:solidFill>
                <a:latin typeface="Arial Nova" panose="020B0504020202020204" pitchFamily="34" charset="0"/>
              </a:rPr>
              <a:t>(Barriers)</a:t>
            </a:r>
          </a:p>
          <a:p>
            <a:pPr algn="just">
              <a:lnSpc>
                <a:spcPct val="150000"/>
              </a:lnSpc>
            </a:pPr>
            <a:r>
              <a:rPr lang="en-GB" dirty="0">
                <a:solidFill>
                  <a:schemeClr val="bg1"/>
                </a:solidFill>
                <a:effectLst>
                  <a:outerShdw blurRad="38100" dist="38100" dir="2700000" algn="tl">
                    <a:srgbClr val="000000">
                      <a:alpha val="43137"/>
                    </a:srgbClr>
                  </a:outerShdw>
                </a:effectLst>
                <a:latin typeface="Arial Nova" panose="020B0504020202020204" pitchFamily="34" charset="0"/>
              </a:rPr>
              <a:t>Main Barriers</a:t>
            </a:r>
          </a:p>
          <a:p>
            <a:pPr marL="285750" indent="-285750" algn="just">
              <a:buFont typeface="Arial" panose="020B0604020202020204" pitchFamily="34" charset="0"/>
              <a:buChar char="•"/>
            </a:pPr>
            <a:r>
              <a:rPr lang="en-GB" dirty="0">
                <a:solidFill>
                  <a:schemeClr val="bg1"/>
                </a:solidFill>
                <a:latin typeface="Arial Nova" panose="020B0504020202020204" pitchFamily="34" charset="0"/>
              </a:rPr>
              <a:t>Language differences</a:t>
            </a:r>
          </a:p>
          <a:p>
            <a:pPr marL="285750" indent="-285750" algn="just">
              <a:buFont typeface="Arial" panose="020B0604020202020204" pitchFamily="34" charset="0"/>
              <a:buChar char="•"/>
            </a:pPr>
            <a:r>
              <a:rPr lang="en-GB" dirty="0">
                <a:solidFill>
                  <a:schemeClr val="bg1"/>
                </a:solidFill>
                <a:latin typeface="Arial Nova" panose="020B0504020202020204" pitchFamily="34" charset="0"/>
              </a:rPr>
              <a:t>Noise from machinery </a:t>
            </a:r>
          </a:p>
          <a:p>
            <a:pPr marL="285750" indent="-285750" algn="just">
              <a:buFont typeface="Arial" panose="020B0604020202020204" pitchFamily="34" charset="0"/>
              <a:buChar char="•"/>
            </a:pPr>
            <a:r>
              <a:rPr lang="en-GB" dirty="0">
                <a:solidFill>
                  <a:schemeClr val="bg1"/>
                </a:solidFill>
                <a:latin typeface="Arial Nova" panose="020B0504020202020204" pitchFamily="34" charset="0"/>
              </a:rPr>
              <a:t>No formal training </a:t>
            </a:r>
          </a:p>
          <a:p>
            <a:pPr marL="285750" indent="-285750" algn="just">
              <a:buFont typeface="Arial" panose="020B0604020202020204" pitchFamily="34" charset="0"/>
              <a:buChar char="•"/>
            </a:pPr>
            <a:r>
              <a:rPr lang="en-GB" dirty="0">
                <a:solidFill>
                  <a:schemeClr val="bg1"/>
                </a:solidFill>
                <a:latin typeface="Arial Nova" panose="020B0504020202020204" pitchFamily="34" charset="0"/>
              </a:rPr>
              <a:t>Cultural differences </a:t>
            </a:r>
          </a:p>
          <a:p>
            <a:pPr marL="285750" indent="-285750" algn="just">
              <a:buFont typeface="Arial" panose="020B0604020202020204" pitchFamily="34" charset="0"/>
              <a:buChar char="•"/>
            </a:pPr>
            <a:r>
              <a:rPr lang="en-GB" dirty="0">
                <a:solidFill>
                  <a:schemeClr val="bg1"/>
                </a:solidFill>
                <a:latin typeface="Arial Nova" panose="020B0504020202020204" pitchFamily="34" charset="0"/>
              </a:rPr>
              <a:t>No feedback from workers </a:t>
            </a:r>
          </a:p>
          <a:p>
            <a:pPr algn="just">
              <a:lnSpc>
                <a:spcPct val="150000"/>
              </a:lnSpc>
            </a:pPr>
            <a:r>
              <a:rPr lang="en-GB" i="1" dirty="0">
                <a:solidFill>
                  <a:schemeClr val="bg1"/>
                </a:solidFill>
                <a:latin typeface="Arial Nova" panose="020B0504020202020204" pitchFamily="34" charset="0"/>
              </a:rPr>
              <a:t>These barriers reduce communication effectiveness.</a:t>
            </a:r>
          </a:p>
          <a:p>
            <a:pPr algn="just">
              <a:lnSpc>
                <a:spcPct val="150000"/>
              </a:lnSpc>
            </a:pPr>
            <a:endParaRPr lang="en-GB" sz="2000" dirty="0">
              <a:solidFill>
                <a:schemeClr val="accent6"/>
              </a:solidFill>
              <a:highlight>
                <a:srgbClr val="FFFF00"/>
              </a:highlight>
              <a:latin typeface="Arial Nova" panose="020B0504020202020204" pitchFamily="34" charset="0"/>
            </a:endParaRPr>
          </a:p>
          <a:p>
            <a:pPr algn="just"/>
            <a:r>
              <a:rPr lang="en-GB" sz="2000" dirty="0">
                <a:solidFill>
                  <a:srgbClr val="FFDE5F"/>
                </a:solidFill>
                <a:effectLst>
                  <a:outerShdw blurRad="38100" dist="38100" dir="2700000" algn="tl">
                    <a:srgbClr val="000000">
                      <a:alpha val="43137"/>
                    </a:srgbClr>
                  </a:outerShdw>
                </a:effectLst>
                <a:highlight>
                  <a:srgbClr val="FF0000"/>
                </a:highlight>
                <a:latin typeface="Arial Nova" panose="020B0504020202020204" pitchFamily="34" charset="0"/>
              </a:rPr>
              <a:t>Recommendations</a:t>
            </a:r>
          </a:p>
          <a:p>
            <a:pPr marL="285750" indent="-285750" algn="just">
              <a:buFont typeface="Wingdings" panose="05000000000000000000" pitchFamily="2" charset="2"/>
              <a:buChar char="Ø"/>
            </a:pPr>
            <a:r>
              <a:rPr lang="en-GB" dirty="0">
                <a:solidFill>
                  <a:schemeClr val="bg1"/>
                </a:solidFill>
                <a:latin typeface="Arial Nova" panose="020B0504020202020204" pitchFamily="34" charset="0"/>
              </a:rPr>
              <a:t>Provide food hygiene training. </a:t>
            </a:r>
          </a:p>
          <a:p>
            <a:pPr marL="285750" indent="-285750" algn="just">
              <a:buFont typeface="Wingdings" panose="05000000000000000000" pitchFamily="2" charset="2"/>
              <a:buChar char="Ø"/>
            </a:pPr>
            <a:r>
              <a:rPr lang="en-GB" dirty="0">
                <a:solidFill>
                  <a:schemeClr val="bg1"/>
                </a:solidFill>
                <a:latin typeface="Arial Nova" panose="020B0504020202020204" pitchFamily="34" charset="0"/>
              </a:rPr>
              <a:t>Use simple language and pictures.</a:t>
            </a:r>
          </a:p>
          <a:p>
            <a:pPr marL="285750" indent="-285750" algn="just">
              <a:buFont typeface="Wingdings" panose="05000000000000000000" pitchFamily="2" charset="2"/>
              <a:buChar char="Ø"/>
            </a:pPr>
            <a:r>
              <a:rPr lang="en-GB" dirty="0">
                <a:solidFill>
                  <a:schemeClr val="bg1"/>
                </a:solidFill>
                <a:latin typeface="Arial Nova" panose="020B0504020202020204" pitchFamily="34" charset="0"/>
              </a:rPr>
              <a:t>Translate important instructions. </a:t>
            </a:r>
          </a:p>
          <a:p>
            <a:pPr marL="285750" indent="-285750" algn="just">
              <a:buFont typeface="Wingdings" panose="05000000000000000000" pitchFamily="2" charset="2"/>
              <a:buChar char="Ø"/>
            </a:pPr>
            <a:r>
              <a:rPr lang="en-GB" dirty="0">
                <a:solidFill>
                  <a:schemeClr val="bg1"/>
                </a:solidFill>
                <a:latin typeface="Arial Nova" panose="020B0504020202020204" pitchFamily="34" charset="0"/>
              </a:rPr>
              <a:t>Encourage worker feedback.</a:t>
            </a:r>
          </a:p>
          <a:p>
            <a:pPr algn="just"/>
            <a:r>
              <a:rPr lang="en-GB" dirty="0">
                <a:solidFill>
                  <a:schemeClr val="bg1"/>
                </a:solidFill>
                <a:latin typeface="Arial Nova" panose="020B0504020202020204" pitchFamily="34" charset="0"/>
              </a:rPr>
              <a:t> </a:t>
            </a:r>
            <a:endParaRPr lang="en-GB" dirty="0">
              <a:solidFill>
                <a:srgbClr val="FFDE5F"/>
              </a:solidFill>
              <a:highlight>
                <a:srgbClr val="FF0000"/>
              </a:highlight>
              <a:latin typeface="Arial Nova" panose="020B0504020202020204" pitchFamily="34" charset="0"/>
            </a:endParaRPr>
          </a:p>
          <a:p>
            <a:pPr algn="just"/>
            <a:r>
              <a:rPr lang="en-GB" sz="2000" dirty="0">
                <a:solidFill>
                  <a:srgbClr val="FFDE5F"/>
                </a:solidFill>
                <a:highlight>
                  <a:srgbClr val="FF0000"/>
                </a:highlight>
                <a:latin typeface="Arial Nova" panose="020B0504020202020204" pitchFamily="34" charset="0"/>
              </a:rPr>
              <a:t>Conclusion</a:t>
            </a:r>
          </a:p>
          <a:p>
            <a:pPr algn="just">
              <a:lnSpc>
                <a:spcPct val="150000"/>
              </a:lnSpc>
            </a:pPr>
            <a:r>
              <a:rPr lang="en-GB" dirty="0">
                <a:solidFill>
                  <a:schemeClr val="bg1"/>
                </a:solidFill>
                <a:latin typeface="Arial Nova" panose="020B0504020202020204" pitchFamily="34" charset="0"/>
              </a:rPr>
              <a:t>Communication failed at every stage of Berlo's SMCR Model. Improving communication will improve food quality, reduce mistakes, and help Flight Foods Ltd. regain customer trust.</a:t>
            </a:r>
          </a:p>
        </p:txBody>
      </p:sp>
    </p:spTree>
    <p:extLst>
      <p:ext uri="{BB962C8B-B14F-4D97-AF65-F5344CB8AC3E}">
        <p14:creationId xmlns:p14="http://schemas.microsoft.com/office/powerpoint/2010/main" val="7676729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9FB4FC5-B4D6-4D9C-B685-9D659FE1C5DC}"/>
              </a:ext>
            </a:extLst>
          </p:cNvPr>
          <p:cNvSpPr txBox="1"/>
          <p:nvPr/>
        </p:nvSpPr>
        <p:spPr>
          <a:xfrm>
            <a:off x="489283" y="731048"/>
            <a:ext cx="8750968" cy="5395901"/>
          </a:xfrm>
          <a:prstGeom prst="rect">
            <a:avLst/>
          </a:prstGeom>
          <a:noFill/>
        </p:spPr>
        <p:txBody>
          <a:bodyPr wrap="square">
            <a:spAutoFit/>
          </a:bodyPr>
          <a:lstStyle/>
          <a:p>
            <a:pPr>
              <a:buNone/>
            </a:pPr>
            <a:r>
              <a:rPr lang="en-GB" sz="2400" b="1" dirty="0">
                <a:solidFill>
                  <a:schemeClr val="tx2">
                    <a:lumMod val="20000"/>
                    <a:lumOff val="80000"/>
                  </a:schemeClr>
                </a:solidFill>
                <a:effectLst>
                  <a:outerShdw blurRad="38100" dist="38100" dir="2700000" algn="tl">
                    <a:srgbClr val="000000">
                      <a:alpha val="43137"/>
                    </a:srgbClr>
                  </a:outerShdw>
                </a:effectLst>
                <a:latin typeface="Arial Nova" panose="020B0504020202020204" pitchFamily="34" charset="0"/>
              </a:rPr>
              <a:t>Additional Food Hygiene Issues</a:t>
            </a:r>
          </a:p>
          <a:p>
            <a:pPr>
              <a:lnSpc>
                <a:spcPct val="150000"/>
              </a:lnSpc>
              <a:buNone/>
            </a:pPr>
            <a:r>
              <a:rPr lang="en-GB" dirty="0">
                <a:solidFill>
                  <a:schemeClr val="bg1"/>
                </a:solidFill>
                <a:latin typeface="Arial Nova" panose="020B0504020202020204" pitchFamily="34" charset="0"/>
              </a:rPr>
              <a:t>Gary also breaks hygiene rules.</a:t>
            </a:r>
          </a:p>
          <a:p>
            <a:pPr>
              <a:lnSpc>
                <a:spcPct val="150000"/>
              </a:lnSpc>
              <a:buNone/>
            </a:pPr>
            <a:r>
              <a:rPr lang="en-GB" b="1" i="1" u="sng" dirty="0">
                <a:solidFill>
                  <a:schemeClr val="accent6"/>
                </a:solidFill>
                <a:latin typeface="Arial Nova" panose="020B0504020202020204" pitchFamily="34" charset="0"/>
              </a:rPr>
              <a:t>Examples:</a:t>
            </a:r>
          </a:p>
          <a:p>
            <a:pPr>
              <a:lnSpc>
                <a:spcPct val="150000"/>
              </a:lnSpc>
              <a:buFont typeface="Arial" panose="020B0604020202020204" pitchFamily="34" charset="0"/>
              <a:buChar char="•"/>
            </a:pPr>
            <a:r>
              <a:rPr lang="en-GB" dirty="0">
                <a:solidFill>
                  <a:schemeClr val="bg1"/>
                </a:solidFill>
                <a:latin typeface="Arial Nova" panose="020B0504020202020204" pitchFamily="34" charset="0"/>
              </a:rPr>
              <a:t>Dirty fingernails </a:t>
            </a:r>
          </a:p>
          <a:p>
            <a:pPr>
              <a:lnSpc>
                <a:spcPct val="150000"/>
              </a:lnSpc>
              <a:buFont typeface="Arial" panose="020B0604020202020204" pitchFamily="34" charset="0"/>
              <a:buChar char="•"/>
            </a:pPr>
            <a:r>
              <a:rPr lang="en-GB" dirty="0">
                <a:solidFill>
                  <a:schemeClr val="bg1"/>
                </a:solidFill>
                <a:latin typeface="Arial Nova" panose="020B0504020202020204" pitchFamily="34" charset="0"/>
              </a:rPr>
              <a:t>Needed a haircut </a:t>
            </a:r>
          </a:p>
          <a:p>
            <a:pPr>
              <a:lnSpc>
                <a:spcPct val="150000"/>
              </a:lnSpc>
              <a:buFont typeface="Arial" panose="020B0604020202020204" pitchFamily="34" charset="0"/>
              <a:buChar char="•"/>
            </a:pPr>
            <a:r>
              <a:rPr lang="en-GB" dirty="0">
                <a:solidFill>
                  <a:schemeClr val="bg1"/>
                </a:solidFill>
                <a:latin typeface="Arial Nova" panose="020B0504020202020204" pitchFamily="34" charset="0"/>
              </a:rPr>
              <a:t>Dirty uniform </a:t>
            </a:r>
          </a:p>
          <a:p>
            <a:pPr>
              <a:lnSpc>
                <a:spcPct val="150000"/>
              </a:lnSpc>
              <a:buFont typeface="Arial" panose="020B0604020202020204" pitchFamily="34" charset="0"/>
              <a:buChar char="•"/>
            </a:pPr>
            <a:r>
              <a:rPr lang="en-GB" dirty="0">
                <a:solidFill>
                  <a:schemeClr val="bg1"/>
                </a:solidFill>
                <a:latin typeface="Arial Nova" panose="020B0504020202020204" pitchFamily="34" charset="0"/>
              </a:rPr>
              <a:t>Hand contamination </a:t>
            </a:r>
          </a:p>
          <a:p>
            <a:pPr>
              <a:lnSpc>
                <a:spcPct val="150000"/>
              </a:lnSpc>
              <a:buFont typeface="Arial" panose="020B0604020202020204" pitchFamily="34" charset="0"/>
              <a:buChar char="•"/>
            </a:pPr>
            <a:r>
              <a:rPr lang="en-GB" dirty="0">
                <a:solidFill>
                  <a:schemeClr val="bg1"/>
                </a:solidFill>
                <a:latin typeface="Arial Nova" panose="020B0504020202020204" pitchFamily="34" charset="0"/>
              </a:rPr>
              <a:t>Fatigue </a:t>
            </a:r>
          </a:p>
          <a:p>
            <a:pPr>
              <a:lnSpc>
                <a:spcPct val="150000"/>
              </a:lnSpc>
              <a:buFont typeface="Arial" panose="020B0604020202020204" pitchFamily="34" charset="0"/>
              <a:buChar char="•"/>
            </a:pPr>
            <a:r>
              <a:rPr lang="en-GB" dirty="0">
                <a:solidFill>
                  <a:schemeClr val="bg1"/>
                </a:solidFill>
                <a:latin typeface="Arial Nova" panose="020B0504020202020204" pitchFamily="34" charset="0"/>
              </a:rPr>
              <a:t>Chicken left unrefrigerated overnight </a:t>
            </a:r>
          </a:p>
          <a:p>
            <a:pPr marL="285750" indent="-285750">
              <a:lnSpc>
                <a:spcPct val="150000"/>
              </a:lnSpc>
              <a:buFont typeface="Arial" panose="020B0604020202020204" pitchFamily="34" charset="0"/>
              <a:buChar char="•"/>
            </a:pPr>
            <a:r>
              <a:rPr lang="en-GB" dirty="0">
                <a:solidFill>
                  <a:schemeClr val="bg1"/>
                </a:solidFill>
                <a:latin typeface="Arial Nova" panose="020B0504020202020204" pitchFamily="34" charset="0"/>
              </a:rPr>
              <a:t>These show:</a:t>
            </a:r>
          </a:p>
          <a:p>
            <a:pPr>
              <a:lnSpc>
                <a:spcPct val="150000"/>
              </a:lnSpc>
              <a:buFont typeface="Arial" panose="020B0604020202020204" pitchFamily="34" charset="0"/>
              <a:buChar char="•"/>
            </a:pPr>
            <a:r>
              <a:rPr lang="en-GB" dirty="0">
                <a:solidFill>
                  <a:schemeClr val="bg1"/>
                </a:solidFill>
                <a:latin typeface="Arial Nova" panose="020B0504020202020204" pitchFamily="34" charset="0"/>
              </a:rPr>
              <a:t>Poor leadership </a:t>
            </a:r>
          </a:p>
          <a:p>
            <a:pPr>
              <a:lnSpc>
                <a:spcPct val="150000"/>
              </a:lnSpc>
              <a:buFont typeface="Arial" panose="020B0604020202020204" pitchFamily="34" charset="0"/>
              <a:buChar char="•"/>
            </a:pPr>
            <a:r>
              <a:rPr lang="en-GB" dirty="0">
                <a:solidFill>
                  <a:schemeClr val="bg1"/>
                </a:solidFill>
                <a:latin typeface="Arial Nova" panose="020B0504020202020204" pitchFamily="34" charset="0"/>
              </a:rPr>
              <a:t>Failure to model correct behaviour </a:t>
            </a:r>
          </a:p>
          <a:p>
            <a:pPr>
              <a:lnSpc>
                <a:spcPct val="150000"/>
              </a:lnSpc>
              <a:buFont typeface="Arial" panose="020B0604020202020204" pitchFamily="34" charset="0"/>
              <a:buChar char="•"/>
            </a:pPr>
            <a:r>
              <a:rPr lang="en-GB" dirty="0">
                <a:solidFill>
                  <a:schemeClr val="bg1"/>
                </a:solidFill>
                <a:latin typeface="Arial Nova" panose="020B0504020202020204" pitchFamily="34" charset="0"/>
              </a:rPr>
              <a:t>Weak food safety culture </a:t>
            </a:r>
          </a:p>
        </p:txBody>
      </p:sp>
      <p:sp>
        <p:nvSpPr>
          <p:cNvPr id="5" name="TextBox 4">
            <a:extLst>
              <a:ext uri="{FF2B5EF4-FFF2-40B4-BE49-F238E27FC236}">
                <a16:creationId xmlns:a16="http://schemas.microsoft.com/office/drawing/2014/main" id="{606A2A69-9E87-0EBD-D694-F2ABCBFE245F}"/>
              </a:ext>
            </a:extLst>
          </p:cNvPr>
          <p:cNvSpPr txBox="1"/>
          <p:nvPr/>
        </p:nvSpPr>
        <p:spPr>
          <a:xfrm>
            <a:off x="6328612" y="731048"/>
            <a:ext cx="5374105" cy="4057073"/>
          </a:xfrm>
          <a:prstGeom prst="rect">
            <a:avLst/>
          </a:prstGeom>
          <a:noFill/>
        </p:spPr>
        <p:txBody>
          <a:bodyPr wrap="square">
            <a:spAutoFit/>
          </a:bodyPr>
          <a:lstStyle/>
          <a:p>
            <a:pPr>
              <a:buNone/>
            </a:pPr>
            <a:r>
              <a:rPr lang="en-GB" sz="2400" b="1" dirty="0">
                <a:solidFill>
                  <a:schemeClr val="tx2">
                    <a:lumMod val="20000"/>
                    <a:lumOff val="80000"/>
                  </a:schemeClr>
                </a:solidFill>
                <a:effectLst>
                  <a:outerShdw blurRad="38100" dist="38100" dir="2700000" algn="tl">
                    <a:srgbClr val="000000">
                      <a:alpha val="43137"/>
                    </a:srgbClr>
                  </a:outerShdw>
                </a:effectLst>
                <a:latin typeface="Arial Nova" panose="020B0504020202020204" pitchFamily="34" charset="0"/>
              </a:rPr>
              <a:t>Overall Recommendations</a:t>
            </a:r>
          </a:p>
          <a:p>
            <a:pPr>
              <a:buNone/>
            </a:pPr>
            <a:endParaRPr lang="en-GB" sz="2400" b="1" dirty="0">
              <a:solidFill>
                <a:schemeClr val="tx2">
                  <a:lumMod val="20000"/>
                  <a:lumOff val="80000"/>
                </a:schemeClr>
              </a:solidFill>
              <a:effectLst>
                <a:outerShdw blurRad="38100" dist="38100" dir="2700000" algn="tl">
                  <a:srgbClr val="000000">
                    <a:alpha val="43137"/>
                  </a:srgbClr>
                </a:outerShdw>
              </a:effectLst>
              <a:latin typeface="Arial Nova" panose="020B0504020202020204" pitchFamily="34" charset="0"/>
            </a:endParaRPr>
          </a:p>
          <a:p>
            <a:pPr>
              <a:buNone/>
            </a:pPr>
            <a:endParaRPr lang="en-GB" sz="2400" b="1" dirty="0">
              <a:solidFill>
                <a:schemeClr val="tx2">
                  <a:lumMod val="20000"/>
                  <a:lumOff val="80000"/>
                </a:schemeClr>
              </a:solidFill>
              <a:effectLst>
                <a:outerShdw blurRad="38100" dist="38100" dir="2700000" algn="tl">
                  <a:srgbClr val="000000">
                    <a:alpha val="43137"/>
                  </a:srgbClr>
                </a:outerShdw>
              </a:effectLst>
              <a:latin typeface="Arial Nova" panose="020B0504020202020204" pitchFamily="34" charset="0"/>
            </a:endParaRPr>
          </a:p>
          <a:p>
            <a:pPr>
              <a:lnSpc>
                <a:spcPct val="150000"/>
              </a:lnSpc>
              <a:buNone/>
            </a:pPr>
            <a:r>
              <a:rPr lang="en-GB" dirty="0">
                <a:solidFill>
                  <a:schemeClr val="bg1"/>
                </a:solidFill>
                <a:latin typeface="Arial Nova" panose="020B0504020202020204" pitchFamily="34" charset="0"/>
              </a:rPr>
              <a:t>To improve communication Flight Foods should introduce formal food hygiene training before employees start work, replace old machinery also reduce workplace noise. </a:t>
            </a:r>
          </a:p>
          <a:p>
            <a:pPr>
              <a:lnSpc>
                <a:spcPct val="150000"/>
              </a:lnSpc>
            </a:pPr>
            <a:r>
              <a:rPr lang="en-GB" dirty="0">
                <a:solidFill>
                  <a:schemeClr val="bg1"/>
                </a:solidFill>
                <a:latin typeface="Arial Nova" panose="020B0504020202020204" pitchFamily="34" charset="0"/>
              </a:rPr>
              <a:t>Provide multilingual communication. , use visual instructions and demonstrations and offer cultural awareness training. </a:t>
            </a:r>
          </a:p>
        </p:txBody>
      </p:sp>
      <p:sp>
        <p:nvSpPr>
          <p:cNvPr id="4" name="TextBox 3">
            <a:extLst>
              <a:ext uri="{FF2B5EF4-FFF2-40B4-BE49-F238E27FC236}">
                <a16:creationId xmlns:a16="http://schemas.microsoft.com/office/drawing/2014/main" id="{F0870CCF-9DC5-6BE6-79F7-299BC3FCE666}"/>
              </a:ext>
            </a:extLst>
          </p:cNvPr>
          <p:cNvSpPr txBox="1"/>
          <p:nvPr/>
        </p:nvSpPr>
        <p:spPr>
          <a:xfrm>
            <a:off x="7777163" y="0"/>
            <a:ext cx="6105524" cy="400110"/>
          </a:xfrm>
          <a:prstGeom prst="rect">
            <a:avLst/>
          </a:prstGeom>
          <a:noFill/>
        </p:spPr>
        <p:txBody>
          <a:bodyPr wrap="square">
            <a:spAutoFit/>
          </a:bodyPr>
          <a:lstStyle/>
          <a:p>
            <a:r>
              <a:rPr lang="en-GB" sz="1800" b="1" i="1" u="sng" dirty="0">
                <a:solidFill>
                  <a:schemeClr val="bg1"/>
                </a:solidFill>
                <a:effectLst>
                  <a:outerShdw blurRad="38100" dist="38100" dir="2700000" algn="tl">
                    <a:srgbClr val="000000">
                      <a:alpha val="43137"/>
                    </a:srgbClr>
                  </a:outerShdw>
                </a:effectLst>
              </a:rPr>
              <a:t>Presented by</a:t>
            </a:r>
            <a:r>
              <a:rPr lang="en-GB" sz="2000" b="1" i="1" u="sng" dirty="0">
                <a:solidFill>
                  <a:schemeClr val="accent6">
                    <a:lumMod val="40000"/>
                    <a:lumOff val="60000"/>
                  </a:schemeClr>
                </a:solidFill>
                <a:effectLst>
                  <a:outerShdw blurRad="38100" dist="38100" dir="2700000" algn="tl">
                    <a:srgbClr val="000000">
                      <a:alpha val="43137"/>
                    </a:srgbClr>
                  </a:outerShdw>
                </a:effectLst>
              </a:rPr>
              <a:t>: Veronica Contino</a:t>
            </a:r>
            <a:endParaRPr lang="en-GB" sz="1800" b="1" i="1" u="sng" dirty="0">
              <a:solidFill>
                <a:schemeClr val="accent6">
                  <a:lumMod val="40000"/>
                  <a:lumOff val="60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8786706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EB9B008-981C-0578-A011-0682CEAA744B}"/>
              </a:ext>
            </a:extLst>
          </p:cNvPr>
          <p:cNvSpPr txBox="1"/>
          <p:nvPr/>
        </p:nvSpPr>
        <p:spPr>
          <a:xfrm>
            <a:off x="504669" y="0"/>
            <a:ext cx="10942819" cy="7564763"/>
          </a:xfrm>
          <a:prstGeom prst="rect">
            <a:avLst/>
          </a:prstGeom>
          <a:noFill/>
        </p:spPr>
        <p:txBody>
          <a:bodyPr wrap="square">
            <a:spAutoFit/>
          </a:bodyPr>
          <a:lstStyle/>
          <a:p>
            <a:pPr algn="ctr">
              <a:lnSpc>
                <a:spcPct val="200000"/>
              </a:lnSpc>
              <a:buNone/>
            </a:pPr>
            <a:r>
              <a:rPr lang="en-GB" sz="3200" b="1" dirty="0">
                <a:solidFill>
                  <a:schemeClr val="tx2">
                    <a:lumMod val="40000"/>
                    <a:lumOff val="60000"/>
                  </a:schemeClr>
                </a:solidFill>
                <a:effectLst>
                  <a:outerShdw blurRad="38100" dist="38100" dir="2700000" algn="tl">
                    <a:srgbClr val="000000">
                      <a:alpha val="43137"/>
                    </a:srgbClr>
                  </a:outerShdw>
                </a:effectLst>
                <a:latin typeface="Arial Nova" panose="020B0504020202020204" pitchFamily="34" charset="0"/>
              </a:rPr>
              <a:t>CONCLUSION</a:t>
            </a:r>
          </a:p>
          <a:p>
            <a:pPr>
              <a:lnSpc>
                <a:spcPct val="150000"/>
              </a:lnSpc>
              <a:buNone/>
            </a:pPr>
            <a:r>
              <a:rPr lang="en-GB" sz="1900" dirty="0">
                <a:solidFill>
                  <a:schemeClr val="bg1"/>
                </a:solidFill>
                <a:latin typeface="Arial Nova" panose="020B0504020202020204" pitchFamily="34" charset="0"/>
              </a:rPr>
              <a:t>Flight Foods </a:t>
            </a:r>
            <a:r>
              <a:rPr lang="en-GB" sz="1900" dirty="0" err="1">
                <a:solidFill>
                  <a:schemeClr val="bg1"/>
                </a:solidFill>
                <a:latin typeface="Arial Nova" panose="020B0504020202020204" pitchFamily="34" charset="0"/>
              </a:rPr>
              <a:t>Ltd's</a:t>
            </a:r>
            <a:r>
              <a:rPr lang="en-GB" sz="1900" dirty="0">
                <a:solidFill>
                  <a:schemeClr val="bg1"/>
                </a:solidFill>
                <a:latin typeface="Arial Nova" panose="020B0504020202020204" pitchFamily="34" charset="0"/>
              </a:rPr>
              <a:t> problems were mainly caused by poor communication, lack of training, language and cultural barriers, and weak food hygiene practices.</a:t>
            </a:r>
          </a:p>
          <a:p>
            <a:pPr>
              <a:lnSpc>
                <a:spcPct val="150000"/>
              </a:lnSpc>
              <a:buNone/>
            </a:pPr>
            <a:r>
              <a:rPr lang="en-GB" sz="1900" dirty="0">
                <a:solidFill>
                  <a:schemeClr val="bg1"/>
                </a:solidFill>
                <a:latin typeface="Arial Nova" panose="020B0504020202020204" pitchFamily="34" charset="0"/>
              </a:rPr>
              <a:t>These issues resulted in production errors, customer complaints, and the loss of airline clients.</a:t>
            </a:r>
          </a:p>
          <a:p>
            <a:pPr>
              <a:lnSpc>
                <a:spcPct val="150000"/>
              </a:lnSpc>
              <a:buNone/>
            </a:pPr>
            <a:r>
              <a:rPr lang="en-GB" sz="1900" dirty="0">
                <a:solidFill>
                  <a:schemeClr val="bg1"/>
                </a:solidFill>
                <a:latin typeface="Arial Nova" panose="020B0504020202020204" pitchFamily="34" charset="0"/>
              </a:rPr>
              <a:t>The </a:t>
            </a:r>
            <a:r>
              <a:rPr lang="en-GB" sz="1900" b="1" dirty="0">
                <a:solidFill>
                  <a:schemeClr val="bg1"/>
                </a:solidFill>
                <a:latin typeface="Arial Nova" panose="020B0504020202020204" pitchFamily="34" charset="0"/>
              </a:rPr>
              <a:t>Berlo SMCR Model</a:t>
            </a:r>
            <a:r>
              <a:rPr lang="en-GB" sz="1900" dirty="0">
                <a:solidFill>
                  <a:schemeClr val="bg1"/>
                </a:solidFill>
                <a:latin typeface="Arial Nova" panose="020B0504020202020204" pitchFamily="34" charset="0"/>
              </a:rPr>
              <a:t> shows that communication failed because the message was not delivered or understood effectively due to language differences, noisy working conditions, and employees' different skills and experiences.</a:t>
            </a:r>
          </a:p>
          <a:p>
            <a:pPr>
              <a:lnSpc>
                <a:spcPct val="150000"/>
              </a:lnSpc>
              <a:buNone/>
            </a:pPr>
            <a:r>
              <a:rPr lang="en-GB" sz="1900" dirty="0">
                <a:solidFill>
                  <a:schemeClr val="bg1"/>
                </a:solidFill>
                <a:latin typeface="Arial Nova" panose="020B0504020202020204" pitchFamily="34" charset="0"/>
              </a:rPr>
              <a:t>The </a:t>
            </a:r>
            <a:r>
              <a:rPr lang="en-GB" sz="1900" b="1" dirty="0">
                <a:solidFill>
                  <a:schemeClr val="bg1"/>
                </a:solidFill>
                <a:latin typeface="Arial Nova" panose="020B0504020202020204" pitchFamily="34" charset="0"/>
              </a:rPr>
              <a:t>Schramm Model</a:t>
            </a:r>
            <a:r>
              <a:rPr lang="en-GB" sz="1900" dirty="0">
                <a:solidFill>
                  <a:schemeClr val="bg1"/>
                </a:solidFill>
                <a:latin typeface="Arial Nova" panose="020B0504020202020204" pitchFamily="34" charset="0"/>
              </a:rPr>
              <a:t> highlights the importance of feedback and a shared field of experience. At Flight Foods Ltd, communication was mostly one-way, with little opportunity for employees to ask questions or confirm their understanding.</a:t>
            </a:r>
          </a:p>
          <a:p>
            <a:pPr>
              <a:lnSpc>
                <a:spcPct val="150000"/>
              </a:lnSpc>
              <a:buNone/>
            </a:pPr>
            <a:r>
              <a:rPr lang="en-GB" sz="1900" dirty="0">
                <a:solidFill>
                  <a:schemeClr val="bg1"/>
                </a:solidFill>
                <a:latin typeface="Arial Nova" panose="020B0504020202020204" pitchFamily="34" charset="0"/>
              </a:rPr>
              <a:t>Overall, both models show that effective communication, proper training, and continuous feedback are essential to improve food safety, reduce errors, and rebuild customer confidence.</a:t>
            </a:r>
          </a:p>
          <a:p>
            <a:pPr algn="ctr">
              <a:lnSpc>
                <a:spcPct val="200000"/>
              </a:lnSpc>
              <a:buNone/>
            </a:pPr>
            <a:endParaRPr lang="en-GB" sz="1900" b="1" dirty="0">
              <a:solidFill>
                <a:schemeClr val="bg1"/>
              </a:solidFill>
              <a:effectLst>
                <a:outerShdw blurRad="38100" dist="38100" dir="2700000" algn="tl">
                  <a:srgbClr val="000000">
                    <a:alpha val="43137"/>
                  </a:srgbClr>
                </a:outerShdw>
              </a:effectLst>
              <a:latin typeface="Arial Nova" panose="020B0504020202020204" pitchFamily="34" charset="0"/>
            </a:endParaRPr>
          </a:p>
          <a:p>
            <a:pPr algn="ctr">
              <a:lnSpc>
                <a:spcPct val="200000"/>
              </a:lnSpc>
              <a:buNone/>
            </a:pPr>
            <a:endParaRPr lang="en-GB" sz="1900" b="1" dirty="0">
              <a:solidFill>
                <a:schemeClr val="bg1"/>
              </a:solidFill>
              <a:effectLst>
                <a:outerShdw blurRad="38100" dist="38100" dir="2700000" algn="tl">
                  <a:srgbClr val="000000">
                    <a:alpha val="43137"/>
                  </a:srgbClr>
                </a:outerShdw>
              </a:effectLst>
              <a:latin typeface="Arial Nova" panose="020B0504020202020204" pitchFamily="34" charset="0"/>
            </a:endParaRPr>
          </a:p>
          <a:p>
            <a:pPr algn="ctr">
              <a:lnSpc>
                <a:spcPct val="200000"/>
              </a:lnSpc>
              <a:buNone/>
            </a:pPr>
            <a:endParaRPr lang="en-GB" sz="1900" b="1" dirty="0">
              <a:solidFill>
                <a:schemeClr val="bg1"/>
              </a:solidFill>
              <a:effectLst>
                <a:outerShdw blurRad="38100" dist="38100" dir="2700000" algn="tl">
                  <a:srgbClr val="000000">
                    <a:alpha val="43137"/>
                  </a:srgbClr>
                </a:outerShdw>
              </a:effectLst>
              <a:latin typeface="Arial Nova" panose="020B0504020202020204" pitchFamily="34" charset="0"/>
            </a:endParaRPr>
          </a:p>
        </p:txBody>
      </p:sp>
    </p:spTree>
    <p:extLst>
      <p:ext uri="{BB962C8B-B14F-4D97-AF65-F5344CB8AC3E}">
        <p14:creationId xmlns:p14="http://schemas.microsoft.com/office/powerpoint/2010/main" val="19207997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2D5EB24-9336-3AD3-4E26-022B4B3F75E7}"/>
              </a:ext>
            </a:extLst>
          </p:cNvPr>
          <p:cNvSpPr txBox="1"/>
          <p:nvPr/>
        </p:nvSpPr>
        <p:spPr>
          <a:xfrm>
            <a:off x="954373" y="434715"/>
            <a:ext cx="10767935" cy="4797660"/>
          </a:xfrm>
          <a:prstGeom prst="rect">
            <a:avLst/>
          </a:prstGeom>
          <a:noFill/>
        </p:spPr>
        <p:txBody>
          <a:bodyPr wrap="square">
            <a:spAutoFit/>
          </a:bodyPr>
          <a:lstStyle/>
          <a:p>
            <a:pPr algn="ctr">
              <a:buNone/>
            </a:pPr>
            <a:r>
              <a:rPr lang="en-GB" sz="3200" b="1" dirty="0">
                <a:solidFill>
                  <a:schemeClr val="tx2">
                    <a:lumMod val="40000"/>
                    <a:lumOff val="60000"/>
                  </a:schemeClr>
                </a:solidFill>
                <a:effectLst>
                  <a:outerShdw blurRad="38100" dist="38100" dir="2700000" algn="tl">
                    <a:srgbClr val="000000">
                      <a:alpha val="43137"/>
                    </a:srgbClr>
                  </a:outerShdw>
                </a:effectLst>
                <a:latin typeface="Arial Nova" panose="020B0504020202020204" pitchFamily="34" charset="0"/>
              </a:rPr>
              <a:t>REFERENCES LIST </a:t>
            </a:r>
          </a:p>
          <a:p>
            <a:pPr algn="just">
              <a:lnSpc>
                <a:spcPct val="200000"/>
              </a:lnSpc>
              <a:buNone/>
            </a:pPr>
            <a:endParaRPr lang="en-GB" sz="2000" b="1" dirty="0">
              <a:solidFill>
                <a:schemeClr val="tx2">
                  <a:lumMod val="40000"/>
                  <a:lumOff val="60000"/>
                </a:schemeClr>
              </a:solidFill>
              <a:effectLst>
                <a:outerShdw blurRad="38100" dist="38100" dir="2700000" algn="tl">
                  <a:srgbClr val="000000">
                    <a:alpha val="43137"/>
                  </a:srgbClr>
                </a:outerShdw>
              </a:effectLst>
              <a:latin typeface="Arial Nova" panose="020B0504020202020204" pitchFamily="34" charset="0"/>
            </a:endParaRPr>
          </a:p>
          <a:p>
            <a:pPr algn="just">
              <a:lnSpc>
                <a:spcPct val="200000"/>
              </a:lnSpc>
              <a:buNone/>
            </a:pPr>
            <a:r>
              <a:rPr lang="en-GB" sz="2000" dirty="0">
                <a:solidFill>
                  <a:schemeClr val="bg1"/>
                </a:solidFill>
                <a:latin typeface="Arial Nova" panose="020B0504020202020204" pitchFamily="34" charset="0"/>
              </a:rPr>
              <a:t>Berlo, D.K. (1960) </a:t>
            </a:r>
            <a:r>
              <a:rPr lang="en-GB" sz="2000" i="1" dirty="0">
                <a:solidFill>
                  <a:schemeClr val="bg1"/>
                </a:solidFill>
                <a:latin typeface="Arial Nova" panose="020B0504020202020204" pitchFamily="34" charset="0"/>
              </a:rPr>
              <a:t>The Process of Communication</a:t>
            </a:r>
            <a:r>
              <a:rPr lang="en-GB" sz="2000" dirty="0">
                <a:solidFill>
                  <a:schemeClr val="bg1"/>
                </a:solidFill>
                <a:latin typeface="Arial Nova" panose="020B0504020202020204" pitchFamily="34" charset="0"/>
              </a:rPr>
              <a:t>. New York: Holt, Rinehart &amp; Winston.</a:t>
            </a:r>
          </a:p>
          <a:p>
            <a:pPr algn="just">
              <a:lnSpc>
                <a:spcPct val="200000"/>
              </a:lnSpc>
              <a:buNone/>
            </a:pPr>
            <a:r>
              <a:rPr lang="en-GB" sz="2000" dirty="0">
                <a:solidFill>
                  <a:schemeClr val="bg1"/>
                </a:solidFill>
                <a:latin typeface="Arial Nova" panose="020B0504020202020204" pitchFamily="34" charset="0"/>
              </a:rPr>
              <a:t>Schramm, W. (1954) </a:t>
            </a:r>
            <a:r>
              <a:rPr lang="en-GB" sz="2000" i="1" dirty="0">
                <a:solidFill>
                  <a:schemeClr val="bg1"/>
                </a:solidFill>
                <a:latin typeface="Arial Nova" panose="020B0504020202020204" pitchFamily="34" charset="0"/>
              </a:rPr>
              <a:t>How Communication Works</a:t>
            </a:r>
            <a:r>
              <a:rPr lang="en-GB" sz="2000" dirty="0">
                <a:solidFill>
                  <a:schemeClr val="bg1"/>
                </a:solidFill>
                <a:latin typeface="Arial Nova" panose="020B0504020202020204" pitchFamily="34" charset="0"/>
              </a:rPr>
              <a:t>. Urbana: University of Illinois Press.</a:t>
            </a:r>
          </a:p>
          <a:p>
            <a:pPr algn="just">
              <a:lnSpc>
                <a:spcPct val="200000"/>
              </a:lnSpc>
              <a:buNone/>
            </a:pPr>
            <a:r>
              <a:rPr lang="en-GB" sz="2000" dirty="0">
                <a:solidFill>
                  <a:schemeClr val="bg1"/>
                </a:solidFill>
                <a:latin typeface="Arial Nova" panose="020B0504020202020204" pitchFamily="34" charset="0"/>
              </a:rPr>
              <a:t>Shannon, C.E. and Weaver, W. (1949) </a:t>
            </a:r>
            <a:r>
              <a:rPr lang="en-GB" sz="2000" i="1" dirty="0">
                <a:solidFill>
                  <a:schemeClr val="bg1"/>
                </a:solidFill>
                <a:latin typeface="Arial Nova" panose="020B0504020202020204" pitchFamily="34" charset="0"/>
              </a:rPr>
              <a:t>The Mathematical Theory of Communication</a:t>
            </a:r>
            <a:r>
              <a:rPr lang="en-GB" sz="2000" dirty="0">
                <a:solidFill>
                  <a:schemeClr val="bg1"/>
                </a:solidFill>
                <a:latin typeface="Arial Nova" panose="020B0504020202020204" pitchFamily="34" charset="0"/>
              </a:rPr>
              <a:t>. Urbana: University of Illinois Press.</a:t>
            </a:r>
          </a:p>
          <a:p>
            <a:pPr algn="just">
              <a:lnSpc>
                <a:spcPct val="200000"/>
              </a:lnSpc>
              <a:buNone/>
            </a:pPr>
            <a:r>
              <a:rPr lang="en-GB" sz="2000" dirty="0">
                <a:solidFill>
                  <a:schemeClr val="bg1"/>
                </a:solidFill>
                <a:latin typeface="Arial Nova" panose="020B0504020202020204" pitchFamily="34" charset="0"/>
              </a:rPr>
              <a:t>Food Standards Agency (2023) </a:t>
            </a:r>
            <a:r>
              <a:rPr lang="en-GB" sz="2000" i="1" dirty="0">
                <a:solidFill>
                  <a:schemeClr val="bg1"/>
                </a:solidFill>
                <a:latin typeface="Arial Nova" panose="020B0504020202020204" pitchFamily="34" charset="0"/>
              </a:rPr>
              <a:t>Safer Food Better Business</a:t>
            </a:r>
            <a:r>
              <a:rPr lang="en-GB" sz="2000" dirty="0">
                <a:solidFill>
                  <a:schemeClr val="bg1"/>
                </a:solidFill>
                <a:latin typeface="Arial Nova" panose="020B0504020202020204" pitchFamily="34" charset="0"/>
              </a:rPr>
              <a:t>.</a:t>
            </a:r>
          </a:p>
          <a:p>
            <a:pPr algn="just">
              <a:lnSpc>
                <a:spcPct val="200000"/>
              </a:lnSpc>
              <a:buNone/>
            </a:pPr>
            <a:r>
              <a:rPr lang="en-GB" sz="2000" dirty="0">
                <a:solidFill>
                  <a:schemeClr val="bg1"/>
                </a:solidFill>
                <a:latin typeface="Arial Nova" panose="020B0504020202020204" pitchFamily="34" charset="0"/>
              </a:rPr>
              <a:t>Robbins, S.P. and Judge, T.A. (2023) </a:t>
            </a:r>
            <a:r>
              <a:rPr lang="en-GB" sz="2000" i="1" dirty="0">
                <a:solidFill>
                  <a:schemeClr val="bg1"/>
                </a:solidFill>
                <a:latin typeface="Arial Nova" panose="020B0504020202020204" pitchFamily="34" charset="0"/>
              </a:rPr>
              <a:t>Organisational Behaviour</a:t>
            </a:r>
            <a:r>
              <a:rPr lang="en-GB" sz="2000" dirty="0">
                <a:solidFill>
                  <a:schemeClr val="bg1"/>
                </a:solidFill>
                <a:latin typeface="Arial Nova" panose="020B0504020202020204" pitchFamily="34" charset="0"/>
              </a:rPr>
              <a:t>. 19th ed. Pearson.</a:t>
            </a:r>
          </a:p>
        </p:txBody>
      </p:sp>
    </p:spTree>
    <p:extLst>
      <p:ext uri="{BB962C8B-B14F-4D97-AF65-F5344CB8AC3E}">
        <p14:creationId xmlns:p14="http://schemas.microsoft.com/office/powerpoint/2010/main" val="14040891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8A441BC-3CA3-65EB-D1D9-55D5F01AB73B}"/>
              </a:ext>
            </a:extLst>
          </p:cNvPr>
          <p:cNvSpPr/>
          <p:nvPr/>
        </p:nvSpPr>
        <p:spPr>
          <a:xfrm>
            <a:off x="2094486" y="0"/>
            <a:ext cx="8003025" cy="4611391"/>
          </a:xfrm>
          <a:prstGeom prst="rect">
            <a:avLst/>
          </a:prstGeom>
          <a:noFill/>
        </p:spPr>
        <p:txBody>
          <a:bodyPr wrap="none" lIns="91440" tIns="45720" rIns="91440" bIns="45720">
            <a:spAutoFit/>
          </a:bodyPr>
          <a:lstStyle/>
          <a:p>
            <a:pPr algn="ctr">
              <a:lnSpc>
                <a:spcPct val="300000"/>
              </a:lnSpc>
            </a:pPr>
            <a:r>
              <a:rPr lang="en-GB" sz="5400" b="1" dirty="0">
                <a:ln w="0"/>
                <a:solidFill>
                  <a:schemeClr val="tx2">
                    <a:lumMod val="40000"/>
                    <a:lumOff val="60000"/>
                  </a:schemeClr>
                </a:solidFill>
                <a:effectLst>
                  <a:outerShdw blurRad="38100" dist="25400" dir="5400000" algn="ctr" rotWithShape="0">
                    <a:srgbClr val="6E747A">
                      <a:alpha val="43000"/>
                    </a:srgbClr>
                  </a:outerShdw>
                </a:effectLst>
                <a:latin typeface="Arial Nova" panose="020B0504020202020204" pitchFamily="34" charset="0"/>
              </a:rPr>
              <a:t>Any questions?</a:t>
            </a:r>
          </a:p>
          <a:p>
            <a:pPr algn="ctr">
              <a:lnSpc>
                <a:spcPct val="300000"/>
              </a:lnSpc>
            </a:pPr>
            <a:r>
              <a:rPr lang="en-GB" sz="5400" b="1" cap="none" spc="0" dirty="0">
                <a:ln w="0"/>
                <a:solidFill>
                  <a:schemeClr val="bg2">
                    <a:lumMod val="75000"/>
                  </a:schemeClr>
                </a:solidFill>
                <a:effectLst>
                  <a:outerShdw blurRad="38100" dist="25400" dir="5400000" algn="ctr" rotWithShape="0">
                    <a:srgbClr val="6E747A">
                      <a:alpha val="43000"/>
                    </a:srgbClr>
                  </a:outerShdw>
                </a:effectLst>
                <a:latin typeface="Arial Nova" panose="020B0504020202020204" pitchFamily="34" charset="0"/>
              </a:rPr>
              <a:t>Thank you for listening. </a:t>
            </a:r>
          </a:p>
        </p:txBody>
      </p:sp>
      <p:sp>
        <p:nvSpPr>
          <p:cNvPr id="3" name="TextBox 2">
            <a:extLst>
              <a:ext uri="{FF2B5EF4-FFF2-40B4-BE49-F238E27FC236}">
                <a16:creationId xmlns:a16="http://schemas.microsoft.com/office/drawing/2014/main" id="{EE0188AF-C0E3-82E9-6B28-25BA5B46DBA7}"/>
              </a:ext>
            </a:extLst>
          </p:cNvPr>
          <p:cNvSpPr txBox="1"/>
          <p:nvPr/>
        </p:nvSpPr>
        <p:spPr>
          <a:xfrm>
            <a:off x="718060" y="5831173"/>
            <a:ext cx="10755879" cy="400110"/>
          </a:xfrm>
          <a:prstGeom prst="rect">
            <a:avLst/>
          </a:prstGeom>
          <a:noFill/>
        </p:spPr>
        <p:txBody>
          <a:bodyPr wrap="square" rtlCol="0">
            <a:spAutoFit/>
          </a:bodyPr>
          <a:lstStyle/>
          <a:p>
            <a:r>
              <a:rPr lang="en-GB" sz="2000" b="1" dirty="0">
                <a:solidFill>
                  <a:schemeClr val="bg1"/>
                </a:solidFill>
                <a:effectLst>
                  <a:outerShdw blurRad="38100" dist="38100" dir="2700000" algn="tl">
                    <a:srgbClr val="000000">
                      <a:alpha val="43137"/>
                    </a:srgbClr>
                  </a:outerShdw>
                </a:effectLst>
                <a:latin typeface="Arial Nova" panose="020B0504020202020204" pitchFamily="34" charset="0"/>
              </a:rPr>
              <a:t>Elisei Constantin, Veronica Contino, Sangida Tabassum, Adil Amjad, Vernon Thompson.</a:t>
            </a:r>
          </a:p>
        </p:txBody>
      </p:sp>
    </p:spTree>
    <p:extLst>
      <p:ext uri="{BB962C8B-B14F-4D97-AF65-F5344CB8AC3E}">
        <p14:creationId xmlns:p14="http://schemas.microsoft.com/office/powerpoint/2010/main" val="1742933"/>
      </p:ext>
    </p:extLst>
  </p:cSld>
  <p:clrMapOvr>
    <a:masterClrMapping/>
  </p:clrMapOvr>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Slice</Template>
  <TotalTime>523</TotalTime>
  <Words>2156</Words>
  <Application>Microsoft Office PowerPoint</Application>
  <PresentationFormat>Widescreen</PresentationFormat>
  <Paragraphs>288</Paragraphs>
  <Slides>18</Slides>
  <Notes>3</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18</vt:i4>
      </vt:variant>
    </vt:vector>
  </HeadingPairs>
  <TitlesOfParts>
    <vt:vector size="28" baseType="lpstr">
      <vt:lpstr>Abadi</vt:lpstr>
      <vt:lpstr>ADLaM Display</vt:lpstr>
      <vt:lpstr>Amasis MT Pro Black</vt:lpstr>
      <vt:lpstr>Aptos</vt:lpstr>
      <vt:lpstr>Arial</vt:lpstr>
      <vt:lpstr>Arial Nova</vt:lpstr>
      <vt:lpstr>Century Gothic</vt:lpstr>
      <vt:lpstr>Wingdings</vt:lpstr>
      <vt:lpstr>Wingdings 3</vt:lpstr>
      <vt:lpstr>Slice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veronica contino</dc:creator>
  <cp:lastModifiedBy>veronica contino</cp:lastModifiedBy>
  <cp:revision>19</cp:revision>
  <dcterms:created xsi:type="dcterms:W3CDTF">2026-07-03T17:28:21Z</dcterms:created>
  <dcterms:modified xsi:type="dcterms:W3CDTF">2026-07-12T16:51:25Z</dcterms:modified>
</cp:coreProperties>
</file>