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notesSlides/notesSlide1.xml" ContentType="application/vnd.openxmlformats-officedocument.presentationml.notesSl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38"/>
  </p:notesMasterIdLst>
  <p:handoutMasterIdLst>
    <p:handoutMasterId r:id="rId39"/>
  </p:handoutMasterIdLst>
  <p:sldIdLst>
    <p:sldId id="371" r:id="rId2"/>
    <p:sldId id="761" r:id="rId3"/>
    <p:sldId id="740" r:id="rId4"/>
    <p:sldId id="746" r:id="rId5"/>
    <p:sldId id="750" r:id="rId6"/>
    <p:sldId id="752" r:id="rId7"/>
    <p:sldId id="742" r:id="rId8"/>
    <p:sldId id="770" r:id="rId9"/>
    <p:sldId id="768" r:id="rId10"/>
    <p:sldId id="771" r:id="rId11"/>
    <p:sldId id="813" r:id="rId12"/>
    <p:sldId id="814" r:id="rId13"/>
    <p:sldId id="773" r:id="rId14"/>
    <p:sldId id="772" r:id="rId15"/>
    <p:sldId id="775" r:id="rId16"/>
    <p:sldId id="777" r:id="rId17"/>
    <p:sldId id="774" r:id="rId18"/>
    <p:sldId id="779" r:id="rId19"/>
    <p:sldId id="781" r:id="rId20"/>
    <p:sldId id="776" r:id="rId21"/>
    <p:sldId id="778" r:id="rId22"/>
    <p:sldId id="815" r:id="rId23"/>
    <p:sldId id="817" r:id="rId24"/>
    <p:sldId id="816" r:id="rId25"/>
    <p:sldId id="818" r:id="rId26"/>
    <p:sldId id="819" r:id="rId27"/>
    <p:sldId id="783" r:id="rId28"/>
    <p:sldId id="780" r:id="rId29"/>
    <p:sldId id="782" r:id="rId30"/>
    <p:sldId id="785" r:id="rId31"/>
    <p:sldId id="784" r:id="rId32"/>
    <p:sldId id="787" r:id="rId33"/>
    <p:sldId id="789" r:id="rId34"/>
    <p:sldId id="786" r:id="rId35"/>
    <p:sldId id="820" r:id="rId36"/>
    <p:sldId id="821" r:id="rId37"/>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181" autoAdjust="0"/>
  </p:normalViewPr>
  <p:slideViewPr>
    <p:cSldViewPr>
      <p:cViewPr varScale="1">
        <p:scale>
          <a:sx n="70" d="100"/>
          <a:sy n="70" d="100"/>
        </p:scale>
        <p:origin x="107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2025/10/16</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2025/10/16</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918420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2025/10/16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2025/10/16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2025/10/16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2025/10/16</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2025/10/16</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2025/10/16</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2025/10/16</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2025/10/16</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2025/10/16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2025/10/16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2025/10/16</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2025/10/16</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0.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a:extLst>
              <a:ext uri="{FF2B5EF4-FFF2-40B4-BE49-F238E27FC236}">
                <a16:creationId xmlns:a16="http://schemas.microsoft.com/office/drawing/2014/main" id="{04A4B2CC-CE9E-FCDE-6821-004104735F12}"/>
              </a:ext>
            </a:extLst>
          </p:cNvPr>
          <p:cNvPicPr>
            <a:picLocks noChangeAspect="1"/>
          </p:cNvPicPr>
          <p:nvPr/>
        </p:nvPicPr>
        <p:blipFill>
          <a:blip r:embed="rId3"/>
          <a:stretch>
            <a:fillRect/>
          </a:stretch>
        </p:blipFill>
        <p:spPr>
          <a:xfrm>
            <a:off x="0" y="1"/>
            <a:ext cx="12190413" cy="2709714"/>
          </a:xfrm>
          <a:prstGeom prst="rect">
            <a:avLst/>
          </a:prstGeom>
        </p:spPr>
      </p:pic>
      <p:pic>
        <p:nvPicPr>
          <p:cNvPr id="4" name="圖片 3">
            <a:extLst>
              <a:ext uri="{FF2B5EF4-FFF2-40B4-BE49-F238E27FC236}">
                <a16:creationId xmlns:a16="http://schemas.microsoft.com/office/drawing/2014/main" id="{4DCCE805-237F-5E66-CDAB-7422289C779F}"/>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7" name="圖片 6">
            <a:extLst>
              <a:ext uri="{FF2B5EF4-FFF2-40B4-BE49-F238E27FC236}">
                <a16:creationId xmlns:a16="http://schemas.microsoft.com/office/drawing/2014/main" id="{E51021B7-5B8D-A2C7-E319-56A54DE341C2}"/>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10" name="圖片 9">
            <a:extLst>
              <a:ext uri="{FF2B5EF4-FFF2-40B4-BE49-F238E27FC236}">
                <a16:creationId xmlns:a16="http://schemas.microsoft.com/office/drawing/2014/main" id="{E98A044F-C56C-FBE1-A7FA-DFE0D498AEE3}"/>
              </a:ext>
            </a:extLst>
          </p:cNvPr>
          <p:cNvPicPr>
            <a:picLocks noChangeAspect="1"/>
          </p:cNvPicPr>
          <p:nvPr/>
        </p:nvPicPr>
        <p:blipFill>
          <a:blip r:embed="rId6"/>
          <a:stretch>
            <a:fillRect/>
          </a:stretch>
        </p:blipFill>
        <p:spPr>
          <a:xfrm>
            <a:off x="4222998" y="4941961"/>
            <a:ext cx="4248472" cy="1917625"/>
          </a:xfrm>
          <a:prstGeom prst="rect">
            <a:avLst/>
          </a:prstGeom>
        </p:spPr>
      </p:pic>
      <p:sp>
        <p:nvSpPr>
          <p:cNvPr id="11" name="圖說文字: 雙折線 10">
            <a:extLst>
              <a:ext uri="{FF2B5EF4-FFF2-40B4-BE49-F238E27FC236}">
                <a16:creationId xmlns:a16="http://schemas.microsoft.com/office/drawing/2014/main" id="{DC383A0F-3FA5-3496-079F-F30D8C20ED81}"/>
              </a:ext>
            </a:extLst>
          </p:cNvPr>
          <p:cNvSpPr/>
          <p:nvPr/>
        </p:nvSpPr>
        <p:spPr>
          <a:xfrm>
            <a:off x="8661131" y="3645818"/>
            <a:ext cx="574144" cy="2839764"/>
          </a:xfrm>
          <a:prstGeom prst="borderCallout3">
            <a:avLst>
              <a:gd name="adj1" fmla="val 99576"/>
              <a:gd name="adj2" fmla="val 44755"/>
              <a:gd name="adj3" fmla="val 112331"/>
              <a:gd name="adj4" fmla="val 42109"/>
              <a:gd name="adj5" fmla="val 112454"/>
              <a:gd name="adj6" fmla="val -43210"/>
              <a:gd name="adj7" fmla="val 107245"/>
              <a:gd name="adj8" fmla="val -46516"/>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600" b="1" dirty="0">
                <a:solidFill>
                  <a:schemeClr val="tx1"/>
                </a:solidFill>
              </a:rPr>
              <a:t>超世希有第十八</a:t>
            </a:r>
            <a:endParaRPr lang="zh-TW" altLang="en-US" sz="2600" b="1" dirty="0">
              <a:solidFill>
                <a:schemeClr val="tx1"/>
              </a:solidFill>
            </a:endParaRPr>
          </a:p>
        </p:txBody>
      </p:sp>
    </p:spTree>
    <p:extLst>
      <p:ext uri="{BB962C8B-B14F-4D97-AF65-F5344CB8AC3E}">
        <p14:creationId xmlns:p14="http://schemas.microsoft.com/office/powerpoint/2010/main" val="19509594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2DDD42D7-517C-E5A5-4C8C-022FB984EEB8}"/>
              </a:ext>
            </a:extLst>
          </p:cNvPr>
          <p:cNvSpPr txBox="1"/>
          <p:nvPr/>
        </p:nvSpPr>
        <p:spPr>
          <a:xfrm>
            <a:off x="87168" y="595203"/>
            <a:ext cx="11264622"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彼極樂國。所有眾生。容色微妙。超世希有。咸同一類。無差別相。但因順餘方俗。故有天人之名。佛告阿難。譬如世間貧苦乞人。在帝王邊。面貌形狀寧可類乎。帝王若比轉輪聖王。則為鄙陋。猶彼乞人。在帝王邊也。轉輪聖王。威相第一。比之忉利天王。又復醜劣。假令帝釋。比第六天。雖百千倍不相類也。第六天王。若比極樂國中。菩薩聲聞。光顏容色。雖萬億倍。不相及逮。所處宮殿。衣服飲食。猶如他化自在天王。至於威德。階位。神通變化。一切天人。不可為比。百千萬億。不可計倍。阿難應知。無量壽佛極樂國土。如是功德莊嚴。不可思議。</a:t>
            </a:r>
          </a:p>
        </p:txBody>
      </p:sp>
      <p:sp>
        <p:nvSpPr>
          <p:cNvPr id="3" name="文字方塊 2">
            <a:extLst>
              <a:ext uri="{FF2B5EF4-FFF2-40B4-BE49-F238E27FC236}">
                <a16:creationId xmlns:a16="http://schemas.microsoft.com/office/drawing/2014/main" id="{ADE58507-DEC8-C006-3EF1-D88955D3B640}"/>
              </a:ext>
            </a:extLst>
          </p:cNvPr>
          <p:cNvSpPr txBox="1"/>
          <p:nvPr/>
        </p:nvSpPr>
        <p:spPr>
          <a:xfrm>
            <a:off x="11279782" y="620285"/>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超世希有第十八</a:t>
            </a:r>
          </a:p>
        </p:txBody>
      </p:sp>
    </p:spTree>
    <p:extLst>
      <p:ext uri="{BB962C8B-B14F-4D97-AF65-F5344CB8AC3E}">
        <p14:creationId xmlns:p14="http://schemas.microsoft.com/office/powerpoint/2010/main" val="991347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匾額 7" descr="佛學概要十四講表 習講">
            <a:extLst>
              <a:ext uri="{FF2B5EF4-FFF2-40B4-BE49-F238E27FC236}">
                <a16:creationId xmlns:a16="http://schemas.microsoft.com/office/drawing/2014/main" id="{B47D7715-812C-F99F-42EC-48844E449A8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3" name="文字方塊 2">
            <a:extLst>
              <a:ext uri="{FF2B5EF4-FFF2-40B4-BE49-F238E27FC236}">
                <a16:creationId xmlns:a16="http://schemas.microsoft.com/office/drawing/2014/main" id="{F505DC9D-8624-D717-4BD7-97FDBCD80350}"/>
              </a:ext>
            </a:extLst>
          </p:cNvPr>
          <p:cNvSpPr txBox="1"/>
          <p:nvPr/>
        </p:nvSpPr>
        <p:spPr>
          <a:xfrm>
            <a:off x="8960425"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彼極樂國。所有眾生。容色微妙。超世希有。咸同一類。無差別相。但因順餘方俗。故有天人之名。</a:t>
            </a:r>
          </a:p>
        </p:txBody>
      </p:sp>
      <p:sp>
        <p:nvSpPr>
          <p:cNvPr id="4" name="文字方塊 3">
            <a:extLst>
              <a:ext uri="{FF2B5EF4-FFF2-40B4-BE49-F238E27FC236}">
                <a16:creationId xmlns:a16="http://schemas.microsoft.com/office/drawing/2014/main" id="{30A8A62E-BCC0-2CE9-4128-6DF3511DA6B0}"/>
              </a:ext>
            </a:extLst>
          </p:cNvPr>
          <p:cNvSpPr txBox="1"/>
          <p:nvPr/>
        </p:nvSpPr>
        <p:spPr>
          <a:xfrm>
            <a:off x="2851060" y="801502"/>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先明正報。「所有眾生，容色微妙」。「容」者，形容，容貌。「色」者，色相。「微妙」者，精妙之極。所有眾生皆是一清淨句之流現，超越世間，故云「超世希有」。再者，悉皆蓮華化生真金色身，三十二相，故云「超世希有」。色相皆如，故曰「咸同一類，無差別相」。此即「身悉金色願」、「三十二相願」與「身無差別願」之成就。</a:t>
            </a:r>
          </a:p>
        </p:txBody>
      </p:sp>
      <p:sp>
        <p:nvSpPr>
          <p:cNvPr id="2" name="文字方塊 1">
            <a:extLst>
              <a:ext uri="{FF2B5EF4-FFF2-40B4-BE49-F238E27FC236}">
                <a16:creationId xmlns:a16="http://schemas.microsoft.com/office/drawing/2014/main" id="{49018949-4C9D-3522-8CCA-87B184D00EBB}"/>
              </a:ext>
            </a:extLst>
          </p:cNvPr>
          <p:cNvSpPr txBox="1"/>
          <p:nvPr/>
        </p:nvSpPr>
        <p:spPr>
          <a:xfrm>
            <a:off x="49143" y="870166"/>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又彼土眾生，「皆得神通自在」，「皆悉住於正定之聚」，「得不退轉」，實皆遠超天人。唯以他方多有天人，故隨方俗，而亦有天人之名。</a:t>
            </a:r>
          </a:p>
        </p:txBody>
      </p:sp>
    </p:spTree>
    <p:extLst>
      <p:ext uri="{BB962C8B-B14F-4D97-AF65-F5344CB8AC3E}">
        <p14:creationId xmlns:p14="http://schemas.microsoft.com/office/powerpoint/2010/main" val="31105586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C5F9DE4E-74CE-B339-9627-9174F4290DAC}"/>
              </a:ext>
            </a:extLst>
          </p:cNvPr>
          <p:cNvSpPr txBox="1"/>
          <p:nvPr/>
        </p:nvSpPr>
        <p:spPr>
          <a:xfrm>
            <a:off x="6347226" y="654142"/>
            <a:ext cx="5724644"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佛告阿難。譬如世間貧苦乞人。在帝王邊。面貌形狀寧可類乎。帝王若比轉輪聖王。則為鄙陋。猶彼乞人。在帝王邊也。轉輪聖王。威相第一。比之忉利天王。又復醜劣。假令帝釋。比第六天。雖百千倍不相類也。第六天王。若比極樂國中。菩薩聲聞。光顏容色。雖萬億倍。不相及逮。</a:t>
            </a:r>
          </a:p>
        </p:txBody>
      </p:sp>
      <p:sp>
        <p:nvSpPr>
          <p:cNvPr id="7" name="文字方塊 6">
            <a:extLst>
              <a:ext uri="{FF2B5EF4-FFF2-40B4-BE49-F238E27FC236}">
                <a16:creationId xmlns:a16="http://schemas.microsoft.com/office/drawing/2014/main" id="{40718A9B-9F19-0BB7-3685-1DEE197BF957}"/>
              </a:ext>
            </a:extLst>
          </p:cNvPr>
          <p:cNvSpPr txBox="1"/>
          <p:nvPr/>
        </p:nvSpPr>
        <p:spPr>
          <a:xfrm>
            <a:off x="190550"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舉喻以顯彼土眾生容色之超勝。共作五番譬喻校量：㈠以乞人比帝王。乞者，乞丐，以乞人比帝王，則醜陋甚矣。㈡以人間帝王比轉輪聖王，又不如遠甚。㈢以轉輪王比帝釋。㈣以帝釋比第六天，又皆醜劣遠甚，過於百千倍也。㈤但若以第六天王比極樂世界之菩薩與聲聞，則「不相及逮」（不可及），過於萬億倍。極顯彼國會眾，光顏容色超世希有。</a:t>
            </a:r>
          </a:p>
        </p:txBody>
      </p:sp>
    </p:spTree>
    <p:extLst>
      <p:ext uri="{BB962C8B-B14F-4D97-AF65-F5344CB8AC3E}">
        <p14:creationId xmlns:p14="http://schemas.microsoft.com/office/powerpoint/2010/main" val="12370730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8E01E96F-FDD0-4EAE-6C52-6E747E051963}"/>
              </a:ext>
            </a:extLst>
          </p:cNvPr>
          <p:cNvSpPr txBox="1"/>
          <p:nvPr/>
        </p:nvSpPr>
        <p:spPr>
          <a:xfrm>
            <a:off x="8337901" y="654142"/>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所處宮殿。衣服飲食。猶如他化自在天王。至於威德。階位。神通變化。一切天人。不可為比。百千萬億。不可計倍。阿難應知。無量壽佛極樂國土。如是功德莊嚴。不可思議。</a:t>
            </a:r>
          </a:p>
        </p:txBody>
      </p:sp>
      <p:sp>
        <p:nvSpPr>
          <p:cNvPr id="5" name="文字方塊 4">
            <a:extLst>
              <a:ext uri="{FF2B5EF4-FFF2-40B4-BE49-F238E27FC236}">
                <a16:creationId xmlns:a16="http://schemas.microsoft.com/office/drawing/2014/main" id="{458FB407-158D-6738-BC56-F3AAC9B74835}"/>
              </a:ext>
            </a:extLst>
          </p:cNvPr>
          <p:cNvSpPr txBox="1"/>
          <p:nvPr/>
        </p:nvSpPr>
        <p:spPr>
          <a:xfrm>
            <a:off x="3070870" y="704117"/>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右顯彼土眾生，依報超勝。衣食住三者，皆如欲界之頂第六天之天王。</a:t>
            </a:r>
          </a:p>
        </p:txBody>
      </p:sp>
      <p:sp>
        <p:nvSpPr>
          <p:cNvPr id="4" name="文字方塊 3">
            <a:extLst>
              <a:ext uri="{FF2B5EF4-FFF2-40B4-BE49-F238E27FC236}">
                <a16:creationId xmlns:a16="http://schemas.microsoft.com/office/drawing/2014/main" id="{8839FBF3-48EA-974E-D741-E14AC731C959}"/>
              </a:ext>
            </a:extLst>
          </p:cNvPr>
          <p:cNvSpPr txBox="1"/>
          <p:nvPr/>
        </p:nvSpPr>
        <p:spPr>
          <a:xfrm>
            <a:off x="125314" y="69349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顯正報之威德品位，超世希有。「威德」者，威神功德也。「神智洞達，威力自在」，「住正定聚」，「決證極果」，故云威德無比。「階位」者，階地品位。得三不退，位齊補處。故云階位無比。「神通變化」者，經云，彼土聲聞「能於掌中持一切世界」。威德階位與神變三者，一切天人，不能為比。乃至百千億倍，甚至不可計倍之相懸殊也。</a:t>
            </a:r>
          </a:p>
        </p:txBody>
      </p:sp>
    </p:spTree>
    <p:extLst>
      <p:ext uri="{BB962C8B-B14F-4D97-AF65-F5344CB8AC3E}">
        <p14:creationId xmlns:p14="http://schemas.microsoft.com/office/powerpoint/2010/main" val="2208136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8C983F45-B6B6-60C4-E48B-BF1DD59EC7D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3" name="文字方塊 2">
            <a:extLst>
              <a:ext uri="{FF2B5EF4-FFF2-40B4-BE49-F238E27FC236}">
                <a16:creationId xmlns:a16="http://schemas.microsoft.com/office/drawing/2014/main" id="{36E72512-0FDE-726D-CE0E-487977D9E3A5}"/>
              </a:ext>
            </a:extLst>
          </p:cNvPr>
          <p:cNvSpPr txBox="1"/>
          <p:nvPr/>
        </p:nvSpPr>
        <p:spPr>
          <a:xfrm>
            <a:off x="7583760" y="621482"/>
            <a:ext cx="3005951" cy="5367940"/>
          </a:xfrm>
          <a:prstGeom prst="rect">
            <a:avLst/>
          </a:prstGeom>
          <a:noFill/>
        </p:spPr>
        <p:txBody>
          <a:bodyPr vert="eaVert" wrap="square" rtlCol="0">
            <a:spAutoFit/>
          </a:bodyPr>
          <a:lstStyle/>
          <a:p>
            <a:pPr>
              <a:lnSpc>
                <a:spcPts val="4400"/>
              </a:lnSpc>
            </a:pPr>
            <a:r>
              <a:rPr lang="zh-CN" altLang="en-US" sz="2800" dirty="0">
                <a:solidFill>
                  <a:schemeClr val="bg1">
                    <a:lumMod val="95000"/>
                  </a:schemeClr>
                </a:solidFill>
              </a:rPr>
              <a:t>「</a:t>
            </a:r>
            <a:r>
              <a:rPr lang="zh-TW" altLang="en-US" sz="2800" dirty="0">
                <a:solidFill>
                  <a:schemeClr val="bg1">
                    <a:lumMod val="95000"/>
                  </a:schemeClr>
                </a:solidFill>
              </a:rPr>
              <a:t>阿難應知。無量壽佛極樂國土。如是功德莊嚴。不可思議。</a:t>
            </a:r>
            <a:r>
              <a:rPr lang="zh-CN" altLang="en-US" sz="2800" dirty="0">
                <a:solidFill>
                  <a:schemeClr val="bg1">
                    <a:lumMod val="95000"/>
                  </a:schemeClr>
                </a:solidFill>
              </a:rPr>
              <a:t>」</a:t>
            </a:r>
            <a:r>
              <a:rPr lang="zh-TW" altLang="en-US" sz="2800" dirty="0">
                <a:solidFill>
                  <a:schemeClr val="bg1">
                    <a:lumMod val="95000"/>
                  </a:schemeClr>
                </a:solidFill>
              </a:rPr>
              <a:t>是故末後總讚「無量壽佛極樂國土」曰：「如是功德莊嚴，不可思議」。</a:t>
            </a:r>
          </a:p>
        </p:txBody>
      </p:sp>
    </p:spTree>
    <p:extLst>
      <p:ext uri="{BB962C8B-B14F-4D97-AF65-F5344CB8AC3E}">
        <p14:creationId xmlns:p14="http://schemas.microsoft.com/office/powerpoint/2010/main" val="354955424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2D26EA6-40C0-00E4-F16B-6FF304CB073C}"/>
              </a:ext>
            </a:extLst>
          </p:cNvPr>
          <p:cNvSpPr txBox="1"/>
          <p:nvPr/>
        </p:nvSpPr>
        <p:spPr>
          <a:xfrm>
            <a:off x="125549" y="0"/>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超世希有第十八</a:t>
            </a:r>
          </a:p>
          <a:p>
            <a:pPr>
              <a:lnSpc>
                <a:spcPts val="3000"/>
              </a:lnSpc>
            </a:pPr>
            <a:r>
              <a:rPr lang="zh-TW" altLang="en-US" sz="2800" dirty="0">
                <a:solidFill>
                  <a:schemeClr val="bg1"/>
                </a:solidFill>
              </a:rPr>
              <a:t>彼極樂國。所有眾生。容色微妙。超世希有。咸同一類。無差別相。但因順餘方俗。故有天人之名。佛告阿難。譬如世間貧苦乞人。在帝王邊。面貌形狀寧可類乎。帝王若比轉輪聖王。則為鄙陋。猶彼乞人。在帝王邊也。轉輪聖王。威相第一。比之忉利天王。又復醜劣。</a:t>
            </a:r>
          </a:p>
        </p:txBody>
      </p:sp>
      <p:sp>
        <p:nvSpPr>
          <p:cNvPr id="8" name="文字方塊 7">
            <a:extLst>
              <a:ext uri="{FF2B5EF4-FFF2-40B4-BE49-F238E27FC236}">
                <a16:creationId xmlns:a16="http://schemas.microsoft.com/office/drawing/2014/main" id="{093152E0-9126-86EE-B516-5B9DBCC03735}"/>
              </a:ext>
            </a:extLst>
          </p:cNvPr>
          <p:cNvSpPr txBox="1"/>
          <p:nvPr/>
        </p:nvSpPr>
        <p:spPr>
          <a:xfrm>
            <a:off x="120470" y="1917626"/>
            <a:ext cx="12064864" cy="5016758"/>
          </a:xfrm>
          <a:prstGeom prst="rect">
            <a:avLst/>
          </a:prstGeom>
          <a:noFill/>
        </p:spPr>
        <p:txBody>
          <a:bodyPr wrap="square" rtlCol="0">
            <a:spAutoFit/>
          </a:bodyPr>
          <a:lstStyle/>
          <a:p>
            <a:pPr>
              <a:lnSpc>
                <a:spcPts val="3200"/>
              </a:lnSpc>
            </a:pPr>
            <a:r>
              <a:rPr lang="en-US" altLang="zh-TW" sz="2800" b="1" dirty="0">
                <a:solidFill>
                  <a:schemeClr val="bg1"/>
                </a:solidFill>
              </a:rPr>
              <a:t>Chapter 18: Transcendent and Rare Among Worlds</a:t>
            </a:r>
          </a:p>
          <a:p>
            <a:pPr>
              <a:lnSpc>
                <a:spcPts val="3200"/>
              </a:lnSpc>
            </a:pPr>
            <a:r>
              <a:rPr lang="en-US" altLang="zh-TW" sz="2800" b="1" dirty="0">
                <a:solidFill>
                  <a:schemeClr val="bg1"/>
                </a:solidFill>
              </a:rPr>
              <a:t>In that Land of Ultimate Bliss, all sentient beings possess forms and complexions of subtle beauty, transcending anything found in other worlds—truly rare and extraordinary. They are all of one kind, with no distinctions or differences in appearance. Only in accordance with the conventions of other realms are they given the names of “devas” or “humans.” The Buddha said to </a:t>
            </a:r>
            <a:r>
              <a:rPr lang="en-US" altLang="zh-TW" sz="2800" b="1" dirty="0" err="1">
                <a:solidFill>
                  <a:schemeClr val="bg1"/>
                </a:solidFill>
              </a:rPr>
              <a:t>Ānanda</a:t>
            </a:r>
            <a:r>
              <a:rPr lang="en-US" altLang="zh-TW" sz="2800" b="1" dirty="0">
                <a:solidFill>
                  <a:schemeClr val="bg1"/>
                </a:solidFill>
              </a:rPr>
              <a:t>: “It is like a poor beggar in the human world standing beside a mighty emperor—could their appearance or bearing possibly compare? Yet even that emperor, when compared with a Wheel-Turning Sage King, would seem humble and coarse, just as the beggar seems before the emperor. And even the Wheel-Turning Sage King, though supreme among humans, would appear unsightly when compared to </a:t>
            </a:r>
            <a:r>
              <a:rPr lang="en-US" altLang="zh-TW" sz="2800" b="1" dirty="0" err="1">
                <a:solidFill>
                  <a:schemeClr val="bg1"/>
                </a:solidFill>
              </a:rPr>
              <a:t>Śakra</a:t>
            </a:r>
            <a:r>
              <a:rPr lang="en-US" altLang="zh-TW" sz="2800" b="1" dirty="0">
                <a:solidFill>
                  <a:schemeClr val="bg1"/>
                </a:solidFill>
              </a:rPr>
              <a:t>, Lord of the </a:t>
            </a:r>
            <a:r>
              <a:rPr lang="en-US" altLang="zh-TW" sz="2800" b="1" dirty="0" err="1">
                <a:solidFill>
                  <a:schemeClr val="bg1"/>
                </a:solidFill>
              </a:rPr>
              <a:t>Trāyastriṃśa</a:t>
            </a:r>
            <a:r>
              <a:rPr lang="en-US" altLang="zh-TW" sz="2800" b="1" dirty="0">
                <a:solidFill>
                  <a:schemeClr val="bg1"/>
                </a:solidFill>
              </a:rPr>
              <a:t> Heaven.”</a:t>
            </a:r>
            <a:endParaRPr lang="zh-TW" altLang="en-US" sz="2800" b="1" dirty="0">
              <a:solidFill>
                <a:schemeClr val="bg1"/>
              </a:solidFill>
            </a:endParaRPr>
          </a:p>
        </p:txBody>
      </p:sp>
    </p:spTree>
    <p:extLst>
      <p:ext uri="{BB962C8B-B14F-4D97-AF65-F5344CB8AC3E}">
        <p14:creationId xmlns:p14="http://schemas.microsoft.com/office/powerpoint/2010/main" val="306929704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9BF929D-70DD-60D9-BEC5-7775579FBD47}"/>
              </a:ext>
            </a:extLst>
          </p:cNvPr>
          <p:cNvSpPr txBox="1"/>
          <p:nvPr/>
        </p:nvSpPr>
        <p:spPr>
          <a:xfrm>
            <a:off x="98726"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假令帝釋。比第六天。雖百千倍不相類也。第六天王。若比極樂國中。菩薩聲聞。光顏容色。雖萬億倍。不相及逮。所處宮殿。衣服飲食。猶如他化自在天王。至於威德。階位。神通變化。一切天人。不可為比。百千萬億。不可計倍。阿難應知。無量壽佛極樂國土。如是功德莊嚴。不可思議。</a:t>
            </a:r>
          </a:p>
        </p:txBody>
      </p:sp>
      <p:sp>
        <p:nvSpPr>
          <p:cNvPr id="8" name="文字方塊 7">
            <a:extLst>
              <a:ext uri="{FF2B5EF4-FFF2-40B4-BE49-F238E27FC236}">
                <a16:creationId xmlns:a16="http://schemas.microsoft.com/office/drawing/2014/main" id="{362C66DE-51D1-E2E2-78F0-6CF0EE617678}"/>
              </a:ext>
            </a:extLst>
          </p:cNvPr>
          <p:cNvSpPr txBox="1"/>
          <p:nvPr/>
        </p:nvSpPr>
        <p:spPr>
          <a:xfrm>
            <a:off x="98726" y="1773610"/>
            <a:ext cx="12064864" cy="5093702"/>
          </a:xfrm>
          <a:prstGeom prst="rect">
            <a:avLst/>
          </a:prstGeom>
          <a:noFill/>
        </p:spPr>
        <p:txBody>
          <a:bodyPr wrap="square" rtlCol="0">
            <a:spAutoFit/>
          </a:bodyPr>
          <a:lstStyle/>
          <a:p>
            <a:pPr>
              <a:lnSpc>
                <a:spcPts val="3000"/>
              </a:lnSpc>
            </a:pPr>
            <a:r>
              <a:rPr lang="en-US" altLang="zh-TW" sz="2800" b="1" dirty="0">
                <a:solidFill>
                  <a:schemeClr val="bg1"/>
                </a:solidFill>
              </a:rPr>
              <a:t>Even if </a:t>
            </a:r>
            <a:r>
              <a:rPr lang="en-US" altLang="zh-TW" sz="2800" b="1" dirty="0" err="1">
                <a:solidFill>
                  <a:schemeClr val="bg1"/>
                </a:solidFill>
              </a:rPr>
              <a:t>Śakra</a:t>
            </a:r>
            <a:r>
              <a:rPr lang="en-US" altLang="zh-TW" sz="2800" b="1" dirty="0">
                <a:solidFill>
                  <a:schemeClr val="bg1"/>
                </a:solidFill>
              </a:rPr>
              <a:t>, Lord of the </a:t>
            </a:r>
            <a:r>
              <a:rPr lang="en-US" altLang="zh-TW" sz="2800" b="1" dirty="0" err="1">
                <a:solidFill>
                  <a:schemeClr val="bg1"/>
                </a:solidFill>
              </a:rPr>
              <a:t>Trāyastriṃśa</a:t>
            </a:r>
            <a:r>
              <a:rPr lang="en-US" altLang="zh-TW" sz="2800" b="1" dirty="0">
                <a:solidFill>
                  <a:schemeClr val="bg1"/>
                </a:solidFill>
              </a:rPr>
              <a:t> Heaven, were compared to the beings of the Sixth Heaven of Desire, their appearances would differ by hundreds of thousands of degrees, being utterly unlike each other. Yet if the King of the Sixth Heaven were compared to the Bodhisattvas and </a:t>
            </a:r>
            <a:r>
              <a:rPr lang="en-US" altLang="zh-TW" sz="2800" b="1" dirty="0" err="1">
                <a:solidFill>
                  <a:schemeClr val="bg1"/>
                </a:solidFill>
              </a:rPr>
              <a:t>Śrāvakas</a:t>
            </a:r>
            <a:r>
              <a:rPr lang="en-US" altLang="zh-TW" sz="2800" b="1" dirty="0">
                <a:solidFill>
                  <a:schemeClr val="bg1"/>
                </a:solidFill>
              </a:rPr>
              <a:t> in the Land of Ultimate Bliss, even multiplied by tens of billions of times, he still could not equal them. The palaces in which those beings dwell, their garments, food, and drink—all are like those of the beings in the Heaven of the Self-Enjoyment of Others’ Creations. In terms of majesty, virtue, and spiritual power—their supernatural transformations and dignified states—all celestial beings elsewhere cannot compare with them, even by hundreds of thousands of billions of times beyond reckoning. </a:t>
            </a:r>
            <a:r>
              <a:rPr lang="en-US" altLang="zh-TW" sz="2800" b="1" dirty="0" err="1">
                <a:solidFill>
                  <a:schemeClr val="bg1"/>
                </a:solidFill>
              </a:rPr>
              <a:t>Ānanda</a:t>
            </a:r>
            <a:r>
              <a:rPr lang="en-US" altLang="zh-TW" sz="2800" b="1" dirty="0">
                <a:solidFill>
                  <a:schemeClr val="bg1"/>
                </a:solidFill>
              </a:rPr>
              <a:t>, you should know that the Land of Ultimate Bliss of the Buddha of Infinite Life is adorned with such inconceivable virtues and merits.</a:t>
            </a:r>
            <a:endParaRPr lang="zh-TW" altLang="en-US" sz="2800" b="1" dirty="0">
              <a:solidFill>
                <a:schemeClr val="bg1"/>
              </a:solidFill>
            </a:endParaRPr>
          </a:p>
        </p:txBody>
      </p:sp>
    </p:spTree>
    <p:extLst>
      <p:ext uri="{BB962C8B-B14F-4D97-AF65-F5344CB8AC3E}">
        <p14:creationId xmlns:p14="http://schemas.microsoft.com/office/powerpoint/2010/main" val="195026479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0" name="圖片 9">
            <a:extLst>
              <a:ext uri="{FF2B5EF4-FFF2-40B4-BE49-F238E27FC236}">
                <a16:creationId xmlns:a16="http://schemas.microsoft.com/office/drawing/2014/main" id="{6FAF022B-6502-E7FC-BA86-2625C5C41679}"/>
              </a:ext>
            </a:extLst>
          </p:cNvPr>
          <p:cNvPicPr>
            <a:picLocks noChangeAspect="1"/>
          </p:cNvPicPr>
          <p:nvPr/>
        </p:nvPicPr>
        <p:blipFill>
          <a:blip r:embed="rId3"/>
          <a:stretch>
            <a:fillRect/>
          </a:stretch>
        </p:blipFill>
        <p:spPr>
          <a:xfrm>
            <a:off x="0" y="1"/>
            <a:ext cx="12190413" cy="2709714"/>
          </a:xfrm>
          <a:prstGeom prst="rect">
            <a:avLst/>
          </a:prstGeom>
        </p:spPr>
      </p:pic>
      <p:pic>
        <p:nvPicPr>
          <p:cNvPr id="11" name="圖片 10">
            <a:extLst>
              <a:ext uri="{FF2B5EF4-FFF2-40B4-BE49-F238E27FC236}">
                <a16:creationId xmlns:a16="http://schemas.microsoft.com/office/drawing/2014/main" id="{7108062F-C79A-6952-0017-96CC058A4D86}"/>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12" name="圖片 11">
            <a:extLst>
              <a:ext uri="{FF2B5EF4-FFF2-40B4-BE49-F238E27FC236}">
                <a16:creationId xmlns:a16="http://schemas.microsoft.com/office/drawing/2014/main" id="{BBA7C7D5-1F07-7123-CE2B-9A7035A6D470}"/>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13" name="圖片 12">
            <a:extLst>
              <a:ext uri="{FF2B5EF4-FFF2-40B4-BE49-F238E27FC236}">
                <a16:creationId xmlns:a16="http://schemas.microsoft.com/office/drawing/2014/main" id="{FA83D40E-E77F-9E62-1685-D6817959AE51}"/>
              </a:ext>
            </a:extLst>
          </p:cNvPr>
          <p:cNvPicPr>
            <a:picLocks noChangeAspect="1"/>
          </p:cNvPicPr>
          <p:nvPr/>
        </p:nvPicPr>
        <p:blipFill>
          <a:blip r:embed="rId6"/>
          <a:stretch>
            <a:fillRect/>
          </a:stretch>
        </p:blipFill>
        <p:spPr>
          <a:xfrm>
            <a:off x="4222998" y="4941961"/>
            <a:ext cx="4248472" cy="1917625"/>
          </a:xfrm>
          <a:prstGeom prst="rect">
            <a:avLst/>
          </a:prstGeom>
        </p:spPr>
      </p:pic>
      <p:sp>
        <p:nvSpPr>
          <p:cNvPr id="14" name="圖說文字: 雙折線 13">
            <a:extLst>
              <a:ext uri="{FF2B5EF4-FFF2-40B4-BE49-F238E27FC236}">
                <a16:creationId xmlns:a16="http://schemas.microsoft.com/office/drawing/2014/main" id="{ED38B12C-990C-9AD9-827C-5F6E61D3D492}"/>
              </a:ext>
            </a:extLst>
          </p:cNvPr>
          <p:cNvSpPr/>
          <p:nvPr/>
        </p:nvSpPr>
        <p:spPr>
          <a:xfrm>
            <a:off x="7607374" y="2513968"/>
            <a:ext cx="574144" cy="2839764"/>
          </a:xfrm>
          <a:prstGeom prst="borderCallout3">
            <a:avLst>
              <a:gd name="adj1" fmla="val 99576"/>
              <a:gd name="adj2" fmla="val 44755"/>
              <a:gd name="adj3" fmla="val 149830"/>
              <a:gd name="adj4" fmla="val 44125"/>
              <a:gd name="adj5" fmla="val 151583"/>
              <a:gd name="adj6" fmla="val -6922"/>
              <a:gd name="adj7" fmla="val 150450"/>
              <a:gd name="adj8" fmla="val -36436"/>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CN" altLang="en-US" sz="2600" b="1" dirty="0">
                <a:solidFill>
                  <a:schemeClr val="tx1"/>
                </a:solidFill>
              </a:rPr>
              <a:t>受用具足第十九</a:t>
            </a:r>
            <a:endParaRPr lang="zh-TW" altLang="en-US" sz="2600" b="1" dirty="0">
              <a:solidFill>
                <a:schemeClr val="tx1"/>
              </a:solidFill>
            </a:endParaRPr>
          </a:p>
        </p:txBody>
      </p:sp>
    </p:spTree>
    <p:extLst>
      <p:ext uri="{BB962C8B-B14F-4D97-AF65-F5344CB8AC3E}">
        <p14:creationId xmlns:p14="http://schemas.microsoft.com/office/powerpoint/2010/main" val="32988654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2CA82E2-063E-CEF2-8595-4D6649AE8AF3}"/>
              </a:ext>
            </a:extLst>
          </p:cNvPr>
          <p:cNvSpPr txBox="1"/>
          <p:nvPr/>
        </p:nvSpPr>
        <p:spPr>
          <a:xfrm>
            <a:off x="694606" y="637945"/>
            <a:ext cx="5109091"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極樂世界。所有眾生。或已生。或現生。或當生。皆得如是諸妙色身。形貌端嚴。福德無量。智慧明了。神通自在。受用種種。一切豐足。宮殿。服飾。香花。幡蓋莊嚴之具。隨意所須。悉皆如念。若欲食時。七寶缽器自然在前。百味飲食自然盈滿。</a:t>
            </a:r>
          </a:p>
        </p:txBody>
      </p:sp>
      <p:sp>
        <p:nvSpPr>
          <p:cNvPr id="5" name="文字方塊 4">
            <a:extLst>
              <a:ext uri="{FF2B5EF4-FFF2-40B4-BE49-F238E27FC236}">
                <a16:creationId xmlns:a16="http://schemas.microsoft.com/office/drawing/2014/main" id="{A3FB17C5-31A3-81E4-ACD7-9A26CF88392E}"/>
              </a:ext>
            </a:extLst>
          </p:cNvPr>
          <p:cNvSpPr txBox="1"/>
          <p:nvPr/>
        </p:nvSpPr>
        <p:spPr>
          <a:xfrm>
            <a:off x="11063758" y="75346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受用具足第十九</a:t>
            </a:r>
          </a:p>
        </p:txBody>
      </p:sp>
      <p:sp>
        <p:nvSpPr>
          <p:cNvPr id="6" name="文字方塊 5">
            <a:extLst>
              <a:ext uri="{FF2B5EF4-FFF2-40B4-BE49-F238E27FC236}">
                <a16:creationId xmlns:a16="http://schemas.microsoft.com/office/drawing/2014/main" id="{1B427E33-36CF-BCE5-650D-7B0CAA5EFAB0}"/>
              </a:ext>
            </a:extLst>
          </p:cNvPr>
          <p:cNvSpPr txBox="1"/>
          <p:nvPr/>
        </p:nvSpPr>
        <p:spPr>
          <a:xfrm>
            <a:off x="6186958" y="685233"/>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名「受用具足」。故所有國人皆「形貌端嚴，福德無量，智慧明了，神通自在」。如上種種殊勝受用，悉皆具足也。是乃總顯正報之身心，依報之勝福，悉皆超世希有。但本品中列顯「福德無量」，衣食宮殿，悉皆「應念現前，無不具足」。</a:t>
            </a:r>
          </a:p>
        </p:txBody>
      </p:sp>
    </p:spTree>
    <p:extLst>
      <p:ext uri="{BB962C8B-B14F-4D97-AF65-F5344CB8AC3E}">
        <p14:creationId xmlns:p14="http://schemas.microsoft.com/office/powerpoint/2010/main" val="20345421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EF68A45-6E47-CB7D-9122-61EE909C3C2E}"/>
              </a:ext>
            </a:extLst>
          </p:cNvPr>
          <p:cNvSpPr txBox="1"/>
          <p:nvPr/>
        </p:nvSpPr>
        <p:spPr>
          <a:xfrm>
            <a:off x="6483127" y="664423"/>
            <a:ext cx="3877985"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雖有此食。實無食者。但見色聞香以意為食。色力增長而無便穢。身心柔軟。無所味著。事已化去。時至復現。復有眾寶妙衣。冠帶。瓔珞。無量光明。百千妙色。悉皆具足。自然在身。</a:t>
            </a:r>
          </a:p>
        </p:txBody>
      </p:sp>
      <p:sp>
        <p:nvSpPr>
          <p:cNvPr id="5" name="匾額 4" descr="佛學概要十四講表 習講">
            <a:extLst>
              <a:ext uri="{FF2B5EF4-FFF2-40B4-BE49-F238E27FC236}">
                <a16:creationId xmlns:a16="http://schemas.microsoft.com/office/drawing/2014/main" id="{BBB2E791-33E0-7B1A-14ED-CCE5802759F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Tree>
    <p:extLst>
      <p:ext uri="{BB962C8B-B14F-4D97-AF65-F5344CB8AC3E}">
        <p14:creationId xmlns:p14="http://schemas.microsoft.com/office/powerpoint/2010/main" val="363914097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1383629-0062-D3B3-819E-B5BFCE642F6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FC7E147B-32E0-DF42-AA01-A87D3391F1F5}"/>
              </a:ext>
            </a:extLst>
          </p:cNvPr>
          <p:cNvSpPr txBox="1"/>
          <p:nvPr/>
        </p:nvSpPr>
        <p:spPr>
          <a:xfrm>
            <a:off x="8344872" y="70982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復次極樂世界。所有眾生。或已生。或現生。或當生。皆得如是諸妙色身。形貌端嚴。福德無量。智慧明了。神通自在。</a:t>
            </a:r>
          </a:p>
        </p:txBody>
      </p:sp>
      <p:sp>
        <p:nvSpPr>
          <p:cNvPr id="6" name="文字方塊 5">
            <a:extLst>
              <a:ext uri="{FF2B5EF4-FFF2-40B4-BE49-F238E27FC236}">
                <a16:creationId xmlns:a16="http://schemas.microsoft.com/office/drawing/2014/main" id="{F41BED79-DB91-685D-10D9-CACA4F144F30}"/>
              </a:ext>
            </a:extLst>
          </p:cNvPr>
          <p:cNvSpPr txBox="1"/>
          <p:nvPr/>
        </p:nvSpPr>
        <p:spPr>
          <a:xfrm>
            <a:off x="-134952" y="745824"/>
            <a:ext cx="826380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首數句，承上品中彼土眾生「容色微妙」，故云，所有眾生，過去已往生者，現在生者，將來生者，皆得「如是諸妙色身。形貌端嚴（端正莊嚴）」。「如是」二字，即指上品遠勝第六天王，千萬億倍也。下顯受用具足。「福德無量」。本經</a:t>
            </a:r>
            <a:r>
              <a:rPr lang="en-US" altLang="zh-TW" sz="2800" dirty="0">
                <a:solidFill>
                  <a:schemeClr val="bg1">
                    <a:lumMod val="95000"/>
                  </a:schemeClr>
                </a:solidFill>
              </a:rPr>
              <a:t>《</a:t>
            </a:r>
            <a:r>
              <a:rPr lang="zh-TW" altLang="en-US" sz="2800" dirty="0">
                <a:solidFill>
                  <a:schemeClr val="bg1">
                    <a:lumMod val="95000"/>
                  </a:schemeClr>
                </a:solidFill>
              </a:rPr>
              <a:t>決證極果品</a:t>
            </a:r>
            <a:r>
              <a:rPr lang="en-US" altLang="zh-TW" sz="2800" dirty="0">
                <a:solidFill>
                  <a:schemeClr val="bg1">
                    <a:lumMod val="95000"/>
                  </a:schemeClr>
                </a:solidFill>
              </a:rPr>
              <a:t>》</a:t>
            </a:r>
            <a:r>
              <a:rPr lang="zh-TW" altLang="en-US" sz="2800" dirty="0">
                <a:solidFill>
                  <a:schemeClr val="bg1">
                    <a:lumMod val="95000"/>
                  </a:schemeClr>
                </a:solidFill>
              </a:rPr>
              <a:t>曰「唯受清淨最上快樂」。是顯福德無量也。「智慧明了」。此乃「光明慧辯願」之所攝。願曰「成就一切智慧」。又本經</a:t>
            </a:r>
            <a:r>
              <a:rPr lang="en-US" altLang="zh-TW" sz="2800" dirty="0">
                <a:solidFill>
                  <a:schemeClr val="bg1">
                    <a:lumMod val="95000"/>
                  </a:schemeClr>
                </a:solidFill>
              </a:rPr>
              <a:t>《</a:t>
            </a:r>
            <a:r>
              <a:rPr lang="zh-TW" altLang="en-US" sz="2800" dirty="0">
                <a:solidFill>
                  <a:schemeClr val="bg1">
                    <a:lumMod val="95000"/>
                  </a:schemeClr>
                </a:solidFill>
              </a:rPr>
              <a:t>菩薩修持品</a:t>
            </a:r>
            <a:r>
              <a:rPr lang="en-US" altLang="zh-TW" sz="2800" dirty="0">
                <a:solidFill>
                  <a:schemeClr val="bg1">
                    <a:lumMod val="95000"/>
                  </a:schemeClr>
                </a:solidFill>
              </a:rPr>
              <a:t>》</a:t>
            </a:r>
            <a:r>
              <a:rPr lang="zh-TW" altLang="en-US" sz="2800" dirty="0">
                <a:solidFill>
                  <a:schemeClr val="bg1">
                    <a:lumMod val="95000"/>
                  </a:schemeClr>
                </a:solidFill>
              </a:rPr>
              <a:t>謂彼國一切菩薩，「諸佛密藏，究竟明了」，皆「智慧明了」之意。</a:t>
            </a:r>
          </a:p>
        </p:txBody>
      </p:sp>
    </p:spTree>
    <p:extLst>
      <p:ext uri="{BB962C8B-B14F-4D97-AF65-F5344CB8AC3E}">
        <p14:creationId xmlns:p14="http://schemas.microsoft.com/office/powerpoint/2010/main" val="8996554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426AE49-D6AE-0F88-0D2A-12D8558A12C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1C1A73B0-4428-B1FA-F167-23090212D9A5}"/>
              </a:ext>
            </a:extLst>
          </p:cNvPr>
          <p:cNvSpPr txBox="1"/>
          <p:nvPr/>
        </p:nvSpPr>
        <p:spPr>
          <a:xfrm>
            <a:off x="7752556" y="745824"/>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又明者，明明白白。了者，了了分明。是為明了。「神通自在」者，如上品中「神通變化，一切天人，不可為比，百千萬億，不可計倍</a:t>
            </a:r>
            <a:r>
              <a:rPr lang="zh-CN" altLang="en-US" sz="2800" dirty="0">
                <a:solidFill>
                  <a:schemeClr val="bg1">
                    <a:lumMod val="95000"/>
                  </a:schemeClr>
                </a:solidFill>
              </a:rPr>
              <a:t>。</a:t>
            </a:r>
            <a:r>
              <a:rPr lang="zh-TW" altLang="en-US" sz="2800" dirty="0">
                <a:solidFill>
                  <a:schemeClr val="bg1">
                    <a:lumMod val="95000"/>
                  </a:schemeClr>
                </a:solidFill>
              </a:rPr>
              <a:t>」</a:t>
            </a:r>
          </a:p>
        </p:txBody>
      </p:sp>
    </p:spTree>
    <p:extLst>
      <p:ext uri="{BB962C8B-B14F-4D97-AF65-F5344CB8AC3E}">
        <p14:creationId xmlns:p14="http://schemas.microsoft.com/office/powerpoint/2010/main" val="332710841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AAFDEAC-F749-943F-3276-4F0B4204E95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957C680B-3FC5-ECB7-CA8E-2D8761E7BF73}"/>
              </a:ext>
            </a:extLst>
          </p:cNvPr>
          <p:cNvSpPr txBox="1"/>
          <p:nvPr/>
        </p:nvSpPr>
        <p:spPr>
          <a:xfrm>
            <a:off x="8798178" y="68680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受用種種。一切豐足。宮殿。服飾。香花。幡蓋莊嚴之具。隨意所須。悉皆如念。</a:t>
            </a:r>
          </a:p>
        </p:txBody>
      </p:sp>
      <p:sp>
        <p:nvSpPr>
          <p:cNvPr id="6" name="文字方塊 5">
            <a:extLst>
              <a:ext uri="{FF2B5EF4-FFF2-40B4-BE49-F238E27FC236}">
                <a16:creationId xmlns:a16="http://schemas.microsoft.com/office/drawing/2014/main" id="{03DA2FFC-F172-D32E-BA4B-09053BA5E2A0}"/>
              </a:ext>
            </a:extLst>
          </p:cNvPr>
          <p:cNvSpPr txBox="1"/>
          <p:nvPr/>
        </p:nvSpPr>
        <p:spPr>
          <a:xfrm>
            <a:off x="4591744" y="686802"/>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以福德無量，故感得「受用種種，一切豐足」。</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又以智慧神通故，「宮殿、服飾、香花、幡蓋莊嚴之具，隨意所須，悉皆如念」。</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以下從飲食，衣服，住所三方面，明其受用具足。首明食。</a:t>
            </a:r>
          </a:p>
        </p:txBody>
      </p:sp>
    </p:spTree>
    <p:extLst>
      <p:ext uri="{BB962C8B-B14F-4D97-AF65-F5344CB8AC3E}">
        <p14:creationId xmlns:p14="http://schemas.microsoft.com/office/powerpoint/2010/main" val="32413237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2F27A9D-DE0E-FA93-C0CB-D5182133665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2D587654-3B24-2B65-B255-3F6DA13DA3BD}"/>
              </a:ext>
            </a:extLst>
          </p:cNvPr>
          <p:cNvSpPr txBox="1"/>
          <p:nvPr/>
        </p:nvSpPr>
        <p:spPr>
          <a:xfrm>
            <a:off x="7729318" y="70982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若欲食時。七寶缽器自然在前。百味飲食自然盈滿。雖有此食。實無食者。但見色聞香以意為食。色力增長而無便穢。身心柔軟。無所味著。事已化去。時至復現。</a:t>
            </a:r>
          </a:p>
        </p:txBody>
      </p:sp>
      <p:sp>
        <p:nvSpPr>
          <p:cNvPr id="6" name="文字方塊 5">
            <a:extLst>
              <a:ext uri="{FF2B5EF4-FFF2-40B4-BE49-F238E27FC236}">
                <a16:creationId xmlns:a16="http://schemas.microsoft.com/office/drawing/2014/main" id="{383553F5-9F6C-FB1D-9C9F-2C2FF220B745}"/>
              </a:ext>
            </a:extLst>
          </p:cNvPr>
          <p:cNvSpPr txBox="1"/>
          <p:nvPr/>
        </p:nvSpPr>
        <p:spPr>
          <a:xfrm>
            <a:off x="294758" y="709820"/>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鉢器」，簡稱鉢，梵語為鉢多羅。譯為應器，或應量器。乃出家人盛飯食之器。「自然在前」。鉢器飲食等等，皆彌陀本願所感。故不須造作，自然出現也。「百味飲食」。百味，指百種好味。菩薩之果報食與神通變化食，有無量味。彼土甘露味食，焉可思議。所謂百味者，只是順此方習俗耳。「實無食者」。因彼土眾生，蓮花化生，清虛之身，無極之體，本無饑渴之苦，故無食者。但為意樂而食也。</a:t>
            </a:r>
          </a:p>
        </p:txBody>
      </p:sp>
    </p:spTree>
    <p:extLst>
      <p:ext uri="{BB962C8B-B14F-4D97-AF65-F5344CB8AC3E}">
        <p14:creationId xmlns:p14="http://schemas.microsoft.com/office/powerpoint/2010/main" val="24533402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A9C3775-29A3-3818-68F1-6F9F0BB2332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24A55FF5-E2ED-E74B-86FF-330620BA9BCD}"/>
              </a:ext>
            </a:extLst>
          </p:cNvPr>
          <p:cNvSpPr txBox="1"/>
          <p:nvPr/>
        </p:nvSpPr>
        <p:spPr>
          <a:xfrm>
            <a:off x="5495528"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故「見色聞香，以意為食」，非真食也。又此妙食，具增上用，能增色力，而無便穢。復顯彼土一切，悉皆超世希有。又食者「身心柔軟」，於此妙味亦無貪著。又云：「捨離一切執著」。故「無所味著」也。食已便自然化去，欲食時隨意復現。一切自在無礙。</a:t>
            </a:r>
          </a:p>
        </p:txBody>
      </p:sp>
    </p:spTree>
    <p:extLst>
      <p:ext uri="{BB962C8B-B14F-4D97-AF65-F5344CB8AC3E}">
        <p14:creationId xmlns:p14="http://schemas.microsoft.com/office/powerpoint/2010/main" val="685747646"/>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4AFFA54-10A9-15E8-8916-8089F3D06F1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EB93B957-5F6F-8CCC-40ED-EB6848AE87DC}"/>
              </a:ext>
            </a:extLst>
          </p:cNvPr>
          <p:cNvSpPr txBox="1"/>
          <p:nvPr/>
        </p:nvSpPr>
        <p:spPr>
          <a:xfrm>
            <a:off x="8903518"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復有眾寶妙衣。冠帶。瓔珞。無量光明。百千妙色。悉皆具足。自然在身。</a:t>
            </a:r>
          </a:p>
        </p:txBody>
      </p:sp>
      <p:sp>
        <p:nvSpPr>
          <p:cNvPr id="6" name="文字方塊 5">
            <a:extLst>
              <a:ext uri="{FF2B5EF4-FFF2-40B4-BE49-F238E27FC236}">
                <a16:creationId xmlns:a16="http://schemas.microsoft.com/office/drawing/2014/main" id="{E18992F8-AC3E-F470-534B-CCB15F964E11}"/>
              </a:ext>
            </a:extLst>
          </p:cNvPr>
          <p:cNvSpPr txBox="1"/>
          <p:nvPr/>
        </p:nvSpPr>
        <p:spPr>
          <a:xfrm>
            <a:off x="4137049" y="744557"/>
            <a:ext cx="4493538"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右明衣飾受用自在。「冠」者，帽也。「帶」者，衣帶。「瓔珞」者，印度貴人男女，編玉以懸於身為飾，名瓔珞。如是衣飾皆以眾寶合成，故云眾寶妙衣等等。以由寶所成故，光色微妙</a:t>
            </a:r>
            <a:r>
              <a:rPr lang="zh-CN" altLang="en-US" sz="2800" dirty="0">
                <a:solidFill>
                  <a:schemeClr val="bg1">
                    <a:lumMod val="95000"/>
                  </a:schemeClr>
                </a:solidFill>
              </a:rPr>
              <a:t>。</a:t>
            </a:r>
            <a:endParaRPr lang="en-US" altLang="zh-CN" sz="2800" dirty="0">
              <a:solidFill>
                <a:schemeClr val="bg1">
                  <a:lumMod val="95000"/>
                </a:schemeClr>
              </a:solidFill>
            </a:endParaRPr>
          </a:p>
          <a:p>
            <a:pPr>
              <a:lnSpc>
                <a:spcPts val="4200"/>
              </a:lnSpc>
            </a:pPr>
            <a:r>
              <a:rPr lang="zh-TW" altLang="en-US" sz="2800" dirty="0">
                <a:solidFill>
                  <a:schemeClr val="bg1">
                    <a:lumMod val="95000"/>
                  </a:schemeClr>
                </a:solidFill>
              </a:rPr>
              <a:t>如是衣飾，具足莊嚴，自然在身，非因造作。</a:t>
            </a:r>
          </a:p>
        </p:txBody>
      </p:sp>
    </p:spTree>
    <p:extLst>
      <p:ext uri="{BB962C8B-B14F-4D97-AF65-F5344CB8AC3E}">
        <p14:creationId xmlns:p14="http://schemas.microsoft.com/office/powerpoint/2010/main" val="19760288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DD3A2EE-D754-8EFC-6DD7-C72C94D243D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4B0D594B-3C17-C41D-3AF9-A42BEF8CA371}"/>
              </a:ext>
            </a:extLst>
          </p:cNvPr>
          <p:cNvSpPr txBox="1"/>
          <p:nvPr/>
        </p:nvSpPr>
        <p:spPr>
          <a:xfrm>
            <a:off x="7113765" y="70982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所居舍宅。稱其形色。寶網彌覆。懸諸寶鈴。奇妙珍異。周遍校飾。光色晃曜。盡極嚴麗。樓觀欄楯。堂宇房閣。廣狹方圓。或大或小。或在虛空。或在平地。清淨安隱。微妙快樂。應念現前。無不具足。</a:t>
            </a:r>
          </a:p>
        </p:txBody>
      </p:sp>
      <p:sp>
        <p:nvSpPr>
          <p:cNvPr id="6" name="文字方塊 5">
            <a:extLst>
              <a:ext uri="{FF2B5EF4-FFF2-40B4-BE49-F238E27FC236}">
                <a16:creationId xmlns:a16="http://schemas.microsoft.com/office/drawing/2014/main" id="{D1BDB342-57D2-D67D-BE9D-5AB134A8D005}"/>
              </a:ext>
            </a:extLst>
          </p:cNvPr>
          <p:cNvSpPr txBox="1"/>
          <p:nvPr/>
        </p:nvSpPr>
        <p:spPr>
          <a:xfrm>
            <a:off x="550590" y="709820"/>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明住所，受用具足。「舍宅」，所居之屋，俗云，宿舍住宅。「稱其形色」者。蓋指房屋之形體與色彩相調和或舍宅之結構、大小、顏色等等，皆與住居者之形色相稱。故形狀稱身如意，色彩悅目賞心。「寶網」者，由寶珠連綴而成之羅網。「彌覆」者，遍蓋也。「懸」者，挂也。「寶鈴」者，珍寶所成之風鈴，隨風能發微妙音聲。</a:t>
            </a:r>
          </a:p>
        </p:txBody>
      </p:sp>
    </p:spTree>
    <p:extLst>
      <p:ext uri="{BB962C8B-B14F-4D97-AF65-F5344CB8AC3E}">
        <p14:creationId xmlns:p14="http://schemas.microsoft.com/office/powerpoint/2010/main" val="24544114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B90AE55-E68C-80EC-434C-A75F0EE57BDC}"/>
              </a:ext>
            </a:extLst>
          </p:cNvPr>
          <p:cNvSpPr txBox="1"/>
          <p:nvPr/>
        </p:nvSpPr>
        <p:spPr>
          <a:xfrm>
            <a:off x="9065919" y="745824"/>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「奇妙珍異」者，奇特、美妙、珍貴、希異。此讚網鈴中諸寶之殊勝也。「周遍」者，遍及無餘也。「校飾」者，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曰：「相交莊飾」（莊飾即裝飾）。</a:t>
            </a:r>
          </a:p>
        </p:txBody>
      </p:sp>
      <p:sp>
        <p:nvSpPr>
          <p:cNvPr id="6" name="文字方塊 5">
            <a:extLst>
              <a:ext uri="{FF2B5EF4-FFF2-40B4-BE49-F238E27FC236}">
                <a16:creationId xmlns:a16="http://schemas.microsoft.com/office/drawing/2014/main" id="{AE0EB06C-A2FB-A98F-CB8D-C2A59A4AD3BD}"/>
              </a:ext>
            </a:extLst>
          </p:cNvPr>
          <p:cNvSpPr txBox="1"/>
          <p:nvPr/>
        </p:nvSpPr>
        <p:spPr>
          <a:xfrm>
            <a:off x="5404152" y="726150"/>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「晃曜」，「晃」者，光也，暉也。「曜」者，照也。如上云光中有色，色中有光，互相映飾，故云「光色晃曜」也。「嚴麗」。「嚴」者，莊也。「麗」者，美好也。</a:t>
            </a:r>
          </a:p>
        </p:txBody>
      </p:sp>
      <p:sp>
        <p:nvSpPr>
          <p:cNvPr id="7" name="文字方塊 6">
            <a:extLst>
              <a:ext uri="{FF2B5EF4-FFF2-40B4-BE49-F238E27FC236}">
                <a16:creationId xmlns:a16="http://schemas.microsoft.com/office/drawing/2014/main" id="{DD32E06F-03B7-9C9D-F447-89AF7C0EA92C}"/>
              </a:ext>
            </a:extLst>
          </p:cNvPr>
          <p:cNvSpPr txBox="1"/>
          <p:nvPr/>
        </p:nvSpPr>
        <p:spPr>
          <a:xfrm>
            <a:off x="99174" y="765498"/>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堂宇」：「堂」者，殿也。古曰堂，漢以後曰殿。「宇」者，屋邊也，屋檐也。「房」者，住宅；又堂之中者為正室，左右為房。「閣」者，樓也。「廣狹」者，寬窄也。「方圓」，方形與圓形。又凡以直線連綴者，皆攝於方。以弧線形成者，攝於圓。例如扇形，則形兼方圓也。</a:t>
            </a:r>
          </a:p>
        </p:txBody>
      </p:sp>
    </p:spTree>
    <p:extLst>
      <p:ext uri="{BB962C8B-B14F-4D97-AF65-F5344CB8AC3E}">
        <p14:creationId xmlns:p14="http://schemas.microsoft.com/office/powerpoint/2010/main" val="40055707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9A34D69-73BC-FEB5-F7ED-EA61A99805F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612145BB-4C68-62C7-B66E-65C846F6F864}"/>
              </a:ext>
            </a:extLst>
          </p:cNvPr>
          <p:cNvSpPr txBox="1"/>
          <p:nvPr/>
        </p:nvSpPr>
        <p:spPr>
          <a:xfrm>
            <a:off x="6293028"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其大小高下，「或在虛空，或在平地」。一一隨人心意，隨念顯現。彼土舍宅之形狀顏色大小以及升空在地，皆一一如人之意，應念而現。</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如是無量眾生，則有無量宮殿，互入互容，彼此無礙，正顯事事無礙法界。</a:t>
            </a:r>
          </a:p>
        </p:txBody>
      </p:sp>
      <p:sp>
        <p:nvSpPr>
          <p:cNvPr id="6" name="文字方塊 5">
            <a:extLst>
              <a:ext uri="{FF2B5EF4-FFF2-40B4-BE49-F238E27FC236}">
                <a16:creationId xmlns:a16="http://schemas.microsoft.com/office/drawing/2014/main" id="{F6A1CFF7-F2C8-13D0-E8F0-5D7F747C8C1C}"/>
              </a:ext>
            </a:extLst>
          </p:cNvPr>
          <p:cNvSpPr txBox="1"/>
          <p:nvPr/>
        </p:nvSpPr>
        <p:spPr>
          <a:xfrm>
            <a:off x="1913671" y="709820"/>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「清淨安隱，微妙快樂」。又按</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，如是種種，悉為一清淨句之所顯現。故云清淨。如上種種不思議受用之物，悉皆應其心念，立即顯現，故曰「應念現前」。諸受用物，圓具萬德，無欠無餘，故曰「無不具足」。</a:t>
            </a:r>
          </a:p>
        </p:txBody>
      </p:sp>
    </p:spTree>
    <p:extLst>
      <p:ext uri="{BB962C8B-B14F-4D97-AF65-F5344CB8AC3E}">
        <p14:creationId xmlns:p14="http://schemas.microsoft.com/office/powerpoint/2010/main" val="32545678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A5AE33F-C05D-141B-F831-3E3D10C5D325}"/>
              </a:ext>
            </a:extLst>
          </p:cNvPr>
          <p:cNvSpPr txBox="1"/>
          <p:nvPr/>
        </p:nvSpPr>
        <p:spPr>
          <a:xfrm>
            <a:off x="125549" y="19646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受用具足第十九</a:t>
            </a:r>
          </a:p>
          <a:p>
            <a:pPr>
              <a:lnSpc>
                <a:spcPts val="3000"/>
              </a:lnSpc>
            </a:pPr>
            <a:r>
              <a:rPr lang="zh-TW" altLang="en-US" sz="2800" dirty="0">
                <a:solidFill>
                  <a:schemeClr val="bg1"/>
                </a:solidFill>
              </a:rPr>
              <a:t>復次極樂世界。所有眾生。或已生。或現生。或當生。皆得如是諸妙色身。形貌端嚴。福德無量。智慧明了。神通自在。受用種種。一切豐足。宮殿。服飾。香花。幡蓋莊嚴之具。隨意所須。悉皆如念。若欲食時。七寶缽器自然在前。百味飲食自然盈滿。</a:t>
            </a:r>
          </a:p>
        </p:txBody>
      </p:sp>
      <p:sp>
        <p:nvSpPr>
          <p:cNvPr id="5" name="文字方塊 4">
            <a:extLst>
              <a:ext uri="{FF2B5EF4-FFF2-40B4-BE49-F238E27FC236}">
                <a16:creationId xmlns:a16="http://schemas.microsoft.com/office/drawing/2014/main" id="{13DF592E-60B9-B042-E749-E0D02F9A222E}"/>
              </a:ext>
            </a:extLst>
          </p:cNvPr>
          <p:cNvSpPr txBox="1"/>
          <p:nvPr/>
        </p:nvSpPr>
        <p:spPr>
          <a:xfrm>
            <a:off x="125549" y="2402126"/>
            <a:ext cx="12064864" cy="4196020"/>
          </a:xfrm>
          <a:prstGeom prst="rect">
            <a:avLst/>
          </a:prstGeom>
          <a:noFill/>
        </p:spPr>
        <p:txBody>
          <a:bodyPr wrap="square" rtlCol="0">
            <a:spAutoFit/>
          </a:bodyPr>
          <a:lstStyle/>
          <a:p>
            <a:pPr>
              <a:lnSpc>
                <a:spcPts val="3200"/>
              </a:lnSpc>
            </a:pPr>
            <a:r>
              <a:rPr lang="en-US" altLang="zh-TW" sz="2800" b="1" dirty="0">
                <a:solidFill>
                  <a:schemeClr val="bg1"/>
                </a:solidFill>
              </a:rPr>
              <a:t>Chapter 19: Complete Enjoyment</a:t>
            </a:r>
          </a:p>
          <a:p>
            <a:pPr>
              <a:lnSpc>
                <a:spcPts val="3200"/>
              </a:lnSpc>
            </a:pPr>
            <a:r>
              <a:rPr lang="en-US" altLang="zh-TW" sz="2800" b="1" dirty="0">
                <a:solidFill>
                  <a:schemeClr val="bg1"/>
                </a:solidFill>
              </a:rPr>
              <a:t>Furthermore, in the Land of Ultimate Bliss, all beings — whether already born there, being born now, or to be born in the future — attain wondrous and radiant bodies, perfectly dignified in appearance, endowed with immeasurable merit and wisdom, and freely possessing divine powers. Their enjoyments are abundant and complete in every respect. Palaces, garments, perfumes, flowers, banners, and canopies of adornment all manifest according to their wishes. When they desire food, bowls made of the seven precious substances naturally appear before them, filled with a hundred kinds of exquisite delicacies, perfectly satisfying to their hearts’ content.</a:t>
            </a:r>
            <a:endParaRPr lang="zh-TW" altLang="en-US" sz="2800" b="1" dirty="0">
              <a:solidFill>
                <a:schemeClr val="bg1"/>
              </a:solidFill>
            </a:endParaRPr>
          </a:p>
        </p:txBody>
      </p:sp>
    </p:spTree>
    <p:extLst>
      <p:ext uri="{BB962C8B-B14F-4D97-AF65-F5344CB8AC3E}">
        <p14:creationId xmlns:p14="http://schemas.microsoft.com/office/powerpoint/2010/main" val="708696041"/>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9C205D1-4997-863E-8600-1C10A28F6A9C}"/>
              </a:ext>
            </a:extLst>
          </p:cNvPr>
          <p:cNvSpPr txBox="1"/>
          <p:nvPr/>
        </p:nvSpPr>
        <p:spPr>
          <a:xfrm>
            <a:off x="143888"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雖有此食。實無食者。但見色聞香以意為食。色力增長而無便穢。身心柔軟。無所味著。事已化去。時至復現。復有眾寶妙衣。冠帶。瓔珞。無量光明。百千妙色。悉皆具足。自然在身。所居舍宅。稱其形色。寶網彌覆。懸諸寶鈴。奇妙珍異。周遍校飾。光色晃曜。盡極嚴麗。</a:t>
            </a:r>
          </a:p>
        </p:txBody>
      </p:sp>
      <p:sp>
        <p:nvSpPr>
          <p:cNvPr id="5" name="文字方塊 4">
            <a:extLst>
              <a:ext uri="{FF2B5EF4-FFF2-40B4-BE49-F238E27FC236}">
                <a16:creationId xmlns:a16="http://schemas.microsoft.com/office/drawing/2014/main" id="{46D045D8-032B-AC4E-617A-C249A89F2A9E}"/>
              </a:ext>
            </a:extLst>
          </p:cNvPr>
          <p:cNvSpPr txBox="1"/>
          <p:nvPr/>
        </p:nvSpPr>
        <p:spPr>
          <a:xfrm>
            <a:off x="174059" y="1989634"/>
            <a:ext cx="12064864" cy="4606389"/>
          </a:xfrm>
          <a:prstGeom prst="rect">
            <a:avLst/>
          </a:prstGeom>
          <a:noFill/>
        </p:spPr>
        <p:txBody>
          <a:bodyPr wrap="square" rtlCol="0">
            <a:spAutoFit/>
          </a:bodyPr>
          <a:lstStyle/>
          <a:p>
            <a:pPr>
              <a:lnSpc>
                <a:spcPts val="3200"/>
              </a:lnSpc>
            </a:pPr>
            <a:r>
              <a:rPr lang="en-US" altLang="zh-TW" sz="2800" b="1" dirty="0">
                <a:solidFill>
                  <a:schemeClr val="bg1"/>
                </a:solidFill>
              </a:rPr>
              <a:t>Although such food exists, in truth there is no act of eating. They merely behold the color and perceive the fragrance, taking these as nourishment through thought. Their radiance and vitality thereby increase, yet no impurity is produced. Their bodies and minds remain supple and serene, free from attachment to taste. Once the occasion passes, the food vanishes; when the time comes again, it reappears. They are also naturally adorned with wondrous jeweled garments, crowns, and necklaces, shining with immeasurable light and countless exquisite hues, all complete and spontaneously present upon their bodies. The dwellings they inhabit correspond to their forms and colors, covered with jeweled nets and hung with precious bells. The surroundings are adorned with marvelous treasures, radiant and resplendent beyond compare. </a:t>
            </a:r>
            <a:endParaRPr lang="zh-TW" altLang="en-US" sz="2800" b="1" dirty="0">
              <a:solidFill>
                <a:schemeClr val="bg1"/>
              </a:solidFill>
            </a:endParaRPr>
          </a:p>
        </p:txBody>
      </p:sp>
    </p:spTree>
    <p:extLst>
      <p:ext uri="{BB962C8B-B14F-4D97-AF65-F5344CB8AC3E}">
        <p14:creationId xmlns:p14="http://schemas.microsoft.com/office/powerpoint/2010/main" val="182639179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A2F2F8F-8A26-7F0D-0CB1-3FB00391CF70}"/>
              </a:ext>
            </a:extLst>
          </p:cNvPr>
          <p:cNvSpPr txBox="1"/>
          <p:nvPr/>
        </p:nvSpPr>
        <p:spPr>
          <a:xfrm>
            <a:off x="158354" y="477466"/>
            <a:ext cx="12064864" cy="861774"/>
          </a:xfrm>
          <a:prstGeom prst="rect">
            <a:avLst/>
          </a:prstGeom>
          <a:noFill/>
        </p:spPr>
        <p:txBody>
          <a:bodyPr wrap="square" rtlCol="0">
            <a:spAutoFit/>
          </a:bodyPr>
          <a:lstStyle/>
          <a:p>
            <a:pPr>
              <a:lnSpc>
                <a:spcPts val="3000"/>
              </a:lnSpc>
            </a:pPr>
            <a:r>
              <a:rPr lang="zh-TW" altLang="en-US" sz="2800" dirty="0">
                <a:solidFill>
                  <a:schemeClr val="bg1"/>
                </a:solidFill>
              </a:rPr>
              <a:t>樓觀欄楯。堂宇房閣。廣狹方圓。或大或小。或在虛空。或在平地。清淨安隱。微妙快樂。應念現前。無不具足。</a:t>
            </a:r>
          </a:p>
        </p:txBody>
      </p:sp>
      <p:sp>
        <p:nvSpPr>
          <p:cNvPr id="5" name="文字方塊 4">
            <a:extLst>
              <a:ext uri="{FF2B5EF4-FFF2-40B4-BE49-F238E27FC236}">
                <a16:creationId xmlns:a16="http://schemas.microsoft.com/office/drawing/2014/main" id="{51AF8BB6-78D5-1AEC-1617-B09C029B9F11}"/>
              </a:ext>
            </a:extLst>
          </p:cNvPr>
          <p:cNvSpPr txBox="1"/>
          <p:nvPr/>
        </p:nvSpPr>
        <p:spPr>
          <a:xfrm>
            <a:off x="124144" y="2061642"/>
            <a:ext cx="12064864" cy="1733808"/>
          </a:xfrm>
          <a:prstGeom prst="rect">
            <a:avLst/>
          </a:prstGeom>
          <a:noFill/>
        </p:spPr>
        <p:txBody>
          <a:bodyPr wrap="square" rtlCol="0">
            <a:spAutoFit/>
          </a:bodyPr>
          <a:lstStyle/>
          <a:p>
            <a:pPr>
              <a:lnSpc>
                <a:spcPts val="3200"/>
              </a:lnSpc>
            </a:pPr>
            <a:r>
              <a:rPr lang="en-US" altLang="zh-TW" sz="2800" b="1" dirty="0">
                <a:solidFill>
                  <a:schemeClr val="bg1"/>
                </a:solidFill>
              </a:rPr>
              <a:t>Pavilions, balconies, halls, and chambers vary in breadth and shape — some vast, some small, some suspended in the air, some resting on the ground — all pure, peaceful, subtle, and blissful. Whatever they wish for manifests instantly before them, entirely perfect and complete.</a:t>
            </a:r>
            <a:endParaRPr lang="zh-TW" altLang="en-US" sz="2800" b="1" dirty="0">
              <a:solidFill>
                <a:schemeClr val="bg1"/>
              </a:solidFill>
            </a:endParaRPr>
          </a:p>
        </p:txBody>
      </p:sp>
    </p:spTree>
    <p:extLst>
      <p:ext uri="{BB962C8B-B14F-4D97-AF65-F5344CB8AC3E}">
        <p14:creationId xmlns:p14="http://schemas.microsoft.com/office/powerpoint/2010/main" val="3331680035"/>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CEAF04D1-3DC8-67FA-D91C-7149A090F0F9}"/>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D512FFF1-B094-BCE0-5379-7868D8BD9AAD}"/>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6" name="圖片 5">
            <a:extLst>
              <a:ext uri="{FF2B5EF4-FFF2-40B4-BE49-F238E27FC236}">
                <a16:creationId xmlns:a16="http://schemas.microsoft.com/office/drawing/2014/main" id="{6FBE7453-FBE5-C5EF-05EB-FBC18AB1DA97}"/>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7" name="圖片 6">
            <a:extLst>
              <a:ext uri="{FF2B5EF4-FFF2-40B4-BE49-F238E27FC236}">
                <a16:creationId xmlns:a16="http://schemas.microsoft.com/office/drawing/2014/main" id="{583A8A0C-7220-2E56-8290-FB116C8FAC5B}"/>
              </a:ext>
            </a:extLst>
          </p:cNvPr>
          <p:cNvPicPr>
            <a:picLocks noChangeAspect="1"/>
          </p:cNvPicPr>
          <p:nvPr/>
        </p:nvPicPr>
        <p:blipFill>
          <a:blip r:embed="rId6"/>
          <a:stretch>
            <a:fillRect/>
          </a:stretch>
        </p:blipFill>
        <p:spPr>
          <a:xfrm>
            <a:off x="4222998" y="4941961"/>
            <a:ext cx="4248472" cy="1917625"/>
          </a:xfrm>
          <a:prstGeom prst="rect">
            <a:avLst/>
          </a:prstGeom>
        </p:spPr>
      </p:pic>
      <p:sp>
        <p:nvSpPr>
          <p:cNvPr id="8" name="圖說文字: 雙折線 7">
            <a:extLst>
              <a:ext uri="{FF2B5EF4-FFF2-40B4-BE49-F238E27FC236}">
                <a16:creationId xmlns:a16="http://schemas.microsoft.com/office/drawing/2014/main" id="{AAA08DEB-3F0B-A926-D46F-B6D95C160D42}"/>
              </a:ext>
            </a:extLst>
          </p:cNvPr>
          <p:cNvSpPr/>
          <p:nvPr/>
        </p:nvSpPr>
        <p:spPr>
          <a:xfrm>
            <a:off x="6887294" y="2513968"/>
            <a:ext cx="574144" cy="2839764"/>
          </a:xfrm>
          <a:prstGeom prst="borderCallout3">
            <a:avLst>
              <a:gd name="adj1" fmla="val 99576"/>
              <a:gd name="adj2" fmla="val 44755"/>
              <a:gd name="adj3" fmla="val 149830"/>
              <a:gd name="adj4" fmla="val 44125"/>
              <a:gd name="adj5" fmla="val 151583"/>
              <a:gd name="adj6" fmla="val -6922"/>
              <a:gd name="adj7" fmla="val 150450"/>
              <a:gd name="adj8" fmla="val -36436"/>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德風華雨第二十</a:t>
            </a:r>
          </a:p>
        </p:txBody>
      </p:sp>
    </p:spTree>
    <p:extLst>
      <p:ext uri="{BB962C8B-B14F-4D97-AF65-F5344CB8AC3E}">
        <p14:creationId xmlns:p14="http://schemas.microsoft.com/office/powerpoint/2010/main" val="41702099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66143D0-E196-56B8-6CBC-4BB437F77AC2}"/>
              </a:ext>
            </a:extLst>
          </p:cNvPr>
          <p:cNvSpPr txBox="1"/>
          <p:nvPr/>
        </p:nvSpPr>
        <p:spPr>
          <a:xfrm>
            <a:off x="64621" y="637945"/>
            <a:ext cx="8622873" cy="5530741"/>
          </a:xfrm>
          <a:prstGeom prst="rect">
            <a:avLst/>
          </a:prstGeom>
          <a:noFill/>
        </p:spPr>
        <p:txBody>
          <a:bodyPr vert="eaVert" wrap="square" rtlCol="0">
            <a:spAutoFit/>
          </a:bodyPr>
          <a:lstStyle/>
          <a:p>
            <a:pPr>
              <a:lnSpc>
                <a:spcPts val="4700"/>
              </a:lnSpc>
            </a:pPr>
            <a:r>
              <a:rPr lang="zh-TW" altLang="en-US" sz="3000" b="1" dirty="0">
                <a:solidFill>
                  <a:schemeClr val="bg1">
                    <a:lumMod val="95000"/>
                  </a:schemeClr>
                </a:solidFill>
              </a:rPr>
              <a:t>其佛國土。每於食時。自然德風徐起。吹諸羅網。及眾寶樹。出微妙音。演說苦。空。無常。無我諸波羅密。流布萬種溫雅德香。其有聞者。塵勞垢習。自然不起。風觸其身。安和調適。猶如比丘得滅盡定。復吹七寶林樹。飄華成聚。種種色光。遍滿佛土。隨色次第。而不雜亂。柔軟光潔。如兜羅綿。足履其上。沒深四指。隨足舉已。還復如初。過食時後。其華自沒。大地清淨。更雨新華。隨其時節。還復周遍。與前無異。如是六反。</a:t>
            </a:r>
          </a:p>
        </p:txBody>
      </p:sp>
      <p:sp>
        <p:nvSpPr>
          <p:cNvPr id="5" name="文字方塊 4">
            <a:extLst>
              <a:ext uri="{FF2B5EF4-FFF2-40B4-BE49-F238E27FC236}">
                <a16:creationId xmlns:a16="http://schemas.microsoft.com/office/drawing/2014/main" id="{35F88FC2-DB10-1A6E-100A-AEA579B097F4}"/>
              </a:ext>
            </a:extLst>
          </p:cNvPr>
          <p:cNvSpPr txBox="1"/>
          <p:nvPr/>
        </p:nvSpPr>
        <p:spPr>
          <a:xfrm>
            <a:off x="11369307" y="753460"/>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德風華雨第二十</a:t>
            </a:r>
          </a:p>
        </p:txBody>
      </p:sp>
      <p:sp>
        <p:nvSpPr>
          <p:cNvPr id="6" name="文字方塊 5">
            <a:extLst>
              <a:ext uri="{FF2B5EF4-FFF2-40B4-BE49-F238E27FC236}">
                <a16:creationId xmlns:a16="http://schemas.microsoft.com/office/drawing/2014/main" id="{43574723-C948-E9E5-2DA3-D429FCE7FF1F}"/>
              </a:ext>
            </a:extLst>
          </p:cNvPr>
          <p:cNvSpPr txBox="1"/>
          <p:nvPr/>
        </p:nvSpPr>
        <p:spPr>
          <a:xfrm>
            <a:off x="8618095" y="685233"/>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圓明具德之風，故曰德風。妙華飄聚如雨，故曰華雨。彼佛國土風花、香光咸作佛事，自然增上，不可思議。本品顯極樂世界，德風華雨之功德莊嚴。</a:t>
            </a:r>
          </a:p>
        </p:txBody>
      </p:sp>
    </p:spTree>
    <p:extLst>
      <p:ext uri="{BB962C8B-B14F-4D97-AF65-F5344CB8AC3E}">
        <p14:creationId xmlns:p14="http://schemas.microsoft.com/office/powerpoint/2010/main" val="8765338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DAB5E3D-4D53-CE07-37E9-DA6CAFA001E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D70E333A-5DBB-D3C4-EC90-300BE187D755}"/>
              </a:ext>
            </a:extLst>
          </p:cNvPr>
          <p:cNvSpPr txBox="1"/>
          <p:nvPr/>
        </p:nvSpPr>
        <p:spPr>
          <a:xfrm>
            <a:off x="8344872" y="70982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其佛國土。每於食時。自然德風徐起。吹諸羅網。及眾寶樹。出微妙音。演說苦。空。無常。無我諸波羅密。</a:t>
            </a:r>
          </a:p>
        </p:txBody>
      </p:sp>
      <p:sp>
        <p:nvSpPr>
          <p:cNvPr id="6" name="文字方塊 5">
            <a:extLst>
              <a:ext uri="{FF2B5EF4-FFF2-40B4-BE49-F238E27FC236}">
                <a16:creationId xmlns:a16="http://schemas.microsoft.com/office/drawing/2014/main" id="{3BEB93D9-040D-73A5-B4CD-C445677D6BD3}"/>
              </a:ext>
            </a:extLst>
          </p:cNvPr>
          <p:cNvSpPr txBox="1"/>
          <p:nvPr/>
        </p:nvSpPr>
        <p:spPr>
          <a:xfrm>
            <a:off x="4712528" y="709820"/>
            <a:ext cx="341632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右段明風，次段顯雨。「德風」（見</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之高麗藏本。）彼國清風，乃「眾風中精」，「從光明出」。故曰德風也。如是德風，「自然」，「徐起」。正表彌陀本願心力之自然功用。）</a:t>
            </a:r>
          </a:p>
        </p:txBody>
      </p:sp>
    </p:spTree>
    <p:extLst>
      <p:ext uri="{BB962C8B-B14F-4D97-AF65-F5344CB8AC3E}">
        <p14:creationId xmlns:p14="http://schemas.microsoft.com/office/powerpoint/2010/main" val="31213056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9B9259F-8789-7F3E-BAD9-0C762409AD8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DDC7A98E-E32D-BC80-FCF1-6952ADDBB251}"/>
              </a:ext>
            </a:extLst>
          </p:cNvPr>
          <p:cNvSpPr txBox="1"/>
          <p:nvPr/>
        </p:nvSpPr>
        <p:spPr>
          <a:xfrm>
            <a:off x="2674243" y="745824"/>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以下分顯風德。首明風鼓妙聲。德風徐動，寶樹寶網，演出苦、空、無常、無我、波羅蜜等等微妙法音。「苦、空、無常、無我」是四諦法中，苦諦之四相。新譯為：非常、苦、空、非我。</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逼惱名苦。苦法遷流，名為無常。又男女一異等相，皆是虛妄不實，故曰空。綜上諸解。則逼惱是苦。苦法遷流待緣而現，故非常。見有男女一異諸相，而實無有，違我所見，故曰空。既然違我所見，當然非我所主宰也。故曰無我。「波羅蜜」，見前註。</a:t>
            </a:r>
          </a:p>
        </p:txBody>
      </p:sp>
    </p:spTree>
    <p:extLst>
      <p:ext uri="{BB962C8B-B14F-4D97-AF65-F5344CB8AC3E}">
        <p14:creationId xmlns:p14="http://schemas.microsoft.com/office/powerpoint/2010/main" val="238171582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3D13E90-F64B-2F5F-85C5-43E45D593D3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91FA0007-DFED-5BC9-A2C7-B6E420D82911}"/>
              </a:ext>
            </a:extLst>
          </p:cNvPr>
          <p:cNvSpPr txBox="1"/>
          <p:nvPr/>
        </p:nvSpPr>
        <p:spPr>
          <a:xfrm>
            <a:off x="4931271" y="74582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極樂國土，水聲風聲，皆演妙法。離二邊，超四句，出有而有故曰「微」。又云「名能開悟曰妙」。名者，五法之一，一切事物有名有相，耳可聞謂之名。眼可見謂之相。聞物體之名，便心浮現其相。寶樹說法，不離名句，以名能令人開悟，故稱為「妙」。如是微妙法音，故使聞者，能悟深遠。</a:t>
            </a:r>
          </a:p>
        </p:txBody>
      </p:sp>
    </p:spTree>
    <p:extLst>
      <p:ext uri="{BB962C8B-B14F-4D97-AF65-F5344CB8AC3E}">
        <p14:creationId xmlns:p14="http://schemas.microsoft.com/office/powerpoint/2010/main" val="3869065654"/>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B1BDFD0-D7FF-D925-0B14-18E63B2E0A4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EB13A877-44FD-A766-FDC1-553DDBD68E41}"/>
              </a:ext>
            </a:extLst>
          </p:cNvPr>
          <p:cNvSpPr txBox="1"/>
          <p:nvPr/>
        </p:nvSpPr>
        <p:spPr>
          <a:xfrm>
            <a:off x="8960425"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流布萬種溫雅德香。其有聞者。塵勞垢習。自然不起。風觸其身。安和調適。猶如比丘得滅盡定。</a:t>
            </a:r>
          </a:p>
        </p:txBody>
      </p:sp>
      <p:sp>
        <p:nvSpPr>
          <p:cNvPr id="6" name="文字方塊 5">
            <a:extLst>
              <a:ext uri="{FF2B5EF4-FFF2-40B4-BE49-F238E27FC236}">
                <a16:creationId xmlns:a16="http://schemas.microsoft.com/office/drawing/2014/main" id="{9AEB6203-F207-3D26-372C-94B92A68FC19}"/>
              </a:ext>
            </a:extLst>
          </p:cNvPr>
          <p:cNvSpPr txBox="1"/>
          <p:nvPr/>
        </p:nvSpPr>
        <p:spPr>
          <a:xfrm>
            <a:off x="2293292" y="745824"/>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又下顯風送妙香。「溫雅德香」。「溫」者，和也，善也，良也。「雅」者，正也。「德香」者，香具萬德也。故能使聞者「塵勞垢習，自然不起」。「塵勞」，煩惱之異名，詳見前註。「垢習」，煩惱之習氣。「垢」乃煩惱之污穢。「習」者，習性。塵勞垢習，污染心性，驅彼眾生。今為德香所薰，於是自然不起。此又是以香為佛事也。</a:t>
            </a:r>
          </a:p>
        </p:txBody>
      </p:sp>
    </p:spTree>
    <p:extLst>
      <p:ext uri="{BB962C8B-B14F-4D97-AF65-F5344CB8AC3E}">
        <p14:creationId xmlns:p14="http://schemas.microsoft.com/office/powerpoint/2010/main" val="41465761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1917776-13AC-39ED-1B58-9C5078131F8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69DEE71A-24BC-9D1C-F2DD-DB5A5EBC4AFA}"/>
              </a:ext>
            </a:extLst>
          </p:cNvPr>
          <p:cNvSpPr txBox="1"/>
          <p:nvPr/>
        </p:nvSpPr>
        <p:spPr>
          <a:xfrm>
            <a:off x="3802757" y="745824"/>
            <a:ext cx="6955750" cy="5367940"/>
          </a:xfrm>
          <a:prstGeom prst="rect">
            <a:avLst/>
          </a:prstGeom>
          <a:noFill/>
        </p:spPr>
        <p:txBody>
          <a:bodyPr vert="eaVert" wrap="square" rtlCol="0">
            <a:spAutoFit/>
          </a:bodyPr>
          <a:lstStyle/>
          <a:p>
            <a:pPr>
              <a:lnSpc>
                <a:spcPts val="4400"/>
              </a:lnSpc>
            </a:pPr>
            <a:r>
              <a:rPr lang="zh-CN" altLang="en-US" sz="2800" dirty="0">
                <a:solidFill>
                  <a:schemeClr val="bg1">
                    <a:lumMod val="95000"/>
                  </a:schemeClr>
                </a:solidFill>
              </a:rPr>
              <a:t>「</a:t>
            </a:r>
            <a:r>
              <a:rPr lang="zh-TW" altLang="en-US" sz="2800" dirty="0">
                <a:solidFill>
                  <a:schemeClr val="bg1">
                    <a:lumMod val="95000"/>
                  </a:schemeClr>
                </a:solidFill>
              </a:rPr>
              <a:t>風觸其身。安和調適。猶如比丘得滅盡定。</a:t>
            </a:r>
            <a:r>
              <a:rPr lang="zh-CN" altLang="en-US" sz="2800" dirty="0">
                <a:solidFill>
                  <a:schemeClr val="bg1">
                    <a:lumMod val="95000"/>
                  </a:schemeClr>
                </a:solidFill>
              </a:rPr>
              <a:t>」</a:t>
            </a:r>
            <a:r>
              <a:rPr lang="zh-TW" altLang="en-US" sz="2800" dirty="0">
                <a:solidFill>
                  <a:schemeClr val="bg1">
                    <a:lumMod val="95000"/>
                  </a:schemeClr>
                </a:solidFill>
              </a:rPr>
              <a:t>三明風之妙觸。德風觸體，自然安樂和諧，調心適意。故曰「安和調適」。其樂譬如比丘得滅盡定。「滅盡定」，又名滅盡三昧。乃滅盡六識心心所之禪定。不還果以上之聖者，入於此定；此亦「樂如漏盡願」所攝。</a:t>
            </a:r>
          </a:p>
          <a:p>
            <a:pPr>
              <a:lnSpc>
                <a:spcPts val="4400"/>
              </a:lnSpc>
            </a:pPr>
            <a:r>
              <a:rPr lang="zh-TW" altLang="en-US" sz="2800" dirty="0">
                <a:solidFill>
                  <a:schemeClr val="bg1">
                    <a:lumMod val="95000"/>
                  </a:schemeClr>
                </a:solidFill>
              </a:rPr>
              <a:t>下文風吹花聚，而顯妙色。飛花如雨，故稱花雨。下明花雨功德。</a:t>
            </a:r>
          </a:p>
          <a:p>
            <a:pPr>
              <a:lnSpc>
                <a:spcPts val="4400"/>
              </a:lnSpc>
            </a:pPr>
            <a:endParaRPr lang="zh-TW" altLang="en-US" sz="2800" dirty="0">
              <a:solidFill>
                <a:schemeClr val="bg1">
                  <a:lumMod val="95000"/>
                </a:schemeClr>
              </a:solidFill>
            </a:endParaRPr>
          </a:p>
        </p:txBody>
      </p:sp>
    </p:spTree>
    <p:extLst>
      <p:ext uri="{BB962C8B-B14F-4D97-AF65-F5344CB8AC3E}">
        <p14:creationId xmlns:p14="http://schemas.microsoft.com/office/powerpoint/2010/main" val="869071226"/>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A1CF270-8F8C-9F8A-35D7-D816AC45895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2BF629A7-7DA7-EC5D-34A3-3E11E04F1DEF}"/>
              </a:ext>
            </a:extLst>
          </p:cNvPr>
          <p:cNvSpPr txBox="1"/>
          <p:nvPr/>
        </p:nvSpPr>
        <p:spPr>
          <a:xfrm>
            <a:off x="8913260" y="70982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復吹七寶林樹。飄華成聚。種種色光。遍滿佛土。隨色次第。而不雜亂。柔軟光潔。如兜羅緜。</a:t>
            </a:r>
          </a:p>
        </p:txBody>
      </p:sp>
      <p:sp>
        <p:nvSpPr>
          <p:cNvPr id="6" name="文字方塊 5">
            <a:extLst>
              <a:ext uri="{FF2B5EF4-FFF2-40B4-BE49-F238E27FC236}">
                <a16:creationId xmlns:a16="http://schemas.microsoft.com/office/drawing/2014/main" id="{C55D4FA7-BE54-D1BF-895A-F7A3429ED325}"/>
              </a:ext>
            </a:extLst>
          </p:cNvPr>
          <p:cNvSpPr txBox="1"/>
          <p:nvPr/>
        </p:nvSpPr>
        <p:spPr>
          <a:xfrm>
            <a:off x="1342678" y="709820"/>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彼國德風有諸妙用：首曰吹物出音，演說妙法；次曰隨風散香，聞者清淨；三曰，德風觸身，樂同滅盡；四曰隨風送花，遍滿國土。風吹寶樹，依花色光，自然會聚。青黃赤白，遍滿其國。</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經云「柔軟光潔」。「光」者，指上述之色光無量，「潔」者，指花質潔淨；「柔軟」者指妙觸。「兜羅緜（同綿）」梵語，道宣律師曰：「草木花絮也。蒲臺花、柳花、白楊花、白疊花等絮是也。取細軟義。」</a:t>
            </a:r>
          </a:p>
        </p:txBody>
      </p:sp>
    </p:spTree>
    <p:extLst>
      <p:ext uri="{BB962C8B-B14F-4D97-AF65-F5344CB8AC3E}">
        <p14:creationId xmlns:p14="http://schemas.microsoft.com/office/powerpoint/2010/main" val="36756877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AD748F9-5C13-5657-A339-51FCFE62C19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EC8365B9-20EF-5B5C-191A-94915EACB541}"/>
              </a:ext>
            </a:extLst>
          </p:cNvPr>
          <p:cNvSpPr txBox="1"/>
          <p:nvPr/>
        </p:nvSpPr>
        <p:spPr>
          <a:xfrm>
            <a:off x="8344872" y="70982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足履其上。沒深四指。隨足舉已。還復如初。過食時後。其華自沒。大地清淨。更雨新華。隨其時節。還復周遍。與前無異。如是六反。</a:t>
            </a:r>
          </a:p>
        </p:txBody>
      </p:sp>
      <p:sp>
        <p:nvSpPr>
          <p:cNvPr id="6" name="文字方塊 5">
            <a:extLst>
              <a:ext uri="{FF2B5EF4-FFF2-40B4-BE49-F238E27FC236}">
                <a16:creationId xmlns:a16="http://schemas.microsoft.com/office/drawing/2014/main" id="{EBD68AA3-AF26-462E-C916-564BFFEF90D4}"/>
              </a:ext>
            </a:extLst>
          </p:cNvPr>
          <p:cNvSpPr txBox="1"/>
          <p:nvPr/>
        </p:nvSpPr>
        <p:spPr>
          <a:xfrm>
            <a:off x="1124436" y="745824"/>
            <a:ext cx="664797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「履」者，蹈也。「沒」者，下沈。足蹈花上，其觸柔軟，如蹈兜羅綿。足入花中，下深四指。舉足出花，花即平整如初。故曰：「隨足舉已，還復如初。」</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下明六反雨花，亦即</a:t>
            </a:r>
            <a:r>
              <a:rPr lang="en-US" altLang="zh-TW" sz="2800" dirty="0">
                <a:solidFill>
                  <a:schemeClr val="bg1">
                    <a:lumMod val="95000"/>
                  </a:schemeClr>
                </a:solidFill>
              </a:rPr>
              <a:t>《</a:t>
            </a:r>
            <a:r>
              <a:rPr lang="zh-TW" altLang="en-US" sz="2800" dirty="0">
                <a:solidFill>
                  <a:schemeClr val="bg1">
                    <a:lumMod val="95000"/>
                  </a:schemeClr>
                </a:solidFill>
              </a:rPr>
              <a:t>阿彌陀經</a:t>
            </a:r>
            <a:r>
              <a:rPr lang="en-US" altLang="zh-TW" sz="2800" dirty="0">
                <a:solidFill>
                  <a:schemeClr val="bg1">
                    <a:lumMod val="95000"/>
                  </a:schemeClr>
                </a:solidFill>
              </a:rPr>
              <a:t>》</a:t>
            </a:r>
            <a:r>
              <a:rPr lang="zh-TW" altLang="en-US" sz="2800" dirty="0">
                <a:solidFill>
                  <a:schemeClr val="bg1">
                    <a:lumMod val="95000"/>
                  </a:schemeClr>
                </a:solidFill>
              </a:rPr>
              <a:t>「晝夜六時雨天曼陀羅華」之義。六時者，晨朝、日中、日沒、初夜、中夜與後夜也。晨朝雨花，「過食時後，其花自沒，大地清淨，更雨新華」。「食時」者，正食之時，即日中之午時。</a:t>
            </a:r>
          </a:p>
        </p:txBody>
      </p:sp>
    </p:spTree>
    <p:extLst>
      <p:ext uri="{BB962C8B-B14F-4D97-AF65-F5344CB8AC3E}">
        <p14:creationId xmlns:p14="http://schemas.microsoft.com/office/powerpoint/2010/main" val="16548936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E7A05EC-2772-C58A-5696-89294262849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第十九講</a:t>
            </a:r>
            <a:endParaRPr lang="en-US" altLang="zh-TW" dirty="0"/>
          </a:p>
        </p:txBody>
      </p:sp>
      <p:sp>
        <p:nvSpPr>
          <p:cNvPr id="5" name="文字方塊 4">
            <a:extLst>
              <a:ext uri="{FF2B5EF4-FFF2-40B4-BE49-F238E27FC236}">
                <a16:creationId xmlns:a16="http://schemas.microsoft.com/office/drawing/2014/main" id="{3EABCE81-1AFA-3C9D-1CE8-CA9C515829B6}"/>
              </a:ext>
            </a:extLst>
          </p:cNvPr>
          <p:cNvSpPr txBox="1"/>
          <p:nvPr/>
        </p:nvSpPr>
        <p:spPr>
          <a:xfrm>
            <a:off x="4367015"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表晨朝所散之花，當日過中，則於地上自然化去，大地清淨如初。於是空中更雨新花。如是隨此六時，花降花化，循還往復，故云「隨其時節，還復周遍」。「還復」者，循還與反復也。「周遍」者，遍滿其國也。「與前無異，如是六反」。六反者，六度也，即小本之六時雨花。至於極樂國土而言晝夜者，只是順此方之習俗。</a:t>
            </a:r>
          </a:p>
        </p:txBody>
      </p:sp>
    </p:spTree>
    <p:extLst>
      <p:ext uri="{BB962C8B-B14F-4D97-AF65-F5344CB8AC3E}">
        <p14:creationId xmlns:p14="http://schemas.microsoft.com/office/powerpoint/2010/main" val="3842924636"/>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EEC379D-5557-58D5-6605-F3BADD314858}"/>
              </a:ext>
            </a:extLst>
          </p:cNvPr>
          <p:cNvSpPr txBox="1"/>
          <p:nvPr/>
        </p:nvSpPr>
        <p:spPr>
          <a:xfrm>
            <a:off x="62774" y="364222"/>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德風華雨第二十</a:t>
            </a:r>
          </a:p>
          <a:p>
            <a:pPr>
              <a:lnSpc>
                <a:spcPts val="3000"/>
              </a:lnSpc>
            </a:pPr>
            <a:r>
              <a:rPr lang="zh-TW" altLang="en-US" sz="2800" dirty="0">
                <a:solidFill>
                  <a:schemeClr val="bg1"/>
                </a:solidFill>
              </a:rPr>
              <a:t>其佛國土。每於食時。自然德風徐起。吹諸羅網。及眾寶樹。出微妙音。演說苦。空。無常。無我諸波羅密。流布萬種溫雅德香。其有聞者。塵勞垢習。自然不起。風觸其身。安和調適。猶如比丘得滅盡定。</a:t>
            </a:r>
          </a:p>
        </p:txBody>
      </p:sp>
      <p:sp>
        <p:nvSpPr>
          <p:cNvPr id="5" name="文字方塊 4">
            <a:extLst>
              <a:ext uri="{FF2B5EF4-FFF2-40B4-BE49-F238E27FC236}">
                <a16:creationId xmlns:a16="http://schemas.microsoft.com/office/drawing/2014/main" id="{03E91929-E820-2C9C-5A8C-CE21F68A2E22}"/>
              </a:ext>
            </a:extLst>
          </p:cNvPr>
          <p:cNvSpPr txBox="1"/>
          <p:nvPr/>
        </p:nvSpPr>
        <p:spPr>
          <a:xfrm>
            <a:off x="125549" y="2308438"/>
            <a:ext cx="12064864" cy="3785652"/>
          </a:xfrm>
          <a:prstGeom prst="rect">
            <a:avLst/>
          </a:prstGeom>
          <a:noFill/>
        </p:spPr>
        <p:txBody>
          <a:bodyPr wrap="square" rtlCol="0">
            <a:spAutoFit/>
          </a:bodyPr>
          <a:lstStyle/>
          <a:p>
            <a:pPr>
              <a:lnSpc>
                <a:spcPts val="3200"/>
              </a:lnSpc>
            </a:pPr>
            <a:r>
              <a:rPr lang="en-US" altLang="zh-TW" sz="2800" b="1" dirty="0">
                <a:solidFill>
                  <a:schemeClr val="bg1"/>
                </a:solidFill>
              </a:rPr>
              <a:t>Chapter 20: Virtuous Winds and Floral Rain</a:t>
            </a:r>
          </a:p>
          <a:p>
            <a:pPr>
              <a:lnSpc>
                <a:spcPts val="3200"/>
              </a:lnSpc>
            </a:pPr>
            <a:r>
              <a:rPr lang="en-US" altLang="zh-TW" sz="2800" b="1" dirty="0">
                <a:solidFill>
                  <a:schemeClr val="bg1"/>
                </a:solidFill>
              </a:rPr>
              <a:t>In that Buddha Land, at each mealtime, a natural wind of virtue arises gently. It stirs the jeweled nets and all the precious trees, producing subtle and wondrous sounds that expound the perfections of suffering, emptiness, impermanence, and non-self. It spreads countless kinds of pure and gentle fragrances of virtue. Whoever hears these sounds or smells these scents finds their defilements and habitual afflictions naturally cease to arise. When the wind touches their bodies, they feel serene, harmonious, and well-balanced — just as a </a:t>
            </a:r>
            <a:r>
              <a:rPr lang="en-US" altLang="zh-TW" sz="2800" b="1" dirty="0" err="1">
                <a:solidFill>
                  <a:schemeClr val="bg1"/>
                </a:solidFill>
              </a:rPr>
              <a:t>bhikṣu</a:t>
            </a:r>
            <a:r>
              <a:rPr lang="en-US" altLang="zh-TW" sz="2800" b="1" dirty="0">
                <a:solidFill>
                  <a:schemeClr val="bg1"/>
                </a:solidFill>
              </a:rPr>
              <a:t> who has attained the </a:t>
            </a:r>
            <a:r>
              <a:rPr lang="en-US" altLang="zh-TW" sz="2800" b="1" dirty="0" err="1">
                <a:solidFill>
                  <a:schemeClr val="bg1"/>
                </a:solidFill>
              </a:rPr>
              <a:t>samādhi</a:t>
            </a:r>
            <a:r>
              <a:rPr lang="en-US" altLang="zh-TW" sz="2800" b="1" dirty="0">
                <a:solidFill>
                  <a:schemeClr val="bg1"/>
                </a:solidFill>
              </a:rPr>
              <a:t> of extinction (</a:t>
            </a:r>
            <a:r>
              <a:rPr lang="en-US" altLang="zh-TW" sz="2800" b="1" dirty="0" err="1">
                <a:solidFill>
                  <a:schemeClr val="bg1"/>
                </a:solidFill>
              </a:rPr>
              <a:t>nirvāṇa</a:t>
            </a:r>
            <a:r>
              <a:rPr lang="en-US" altLang="zh-TW" sz="2800" b="1" dirty="0">
                <a:solidFill>
                  <a:schemeClr val="bg1"/>
                </a:solidFill>
              </a:rPr>
              <a:t>) experiences perfect peace.</a:t>
            </a:r>
            <a:endParaRPr lang="zh-TW" altLang="en-US" sz="2800" b="1" dirty="0">
              <a:solidFill>
                <a:schemeClr val="bg1"/>
              </a:solidFill>
            </a:endParaRPr>
          </a:p>
        </p:txBody>
      </p:sp>
    </p:spTree>
    <p:extLst>
      <p:ext uri="{BB962C8B-B14F-4D97-AF65-F5344CB8AC3E}">
        <p14:creationId xmlns:p14="http://schemas.microsoft.com/office/powerpoint/2010/main" val="3344425413"/>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7B8C0D4-82B5-5F20-A91F-A65C8FB92E03}"/>
              </a:ext>
            </a:extLst>
          </p:cNvPr>
          <p:cNvSpPr txBox="1"/>
          <p:nvPr/>
        </p:nvSpPr>
        <p:spPr>
          <a:xfrm>
            <a:off x="62774" y="364222"/>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復吹七寶林樹。飄華成聚。種種色光。遍滿佛土。隨色次第。而不雜亂。柔軟光潔。如兜羅綿。足履其上。沒深四指。隨足舉已。還復如初。過食時後。其華自沒。大地清淨。更雨新華。隨其時節。還復周遍。與前無異。如是六反。</a:t>
            </a:r>
          </a:p>
        </p:txBody>
      </p:sp>
      <p:sp>
        <p:nvSpPr>
          <p:cNvPr id="5" name="文字方塊 4">
            <a:extLst>
              <a:ext uri="{FF2B5EF4-FFF2-40B4-BE49-F238E27FC236}">
                <a16:creationId xmlns:a16="http://schemas.microsoft.com/office/drawing/2014/main" id="{08D9C7CA-CCE2-D290-813B-F45E7D8C8466}"/>
              </a:ext>
            </a:extLst>
          </p:cNvPr>
          <p:cNvSpPr txBox="1"/>
          <p:nvPr/>
        </p:nvSpPr>
        <p:spPr>
          <a:xfrm>
            <a:off x="125549" y="2308438"/>
            <a:ext cx="12064864" cy="3785652"/>
          </a:xfrm>
          <a:prstGeom prst="rect">
            <a:avLst/>
          </a:prstGeom>
          <a:noFill/>
        </p:spPr>
        <p:txBody>
          <a:bodyPr wrap="square" rtlCol="0">
            <a:spAutoFit/>
          </a:bodyPr>
          <a:lstStyle/>
          <a:p>
            <a:pPr>
              <a:lnSpc>
                <a:spcPts val="3200"/>
              </a:lnSpc>
            </a:pPr>
            <a:r>
              <a:rPr lang="en-US" altLang="zh-TW" sz="2800" b="1" dirty="0">
                <a:solidFill>
                  <a:schemeClr val="bg1"/>
                </a:solidFill>
              </a:rPr>
              <a:t>It further blows through the groves of seven-treasure trees, causing blossoms to drift and gather in clusters. Their various colors and lights fill the entire Buddha Land, arranged in harmonious sequence without the slightest disorder. The petals are soft and pure, like fine </a:t>
            </a:r>
            <a:r>
              <a:rPr lang="en-US" altLang="zh-TW" sz="2800" b="1" dirty="0" err="1">
                <a:solidFill>
                  <a:schemeClr val="bg1"/>
                </a:solidFill>
              </a:rPr>
              <a:t>tūluómian</a:t>
            </a:r>
            <a:r>
              <a:rPr lang="en-US" altLang="zh-TW" sz="2800" b="1" dirty="0">
                <a:solidFill>
                  <a:schemeClr val="bg1"/>
                </a:solidFill>
              </a:rPr>
              <a:t> (cotton from the Tula tree). When beings tread upon them, their feet sink four inches deep, and as they lift their feet, the flowers return to their original state. After mealtime, the blossoms naturally disappear, and the ground becomes pure and clean again. Then a new rain of flowers descends, spreading everywhere according to the time and season, exactly as before. In this way, the cycle repeats six times each day.</a:t>
            </a:r>
            <a:endParaRPr lang="zh-TW" altLang="en-US" sz="2800" b="1" dirty="0">
              <a:solidFill>
                <a:schemeClr val="bg1"/>
              </a:solidFill>
            </a:endParaRPr>
          </a:p>
        </p:txBody>
      </p:sp>
    </p:spTree>
    <p:extLst>
      <p:ext uri="{BB962C8B-B14F-4D97-AF65-F5344CB8AC3E}">
        <p14:creationId xmlns:p14="http://schemas.microsoft.com/office/powerpoint/2010/main" val="1288190964"/>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43133</TotalTime>
  <Words>5777</Words>
  <Application>Microsoft Office PowerPoint</Application>
  <PresentationFormat>自訂</PresentationFormat>
  <Paragraphs>155</Paragraphs>
  <Slides>36</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36</vt:i4>
      </vt:variant>
    </vt:vector>
  </HeadingPairs>
  <TitlesOfParts>
    <vt:vector size="39"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874</cp:revision>
  <dcterms:created xsi:type="dcterms:W3CDTF">2019-12-17T19:51:00Z</dcterms:created>
  <dcterms:modified xsi:type="dcterms:W3CDTF">2025-10-16T21:13:41Z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