
<file path=[Content_Types].xml><?xml version="1.0" encoding="utf-8"?>
<Types xmlns="http://schemas.openxmlformats.org/package/2006/content-types">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6" r:id="rId10"/>
    <p:sldId id="264" r:id="rId11"/>
    <p:sldId id="265"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2700"/>
    <p:restoredTop sz="63225"/>
  </p:normalViewPr>
  <p:slideViewPr>
    <p:cSldViewPr snapToGrid="0" snapToObjects="1">
      <p:cViewPr varScale="1">
        <p:scale>
          <a:sx n="93" d="100"/>
          <a:sy n="93" d="100"/>
        </p:scale>
        <p:origin x="1656" y="200"/>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6629E6-BC3F-4F4C-833B-9C0083BCBBBF}" type="datetimeFigureOut">
              <a:rPr lang="en-GB" smtClean="0"/>
              <a:t>26/04/2020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17FE9C-9569-9E47-A764-236459282236}" type="slidenum">
              <a:rPr lang="en-GB" smtClean="0"/>
              <a:t>‹#›</a:t>
            </a:fld>
            <a:endParaRPr lang="en-GB"/>
          </a:p>
        </p:txBody>
      </p:sp>
    </p:spTree>
    <p:extLst>
      <p:ext uri="{BB962C8B-B14F-4D97-AF65-F5344CB8AC3E}">
        <p14:creationId xmlns:p14="http://schemas.microsoft.com/office/powerpoint/2010/main" val="3450761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Start 0:25 </a:t>
            </a:r>
          </a:p>
          <a:p>
            <a:endParaRPr lang="en-GB" dirty="0"/>
          </a:p>
          <a:p>
            <a:r>
              <a:rPr lang="en-GB" dirty="0"/>
              <a:t>Finish 0:52</a:t>
            </a:r>
          </a:p>
        </p:txBody>
      </p:sp>
      <p:sp>
        <p:nvSpPr>
          <p:cNvPr id="4" name="Slide Number Placeholder 3"/>
          <p:cNvSpPr>
            <a:spLocks noGrp="1"/>
          </p:cNvSpPr>
          <p:nvPr>
            <p:ph type="sldNum" sz="quarter" idx="5"/>
          </p:nvPr>
        </p:nvSpPr>
        <p:spPr/>
        <p:txBody>
          <a:bodyPr/>
          <a:lstStyle/>
          <a:p>
            <a:fld id="{C017FE9C-9569-9E47-A764-236459282236}" type="slidenum">
              <a:rPr lang="en-GB" smtClean="0"/>
              <a:t>1</a:t>
            </a:fld>
            <a:endParaRPr lang="en-GB"/>
          </a:p>
        </p:txBody>
      </p:sp>
    </p:spTree>
    <p:extLst>
      <p:ext uri="{BB962C8B-B14F-4D97-AF65-F5344CB8AC3E}">
        <p14:creationId xmlns:p14="http://schemas.microsoft.com/office/powerpoint/2010/main" val="1550103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what is </a:t>
            </a:r>
            <a:r>
              <a:rPr lang="en-GB" sz="1200" kern="1200" dirty="0" err="1">
                <a:solidFill>
                  <a:schemeClr val="tx1"/>
                </a:solidFill>
                <a:effectLst/>
                <a:latin typeface="+mn-lt"/>
                <a:ea typeface="+mn-ea"/>
                <a:cs typeface="+mn-cs"/>
              </a:rPr>
              <a:t>InMusik</a:t>
            </a:r>
            <a:r>
              <a:rPr lang="en-GB" sz="1200" kern="1200" dirty="0">
                <a:solidFill>
                  <a:schemeClr val="tx1"/>
                </a:solidFill>
                <a:effectLst/>
                <a:latin typeface="+mn-lt"/>
                <a:ea typeface="+mn-ea"/>
                <a:cs typeface="+mn-cs"/>
              </a:rPr>
              <a:t>... well quite simply, it’s an advert free music-focused social networking site which uses blockchain to help emerging artists share their music and interact with fans. Not only will this technology greatly enhance and commercialise audience engage in the music industry but it has the potential to disrupt almost every part of the music ecosystem. </a:t>
            </a:r>
          </a:p>
          <a:p>
            <a:endParaRPr lang="en-GB" dirty="0"/>
          </a:p>
        </p:txBody>
      </p:sp>
      <p:sp>
        <p:nvSpPr>
          <p:cNvPr id="4" name="Slide Number Placeholder 3"/>
          <p:cNvSpPr>
            <a:spLocks noGrp="1"/>
          </p:cNvSpPr>
          <p:nvPr>
            <p:ph type="sldNum" sz="quarter" idx="5"/>
          </p:nvPr>
        </p:nvSpPr>
        <p:spPr/>
        <p:txBody>
          <a:bodyPr/>
          <a:lstStyle/>
          <a:p>
            <a:fld id="{C017FE9C-9569-9E47-A764-236459282236}" type="slidenum">
              <a:rPr lang="en-GB" smtClean="0"/>
              <a:t>2</a:t>
            </a:fld>
            <a:endParaRPr lang="en-GB"/>
          </a:p>
        </p:txBody>
      </p:sp>
    </p:spTree>
    <p:extLst>
      <p:ext uri="{BB962C8B-B14F-4D97-AF65-F5344CB8AC3E}">
        <p14:creationId xmlns:p14="http://schemas.microsoft.com/office/powerpoint/2010/main" val="1726638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i="1" kern="1200" dirty="0">
                <a:solidFill>
                  <a:schemeClr val="tx1"/>
                </a:solidFill>
                <a:effectLst/>
                <a:latin typeface="+mn-lt"/>
                <a:ea typeface="+mn-ea"/>
                <a:cs typeface="+mn-cs"/>
              </a:rPr>
              <a:t>There are 4 main principles of </a:t>
            </a:r>
            <a:r>
              <a:rPr lang="en-GB" sz="1200" i="1" kern="1200" dirty="0" err="1">
                <a:solidFill>
                  <a:schemeClr val="tx1"/>
                </a:solidFill>
                <a:effectLst/>
                <a:latin typeface="+mn-lt"/>
                <a:ea typeface="+mn-ea"/>
                <a:cs typeface="+mn-cs"/>
              </a:rPr>
              <a:t>InMusik</a:t>
            </a:r>
            <a:endParaRPr lang="en-GB" sz="1200" i="1" kern="1200" dirty="0">
              <a:solidFill>
                <a:schemeClr val="tx1"/>
              </a:solidFill>
              <a:effectLst/>
              <a:latin typeface="+mn-lt"/>
              <a:ea typeface="+mn-ea"/>
              <a:cs typeface="+mn-cs"/>
            </a:endParaRPr>
          </a:p>
          <a:p>
            <a:pPr marL="228600" indent="-228600">
              <a:buAutoNum type="arabicPeriod"/>
            </a:pPr>
            <a:endParaRPr lang="en-GB" sz="1200" i="1" kern="1200" dirty="0">
              <a:solidFill>
                <a:schemeClr val="tx1"/>
              </a:solidFill>
              <a:effectLst/>
              <a:latin typeface="+mn-lt"/>
              <a:ea typeface="+mn-ea"/>
              <a:cs typeface="+mn-cs"/>
            </a:endParaRPr>
          </a:p>
          <a:p>
            <a:pPr marL="0" indent="0">
              <a:buNone/>
            </a:pPr>
            <a:r>
              <a:rPr lang="en-GB" sz="1200" i="1" kern="1200" dirty="0">
                <a:solidFill>
                  <a:schemeClr val="tx1"/>
                </a:solidFill>
                <a:effectLst/>
                <a:latin typeface="+mn-lt"/>
                <a:ea typeface="+mn-ea"/>
                <a:cs typeface="+mn-cs"/>
              </a:rPr>
              <a:t>Firstly </a:t>
            </a:r>
          </a:p>
          <a:p>
            <a:pPr marL="228600" indent="-228600">
              <a:buAutoNum type="arabicPeriod"/>
            </a:pPr>
            <a:endParaRPr lang="en-GB" sz="1200" i="1" kern="1200" dirty="0">
              <a:solidFill>
                <a:schemeClr val="tx1"/>
              </a:solidFill>
              <a:effectLst/>
              <a:latin typeface="+mn-lt"/>
              <a:ea typeface="+mn-ea"/>
              <a:cs typeface="+mn-cs"/>
            </a:endParaRPr>
          </a:p>
          <a:p>
            <a:pPr marL="228600" indent="-228600">
              <a:buAutoNum type="arabicPeriod"/>
            </a:pPr>
            <a:r>
              <a:rPr lang="en-GB" sz="1200" i="1" kern="1200" dirty="0">
                <a:solidFill>
                  <a:schemeClr val="tx1"/>
                </a:solidFill>
                <a:effectLst/>
                <a:latin typeface="+mn-lt"/>
                <a:ea typeface="+mn-ea"/>
                <a:cs typeface="+mn-cs"/>
              </a:rPr>
              <a:t>All people who actively contribute to the success of an artist should be rewarded in direct proportion to the value of their contribution</a:t>
            </a:r>
          </a:p>
          <a:p>
            <a:pPr marL="228600" indent="-228600">
              <a:buAutoNum type="arabicPeriod"/>
            </a:pP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2. Creators of artistic content should be rewarded in direct proportion to the value that their content provides listeners</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3. All people who give their time in helping high quality content find an audience should be rewarded in direct proportion to the earnings of the content creators.</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4. And finally, this cryptocurrency platform should be built on a viable and scalable business model.</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017FE9C-9569-9E47-A764-236459282236}" type="slidenum">
              <a:rPr lang="en-GB" smtClean="0"/>
              <a:t>3</a:t>
            </a:fld>
            <a:endParaRPr lang="en-GB"/>
          </a:p>
        </p:txBody>
      </p:sp>
    </p:spTree>
    <p:extLst>
      <p:ext uri="{BB962C8B-B14F-4D97-AF65-F5344CB8AC3E}">
        <p14:creationId xmlns:p14="http://schemas.microsoft.com/office/powerpoint/2010/main" val="3548545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i="0" kern="1200" dirty="0" err="1">
                <a:solidFill>
                  <a:schemeClr val="tx1"/>
                </a:solidFill>
                <a:effectLst/>
                <a:latin typeface="+mn-lt"/>
                <a:ea typeface="+mn-ea"/>
                <a:cs typeface="+mn-cs"/>
              </a:rPr>
              <a:t>InMusik</a:t>
            </a:r>
            <a:r>
              <a:rPr lang="en-GB" sz="1200" i="0" kern="1200" dirty="0">
                <a:solidFill>
                  <a:schemeClr val="tx1"/>
                </a:solidFill>
                <a:effectLst/>
                <a:latin typeface="+mn-lt"/>
                <a:ea typeface="+mn-ea"/>
                <a:cs typeface="+mn-cs"/>
              </a:rPr>
              <a:t> can help the music industry in many ways</a:t>
            </a:r>
          </a:p>
          <a:p>
            <a:pPr marL="0" indent="0">
              <a:buNone/>
            </a:pPr>
            <a:endParaRPr lang="en-GB" sz="1200" i="0" kern="1200" dirty="0">
              <a:solidFill>
                <a:schemeClr val="tx1"/>
              </a:solidFill>
              <a:effectLst/>
              <a:latin typeface="+mn-lt"/>
              <a:ea typeface="+mn-ea"/>
              <a:cs typeface="+mn-cs"/>
            </a:endParaRPr>
          </a:p>
          <a:p>
            <a:pPr marL="0" indent="0">
              <a:buNone/>
            </a:pPr>
            <a:r>
              <a:rPr lang="en-GB" sz="1200" i="0" kern="1200" dirty="0">
                <a:solidFill>
                  <a:schemeClr val="tx1"/>
                </a:solidFill>
                <a:effectLst/>
                <a:latin typeface="+mn-lt"/>
                <a:ea typeface="+mn-ea"/>
                <a:cs typeface="+mn-cs"/>
              </a:rPr>
              <a:t>Firstly by</a:t>
            </a:r>
          </a:p>
          <a:p>
            <a:pPr marL="228600" indent="-228600">
              <a:buAutoNum type="arabicPeriod"/>
            </a:pPr>
            <a:endParaRPr lang="en-GB" sz="1200" i="1" kern="1200" dirty="0">
              <a:solidFill>
                <a:schemeClr val="tx1"/>
              </a:solidFill>
              <a:effectLst/>
              <a:latin typeface="+mn-lt"/>
              <a:ea typeface="+mn-ea"/>
              <a:cs typeface="+mn-cs"/>
            </a:endParaRPr>
          </a:p>
          <a:p>
            <a:pPr marL="228600" indent="-228600">
              <a:buAutoNum type="arabicPeriod"/>
            </a:pPr>
            <a:endParaRPr lang="en-GB" sz="1200" i="1" kern="1200" dirty="0">
              <a:solidFill>
                <a:schemeClr val="tx1"/>
              </a:solidFill>
              <a:effectLst/>
              <a:latin typeface="+mn-lt"/>
              <a:ea typeface="+mn-ea"/>
              <a:cs typeface="+mn-cs"/>
            </a:endParaRPr>
          </a:p>
          <a:p>
            <a:pPr marL="228600" indent="-228600">
              <a:buAutoNum type="arabicPeriod"/>
            </a:pPr>
            <a:r>
              <a:rPr lang="en-GB" sz="1200" i="1" kern="1200" dirty="0">
                <a:solidFill>
                  <a:schemeClr val="tx1"/>
                </a:solidFill>
                <a:effectLst/>
                <a:latin typeface="+mn-lt"/>
                <a:ea typeface="+mn-ea"/>
                <a:cs typeface="+mn-cs"/>
              </a:rPr>
              <a:t>Being a fair and transparent system</a:t>
            </a:r>
          </a:p>
          <a:p>
            <a:pPr marL="0" indent="0">
              <a:buNone/>
            </a:pPr>
            <a:endParaRPr lang="en-GB" sz="1200" i="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2. By being controlled by the community so that the system is shaped by those it provides value to.</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3. Allows 3rd parties to use the system and currency to create new and efficient solutions.</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4. It helps Support the creative arts ensuring that the creation of music thrives.</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5. Increasing the music industry’s economy by opening up business in new and unrestricted ways.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017FE9C-9569-9E47-A764-236459282236}" type="slidenum">
              <a:rPr lang="en-GB" smtClean="0"/>
              <a:t>4</a:t>
            </a:fld>
            <a:endParaRPr lang="en-GB"/>
          </a:p>
        </p:txBody>
      </p:sp>
    </p:spTree>
    <p:extLst>
      <p:ext uri="{BB962C8B-B14F-4D97-AF65-F5344CB8AC3E}">
        <p14:creationId xmlns:p14="http://schemas.microsoft.com/office/powerpoint/2010/main" val="2131183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Inmusik</a:t>
            </a:r>
            <a:r>
              <a:rPr lang="en-GB" dirty="0"/>
              <a:t> acts as a place where fans are rewarded for discovering new music</a:t>
            </a:r>
          </a:p>
          <a:p>
            <a:endParaRPr lang="en-GB" dirty="0"/>
          </a:p>
          <a:p>
            <a:pPr marL="228600" indent="-228600">
              <a:buAutoNum type="arabicPeriod"/>
            </a:pPr>
            <a:r>
              <a:rPr lang="en-GB" dirty="0"/>
              <a:t>Fans are able to verify ownership of newly added music, which in turn grants them rewards</a:t>
            </a:r>
          </a:p>
          <a:p>
            <a:pPr marL="228600" indent="-228600">
              <a:buAutoNum type="arabicPeriod"/>
            </a:pPr>
            <a:endParaRPr lang="en-GB" dirty="0"/>
          </a:p>
          <a:p>
            <a:pPr marL="228600" indent="-228600">
              <a:buAutoNum type="arabicPeriod"/>
            </a:pPr>
            <a:r>
              <a:rPr lang="en-GB" dirty="0"/>
              <a:t>Fans directly control which content deserves attention from the community </a:t>
            </a:r>
          </a:p>
          <a:p>
            <a:pPr marL="228600" indent="-228600">
              <a:buAutoNum type="arabicPeriod"/>
            </a:pPr>
            <a:endParaRPr lang="en-GB" dirty="0"/>
          </a:p>
          <a:p>
            <a:pPr marL="228600" indent="-228600">
              <a:buAutoNum type="arabicPeriod"/>
            </a:pPr>
            <a:r>
              <a:rPr lang="en-GB" dirty="0"/>
              <a:t>Fans are able to listen to music for free</a:t>
            </a:r>
          </a:p>
          <a:p>
            <a:pPr marL="228600" indent="-228600">
              <a:buAutoNum type="arabicPeriod"/>
            </a:pPr>
            <a:endParaRPr lang="en-GB" dirty="0"/>
          </a:p>
          <a:p>
            <a:pPr marL="228600" indent="-228600">
              <a:buAutoNum type="arabicPeriod"/>
            </a:pPr>
            <a:r>
              <a:rPr lang="en-GB" dirty="0"/>
              <a:t>Fans receive a percentage of earnings by helping artists reach milestones</a:t>
            </a:r>
          </a:p>
        </p:txBody>
      </p:sp>
      <p:sp>
        <p:nvSpPr>
          <p:cNvPr id="4" name="Slide Number Placeholder 3"/>
          <p:cNvSpPr>
            <a:spLocks noGrp="1"/>
          </p:cNvSpPr>
          <p:nvPr>
            <p:ph type="sldNum" sz="quarter" idx="5"/>
          </p:nvPr>
        </p:nvSpPr>
        <p:spPr/>
        <p:txBody>
          <a:bodyPr/>
          <a:lstStyle/>
          <a:p>
            <a:fld id="{C017FE9C-9569-9E47-A764-236459282236}" type="slidenum">
              <a:rPr lang="en-GB" smtClean="0"/>
              <a:t>5</a:t>
            </a:fld>
            <a:endParaRPr lang="en-GB"/>
          </a:p>
        </p:txBody>
      </p:sp>
    </p:spTree>
    <p:extLst>
      <p:ext uri="{BB962C8B-B14F-4D97-AF65-F5344CB8AC3E}">
        <p14:creationId xmlns:p14="http://schemas.microsoft.com/office/powerpoint/2010/main" val="1660916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err="1"/>
              <a:t>InMusik</a:t>
            </a:r>
            <a:r>
              <a:rPr lang="en-GB" dirty="0"/>
              <a:t> acts as a fan creation machine whilst it provides a frictionless source of generating revenue for labels</a:t>
            </a:r>
          </a:p>
          <a:p>
            <a:pPr marL="228600" indent="-228600">
              <a:buAutoNum type="arabicPeriod"/>
            </a:pPr>
            <a:endParaRPr lang="en-GB" dirty="0"/>
          </a:p>
          <a:p>
            <a:pPr marL="228600" indent="-228600">
              <a:buAutoNum type="arabicPeriod"/>
            </a:pPr>
            <a:r>
              <a:rPr lang="en-GB" dirty="0"/>
              <a:t>The streaming service has the potential provide anywhere between $0.01 to $0.09 per stream a far higher pay than any current streaming service, compare this to current rates and most services don’t even come close to that level of income per stream. Users who are listening to music pay by using their </a:t>
            </a:r>
            <a:r>
              <a:rPr lang="en-GB" dirty="0" err="1"/>
              <a:t>Inmusik</a:t>
            </a:r>
            <a:r>
              <a:rPr lang="en-GB" dirty="0"/>
              <a:t> tokens which can be either purchased or earned. </a:t>
            </a:r>
          </a:p>
          <a:p>
            <a:pPr marL="228600" indent="-228600">
              <a:buAutoNum type="arabicPeriod"/>
            </a:pPr>
            <a:endParaRPr lang="en-GB" dirty="0"/>
          </a:p>
          <a:p>
            <a:pPr marL="0" lvl="0" indent="0">
              <a:buNone/>
            </a:pPr>
            <a:r>
              <a:rPr lang="en-GB" sz="2800" dirty="0"/>
              <a:t>2. Content creators receive fair and transparent pay outs in direct proportion to their impact</a:t>
            </a:r>
          </a:p>
          <a:p>
            <a:pPr marL="0" lvl="0" indent="0">
              <a:buNone/>
            </a:pPr>
            <a:endParaRPr lang="en-GB" sz="2800" dirty="0"/>
          </a:p>
          <a:p>
            <a:pPr marL="0" lvl="0" indent="0">
              <a:buNone/>
            </a:pPr>
            <a:r>
              <a:rPr lang="en-GB" sz="2800" dirty="0"/>
              <a:t>3. Provides a platform in which artists can build an active fan base</a:t>
            </a:r>
          </a:p>
          <a:p>
            <a:pPr marL="0" lvl="0" indent="0">
              <a:buNone/>
            </a:pPr>
            <a:endParaRPr lang="en-GB" sz="2800" dirty="0"/>
          </a:p>
          <a:p>
            <a:pPr marL="0" lvl="0" indent="0">
              <a:buNone/>
            </a:pPr>
            <a:r>
              <a:rPr lang="en-GB" sz="2800" dirty="0"/>
              <a:t>4. It can generate revenue through ticketing and the sales of merchandise </a:t>
            </a:r>
          </a:p>
          <a:p>
            <a:pPr marL="0" lvl="0" indent="0">
              <a:buNone/>
            </a:pPr>
            <a:endParaRPr lang="en-GB" sz="2800" dirty="0"/>
          </a:p>
          <a:p>
            <a:pPr marL="0" lvl="0" indent="0">
              <a:buNone/>
            </a:pPr>
            <a:r>
              <a:rPr lang="en-GB" sz="2800" dirty="0"/>
              <a:t>5. Uses a stable cryptocurrency locked to the dollar</a:t>
            </a:r>
          </a:p>
        </p:txBody>
      </p:sp>
      <p:sp>
        <p:nvSpPr>
          <p:cNvPr id="4" name="Slide Number Placeholder 3"/>
          <p:cNvSpPr>
            <a:spLocks noGrp="1"/>
          </p:cNvSpPr>
          <p:nvPr>
            <p:ph type="sldNum" sz="quarter" idx="5"/>
          </p:nvPr>
        </p:nvSpPr>
        <p:spPr/>
        <p:txBody>
          <a:bodyPr/>
          <a:lstStyle/>
          <a:p>
            <a:fld id="{C017FE9C-9569-9E47-A764-236459282236}" type="slidenum">
              <a:rPr lang="en-GB" smtClean="0"/>
              <a:t>6</a:t>
            </a:fld>
            <a:endParaRPr lang="en-GB"/>
          </a:p>
        </p:txBody>
      </p:sp>
    </p:spTree>
    <p:extLst>
      <p:ext uri="{BB962C8B-B14F-4D97-AF65-F5344CB8AC3E}">
        <p14:creationId xmlns:p14="http://schemas.microsoft.com/office/powerpoint/2010/main" val="2556559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a:t>What are the biggest issues we are going to face bringing this technology to the market?</a:t>
            </a:r>
          </a:p>
          <a:p>
            <a:pPr marL="0" indent="0">
              <a:buNone/>
            </a:pPr>
            <a:endParaRPr lang="en-GB" sz="2800" dirty="0"/>
          </a:p>
          <a:p>
            <a:pPr marL="0" indent="0">
              <a:buNone/>
            </a:pPr>
            <a:r>
              <a:rPr lang="en-GB" sz="2800" dirty="0"/>
              <a:t>The first is that music listeners often find they have little time to actively search out new music. In addition to this a study published by Hubert Gauvin showed that music intros are getting shorter, reflecting shorter attention spans. </a:t>
            </a:r>
          </a:p>
          <a:p>
            <a:pPr marL="0" indent="0">
              <a:buNone/>
            </a:pPr>
            <a:endParaRPr lang="en-GB" sz="2800" dirty="0"/>
          </a:p>
          <a:p>
            <a:pPr marL="0" indent="0">
              <a:buNone/>
            </a:pPr>
            <a:r>
              <a:rPr lang="en-GB" sz="2800" dirty="0"/>
              <a:t>This means that new artists struggle to get heard</a:t>
            </a:r>
          </a:p>
          <a:p>
            <a:pPr marL="0" indent="0">
              <a:buNone/>
            </a:pPr>
            <a:endParaRPr lang="en-GB" sz="2800" dirty="0"/>
          </a:p>
          <a:p>
            <a:pPr marL="0" indent="0">
              <a:buNone/>
            </a:pPr>
            <a:r>
              <a:rPr lang="en-GB" sz="2800" dirty="0" err="1"/>
              <a:t>InMusik’s</a:t>
            </a:r>
            <a:r>
              <a:rPr lang="en-GB" sz="2800" dirty="0"/>
              <a:t> answer to this is a feature called Quick-Play Discovery</a:t>
            </a:r>
          </a:p>
          <a:p>
            <a:pPr marL="0" indent="0">
              <a:buNone/>
            </a:pPr>
            <a:endParaRPr lang="en-GB" sz="2800" dirty="0"/>
          </a:p>
          <a:p>
            <a:pPr marL="0" indent="0">
              <a:buNone/>
            </a:pPr>
            <a:r>
              <a:rPr lang="en-GB" sz="2800" dirty="0"/>
              <a:t>Each day users are prompted to partake in under a minute of music discovery where they are played carefully selected snippets of different songs in the genre of their choice. They can then either choose to reject or accept these songs thereby adding it to their playlist. Users who partake in this daily discovery are rewarded with tokens based on the number of consecutive days they partake.</a:t>
            </a:r>
          </a:p>
        </p:txBody>
      </p:sp>
      <p:sp>
        <p:nvSpPr>
          <p:cNvPr id="4" name="Slide Number Placeholder 3"/>
          <p:cNvSpPr>
            <a:spLocks noGrp="1"/>
          </p:cNvSpPr>
          <p:nvPr>
            <p:ph type="sldNum" sz="quarter" idx="5"/>
          </p:nvPr>
        </p:nvSpPr>
        <p:spPr/>
        <p:txBody>
          <a:bodyPr/>
          <a:lstStyle/>
          <a:p>
            <a:fld id="{C017FE9C-9569-9E47-A764-236459282236}" type="slidenum">
              <a:rPr lang="en-GB" smtClean="0"/>
              <a:t>7</a:t>
            </a:fld>
            <a:endParaRPr lang="en-GB"/>
          </a:p>
        </p:txBody>
      </p:sp>
    </p:spTree>
    <p:extLst>
      <p:ext uri="{BB962C8B-B14F-4D97-AF65-F5344CB8AC3E}">
        <p14:creationId xmlns:p14="http://schemas.microsoft.com/office/powerpoint/2010/main" val="3507558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a:t>Issue 2</a:t>
            </a:r>
          </a:p>
          <a:p>
            <a:pPr marL="0" indent="0">
              <a:buNone/>
            </a:pPr>
            <a:endParaRPr lang="en-GB" sz="2800" dirty="0"/>
          </a:p>
          <a:p>
            <a:pPr marL="0" indent="0">
              <a:buNone/>
            </a:pPr>
            <a:r>
              <a:rPr lang="en-GB" sz="2800" dirty="0"/>
              <a:t>The system needs to ensure that contribution is meaningful and worth doing for the users. Therefore a lot of time has been spent creating a fair and balanced system that allows for artists and fans to be fairly rewarded for their efforts in the community</a:t>
            </a:r>
          </a:p>
          <a:p>
            <a:pPr marL="0" indent="0">
              <a:buNone/>
            </a:pPr>
            <a:endParaRPr lang="en-GB" sz="2800" dirty="0"/>
          </a:p>
          <a:p>
            <a:pPr marL="0" indent="0">
              <a:buNone/>
            </a:pPr>
            <a:endParaRPr lang="en-GB" sz="2800" dirty="0"/>
          </a:p>
          <a:p>
            <a:pPr marL="0" indent="0">
              <a:buNone/>
            </a:pPr>
            <a:r>
              <a:rPr lang="en-GB" sz="2800" dirty="0"/>
              <a:t>Curating music is managed via a voting/betting system designed to maximise great music pushed by the community while also providing long term investment to users of the platform.</a:t>
            </a:r>
          </a:p>
          <a:p>
            <a:pPr marL="0" indent="0">
              <a:buNone/>
            </a:pPr>
            <a:endParaRPr lang="en-GB" sz="2800" dirty="0"/>
          </a:p>
          <a:p>
            <a:pPr marL="0" indent="0">
              <a:buNone/>
            </a:pPr>
            <a:r>
              <a:rPr lang="en-GB" sz="2800" dirty="0"/>
              <a:t>Tokens are used to vote on songs, they act as a speculation on whether the song will become widely played on </a:t>
            </a:r>
            <a:r>
              <a:rPr lang="en-GB" sz="2800" dirty="0" err="1"/>
              <a:t>Inmusik</a:t>
            </a:r>
            <a:r>
              <a:rPr lang="en-GB" sz="2800" dirty="0"/>
              <a:t> over a period of time. If the speculation is correct, the listener receives a reward related to the total earnings that the song makes over time and the amount of votes within the pool over time. Therefore early voters on successful songs earn more.</a:t>
            </a:r>
          </a:p>
          <a:p>
            <a:pPr marL="0" indent="0">
              <a:buNone/>
            </a:pPr>
            <a:endParaRPr lang="en-GB" sz="2800" dirty="0"/>
          </a:p>
          <a:p>
            <a:pPr marL="0" indent="0">
              <a:buNone/>
            </a:pPr>
            <a:r>
              <a:rPr lang="en-GB" sz="2800" dirty="0"/>
              <a:t>All votes contribute to the overall </a:t>
            </a:r>
            <a:r>
              <a:rPr lang="en-GB" sz="2800" dirty="0" err="1"/>
              <a:t>payouts</a:t>
            </a:r>
            <a:r>
              <a:rPr lang="en-GB" sz="2800" dirty="0"/>
              <a:t> artists receive in addition to their streams, which gives </a:t>
            </a:r>
            <a:r>
              <a:rPr lang="en-GB" sz="2800" dirty="0" err="1"/>
              <a:t>Inmusik</a:t>
            </a:r>
            <a:r>
              <a:rPr lang="en-GB" sz="2800" dirty="0"/>
              <a:t> the potential to be the highest paying music streaming platform.</a:t>
            </a:r>
          </a:p>
        </p:txBody>
      </p:sp>
      <p:sp>
        <p:nvSpPr>
          <p:cNvPr id="4" name="Slide Number Placeholder 3"/>
          <p:cNvSpPr>
            <a:spLocks noGrp="1"/>
          </p:cNvSpPr>
          <p:nvPr>
            <p:ph type="sldNum" sz="quarter" idx="5"/>
          </p:nvPr>
        </p:nvSpPr>
        <p:spPr/>
        <p:txBody>
          <a:bodyPr/>
          <a:lstStyle/>
          <a:p>
            <a:fld id="{C017FE9C-9569-9E47-A764-236459282236}" type="slidenum">
              <a:rPr lang="en-GB" smtClean="0"/>
              <a:t>8</a:t>
            </a:fld>
            <a:endParaRPr lang="en-GB"/>
          </a:p>
        </p:txBody>
      </p:sp>
    </p:spTree>
    <p:extLst>
      <p:ext uri="{BB962C8B-B14F-4D97-AF65-F5344CB8AC3E}">
        <p14:creationId xmlns:p14="http://schemas.microsoft.com/office/powerpoint/2010/main" val="6365343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a:t>Issue 3</a:t>
            </a:r>
          </a:p>
          <a:p>
            <a:pPr marL="0" indent="0">
              <a:buNone/>
            </a:pPr>
            <a:endParaRPr lang="en-GB" sz="2800" dirty="0"/>
          </a:p>
          <a:p>
            <a:pPr marL="0" indent="0">
              <a:buNone/>
            </a:pPr>
            <a:r>
              <a:rPr lang="en-GB" sz="2800" dirty="0"/>
              <a:t>One of the major challenges </a:t>
            </a:r>
            <a:r>
              <a:rPr lang="en-GB" sz="2800" dirty="0" err="1"/>
              <a:t>Inmusik</a:t>
            </a:r>
            <a:r>
              <a:rPr lang="en-GB" sz="2800" dirty="0"/>
              <a:t> faces is scalability. The Bitcoin blockchain can only handle an average of 7 transactions per second and Ethereum only 15. </a:t>
            </a:r>
            <a:r>
              <a:rPr lang="en-GB" sz="2800" dirty="0" err="1"/>
              <a:t>Inmusik</a:t>
            </a:r>
            <a:r>
              <a:rPr lang="en-GB" sz="2800" dirty="0"/>
              <a:t> will require a far faster transaction rate to operate efficiently at scale and with zero transaction fees. </a:t>
            </a:r>
          </a:p>
          <a:p>
            <a:pPr marL="0" indent="0">
              <a:buNone/>
            </a:pPr>
            <a:endParaRPr lang="en-GB" sz="2800" dirty="0"/>
          </a:p>
          <a:p>
            <a:pPr marL="0" indent="0">
              <a:buNone/>
            </a:pPr>
            <a:r>
              <a:rPr lang="en-GB" sz="2800" dirty="0" err="1"/>
              <a:t>Inmusk’s</a:t>
            </a:r>
            <a:r>
              <a:rPr lang="en-GB" sz="2800" dirty="0"/>
              <a:t> answer to this is the IC Token, which is used to verify all the votes and streams on the platform. But, most importantly it can scale to handle millions of transaction per second by working on The Tangle created by IOTA. By leveraging The Tangle, </a:t>
            </a:r>
            <a:r>
              <a:rPr lang="en-GB" sz="2800" dirty="0" err="1"/>
              <a:t>Inmusik</a:t>
            </a:r>
            <a:r>
              <a:rPr lang="en-GB" sz="2800" dirty="0"/>
              <a:t> can operate with no mining, blocks or transaction fees. </a:t>
            </a:r>
          </a:p>
          <a:p>
            <a:pPr marL="0" indent="0">
              <a:buNone/>
            </a:pPr>
            <a:endParaRPr lang="en-GB" sz="2800" dirty="0"/>
          </a:p>
          <a:p>
            <a:pPr marL="0" indent="0">
              <a:buNone/>
            </a:pPr>
            <a:endParaRPr lang="en-GB" sz="2800" dirty="0"/>
          </a:p>
        </p:txBody>
      </p:sp>
      <p:sp>
        <p:nvSpPr>
          <p:cNvPr id="4" name="Slide Number Placeholder 3"/>
          <p:cNvSpPr>
            <a:spLocks noGrp="1"/>
          </p:cNvSpPr>
          <p:nvPr>
            <p:ph type="sldNum" sz="quarter" idx="5"/>
          </p:nvPr>
        </p:nvSpPr>
        <p:spPr/>
        <p:txBody>
          <a:bodyPr/>
          <a:lstStyle/>
          <a:p>
            <a:fld id="{C017FE9C-9569-9E47-A764-236459282236}" type="slidenum">
              <a:rPr lang="en-GB" smtClean="0"/>
              <a:t>9</a:t>
            </a:fld>
            <a:endParaRPr lang="en-GB"/>
          </a:p>
        </p:txBody>
      </p:sp>
    </p:spTree>
    <p:extLst>
      <p:ext uri="{BB962C8B-B14F-4D97-AF65-F5344CB8AC3E}">
        <p14:creationId xmlns:p14="http://schemas.microsoft.com/office/powerpoint/2010/main" val="1525582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a:t>The platform runs on a cryptocurrency based token system. The more tokens a user has the greater the influence they have when it comes to voting on a song. This allows bigger labels to help artists they have invested in receive more attention, ensuring that listeners can find the best and latest songs on </a:t>
            </a:r>
            <a:r>
              <a:rPr lang="en-GB" sz="2800" dirty="0" err="1"/>
              <a:t>Inmusik</a:t>
            </a:r>
            <a:r>
              <a:rPr lang="en-GB" sz="2800" dirty="0"/>
              <a:t>.</a:t>
            </a:r>
          </a:p>
          <a:p>
            <a:pPr marL="0" indent="0">
              <a:buNone/>
            </a:pPr>
            <a:endParaRPr lang="en-GB" sz="2800" dirty="0"/>
          </a:p>
          <a:p>
            <a:pPr marL="0" indent="0">
              <a:buNone/>
            </a:pPr>
            <a:r>
              <a:rPr lang="en-GB" sz="2800" dirty="0"/>
              <a:t>The tokens will be capped, stopping a dilution of voting influence for people with only a small number of tokens. Another system is that the larger the influence of a user is, the more positive votes from users with less influence is needed to validate the vote. </a:t>
            </a:r>
          </a:p>
          <a:p>
            <a:pPr marL="0" indent="0">
              <a:buNone/>
            </a:pPr>
            <a:endParaRPr lang="en-GB" sz="2800" dirty="0"/>
          </a:p>
        </p:txBody>
      </p:sp>
      <p:sp>
        <p:nvSpPr>
          <p:cNvPr id="4" name="Slide Number Placeholder 3"/>
          <p:cNvSpPr>
            <a:spLocks noGrp="1"/>
          </p:cNvSpPr>
          <p:nvPr>
            <p:ph type="sldNum" sz="quarter" idx="5"/>
          </p:nvPr>
        </p:nvSpPr>
        <p:spPr/>
        <p:txBody>
          <a:bodyPr/>
          <a:lstStyle/>
          <a:p>
            <a:fld id="{C017FE9C-9569-9E47-A764-236459282236}" type="slidenum">
              <a:rPr lang="en-GB" smtClean="0"/>
              <a:t>10</a:t>
            </a:fld>
            <a:endParaRPr lang="en-GB"/>
          </a:p>
        </p:txBody>
      </p:sp>
    </p:spTree>
    <p:extLst>
      <p:ext uri="{BB962C8B-B14F-4D97-AF65-F5344CB8AC3E}">
        <p14:creationId xmlns:p14="http://schemas.microsoft.com/office/powerpoint/2010/main" val="1656146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a:t>Here are a number of applications that this technology could facilitate. Everything from live ticketing to copyright tracking and blogging and many more. It is a long list and as development continues, it will only get larger. </a:t>
            </a:r>
          </a:p>
          <a:p>
            <a:pPr marL="0" indent="0">
              <a:buNone/>
            </a:pPr>
            <a:endParaRPr lang="en-GB" sz="2800" dirty="0"/>
          </a:p>
          <a:p>
            <a:pPr marL="0" indent="0">
              <a:buNone/>
            </a:pPr>
            <a:endParaRPr lang="en-GB" sz="2800" dirty="0"/>
          </a:p>
        </p:txBody>
      </p:sp>
      <p:sp>
        <p:nvSpPr>
          <p:cNvPr id="4" name="Slide Number Placeholder 3"/>
          <p:cNvSpPr>
            <a:spLocks noGrp="1"/>
          </p:cNvSpPr>
          <p:nvPr>
            <p:ph type="sldNum" sz="quarter" idx="5"/>
          </p:nvPr>
        </p:nvSpPr>
        <p:spPr/>
        <p:txBody>
          <a:bodyPr/>
          <a:lstStyle/>
          <a:p>
            <a:fld id="{C017FE9C-9569-9E47-A764-236459282236}" type="slidenum">
              <a:rPr lang="en-GB" smtClean="0"/>
              <a:t>11</a:t>
            </a:fld>
            <a:endParaRPr lang="en-GB"/>
          </a:p>
        </p:txBody>
      </p:sp>
    </p:spTree>
    <p:extLst>
      <p:ext uri="{BB962C8B-B14F-4D97-AF65-F5344CB8AC3E}">
        <p14:creationId xmlns:p14="http://schemas.microsoft.com/office/powerpoint/2010/main" val="16505655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2800" dirty="0"/>
          </a:p>
          <a:p>
            <a:pPr marL="0" indent="0">
              <a:buNone/>
            </a:pPr>
            <a:r>
              <a:rPr lang="en-GB" sz="2800" dirty="0"/>
              <a:t>As </a:t>
            </a:r>
            <a:r>
              <a:rPr lang="en-GB" sz="2800" dirty="0" err="1"/>
              <a:t>Inmusik</a:t>
            </a:r>
            <a:r>
              <a:rPr lang="en-GB" sz="2800" dirty="0"/>
              <a:t> is a business to consumer company the largest proportion of funds at 36% need to be spent on marketing to break through the noise and push the platform to millions of fans. </a:t>
            </a:r>
          </a:p>
          <a:p>
            <a:pPr marL="0" indent="0">
              <a:buNone/>
            </a:pPr>
            <a:endParaRPr lang="en-GB" sz="2800" dirty="0"/>
          </a:p>
          <a:p>
            <a:pPr marL="0" indent="0">
              <a:buNone/>
            </a:pPr>
            <a:r>
              <a:rPr lang="en-GB" sz="2800" dirty="0"/>
              <a:t>Technology and design is at the very core of the business. User experience and fantastic UX/UI design is needed to ensure that the experience is exceptional from first usage to build a sustained and engaged audience. Therefore 28% will be spent on technology and design.</a:t>
            </a:r>
          </a:p>
          <a:p>
            <a:pPr marL="0" indent="0">
              <a:buNone/>
            </a:pPr>
            <a:endParaRPr lang="en-GB" sz="2800" dirty="0"/>
          </a:p>
          <a:p>
            <a:pPr marL="0" indent="0">
              <a:buNone/>
            </a:pPr>
            <a:r>
              <a:rPr lang="en-GB" sz="2800" dirty="0"/>
              <a:t>Continuous improvement and innovating new areas of the business is vital to stay ahead. Therefore 12% of the budget will be allocated to innovation. </a:t>
            </a:r>
          </a:p>
          <a:p>
            <a:pPr marL="0" indent="0">
              <a:buNone/>
            </a:pPr>
            <a:endParaRPr lang="en-GB" sz="2800" dirty="0"/>
          </a:p>
          <a:p>
            <a:pPr marL="0" indent="0">
              <a:buNone/>
            </a:pPr>
            <a:r>
              <a:rPr lang="en-GB" sz="2800" dirty="0"/>
              <a:t>Legal and finance will take up 10% as </a:t>
            </a:r>
            <a:r>
              <a:rPr lang="en-GB" sz="2800" dirty="0" err="1"/>
              <a:t>Inmusik</a:t>
            </a:r>
            <a:r>
              <a:rPr lang="en-GB" sz="2800" dirty="0"/>
              <a:t> must be as efficient as possible whilst correctly licensing content through partnerships with major labels.</a:t>
            </a:r>
          </a:p>
          <a:p>
            <a:pPr marL="0" indent="0">
              <a:buNone/>
            </a:pPr>
            <a:endParaRPr lang="en-GB" sz="2800" dirty="0"/>
          </a:p>
          <a:p>
            <a:pPr marL="0" indent="0">
              <a:buNone/>
            </a:pPr>
            <a:r>
              <a:rPr lang="en-GB" sz="2800" dirty="0"/>
              <a:t>Teamwork is hugely important for </a:t>
            </a:r>
            <a:r>
              <a:rPr lang="en-GB" sz="2800" dirty="0" err="1"/>
              <a:t>Inmusik</a:t>
            </a:r>
            <a:r>
              <a:rPr lang="en-GB" sz="2800" dirty="0"/>
              <a:t> to be a successful platform, therefore 14% of the funds will be spent finding and hiring the very best people. Creating a vibrant and engaging work environment is key to allowing for the most efficient work to be done. Talent should be nurtured and collaboration between team members is encouraged. </a:t>
            </a:r>
          </a:p>
        </p:txBody>
      </p:sp>
      <p:sp>
        <p:nvSpPr>
          <p:cNvPr id="4" name="Slide Number Placeholder 3"/>
          <p:cNvSpPr>
            <a:spLocks noGrp="1"/>
          </p:cNvSpPr>
          <p:nvPr>
            <p:ph type="sldNum" sz="quarter" idx="5"/>
          </p:nvPr>
        </p:nvSpPr>
        <p:spPr/>
        <p:txBody>
          <a:bodyPr/>
          <a:lstStyle/>
          <a:p>
            <a:fld id="{C017FE9C-9569-9E47-A764-236459282236}" type="slidenum">
              <a:rPr lang="en-GB" smtClean="0"/>
              <a:t>12</a:t>
            </a:fld>
            <a:endParaRPr lang="en-GB"/>
          </a:p>
        </p:txBody>
      </p:sp>
    </p:spTree>
    <p:extLst>
      <p:ext uri="{BB962C8B-B14F-4D97-AF65-F5344CB8AC3E}">
        <p14:creationId xmlns:p14="http://schemas.microsoft.com/office/powerpoint/2010/main" val="1928817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err="1"/>
              <a:t>InMusik</a:t>
            </a:r>
            <a:r>
              <a:rPr lang="en-GB" sz="2800" dirty="0"/>
              <a:t> is a platform that can accommodate all areas of the music business. From streaming and ticketing to journalism and crowdfunding. Therefore the potential market is enormous. </a:t>
            </a:r>
          </a:p>
          <a:p>
            <a:pPr marL="0" indent="0">
              <a:buNone/>
            </a:pPr>
            <a:endParaRPr lang="en-GB" sz="2800" dirty="0"/>
          </a:p>
          <a:p>
            <a:pPr marL="0" indent="0">
              <a:buNone/>
            </a:pPr>
            <a:r>
              <a:rPr lang="en-GB" sz="2800" dirty="0"/>
              <a:t>According to the IFPI Global Music Report 2019 the </a:t>
            </a:r>
            <a:r>
              <a:rPr lang="en-GB" sz="1200" b="0" i="0" u="none" strike="noStrike" kern="1200" dirty="0">
                <a:solidFill>
                  <a:schemeClr val="tx1"/>
                </a:solidFill>
                <a:effectLst/>
                <a:latin typeface="+mn-lt"/>
                <a:ea typeface="+mn-ea"/>
                <a:cs typeface="+mn-cs"/>
              </a:rPr>
              <a:t>global recorded music market grew for the fourth consecutive year, increasing by 9.7 percent in 2018 with a total reported revenue of $19.1 billion. Not only is this a large market but it is also a healthy one, displaying rapid growth.</a:t>
            </a:r>
            <a:endParaRPr lang="en-GB" sz="2800" dirty="0"/>
          </a:p>
        </p:txBody>
      </p:sp>
      <p:sp>
        <p:nvSpPr>
          <p:cNvPr id="4" name="Slide Number Placeholder 3"/>
          <p:cNvSpPr>
            <a:spLocks noGrp="1"/>
          </p:cNvSpPr>
          <p:nvPr>
            <p:ph type="sldNum" sz="quarter" idx="5"/>
          </p:nvPr>
        </p:nvSpPr>
        <p:spPr/>
        <p:txBody>
          <a:bodyPr/>
          <a:lstStyle/>
          <a:p>
            <a:fld id="{C017FE9C-9569-9E47-A764-236459282236}" type="slidenum">
              <a:rPr lang="en-GB" smtClean="0"/>
              <a:t>13</a:t>
            </a:fld>
            <a:endParaRPr lang="en-GB"/>
          </a:p>
        </p:txBody>
      </p:sp>
    </p:spTree>
    <p:extLst>
      <p:ext uri="{BB962C8B-B14F-4D97-AF65-F5344CB8AC3E}">
        <p14:creationId xmlns:p14="http://schemas.microsoft.com/office/powerpoint/2010/main" val="1799528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err="1"/>
              <a:t>Inmusik</a:t>
            </a:r>
            <a:r>
              <a:rPr lang="en-GB" sz="2800" dirty="0"/>
              <a:t> will no doubt be very disruptive for the industry, but not in a negative way. The platform provides value by centralising and organising the music industry ecosystem into one place, whilst decentralising power and putting it into the hands of the fans.</a:t>
            </a:r>
          </a:p>
          <a:p>
            <a:pPr marL="0" indent="0">
              <a:buNone/>
            </a:pPr>
            <a:endParaRPr lang="en-GB" sz="2800" dirty="0"/>
          </a:p>
          <a:p>
            <a:pPr marL="0" indent="0">
              <a:buNone/>
            </a:pPr>
            <a:r>
              <a:rPr lang="en-GB" sz="2800" dirty="0"/>
              <a:t>By using strategies outlines in The Lean </a:t>
            </a:r>
            <a:r>
              <a:rPr lang="en-GB" sz="2800" dirty="0" err="1"/>
              <a:t>Startup</a:t>
            </a:r>
            <a:r>
              <a:rPr lang="en-GB" sz="2800" dirty="0"/>
              <a:t> by Eric </a:t>
            </a:r>
            <a:r>
              <a:rPr lang="en-GB" sz="2800" dirty="0" err="1"/>
              <a:t>Ries</a:t>
            </a:r>
            <a:r>
              <a:rPr lang="en-GB" sz="2800" dirty="0"/>
              <a:t> (insert ref) </a:t>
            </a:r>
            <a:r>
              <a:rPr lang="en-GB" sz="2800" dirty="0" err="1"/>
              <a:t>Inmusk’s</a:t>
            </a:r>
            <a:r>
              <a:rPr lang="en-GB" sz="2800" dirty="0"/>
              <a:t> development will focus around testing hypothesis and then either pivoting or persevering depending on the data. </a:t>
            </a:r>
          </a:p>
          <a:p>
            <a:pPr marL="0" indent="0">
              <a:buNone/>
            </a:pPr>
            <a:endParaRPr lang="en-GB" sz="2800" dirty="0"/>
          </a:p>
        </p:txBody>
      </p:sp>
      <p:sp>
        <p:nvSpPr>
          <p:cNvPr id="4" name="Slide Number Placeholder 3"/>
          <p:cNvSpPr>
            <a:spLocks noGrp="1"/>
          </p:cNvSpPr>
          <p:nvPr>
            <p:ph type="sldNum" sz="quarter" idx="5"/>
          </p:nvPr>
        </p:nvSpPr>
        <p:spPr/>
        <p:txBody>
          <a:bodyPr/>
          <a:lstStyle/>
          <a:p>
            <a:fld id="{C017FE9C-9569-9E47-A764-236459282236}" type="slidenum">
              <a:rPr lang="en-GB" smtClean="0"/>
              <a:t>14</a:t>
            </a:fld>
            <a:endParaRPr lang="en-GB"/>
          </a:p>
        </p:txBody>
      </p:sp>
    </p:spTree>
    <p:extLst>
      <p:ext uri="{BB962C8B-B14F-4D97-AF65-F5344CB8AC3E}">
        <p14:creationId xmlns:p14="http://schemas.microsoft.com/office/powerpoint/2010/main" val="5571645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a:t>Here is a quick look at the upcoming timeline for </a:t>
            </a:r>
            <a:r>
              <a:rPr lang="en-GB" sz="2800" dirty="0" err="1"/>
              <a:t>Inmusik</a:t>
            </a:r>
            <a:r>
              <a:rPr lang="en-GB" sz="2800" dirty="0"/>
              <a:t>. The timeline is split into phases which break down the key tasks. One notable point is that the token will be on sale before product launch so that at the time of the launch there are enough in circulation. </a:t>
            </a:r>
          </a:p>
        </p:txBody>
      </p:sp>
      <p:sp>
        <p:nvSpPr>
          <p:cNvPr id="4" name="Slide Number Placeholder 3"/>
          <p:cNvSpPr>
            <a:spLocks noGrp="1"/>
          </p:cNvSpPr>
          <p:nvPr>
            <p:ph type="sldNum" sz="quarter" idx="5"/>
          </p:nvPr>
        </p:nvSpPr>
        <p:spPr/>
        <p:txBody>
          <a:bodyPr/>
          <a:lstStyle/>
          <a:p>
            <a:fld id="{C017FE9C-9569-9E47-A764-236459282236}" type="slidenum">
              <a:rPr lang="en-GB" smtClean="0"/>
              <a:t>15</a:t>
            </a:fld>
            <a:endParaRPr lang="en-GB"/>
          </a:p>
        </p:txBody>
      </p:sp>
    </p:spTree>
    <p:extLst>
      <p:ext uri="{BB962C8B-B14F-4D97-AF65-F5344CB8AC3E}">
        <p14:creationId xmlns:p14="http://schemas.microsoft.com/office/powerpoint/2010/main" val="5156857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a:t>Here is a quick look at the upcoming timeline for </a:t>
            </a:r>
            <a:r>
              <a:rPr lang="en-GB" sz="2800" dirty="0" err="1"/>
              <a:t>Inmusik</a:t>
            </a:r>
            <a:r>
              <a:rPr lang="en-GB" sz="2800" dirty="0"/>
              <a:t>. The timeline is split into phases which break down the key tasks. One notable point is that the token will be on sale before product launch so that at the time of the launch there are enough in circulation. </a:t>
            </a:r>
          </a:p>
        </p:txBody>
      </p:sp>
      <p:sp>
        <p:nvSpPr>
          <p:cNvPr id="4" name="Slide Number Placeholder 3"/>
          <p:cNvSpPr>
            <a:spLocks noGrp="1"/>
          </p:cNvSpPr>
          <p:nvPr>
            <p:ph type="sldNum" sz="quarter" idx="5"/>
          </p:nvPr>
        </p:nvSpPr>
        <p:spPr/>
        <p:txBody>
          <a:bodyPr/>
          <a:lstStyle/>
          <a:p>
            <a:fld id="{C017FE9C-9569-9E47-A764-236459282236}" type="slidenum">
              <a:rPr lang="en-GB" smtClean="0"/>
              <a:t>16</a:t>
            </a:fld>
            <a:endParaRPr lang="en-GB"/>
          </a:p>
        </p:txBody>
      </p:sp>
    </p:spTree>
    <p:extLst>
      <p:ext uri="{BB962C8B-B14F-4D97-AF65-F5344CB8AC3E}">
        <p14:creationId xmlns:p14="http://schemas.microsoft.com/office/powerpoint/2010/main" val="567821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331AAA1-7A2B-1E4F-A407-07E0F0A8921D}"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1499871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31AAA1-7A2B-1E4F-A407-07E0F0A8921D}"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303494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31AAA1-7A2B-1E4F-A407-07E0F0A8921D}"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217631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331AAA1-7A2B-1E4F-A407-07E0F0A8921D}" type="datetimeFigureOut">
              <a:rPr lang="en-GB" smtClean="0"/>
              <a:t>26/04/2020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2126859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331AAA1-7A2B-1E4F-A407-07E0F0A8921D}" type="datetimeFigureOut">
              <a:rPr lang="en-GB" smtClean="0"/>
              <a:t>26/04/2020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1981982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331AAA1-7A2B-1E4F-A407-07E0F0A8921D}" type="datetimeFigureOut">
              <a:rPr lang="en-GB" smtClean="0"/>
              <a:t>26/04/2020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796006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31AAA1-7A2B-1E4F-A407-07E0F0A8921D}" type="datetimeFigureOut">
              <a:rPr lang="en-GB" smtClean="0"/>
              <a:t>26/04/2020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2137198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331AAA1-7A2B-1E4F-A407-07E0F0A8921D}" type="datetimeFigureOut">
              <a:rPr lang="en-GB" smtClean="0"/>
              <a:t>26/04/2020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2856329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331AAA1-7A2B-1E4F-A407-07E0F0A8921D}" type="datetimeFigureOut">
              <a:rPr lang="en-GB" smtClean="0"/>
              <a:t>26/04/2020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4211492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31AAA1-7A2B-1E4F-A407-07E0F0A8921D}"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2759035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31AAA1-7A2B-1E4F-A407-07E0F0A8921D}"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EE1043-40B6-434B-9941-6D19BC53A90B}" type="slidenum">
              <a:rPr lang="en-GB" smtClean="0"/>
              <a:t>‹#›</a:t>
            </a:fld>
            <a:endParaRPr lang="en-GB"/>
          </a:p>
        </p:txBody>
      </p:sp>
    </p:spTree>
    <p:extLst>
      <p:ext uri="{BB962C8B-B14F-4D97-AF65-F5344CB8AC3E}">
        <p14:creationId xmlns:p14="http://schemas.microsoft.com/office/powerpoint/2010/main" val="455523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31AAA1-7A2B-1E4F-A407-07E0F0A8921D}" type="datetimeFigureOut">
              <a:rPr lang="en-GB" smtClean="0"/>
              <a:t>26/04/2020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EE1043-40B6-434B-9941-6D19BC53A90B}" type="slidenum">
              <a:rPr lang="en-GB" smtClean="0"/>
              <a:t>‹#›</a:t>
            </a:fld>
            <a:endParaRPr lang="en-GB"/>
          </a:p>
        </p:txBody>
      </p:sp>
    </p:spTree>
    <p:extLst>
      <p:ext uri="{BB962C8B-B14F-4D97-AF65-F5344CB8AC3E}">
        <p14:creationId xmlns:p14="http://schemas.microsoft.com/office/powerpoint/2010/main" val="21075954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media/media1.mp4"/><Relationship Id="rId7" Type="http://schemas.openxmlformats.org/officeDocument/2006/relationships/notesSlide" Target="../notesSlides/notesSlide1.xml"/><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slideLayout" Target="../slideLayouts/slideLayout1.xml"/><Relationship Id="rId5" Type="http://schemas.openxmlformats.org/officeDocument/2006/relationships/audio" Target="../media/media2.m4a"/><Relationship Id="rId4" Type="http://schemas.microsoft.com/office/2007/relationships/media" Target="../media/media2.m4a"/><Relationship Id="rId9"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4.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7.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notesSlide" Target="../notesSlides/notesSlide8.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notesSlide" Target="../notesSlides/notesSlide9.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slideLayout" Target="../slideLayouts/slideLayout2.xml"/><Relationship Id="rId7" Type="http://schemas.openxmlformats.org/officeDocument/2006/relationships/image" Target="../media/image19.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notesSlide" Target="../notesSlides/notesSlide10.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2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22.tiff"/><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37CC0-85BD-2343-9E68-094CB3FE3C22}"/>
              </a:ext>
            </a:extLst>
          </p:cNvPr>
          <p:cNvSpPr>
            <a:spLocks noGrp="1"/>
          </p:cNvSpPr>
          <p:nvPr>
            <p:ph type="ctrTitle"/>
          </p:nvPr>
        </p:nvSpPr>
        <p:spPr>
          <a:xfrm>
            <a:off x="1488558" y="595424"/>
            <a:ext cx="9214884" cy="894354"/>
          </a:xfrm>
        </p:spPr>
        <p:txBody>
          <a:bodyPr>
            <a:normAutofit fontScale="90000"/>
          </a:bodyPr>
          <a:lstStyle/>
          <a:p>
            <a:r>
              <a:rPr lang="en-GB" dirty="0" err="1"/>
              <a:t>InMusik</a:t>
            </a:r>
            <a:endParaRPr lang="en-GB" dirty="0"/>
          </a:p>
        </p:txBody>
      </p:sp>
      <p:pic>
        <p:nvPicPr>
          <p:cNvPr id="9" name="y2mate.com - Inmusik -  Reimagine the world of music_sMUwsEBW6aE_360p" descr="y2mate.com - Inmusik -  Reimagine the world of music_sMUwsEBW6aE_360p">
            <a:hlinkClick r:id="" action="ppaction://media"/>
            <a:extLst>
              <a:ext uri="{FF2B5EF4-FFF2-40B4-BE49-F238E27FC236}">
                <a16:creationId xmlns:a16="http://schemas.microsoft.com/office/drawing/2014/main" id="{00A6E6C6-682A-7C41-A9E5-D9B369F8B8D4}"/>
              </a:ext>
            </a:extLst>
          </p:cNvPr>
          <p:cNvPicPr>
            <a:picLocks noChangeAspect="1"/>
          </p:cNvPicPr>
          <p:nvPr>
            <a:videoFile r:link="rId3"/>
            <p:extLst>
              <p:ext uri="{DAA4B4D4-6D71-4841-9C94-3DE7FCFB9230}">
                <p14:media xmlns:p14="http://schemas.microsoft.com/office/powerpoint/2010/main" r:embed="rId2"/>
              </p:ext>
            </p:extLst>
          </p:nvPr>
        </p:nvPicPr>
        <p:blipFill>
          <a:blip r:embed="rId8"/>
          <a:stretch>
            <a:fillRect/>
          </a:stretch>
        </p:blipFill>
        <p:spPr>
          <a:xfrm>
            <a:off x="2032000" y="1690576"/>
            <a:ext cx="8128000" cy="4572000"/>
          </a:xfrm>
          <a:prstGeom prst="rect">
            <a:avLst/>
          </a:prstGeom>
        </p:spPr>
      </p:pic>
      <p:pic>
        <p:nvPicPr>
          <p:cNvPr id="11" name="Audio 10">
            <a:hlinkClick r:id="" action="ppaction://media"/>
            <a:extLst>
              <a:ext uri="{FF2B5EF4-FFF2-40B4-BE49-F238E27FC236}">
                <a16:creationId xmlns:a16="http://schemas.microsoft.com/office/drawing/2014/main" id="{6709EBB0-8413-E440-A728-CFCF7B81DF5E}"/>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736109314"/>
      </p:ext>
    </p:extLst>
  </p:cSld>
  <p:clrMapOvr>
    <a:masterClrMapping/>
  </p:clrMapOvr>
  <mc:AlternateContent xmlns:mc="http://schemas.openxmlformats.org/markup-compatibility/2006">
    <mc:Choice xmlns:p14="http://schemas.microsoft.com/office/powerpoint/2010/main" Requires="p14">
      <p:transition spd="slow" p14:dur="2000" advTm="57825"/>
    </mc:Choice>
    <mc:Fallback>
      <p:transition spd="slow" advTm="57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124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audio isNarration="1">
              <p:cMediaNode vol="80000" showWhenStopped="0">
                <p:cTn id="17"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2121" objId="9"/>
        <p14:pauseEvt time="55340" objId="9"/>
        <p14:stopEvt time="56707" objId="9"/>
        <p14:playEvt time="56708" objId="9"/>
        <p14:stopEvt time="57825" objId="9"/>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a:xfrm>
            <a:off x="6847199" y="476250"/>
            <a:ext cx="2398619" cy="1466850"/>
          </a:xfrm>
        </p:spPr>
        <p:txBody>
          <a:bodyPr anchor="ctr">
            <a:normAutofit/>
          </a:bodyPr>
          <a:lstStyle/>
          <a:p>
            <a:r>
              <a:rPr lang="en-GB" sz="2500" dirty="0"/>
              <a:t>What does it do?</a:t>
            </a:r>
          </a:p>
        </p:txBody>
      </p:sp>
      <p:pic>
        <p:nvPicPr>
          <p:cNvPr id="5" name="Picture 4" descr="A picture containing player, light&#10;&#10;Description automatically generated">
            <a:extLst>
              <a:ext uri="{FF2B5EF4-FFF2-40B4-BE49-F238E27FC236}">
                <a16:creationId xmlns:a16="http://schemas.microsoft.com/office/drawing/2014/main" id="{BDE47D50-6CA2-2C46-93F3-6B2388F43390}"/>
              </a:ext>
            </a:extLst>
          </p:cNvPr>
          <p:cNvPicPr>
            <a:picLocks noChangeAspect="1"/>
          </p:cNvPicPr>
          <p:nvPr/>
        </p:nvPicPr>
        <p:blipFill rotWithShape="1">
          <a:blip r:embed="rId5"/>
          <a:srcRect l="26771" r="12796"/>
          <a:stretch/>
        </p:blipFill>
        <p:spPr>
          <a:xfrm>
            <a:off x="20" y="-1"/>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Content Placeholder 2">
            <a:extLst>
              <a:ext uri="{FF2B5EF4-FFF2-40B4-BE49-F238E27FC236}">
                <a16:creationId xmlns:a16="http://schemas.microsoft.com/office/drawing/2014/main" id="{275208F8-A7D4-7344-956A-414EB941C7AE}"/>
              </a:ext>
            </a:extLst>
          </p:cNvPr>
          <p:cNvSpPr>
            <a:spLocks noGrp="1"/>
          </p:cNvSpPr>
          <p:nvPr>
            <p:ph idx="1"/>
          </p:nvPr>
        </p:nvSpPr>
        <p:spPr>
          <a:xfrm>
            <a:off x="6215062" y="649286"/>
            <a:ext cx="3662891" cy="5557838"/>
          </a:xfrm>
        </p:spPr>
        <p:txBody>
          <a:bodyPr anchor="ctr">
            <a:normAutofit/>
          </a:bodyPr>
          <a:lstStyle/>
          <a:p>
            <a:pPr marL="0" indent="0">
              <a:buNone/>
            </a:pPr>
            <a:r>
              <a:rPr lang="en-GB" dirty="0"/>
              <a:t>Social Networking Site</a:t>
            </a:r>
          </a:p>
          <a:p>
            <a:pPr marL="0" indent="0">
              <a:buNone/>
            </a:pPr>
            <a:endParaRPr lang="en-GB" dirty="0"/>
          </a:p>
          <a:p>
            <a:pPr marL="0" indent="0">
              <a:buNone/>
            </a:pPr>
            <a:r>
              <a:rPr lang="en-GB" dirty="0"/>
              <a:t>Blockchain</a:t>
            </a:r>
          </a:p>
          <a:p>
            <a:pPr marL="0" indent="0">
              <a:buNone/>
            </a:pPr>
            <a:endParaRPr lang="en-GB" dirty="0"/>
          </a:p>
          <a:p>
            <a:pPr marL="0" indent="0">
              <a:buNone/>
            </a:pPr>
            <a:r>
              <a:rPr lang="en-GB" dirty="0"/>
              <a:t>Interaction</a:t>
            </a:r>
          </a:p>
        </p:txBody>
      </p:sp>
      <p:pic>
        <p:nvPicPr>
          <p:cNvPr id="6" name="Audio 5">
            <a:hlinkClick r:id="" action="ppaction://media"/>
            <a:extLst>
              <a:ext uri="{FF2B5EF4-FFF2-40B4-BE49-F238E27FC236}">
                <a16:creationId xmlns:a16="http://schemas.microsoft.com/office/drawing/2014/main" id="{D4D63E4B-8240-164E-BEDB-8BFDEF08CD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97972862"/>
      </p:ext>
    </p:extLst>
  </p:cSld>
  <p:clrMapOvr>
    <a:masterClrMapping/>
  </p:clrMapOvr>
  <mc:AlternateContent xmlns:mc="http://schemas.openxmlformats.org/markup-compatibility/2006">
    <mc:Choice xmlns:p14="http://schemas.microsoft.com/office/powerpoint/2010/main" Requires="p14">
      <p:transition spd="slow" p14:dur="2000" advTm="24878"/>
    </mc:Choice>
    <mc:Fallback>
      <p:transition spd="slow" advTm="24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p:txBody>
          <a:bodyPr>
            <a:normAutofit/>
          </a:bodyPr>
          <a:lstStyle/>
          <a:p>
            <a:pPr algn="ctr"/>
            <a:r>
              <a:rPr lang="en-GB" sz="2500" dirty="0"/>
              <a:t>The 4 Principles of </a:t>
            </a:r>
            <a:r>
              <a:rPr lang="en-GB" sz="2500" dirty="0" err="1"/>
              <a:t>InMusik</a:t>
            </a:r>
            <a:endParaRPr lang="en-GB" sz="2500" dirty="0"/>
          </a:p>
        </p:txBody>
      </p:sp>
      <p:sp>
        <p:nvSpPr>
          <p:cNvPr id="3" name="Content Placeholder 2">
            <a:extLst>
              <a:ext uri="{FF2B5EF4-FFF2-40B4-BE49-F238E27FC236}">
                <a16:creationId xmlns:a16="http://schemas.microsoft.com/office/drawing/2014/main" id="{275208F8-A7D4-7344-956A-414EB941C7AE}"/>
              </a:ext>
            </a:extLst>
          </p:cNvPr>
          <p:cNvSpPr>
            <a:spLocks noGrp="1"/>
          </p:cNvSpPr>
          <p:nvPr>
            <p:ph idx="1"/>
          </p:nvPr>
        </p:nvSpPr>
        <p:spPr>
          <a:xfrm>
            <a:off x="1" y="2126512"/>
            <a:ext cx="12192000" cy="4731488"/>
          </a:xfrm>
        </p:spPr>
        <p:txBody>
          <a:bodyPr>
            <a:noAutofit/>
          </a:bodyPr>
          <a:lstStyle/>
          <a:p>
            <a:pPr marL="457200" lvl="1" indent="0">
              <a:buNone/>
            </a:pPr>
            <a:r>
              <a:rPr lang="en-GB" sz="2800" dirty="0"/>
              <a:t>Fair rewards in relation to the amount contributed</a:t>
            </a:r>
          </a:p>
          <a:p>
            <a:pPr marL="0" indent="0">
              <a:buNone/>
            </a:pPr>
            <a:endParaRPr lang="en-GB" dirty="0"/>
          </a:p>
          <a:p>
            <a:pPr marL="457200" lvl="1" indent="0">
              <a:buNone/>
            </a:pPr>
            <a:r>
              <a:rPr lang="en-GB" sz="2800" dirty="0"/>
              <a:t>All content creators are fairly rewarded in relation to the value they provide</a:t>
            </a:r>
          </a:p>
          <a:p>
            <a:pPr marL="0" indent="0">
              <a:buNone/>
            </a:pPr>
            <a:endParaRPr lang="en-GB" dirty="0"/>
          </a:p>
          <a:p>
            <a:pPr marL="457200" lvl="1" indent="0">
              <a:buNone/>
            </a:pPr>
            <a:r>
              <a:rPr lang="en-GB" sz="2800" dirty="0"/>
              <a:t>Promoters of content should be fairly rewarded</a:t>
            </a:r>
          </a:p>
          <a:p>
            <a:pPr marL="0" indent="0">
              <a:buNone/>
            </a:pPr>
            <a:endParaRPr lang="en-GB" dirty="0"/>
          </a:p>
          <a:p>
            <a:pPr marL="457200" lvl="1" indent="0">
              <a:buNone/>
            </a:pPr>
            <a:r>
              <a:rPr lang="en-GB" sz="2800" dirty="0"/>
              <a:t>Viable and scalable business model </a:t>
            </a:r>
          </a:p>
        </p:txBody>
      </p:sp>
      <p:pic>
        <p:nvPicPr>
          <p:cNvPr id="5" name="Audio 4">
            <a:hlinkClick r:id="" action="ppaction://media"/>
            <a:extLst>
              <a:ext uri="{FF2B5EF4-FFF2-40B4-BE49-F238E27FC236}">
                <a16:creationId xmlns:a16="http://schemas.microsoft.com/office/drawing/2014/main" id="{717847D5-4CAF-AE41-949E-ED45CC9E02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89099679"/>
      </p:ext>
    </p:extLst>
  </p:cSld>
  <p:clrMapOvr>
    <a:masterClrMapping/>
  </p:clrMapOvr>
  <mc:AlternateContent xmlns:mc="http://schemas.openxmlformats.org/markup-compatibility/2006">
    <mc:Choice xmlns:p14="http://schemas.microsoft.com/office/powerpoint/2010/main" Requires="p14">
      <p:transition spd="slow" p14:dur="2000" advTm="39275"/>
    </mc:Choice>
    <mc:Fallback>
      <p:transition spd="slow" advTm="39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p:txBody>
          <a:bodyPr>
            <a:normAutofit/>
          </a:bodyPr>
          <a:lstStyle/>
          <a:p>
            <a:pPr algn="ctr"/>
            <a:r>
              <a:rPr lang="en-GB" sz="2500" dirty="0"/>
              <a:t>How </a:t>
            </a:r>
            <a:r>
              <a:rPr lang="en-GB" sz="2500" dirty="0" err="1"/>
              <a:t>InMusik</a:t>
            </a:r>
            <a:r>
              <a:rPr lang="en-GB" sz="2500" dirty="0"/>
              <a:t> Can Help The Music Industry</a:t>
            </a:r>
          </a:p>
        </p:txBody>
      </p:sp>
      <p:sp>
        <p:nvSpPr>
          <p:cNvPr id="3" name="Content Placeholder 2">
            <a:extLst>
              <a:ext uri="{FF2B5EF4-FFF2-40B4-BE49-F238E27FC236}">
                <a16:creationId xmlns:a16="http://schemas.microsoft.com/office/drawing/2014/main" id="{275208F8-A7D4-7344-956A-414EB941C7AE}"/>
              </a:ext>
            </a:extLst>
          </p:cNvPr>
          <p:cNvSpPr>
            <a:spLocks noGrp="1"/>
          </p:cNvSpPr>
          <p:nvPr>
            <p:ph idx="1"/>
          </p:nvPr>
        </p:nvSpPr>
        <p:spPr>
          <a:xfrm>
            <a:off x="1" y="2126512"/>
            <a:ext cx="12192000" cy="4731488"/>
          </a:xfrm>
        </p:spPr>
        <p:txBody>
          <a:bodyPr>
            <a:noAutofit/>
          </a:bodyPr>
          <a:lstStyle/>
          <a:p>
            <a:pPr marL="457200" lvl="1" indent="0">
              <a:buNone/>
            </a:pPr>
            <a:r>
              <a:rPr lang="en-GB" sz="2800" dirty="0"/>
              <a:t>Fair and transparent system </a:t>
            </a:r>
          </a:p>
          <a:p>
            <a:pPr marL="0" indent="0">
              <a:buNone/>
            </a:pPr>
            <a:endParaRPr lang="en-GB" dirty="0"/>
          </a:p>
          <a:p>
            <a:pPr marL="457200" lvl="1" indent="0">
              <a:buNone/>
            </a:pPr>
            <a:r>
              <a:rPr lang="en-GB" sz="2800" dirty="0"/>
              <a:t>Community controlled system</a:t>
            </a:r>
          </a:p>
          <a:p>
            <a:pPr marL="0" indent="0">
              <a:buNone/>
            </a:pPr>
            <a:endParaRPr lang="en-GB" dirty="0"/>
          </a:p>
          <a:p>
            <a:pPr marL="457200" lvl="1" indent="0">
              <a:buNone/>
            </a:pPr>
            <a:r>
              <a:rPr lang="en-GB" sz="2800" dirty="0"/>
              <a:t>3</a:t>
            </a:r>
            <a:r>
              <a:rPr lang="en-GB" sz="2800" baseline="30000" dirty="0"/>
              <a:t>rd</a:t>
            </a:r>
            <a:r>
              <a:rPr lang="en-GB" sz="2800" dirty="0"/>
              <a:t> party utilisation </a:t>
            </a:r>
          </a:p>
          <a:p>
            <a:pPr marL="457200" lvl="1" indent="0">
              <a:buNone/>
            </a:pPr>
            <a:endParaRPr lang="en-GB" dirty="0"/>
          </a:p>
          <a:p>
            <a:pPr marL="457200" lvl="1" indent="0">
              <a:buNone/>
            </a:pPr>
            <a:r>
              <a:rPr lang="en-GB" sz="2800" dirty="0"/>
              <a:t>Supporting creativity</a:t>
            </a:r>
          </a:p>
          <a:p>
            <a:pPr marL="457200" lvl="1" indent="0">
              <a:buNone/>
            </a:pPr>
            <a:endParaRPr lang="en-GB" sz="2800" dirty="0"/>
          </a:p>
          <a:p>
            <a:pPr marL="457200" lvl="1" indent="0">
              <a:buNone/>
            </a:pPr>
            <a:r>
              <a:rPr lang="en-GB" sz="2800" dirty="0"/>
              <a:t>Benefiting the music economy</a:t>
            </a:r>
          </a:p>
        </p:txBody>
      </p:sp>
      <p:pic>
        <p:nvPicPr>
          <p:cNvPr id="5" name="Audio 4">
            <a:hlinkClick r:id="" action="ppaction://media"/>
            <a:extLst>
              <a:ext uri="{FF2B5EF4-FFF2-40B4-BE49-F238E27FC236}">
                <a16:creationId xmlns:a16="http://schemas.microsoft.com/office/drawing/2014/main" id="{78C3384C-A627-734F-B10A-BE9E9AFA91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1335997"/>
      </p:ext>
    </p:extLst>
  </p:cSld>
  <p:clrMapOvr>
    <a:masterClrMapping/>
  </p:clrMapOvr>
  <mc:AlternateContent xmlns:mc="http://schemas.openxmlformats.org/markup-compatibility/2006">
    <mc:Choice xmlns:p14="http://schemas.microsoft.com/office/powerpoint/2010/main" Requires="p14">
      <p:transition spd="slow" p14:dur="2000" advTm="28908"/>
    </mc:Choice>
    <mc:Fallback>
      <p:transition spd="slow" advTm="28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p:txBody>
          <a:bodyPr>
            <a:normAutofit/>
          </a:bodyPr>
          <a:lstStyle/>
          <a:p>
            <a:pPr algn="ctr"/>
            <a:r>
              <a:rPr lang="en-GB" sz="2500" dirty="0"/>
              <a:t>Benefits to Fans</a:t>
            </a:r>
          </a:p>
        </p:txBody>
      </p:sp>
      <p:sp>
        <p:nvSpPr>
          <p:cNvPr id="3" name="Content Placeholder 2">
            <a:extLst>
              <a:ext uri="{FF2B5EF4-FFF2-40B4-BE49-F238E27FC236}">
                <a16:creationId xmlns:a16="http://schemas.microsoft.com/office/drawing/2014/main" id="{275208F8-A7D4-7344-956A-414EB941C7AE}"/>
              </a:ext>
            </a:extLst>
          </p:cNvPr>
          <p:cNvSpPr>
            <a:spLocks noGrp="1"/>
          </p:cNvSpPr>
          <p:nvPr>
            <p:ph idx="1"/>
          </p:nvPr>
        </p:nvSpPr>
        <p:spPr>
          <a:xfrm>
            <a:off x="650631" y="2126512"/>
            <a:ext cx="12192000" cy="3643667"/>
          </a:xfrm>
        </p:spPr>
        <p:txBody>
          <a:bodyPr>
            <a:noAutofit/>
          </a:bodyPr>
          <a:lstStyle/>
          <a:p>
            <a:pPr marL="457200" lvl="1" indent="0">
              <a:buNone/>
            </a:pPr>
            <a:r>
              <a:rPr lang="en-GB" sz="2800" dirty="0"/>
              <a:t>Fans able to verify </a:t>
            </a:r>
          </a:p>
          <a:p>
            <a:pPr marL="457200" lvl="1" indent="0">
              <a:buNone/>
            </a:pPr>
            <a:endParaRPr lang="en-GB" dirty="0"/>
          </a:p>
          <a:p>
            <a:pPr marL="457200" lvl="1" indent="0">
              <a:buNone/>
            </a:pPr>
            <a:r>
              <a:rPr lang="en-GB" sz="2800" dirty="0"/>
              <a:t>Fans become the gatekeepers, democratises music</a:t>
            </a:r>
          </a:p>
          <a:p>
            <a:pPr marL="0" indent="0">
              <a:buNone/>
            </a:pPr>
            <a:endParaRPr lang="en-GB" dirty="0"/>
          </a:p>
          <a:p>
            <a:pPr marL="457200" lvl="1" indent="0">
              <a:buNone/>
            </a:pPr>
            <a:r>
              <a:rPr lang="en-GB" sz="2800" dirty="0"/>
              <a:t>Free music</a:t>
            </a:r>
          </a:p>
          <a:p>
            <a:pPr marL="457200" lvl="1" indent="0">
              <a:buNone/>
            </a:pPr>
            <a:endParaRPr lang="en-GB" dirty="0"/>
          </a:p>
          <a:p>
            <a:pPr marL="457200" lvl="1" indent="0">
              <a:buNone/>
            </a:pPr>
            <a:r>
              <a:rPr lang="en-GB" sz="2800" dirty="0"/>
              <a:t>Fans can earn money by helping artists</a:t>
            </a:r>
          </a:p>
          <a:p>
            <a:pPr marL="457200" lvl="1" indent="0">
              <a:buNone/>
            </a:pPr>
            <a:endParaRPr lang="en-GB" sz="2800" dirty="0"/>
          </a:p>
        </p:txBody>
      </p:sp>
      <p:pic>
        <p:nvPicPr>
          <p:cNvPr id="5" name="Audio 4">
            <a:hlinkClick r:id="" action="ppaction://media"/>
            <a:extLst>
              <a:ext uri="{FF2B5EF4-FFF2-40B4-BE49-F238E27FC236}">
                <a16:creationId xmlns:a16="http://schemas.microsoft.com/office/drawing/2014/main" id="{E45119B1-EEB6-1246-9121-35A5FA76AC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86793717"/>
      </p:ext>
    </p:extLst>
  </p:cSld>
  <p:clrMapOvr>
    <a:masterClrMapping/>
  </p:clrMapOvr>
  <mc:AlternateContent xmlns:mc="http://schemas.openxmlformats.org/markup-compatibility/2006">
    <mc:Choice xmlns:p14="http://schemas.microsoft.com/office/powerpoint/2010/main" Requires="p14">
      <p:transition spd="slow" p14:dur="2000" advTm="24432"/>
    </mc:Choice>
    <mc:Fallback>
      <p:transition spd="slow" advTm="24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a:xfrm>
            <a:off x="481013" y="3752849"/>
            <a:ext cx="2547937" cy="2452687"/>
          </a:xfrm>
        </p:spPr>
        <p:txBody>
          <a:bodyPr anchor="ctr">
            <a:normAutofit/>
          </a:bodyPr>
          <a:lstStyle/>
          <a:p>
            <a:pPr algn="ctr"/>
            <a:r>
              <a:rPr lang="en-GB" sz="2500" dirty="0"/>
              <a:t>Benefits to Artists and Labels</a:t>
            </a:r>
          </a:p>
        </p:txBody>
      </p:sp>
      <p:pic>
        <p:nvPicPr>
          <p:cNvPr id="5" name="Picture 4" descr="A screenshot of a social media post&#10;&#10;Description automatically generated">
            <a:extLst>
              <a:ext uri="{FF2B5EF4-FFF2-40B4-BE49-F238E27FC236}">
                <a16:creationId xmlns:a16="http://schemas.microsoft.com/office/drawing/2014/main" id="{4F420553-5099-4046-A5F0-5E01C6BBEB8D}"/>
              </a:ext>
            </a:extLst>
          </p:cNvPr>
          <p:cNvPicPr>
            <a:picLocks noChangeAspect="1"/>
          </p:cNvPicPr>
          <p:nvPr/>
        </p:nvPicPr>
        <p:blipFill rotWithShape="1">
          <a:blip r:embed="rId5"/>
          <a:srcRect t="16238"/>
          <a:stretch/>
        </p:blipFill>
        <p:spPr>
          <a:xfrm>
            <a:off x="0" y="0"/>
            <a:ext cx="12191980" cy="3752849"/>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275208F8-A7D4-7344-956A-414EB941C7AE}"/>
              </a:ext>
            </a:extLst>
          </p:cNvPr>
          <p:cNvSpPr>
            <a:spLocks noGrp="1"/>
          </p:cNvSpPr>
          <p:nvPr>
            <p:ph idx="1"/>
          </p:nvPr>
        </p:nvSpPr>
        <p:spPr>
          <a:xfrm>
            <a:off x="3743326" y="3981450"/>
            <a:ext cx="7967662" cy="2452687"/>
          </a:xfrm>
        </p:spPr>
        <p:txBody>
          <a:bodyPr anchor="ctr">
            <a:normAutofit fontScale="77500" lnSpcReduction="20000"/>
          </a:bodyPr>
          <a:lstStyle/>
          <a:p>
            <a:pPr marL="457200" lvl="1" indent="0">
              <a:buNone/>
            </a:pPr>
            <a:r>
              <a:rPr lang="en-GB" sz="2800" dirty="0"/>
              <a:t>Higher pay outs to content owners</a:t>
            </a:r>
          </a:p>
          <a:p>
            <a:pPr marL="457200" lvl="1" indent="0">
              <a:buNone/>
            </a:pPr>
            <a:endParaRPr lang="en-GB" sz="2800" dirty="0"/>
          </a:p>
          <a:p>
            <a:pPr marL="457200" lvl="1" indent="0">
              <a:buNone/>
            </a:pPr>
            <a:r>
              <a:rPr lang="en-GB" sz="2800" dirty="0"/>
              <a:t>Content creators receive pay outs in direct proportion to their impact</a:t>
            </a:r>
          </a:p>
          <a:p>
            <a:pPr marL="0" indent="0">
              <a:buNone/>
            </a:pPr>
            <a:endParaRPr lang="en-GB" dirty="0"/>
          </a:p>
          <a:p>
            <a:pPr marL="457200" lvl="1" indent="0">
              <a:buNone/>
            </a:pPr>
            <a:r>
              <a:rPr lang="en-GB" sz="2800" dirty="0"/>
              <a:t>Grow a fan base</a:t>
            </a:r>
          </a:p>
          <a:p>
            <a:pPr marL="457200" lvl="1" indent="0">
              <a:buNone/>
            </a:pPr>
            <a:endParaRPr lang="en-GB" sz="2800" dirty="0"/>
          </a:p>
          <a:p>
            <a:pPr marL="457200" lvl="1" indent="0">
              <a:buNone/>
            </a:pPr>
            <a:r>
              <a:rPr lang="en-GB" sz="2800" dirty="0"/>
              <a:t>Stability </a:t>
            </a:r>
          </a:p>
          <a:p>
            <a:pPr marL="457200" lvl="1" indent="0">
              <a:buNone/>
            </a:pPr>
            <a:endParaRPr lang="en-GB" sz="1800" dirty="0"/>
          </a:p>
        </p:txBody>
      </p:sp>
      <p:sp>
        <p:nvSpPr>
          <p:cNvPr id="6" name="TextBox 5">
            <a:extLst>
              <a:ext uri="{FF2B5EF4-FFF2-40B4-BE49-F238E27FC236}">
                <a16:creationId xmlns:a16="http://schemas.microsoft.com/office/drawing/2014/main" id="{0FF37EC8-E308-BF43-B9A4-4C74C4015142}"/>
              </a:ext>
            </a:extLst>
          </p:cNvPr>
          <p:cNvSpPr txBox="1"/>
          <p:nvPr/>
        </p:nvSpPr>
        <p:spPr>
          <a:xfrm>
            <a:off x="8315325" y="6539627"/>
            <a:ext cx="3876655" cy="246221"/>
          </a:xfrm>
          <a:prstGeom prst="rect">
            <a:avLst/>
          </a:prstGeom>
          <a:noFill/>
        </p:spPr>
        <p:txBody>
          <a:bodyPr wrap="square" rtlCol="0">
            <a:spAutoFit/>
          </a:bodyPr>
          <a:lstStyle/>
          <a:p>
            <a:r>
              <a:rPr lang="en-GB" sz="1000" dirty="0"/>
              <a:t>Figure 1: https://</a:t>
            </a:r>
            <a:r>
              <a:rPr lang="en-GB" sz="1000" dirty="0" err="1"/>
              <a:t>soundcharts.com</a:t>
            </a:r>
            <a:r>
              <a:rPr lang="en-GB" sz="1000" dirty="0"/>
              <a:t>/blog/music-streaming-rates-</a:t>
            </a:r>
            <a:r>
              <a:rPr lang="en-GB" sz="1000" dirty="0" err="1"/>
              <a:t>payouts</a:t>
            </a:r>
            <a:endParaRPr lang="en-GB" sz="1000" dirty="0"/>
          </a:p>
        </p:txBody>
      </p:sp>
      <p:pic>
        <p:nvPicPr>
          <p:cNvPr id="7" name="Audio 6">
            <a:hlinkClick r:id="" action="ppaction://media"/>
            <a:extLst>
              <a:ext uri="{FF2B5EF4-FFF2-40B4-BE49-F238E27FC236}">
                <a16:creationId xmlns:a16="http://schemas.microsoft.com/office/drawing/2014/main" id="{926A469C-58EB-C344-893F-2978BFB5E5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93609648"/>
      </p:ext>
    </p:extLst>
  </p:cSld>
  <p:clrMapOvr>
    <a:masterClrMapping/>
  </p:clrMapOvr>
  <mc:AlternateContent xmlns:mc="http://schemas.openxmlformats.org/markup-compatibility/2006">
    <mc:Choice xmlns:p14="http://schemas.microsoft.com/office/powerpoint/2010/main" Requires="p14">
      <p:transition spd="slow" p14:dur="2000" advTm="56443"/>
    </mc:Choice>
    <mc:Fallback>
      <p:transition spd="slow" advTm="56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a:xfrm>
            <a:off x="838200" y="365125"/>
            <a:ext cx="10515600" cy="1325563"/>
          </a:xfrm>
        </p:spPr>
        <p:txBody>
          <a:bodyPr>
            <a:normAutofit/>
          </a:bodyPr>
          <a:lstStyle/>
          <a:p>
            <a:pPr algn="ctr"/>
            <a:r>
              <a:rPr lang="en-GB" sz="2500" dirty="0"/>
              <a:t>Issue One</a:t>
            </a:r>
          </a:p>
        </p:txBody>
      </p:sp>
      <p:sp>
        <p:nvSpPr>
          <p:cNvPr id="3" name="Content Placeholder 2">
            <a:extLst>
              <a:ext uri="{FF2B5EF4-FFF2-40B4-BE49-F238E27FC236}">
                <a16:creationId xmlns:a16="http://schemas.microsoft.com/office/drawing/2014/main" id="{275208F8-A7D4-7344-956A-414EB941C7AE}"/>
              </a:ext>
            </a:extLst>
          </p:cNvPr>
          <p:cNvSpPr>
            <a:spLocks noGrp="1"/>
          </p:cNvSpPr>
          <p:nvPr>
            <p:ph idx="1"/>
          </p:nvPr>
        </p:nvSpPr>
        <p:spPr>
          <a:xfrm>
            <a:off x="2794000" y="1951892"/>
            <a:ext cx="6604000" cy="663580"/>
          </a:xfrm>
        </p:spPr>
        <p:txBody>
          <a:bodyPr>
            <a:noAutofit/>
          </a:bodyPr>
          <a:lstStyle/>
          <a:p>
            <a:pPr marL="457200" lvl="1" indent="0" algn="ctr">
              <a:buNone/>
            </a:pPr>
            <a:r>
              <a:rPr lang="en-GB" sz="2800" dirty="0"/>
              <a:t>Problem: A lack of active music discovery </a:t>
            </a:r>
          </a:p>
          <a:p>
            <a:pPr marL="457200" lvl="1" indent="0" algn="ctr">
              <a:buNone/>
            </a:pPr>
            <a:endParaRPr lang="en-GB" sz="2800" dirty="0"/>
          </a:p>
        </p:txBody>
      </p:sp>
      <p:sp>
        <p:nvSpPr>
          <p:cNvPr id="6" name="Content Placeholder 2">
            <a:extLst>
              <a:ext uri="{FF2B5EF4-FFF2-40B4-BE49-F238E27FC236}">
                <a16:creationId xmlns:a16="http://schemas.microsoft.com/office/drawing/2014/main" id="{DF8BC4FC-DB5C-8E48-B83F-22F342E118ED}"/>
              </a:ext>
            </a:extLst>
          </p:cNvPr>
          <p:cNvSpPr txBox="1">
            <a:spLocks/>
          </p:cNvSpPr>
          <p:nvPr/>
        </p:nvSpPr>
        <p:spPr>
          <a:xfrm>
            <a:off x="3660857" y="4325969"/>
            <a:ext cx="4870286" cy="66358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lgn="ctr">
              <a:buFont typeface="Arial" panose="020B0604020202020204" pitchFamily="34" charset="0"/>
              <a:buNone/>
            </a:pPr>
            <a:r>
              <a:rPr lang="en-GB" sz="2800" dirty="0"/>
              <a:t>Answer: Quick Play Discovery</a:t>
            </a:r>
          </a:p>
        </p:txBody>
      </p:sp>
      <p:pic>
        <p:nvPicPr>
          <p:cNvPr id="5" name="Graphic 4" descr="Earth globe Africa and Europe">
            <a:extLst>
              <a:ext uri="{FF2B5EF4-FFF2-40B4-BE49-F238E27FC236}">
                <a16:creationId xmlns:a16="http://schemas.microsoft.com/office/drawing/2014/main" id="{753AABD4-18FF-554F-8172-13E5A84E238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38800" y="2556320"/>
            <a:ext cx="914400" cy="914400"/>
          </a:xfrm>
          <a:prstGeom prst="rect">
            <a:avLst/>
          </a:prstGeom>
        </p:spPr>
      </p:pic>
      <p:pic>
        <p:nvPicPr>
          <p:cNvPr id="8" name="Graphic 7" descr="Run">
            <a:extLst>
              <a:ext uri="{FF2B5EF4-FFF2-40B4-BE49-F238E27FC236}">
                <a16:creationId xmlns:a16="http://schemas.microsoft.com/office/drawing/2014/main" id="{04927BE0-5105-054D-B1A2-357E93B7786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38800" y="5067242"/>
            <a:ext cx="914400" cy="914400"/>
          </a:xfrm>
          <a:prstGeom prst="rect">
            <a:avLst/>
          </a:prstGeom>
        </p:spPr>
      </p:pic>
      <p:pic>
        <p:nvPicPr>
          <p:cNvPr id="7" name="Audio 6">
            <a:hlinkClick r:id="" action="ppaction://media"/>
            <a:extLst>
              <a:ext uri="{FF2B5EF4-FFF2-40B4-BE49-F238E27FC236}">
                <a16:creationId xmlns:a16="http://schemas.microsoft.com/office/drawing/2014/main" id="{ECD038C3-FB29-9B48-81D8-4A43ABB4F3C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69857618"/>
      </p:ext>
    </p:extLst>
  </p:cSld>
  <p:clrMapOvr>
    <a:masterClrMapping/>
  </p:clrMapOvr>
  <mc:AlternateContent xmlns:mc="http://schemas.openxmlformats.org/markup-compatibility/2006">
    <mc:Choice xmlns:p14="http://schemas.microsoft.com/office/powerpoint/2010/main" Requires="p14">
      <p:transition spd="slow" p14:dur="2000" advTm="49701"/>
    </mc:Choice>
    <mc:Fallback>
      <p:transition spd="slow" advTm="49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a:xfrm>
            <a:off x="838200" y="365125"/>
            <a:ext cx="10515600" cy="1325563"/>
          </a:xfrm>
        </p:spPr>
        <p:txBody>
          <a:bodyPr>
            <a:normAutofit/>
          </a:bodyPr>
          <a:lstStyle/>
          <a:p>
            <a:pPr algn="ctr"/>
            <a:r>
              <a:rPr lang="en-GB" sz="2500" dirty="0"/>
              <a:t>Issue Two</a:t>
            </a:r>
          </a:p>
        </p:txBody>
      </p:sp>
      <p:sp>
        <p:nvSpPr>
          <p:cNvPr id="3" name="Content Placeholder 2">
            <a:extLst>
              <a:ext uri="{FF2B5EF4-FFF2-40B4-BE49-F238E27FC236}">
                <a16:creationId xmlns:a16="http://schemas.microsoft.com/office/drawing/2014/main" id="{275208F8-A7D4-7344-956A-414EB941C7AE}"/>
              </a:ext>
            </a:extLst>
          </p:cNvPr>
          <p:cNvSpPr>
            <a:spLocks noGrp="1"/>
          </p:cNvSpPr>
          <p:nvPr>
            <p:ph idx="1"/>
          </p:nvPr>
        </p:nvSpPr>
        <p:spPr>
          <a:xfrm>
            <a:off x="1964267" y="2195759"/>
            <a:ext cx="8263466" cy="663580"/>
          </a:xfrm>
        </p:spPr>
        <p:txBody>
          <a:bodyPr>
            <a:noAutofit/>
          </a:bodyPr>
          <a:lstStyle/>
          <a:p>
            <a:pPr marL="457200" lvl="1" indent="0">
              <a:buNone/>
            </a:pPr>
            <a:r>
              <a:rPr lang="en-GB" sz="2800" dirty="0"/>
              <a:t>Problem: How to calculate the contributions of users</a:t>
            </a:r>
          </a:p>
          <a:p>
            <a:pPr marL="457200" lvl="1" indent="0">
              <a:buNone/>
            </a:pPr>
            <a:endParaRPr lang="en-GB" sz="2800" dirty="0"/>
          </a:p>
        </p:txBody>
      </p:sp>
      <p:sp>
        <p:nvSpPr>
          <p:cNvPr id="6" name="Content Placeholder 2">
            <a:extLst>
              <a:ext uri="{FF2B5EF4-FFF2-40B4-BE49-F238E27FC236}">
                <a16:creationId xmlns:a16="http://schemas.microsoft.com/office/drawing/2014/main" id="{DF8BC4FC-DB5C-8E48-B83F-22F342E118ED}"/>
              </a:ext>
            </a:extLst>
          </p:cNvPr>
          <p:cNvSpPr txBox="1">
            <a:spLocks/>
          </p:cNvSpPr>
          <p:nvPr/>
        </p:nvSpPr>
        <p:spPr>
          <a:xfrm>
            <a:off x="3914857" y="4347385"/>
            <a:ext cx="4362286" cy="66358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r>
              <a:rPr lang="en-GB" sz="2800" dirty="0"/>
              <a:t>Answer: Algorithm Scores</a:t>
            </a:r>
          </a:p>
          <a:p>
            <a:pPr marL="457200" lvl="1" indent="0">
              <a:buFont typeface="Arial" panose="020B0604020202020204" pitchFamily="34" charset="0"/>
              <a:buNone/>
            </a:pPr>
            <a:endParaRPr lang="en-GB" sz="2800" dirty="0"/>
          </a:p>
        </p:txBody>
      </p:sp>
      <p:pic>
        <p:nvPicPr>
          <p:cNvPr id="5" name="Graphic 4" descr="Calculator">
            <a:extLst>
              <a:ext uri="{FF2B5EF4-FFF2-40B4-BE49-F238E27FC236}">
                <a16:creationId xmlns:a16="http://schemas.microsoft.com/office/drawing/2014/main" id="{5C1E85F8-8EF7-F74C-91CC-358E3CC38F3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38800" y="2971800"/>
            <a:ext cx="914400" cy="914400"/>
          </a:xfrm>
          <a:prstGeom prst="rect">
            <a:avLst/>
          </a:prstGeom>
        </p:spPr>
      </p:pic>
      <p:pic>
        <p:nvPicPr>
          <p:cNvPr id="8" name="Graphic 7" descr="Mathematics">
            <a:extLst>
              <a:ext uri="{FF2B5EF4-FFF2-40B4-BE49-F238E27FC236}">
                <a16:creationId xmlns:a16="http://schemas.microsoft.com/office/drawing/2014/main" id="{C59683ED-D524-8145-93D9-FB284783E6B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38800" y="5010965"/>
            <a:ext cx="914400" cy="914400"/>
          </a:xfrm>
          <a:prstGeom prst="rect">
            <a:avLst/>
          </a:prstGeom>
        </p:spPr>
      </p:pic>
      <p:pic>
        <p:nvPicPr>
          <p:cNvPr id="7" name="Audio 6">
            <a:hlinkClick r:id="" action="ppaction://media"/>
            <a:extLst>
              <a:ext uri="{FF2B5EF4-FFF2-40B4-BE49-F238E27FC236}">
                <a16:creationId xmlns:a16="http://schemas.microsoft.com/office/drawing/2014/main" id="{4B58D6A9-E78F-2C44-8B28-DDCB7A1AB36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15526375"/>
      </p:ext>
    </p:extLst>
  </p:cSld>
  <p:clrMapOvr>
    <a:masterClrMapping/>
  </p:clrMapOvr>
  <mc:AlternateContent xmlns:mc="http://schemas.openxmlformats.org/markup-compatibility/2006">
    <mc:Choice xmlns:p14="http://schemas.microsoft.com/office/powerpoint/2010/main" Requires="p14">
      <p:transition spd="slow" p14:dur="2000" advTm="61686"/>
    </mc:Choice>
    <mc:Fallback>
      <p:transition spd="slow" advTm="61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a:xfrm>
            <a:off x="838200" y="365125"/>
            <a:ext cx="10515600" cy="1325563"/>
          </a:xfrm>
        </p:spPr>
        <p:txBody>
          <a:bodyPr>
            <a:normAutofit/>
          </a:bodyPr>
          <a:lstStyle/>
          <a:p>
            <a:pPr algn="ctr"/>
            <a:r>
              <a:rPr lang="en-GB" sz="2500" dirty="0"/>
              <a:t>Issue Three</a:t>
            </a:r>
          </a:p>
        </p:txBody>
      </p:sp>
      <p:sp>
        <p:nvSpPr>
          <p:cNvPr id="3" name="Content Placeholder 2">
            <a:extLst>
              <a:ext uri="{FF2B5EF4-FFF2-40B4-BE49-F238E27FC236}">
                <a16:creationId xmlns:a16="http://schemas.microsoft.com/office/drawing/2014/main" id="{275208F8-A7D4-7344-956A-414EB941C7AE}"/>
              </a:ext>
            </a:extLst>
          </p:cNvPr>
          <p:cNvSpPr>
            <a:spLocks noGrp="1"/>
          </p:cNvSpPr>
          <p:nvPr>
            <p:ph idx="1"/>
          </p:nvPr>
        </p:nvSpPr>
        <p:spPr>
          <a:xfrm>
            <a:off x="3406246" y="2175932"/>
            <a:ext cx="5379508" cy="663580"/>
          </a:xfrm>
        </p:spPr>
        <p:txBody>
          <a:bodyPr>
            <a:noAutofit/>
          </a:bodyPr>
          <a:lstStyle/>
          <a:p>
            <a:pPr marL="457200" lvl="1" indent="0">
              <a:buNone/>
            </a:pPr>
            <a:r>
              <a:rPr lang="en-GB" sz="2800" dirty="0"/>
              <a:t>Problem: Transaction scalability</a:t>
            </a:r>
          </a:p>
          <a:p>
            <a:pPr marL="457200" lvl="1" indent="0">
              <a:buNone/>
            </a:pPr>
            <a:endParaRPr lang="en-GB" sz="2800" dirty="0"/>
          </a:p>
        </p:txBody>
      </p:sp>
      <p:sp>
        <p:nvSpPr>
          <p:cNvPr id="6" name="Content Placeholder 2">
            <a:extLst>
              <a:ext uri="{FF2B5EF4-FFF2-40B4-BE49-F238E27FC236}">
                <a16:creationId xmlns:a16="http://schemas.microsoft.com/office/drawing/2014/main" id="{DF8BC4FC-DB5C-8E48-B83F-22F342E118ED}"/>
              </a:ext>
            </a:extLst>
          </p:cNvPr>
          <p:cNvSpPr txBox="1">
            <a:spLocks/>
          </p:cNvSpPr>
          <p:nvPr/>
        </p:nvSpPr>
        <p:spPr>
          <a:xfrm>
            <a:off x="3914857" y="4347385"/>
            <a:ext cx="4362286" cy="66358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r>
              <a:rPr lang="en-GB" sz="2800" dirty="0"/>
              <a:t>Answer: The IC Token</a:t>
            </a:r>
          </a:p>
          <a:p>
            <a:pPr marL="457200" lvl="1" indent="0">
              <a:buFont typeface="Arial" panose="020B0604020202020204" pitchFamily="34" charset="0"/>
              <a:buNone/>
            </a:pPr>
            <a:endParaRPr lang="en-GB" sz="2800" dirty="0"/>
          </a:p>
        </p:txBody>
      </p:sp>
      <p:pic>
        <p:nvPicPr>
          <p:cNvPr id="7" name="Graphic 6" descr="Scales of justice">
            <a:extLst>
              <a:ext uri="{FF2B5EF4-FFF2-40B4-BE49-F238E27FC236}">
                <a16:creationId xmlns:a16="http://schemas.microsoft.com/office/drawing/2014/main" id="{E72BBAFC-B54E-2C47-91C5-1DEDC56F52C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14987" y="2798234"/>
            <a:ext cx="914400" cy="914400"/>
          </a:xfrm>
          <a:prstGeom prst="rect">
            <a:avLst/>
          </a:prstGeom>
        </p:spPr>
      </p:pic>
      <p:pic>
        <p:nvPicPr>
          <p:cNvPr id="10" name="Graphic 9" descr="Coins">
            <a:extLst>
              <a:ext uri="{FF2B5EF4-FFF2-40B4-BE49-F238E27FC236}">
                <a16:creationId xmlns:a16="http://schemas.microsoft.com/office/drawing/2014/main" id="{B795EBEA-7DAB-6F42-9588-54DB17C8DE0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48325" y="4936873"/>
            <a:ext cx="914400" cy="914400"/>
          </a:xfrm>
          <a:prstGeom prst="rect">
            <a:avLst/>
          </a:prstGeom>
        </p:spPr>
      </p:pic>
      <p:pic>
        <p:nvPicPr>
          <p:cNvPr id="5" name="Audio 4">
            <a:hlinkClick r:id="" action="ppaction://media"/>
            <a:extLst>
              <a:ext uri="{FF2B5EF4-FFF2-40B4-BE49-F238E27FC236}">
                <a16:creationId xmlns:a16="http://schemas.microsoft.com/office/drawing/2014/main" id="{4DC6EE06-1613-C944-A6E8-A3832F7D3A2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00557541"/>
      </p:ext>
    </p:extLst>
  </p:cSld>
  <p:clrMapOvr>
    <a:masterClrMapping/>
  </p:clrMapOvr>
  <mc:AlternateContent xmlns:mc="http://schemas.openxmlformats.org/markup-compatibility/2006">
    <mc:Choice xmlns:p14="http://schemas.microsoft.com/office/powerpoint/2010/main" Requires="p14">
      <p:transition spd="slow" p14:dur="2000" advTm="42595"/>
    </mc:Choice>
    <mc:Fallback>
      <p:transition spd="slow" advTm="42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a:xfrm>
            <a:off x="838200" y="398992"/>
            <a:ext cx="10515600" cy="1325563"/>
          </a:xfrm>
        </p:spPr>
        <p:txBody>
          <a:bodyPr>
            <a:normAutofit/>
          </a:bodyPr>
          <a:lstStyle/>
          <a:p>
            <a:pPr algn="ctr"/>
            <a:r>
              <a:rPr lang="en-GB" sz="2500" dirty="0"/>
              <a:t>Tokens</a:t>
            </a:r>
          </a:p>
        </p:txBody>
      </p:sp>
      <p:sp>
        <p:nvSpPr>
          <p:cNvPr id="3" name="Content Placeholder 2">
            <a:extLst>
              <a:ext uri="{FF2B5EF4-FFF2-40B4-BE49-F238E27FC236}">
                <a16:creationId xmlns:a16="http://schemas.microsoft.com/office/drawing/2014/main" id="{275208F8-A7D4-7344-956A-414EB941C7AE}"/>
              </a:ext>
            </a:extLst>
          </p:cNvPr>
          <p:cNvSpPr>
            <a:spLocks noGrp="1"/>
          </p:cNvSpPr>
          <p:nvPr>
            <p:ph idx="1"/>
          </p:nvPr>
        </p:nvSpPr>
        <p:spPr>
          <a:xfrm>
            <a:off x="3048001" y="2160380"/>
            <a:ext cx="6095999" cy="663580"/>
          </a:xfrm>
        </p:spPr>
        <p:txBody>
          <a:bodyPr>
            <a:noAutofit/>
          </a:bodyPr>
          <a:lstStyle/>
          <a:p>
            <a:pPr marL="457200" lvl="1" indent="0">
              <a:buNone/>
            </a:pPr>
            <a:r>
              <a:rPr lang="en-GB" sz="2800" dirty="0"/>
              <a:t>More tokens equals greater influence </a:t>
            </a:r>
          </a:p>
        </p:txBody>
      </p:sp>
      <p:sp>
        <p:nvSpPr>
          <p:cNvPr id="7" name="Content Placeholder 2">
            <a:extLst>
              <a:ext uri="{FF2B5EF4-FFF2-40B4-BE49-F238E27FC236}">
                <a16:creationId xmlns:a16="http://schemas.microsoft.com/office/drawing/2014/main" id="{2C7F9E5B-AE69-7F46-98BF-245569EFC1D4}"/>
              </a:ext>
            </a:extLst>
          </p:cNvPr>
          <p:cNvSpPr txBox="1">
            <a:spLocks/>
          </p:cNvSpPr>
          <p:nvPr/>
        </p:nvSpPr>
        <p:spPr>
          <a:xfrm>
            <a:off x="3333943" y="4287507"/>
            <a:ext cx="5524113" cy="66358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Font typeface="Arial" panose="020B0604020202020204" pitchFamily="34" charset="0"/>
              <a:buNone/>
            </a:pPr>
            <a:r>
              <a:rPr lang="en-GB" sz="2800" dirty="0"/>
              <a:t>Protection for low influence users</a:t>
            </a:r>
          </a:p>
        </p:txBody>
      </p:sp>
      <p:pic>
        <p:nvPicPr>
          <p:cNvPr id="8" name="Graphic 7" descr="Lock">
            <a:extLst>
              <a:ext uri="{FF2B5EF4-FFF2-40B4-BE49-F238E27FC236}">
                <a16:creationId xmlns:a16="http://schemas.microsoft.com/office/drawing/2014/main" id="{6B3F2D79-64BE-7D4B-8FA7-AF6CFFAD380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38800" y="4951087"/>
            <a:ext cx="914400" cy="914400"/>
          </a:xfrm>
          <a:prstGeom prst="rect">
            <a:avLst/>
          </a:prstGeom>
        </p:spPr>
      </p:pic>
      <p:pic>
        <p:nvPicPr>
          <p:cNvPr id="10" name="Graphic 9" descr="Connections">
            <a:extLst>
              <a:ext uri="{FF2B5EF4-FFF2-40B4-BE49-F238E27FC236}">
                <a16:creationId xmlns:a16="http://schemas.microsoft.com/office/drawing/2014/main" id="{07E7C848-B85F-4544-A45B-ED441265BFB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38800" y="2823960"/>
            <a:ext cx="914400" cy="914400"/>
          </a:xfrm>
          <a:prstGeom prst="rect">
            <a:avLst/>
          </a:prstGeom>
        </p:spPr>
      </p:pic>
      <p:pic>
        <p:nvPicPr>
          <p:cNvPr id="5" name="Audio 4">
            <a:hlinkClick r:id="" action="ppaction://media"/>
            <a:extLst>
              <a:ext uri="{FF2B5EF4-FFF2-40B4-BE49-F238E27FC236}">
                <a16:creationId xmlns:a16="http://schemas.microsoft.com/office/drawing/2014/main" id="{DA068CF8-3233-7944-B071-55E38605764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71855795"/>
      </p:ext>
    </p:extLst>
  </p:cSld>
  <p:clrMapOvr>
    <a:masterClrMapping/>
  </p:clrMapOvr>
  <mc:AlternateContent xmlns:mc="http://schemas.openxmlformats.org/markup-compatibility/2006">
    <mc:Choice xmlns:p14="http://schemas.microsoft.com/office/powerpoint/2010/main" Requires="p14">
      <p:transition spd="slow" p14:dur="2000" advTm="40330"/>
    </mc:Choice>
    <mc:Fallback>
      <p:transition spd="slow" advTm="40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screenshot of a cell phone&#10;&#10;Description automatically generated">
            <a:extLst>
              <a:ext uri="{FF2B5EF4-FFF2-40B4-BE49-F238E27FC236}">
                <a16:creationId xmlns:a16="http://schemas.microsoft.com/office/drawing/2014/main" id="{4500BD5F-BB87-0F43-A000-D593B3D549CC}"/>
              </a:ext>
            </a:extLst>
          </p:cNvPr>
          <p:cNvPicPr>
            <a:picLocks noGrp="1" noChangeAspect="1"/>
          </p:cNvPicPr>
          <p:nvPr>
            <p:ph idx="1"/>
          </p:nvPr>
        </p:nvPicPr>
        <p:blipFill>
          <a:blip r:embed="rId5"/>
          <a:stretch>
            <a:fillRect/>
          </a:stretch>
        </p:blipFill>
        <p:spPr>
          <a:xfrm>
            <a:off x="419099" y="-601579"/>
            <a:ext cx="12021553" cy="8638674"/>
          </a:xfrm>
        </p:spPr>
      </p:pic>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p:txBody>
          <a:bodyPr>
            <a:normAutofit/>
          </a:bodyPr>
          <a:lstStyle/>
          <a:p>
            <a:pPr algn="ctr"/>
            <a:r>
              <a:rPr lang="en-GB" sz="2500" dirty="0"/>
              <a:t>Future Applications</a:t>
            </a:r>
          </a:p>
        </p:txBody>
      </p:sp>
      <p:pic>
        <p:nvPicPr>
          <p:cNvPr id="4" name="Audio 3">
            <a:hlinkClick r:id="" action="ppaction://media"/>
            <a:extLst>
              <a:ext uri="{FF2B5EF4-FFF2-40B4-BE49-F238E27FC236}">
                <a16:creationId xmlns:a16="http://schemas.microsoft.com/office/drawing/2014/main" id="{8782D0F4-CAFC-734C-B991-22EE699491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46645835"/>
      </p:ext>
    </p:extLst>
  </p:cSld>
  <p:clrMapOvr>
    <a:masterClrMapping/>
  </p:clrMapOvr>
  <mc:AlternateContent xmlns:mc="http://schemas.openxmlformats.org/markup-compatibility/2006">
    <mc:Choice xmlns:p14="http://schemas.microsoft.com/office/powerpoint/2010/main" Requires="p14">
      <p:transition spd="slow" p14:dur="2000" advTm="13361"/>
    </mc:Choice>
    <mc:Fallback>
      <p:transition spd="slow" advTm="1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p:txBody>
          <a:bodyPr>
            <a:normAutofit/>
          </a:bodyPr>
          <a:lstStyle/>
          <a:p>
            <a:pPr algn="ctr"/>
            <a:r>
              <a:rPr lang="en-GB" sz="2500" dirty="0"/>
              <a:t>Distribution of Funds</a:t>
            </a:r>
          </a:p>
        </p:txBody>
      </p:sp>
      <p:sp>
        <p:nvSpPr>
          <p:cNvPr id="4" name="Content Placeholder 3">
            <a:extLst>
              <a:ext uri="{FF2B5EF4-FFF2-40B4-BE49-F238E27FC236}">
                <a16:creationId xmlns:a16="http://schemas.microsoft.com/office/drawing/2014/main" id="{28CD5DBA-6687-944C-BEE5-154F17D6A438}"/>
              </a:ext>
            </a:extLst>
          </p:cNvPr>
          <p:cNvSpPr>
            <a:spLocks noGrp="1"/>
          </p:cNvSpPr>
          <p:nvPr>
            <p:ph idx="1"/>
          </p:nvPr>
        </p:nvSpPr>
        <p:spPr>
          <a:xfrm>
            <a:off x="838200" y="2262186"/>
            <a:ext cx="5257800" cy="1778187"/>
          </a:xfrm>
        </p:spPr>
        <p:txBody>
          <a:bodyPr>
            <a:normAutofit/>
          </a:bodyPr>
          <a:lstStyle/>
          <a:p>
            <a:pPr marL="0" indent="0" algn="ctr">
              <a:buNone/>
            </a:pPr>
            <a:r>
              <a:rPr lang="en-GB" dirty="0"/>
              <a:t>Marketing - 36%</a:t>
            </a:r>
          </a:p>
          <a:p>
            <a:pPr marL="0" indent="0" algn="ctr">
              <a:buNone/>
            </a:pPr>
            <a:endParaRPr lang="en-GB" dirty="0"/>
          </a:p>
          <a:p>
            <a:pPr marL="0" indent="0" algn="ctr">
              <a:buNone/>
            </a:pPr>
            <a:r>
              <a:rPr lang="en-GB" dirty="0"/>
              <a:t>Technology and Design – 28%</a:t>
            </a:r>
          </a:p>
          <a:p>
            <a:pPr marL="0" indent="0" algn="ctr">
              <a:buNone/>
            </a:pPr>
            <a:endParaRPr lang="en-GB" dirty="0"/>
          </a:p>
          <a:p>
            <a:pPr marL="0" indent="0" algn="ctr">
              <a:buNone/>
            </a:pPr>
            <a:endParaRPr lang="en-GB" dirty="0"/>
          </a:p>
        </p:txBody>
      </p:sp>
      <p:sp>
        <p:nvSpPr>
          <p:cNvPr id="7" name="Content Placeholder 3">
            <a:extLst>
              <a:ext uri="{FF2B5EF4-FFF2-40B4-BE49-F238E27FC236}">
                <a16:creationId xmlns:a16="http://schemas.microsoft.com/office/drawing/2014/main" id="{999CA893-A0CE-9649-B890-4A6221178580}"/>
              </a:ext>
            </a:extLst>
          </p:cNvPr>
          <p:cNvSpPr txBox="1">
            <a:spLocks/>
          </p:cNvSpPr>
          <p:nvPr/>
        </p:nvSpPr>
        <p:spPr>
          <a:xfrm>
            <a:off x="6096000" y="2262186"/>
            <a:ext cx="5257800" cy="17781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t>Innovation – 12%</a:t>
            </a:r>
          </a:p>
          <a:p>
            <a:pPr marL="0" indent="0" algn="ctr">
              <a:buFont typeface="Arial" panose="020B0604020202020204" pitchFamily="34" charset="0"/>
              <a:buNone/>
            </a:pPr>
            <a:endParaRPr lang="en-GB" dirty="0"/>
          </a:p>
          <a:p>
            <a:pPr marL="0" indent="0" algn="ctr">
              <a:buNone/>
            </a:pPr>
            <a:r>
              <a:rPr lang="en-GB" dirty="0"/>
              <a:t>Legal and Finance – 10%</a:t>
            </a:r>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p:txBody>
      </p:sp>
      <p:sp>
        <p:nvSpPr>
          <p:cNvPr id="9" name="Content Placeholder 3">
            <a:extLst>
              <a:ext uri="{FF2B5EF4-FFF2-40B4-BE49-F238E27FC236}">
                <a16:creationId xmlns:a16="http://schemas.microsoft.com/office/drawing/2014/main" id="{14E532C5-3C3B-F74B-9926-FF6781449992}"/>
              </a:ext>
            </a:extLst>
          </p:cNvPr>
          <p:cNvSpPr txBox="1">
            <a:spLocks/>
          </p:cNvSpPr>
          <p:nvPr/>
        </p:nvSpPr>
        <p:spPr>
          <a:xfrm>
            <a:off x="3006538" y="4468436"/>
            <a:ext cx="6178924" cy="17781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t>Human Resources and Operations – 14%</a:t>
            </a:r>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p:txBody>
      </p:sp>
      <p:pic>
        <p:nvPicPr>
          <p:cNvPr id="5" name="Audio 4">
            <a:hlinkClick r:id="" action="ppaction://media"/>
            <a:extLst>
              <a:ext uri="{FF2B5EF4-FFF2-40B4-BE49-F238E27FC236}">
                <a16:creationId xmlns:a16="http://schemas.microsoft.com/office/drawing/2014/main" id="{E6E3E218-634E-9F42-B859-CFCBA5FE2A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40817105"/>
      </p:ext>
    </p:extLst>
  </p:cSld>
  <p:clrMapOvr>
    <a:masterClrMapping/>
  </p:clrMapOvr>
  <mc:AlternateContent xmlns:mc="http://schemas.openxmlformats.org/markup-compatibility/2006">
    <mc:Choice xmlns:p14="http://schemas.microsoft.com/office/powerpoint/2010/main" Requires="p14">
      <p:transition spd="slow" p14:dur="2000" advTm="72173"/>
    </mc:Choice>
    <mc:Fallback>
      <p:transition spd="slow" advTm="72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p:txBody>
          <a:bodyPr>
            <a:normAutofit/>
          </a:bodyPr>
          <a:lstStyle/>
          <a:p>
            <a:pPr algn="ctr"/>
            <a:r>
              <a:rPr lang="en-GB" sz="2500" dirty="0"/>
              <a:t>The Market</a:t>
            </a:r>
          </a:p>
        </p:txBody>
      </p:sp>
      <p:pic>
        <p:nvPicPr>
          <p:cNvPr id="6" name="Picture 5">
            <a:extLst>
              <a:ext uri="{FF2B5EF4-FFF2-40B4-BE49-F238E27FC236}">
                <a16:creationId xmlns:a16="http://schemas.microsoft.com/office/drawing/2014/main" id="{008AB00B-1EBC-5248-B51E-456C0C7026F9}"/>
              </a:ext>
            </a:extLst>
          </p:cNvPr>
          <p:cNvPicPr>
            <a:picLocks noChangeAspect="1"/>
          </p:cNvPicPr>
          <p:nvPr/>
        </p:nvPicPr>
        <p:blipFill>
          <a:blip r:embed="rId5"/>
          <a:stretch>
            <a:fillRect/>
          </a:stretch>
        </p:blipFill>
        <p:spPr>
          <a:xfrm>
            <a:off x="1449572" y="1690688"/>
            <a:ext cx="9292856" cy="4609256"/>
          </a:xfrm>
          <a:prstGeom prst="rect">
            <a:avLst/>
          </a:prstGeom>
        </p:spPr>
      </p:pic>
      <p:sp>
        <p:nvSpPr>
          <p:cNvPr id="10" name="Rectangle 9">
            <a:extLst>
              <a:ext uri="{FF2B5EF4-FFF2-40B4-BE49-F238E27FC236}">
                <a16:creationId xmlns:a16="http://schemas.microsoft.com/office/drawing/2014/main" id="{334CCF93-764F-FD43-A3F1-C4EEA70C0CE3}"/>
              </a:ext>
            </a:extLst>
          </p:cNvPr>
          <p:cNvSpPr/>
          <p:nvPr/>
        </p:nvSpPr>
        <p:spPr>
          <a:xfrm>
            <a:off x="7694428" y="6540875"/>
            <a:ext cx="6096000" cy="246221"/>
          </a:xfrm>
          <a:prstGeom prst="rect">
            <a:avLst/>
          </a:prstGeom>
        </p:spPr>
        <p:txBody>
          <a:bodyPr>
            <a:spAutoFit/>
          </a:bodyPr>
          <a:lstStyle/>
          <a:p>
            <a:r>
              <a:rPr lang="en-GB" sz="1000" dirty="0"/>
              <a:t>Figure 2: https://</a:t>
            </a:r>
            <a:r>
              <a:rPr lang="en-GB" sz="1000" dirty="0" err="1"/>
              <a:t>www.ifpi.org</a:t>
            </a:r>
            <a:r>
              <a:rPr lang="en-GB" sz="1000" dirty="0"/>
              <a:t>/news/IFPI-GLOBAL-MUSIC-REPORT-2019</a:t>
            </a:r>
          </a:p>
        </p:txBody>
      </p:sp>
      <p:pic>
        <p:nvPicPr>
          <p:cNvPr id="12" name="Audio 11">
            <a:hlinkClick r:id="" action="ppaction://media"/>
            <a:extLst>
              <a:ext uri="{FF2B5EF4-FFF2-40B4-BE49-F238E27FC236}">
                <a16:creationId xmlns:a16="http://schemas.microsoft.com/office/drawing/2014/main" id="{7F90CDC1-03C4-F349-B76B-EC6B86233A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02880030"/>
      </p:ext>
    </p:extLst>
  </p:cSld>
  <p:clrMapOvr>
    <a:masterClrMapping/>
  </p:clrMapOvr>
  <mc:AlternateContent xmlns:mc="http://schemas.openxmlformats.org/markup-compatibility/2006">
    <mc:Choice xmlns:p14="http://schemas.microsoft.com/office/powerpoint/2010/main" Requires="p14">
      <p:transition spd="slow" p14:dur="2000" advTm="32210"/>
    </mc:Choice>
    <mc:Fallback>
      <p:transition spd="slow" advTm="32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p:txBody>
          <a:bodyPr>
            <a:normAutofit/>
          </a:bodyPr>
          <a:lstStyle/>
          <a:p>
            <a:pPr algn="ctr"/>
            <a:r>
              <a:rPr lang="en-GB" sz="2500" dirty="0"/>
              <a:t>Strategies</a:t>
            </a:r>
          </a:p>
        </p:txBody>
      </p:sp>
      <p:sp>
        <p:nvSpPr>
          <p:cNvPr id="4" name="Content Placeholder 3">
            <a:extLst>
              <a:ext uri="{FF2B5EF4-FFF2-40B4-BE49-F238E27FC236}">
                <a16:creationId xmlns:a16="http://schemas.microsoft.com/office/drawing/2014/main" id="{28CD5DBA-6687-944C-BEE5-154F17D6A438}"/>
              </a:ext>
            </a:extLst>
          </p:cNvPr>
          <p:cNvSpPr>
            <a:spLocks noGrp="1"/>
          </p:cNvSpPr>
          <p:nvPr>
            <p:ph idx="1"/>
          </p:nvPr>
        </p:nvSpPr>
        <p:spPr>
          <a:xfrm>
            <a:off x="3467100" y="2435658"/>
            <a:ext cx="5257800" cy="566074"/>
          </a:xfrm>
        </p:spPr>
        <p:txBody>
          <a:bodyPr>
            <a:normAutofit/>
          </a:bodyPr>
          <a:lstStyle/>
          <a:p>
            <a:pPr marL="0" indent="0" algn="ctr">
              <a:buNone/>
            </a:pPr>
            <a:r>
              <a:rPr lang="en-GB" dirty="0"/>
              <a:t>Disruption</a:t>
            </a:r>
          </a:p>
          <a:p>
            <a:pPr marL="0" indent="0" algn="ctr">
              <a:buNone/>
            </a:pPr>
            <a:endParaRPr lang="en-GB" dirty="0"/>
          </a:p>
          <a:p>
            <a:pPr marL="0" indent="0" algn="ctr">
              <a:buNone/>
            </a:pPr>
            <a:endParaRPr lang="en-GB" dirty="0"/>
          </a:p>
          <a:p>
            <a:pPr marL="0" indent="0" algn="ctr">
              <a:buNone/>
            </a:pPr>
            <a:endParaRPr lang="en-GB" dirty="0"/>
          </a:p>
        </p:txBody>
      </p:sp>
      <p:sp>
        <p:nvSpPr>
          <p:cNvPr id="6" name="Content Placeholder 3">
            <a:extLst>
              <a:ext uri="{FF2B5EF4-FFF2-40B4-BE49-F238E27FC236}">
                <a16:creationId xmlns:a16="http://schemas.microsoft.com/office/drawing/2014/main" id="{F78597E4-D22B-1D45-8829-549D2FB15C9D}"/>
              </a:ext>
            </a:extLst>
          </p:cNvPr>
          <p:cNvSpPr txBox="1">
            <a:spLocks/>
          </p:cNvSpPr>
          <p:nvPr/>
        </p:nvSpPr>
        <p:spPr>
          <a:xfrm>
            <a:off x="3467100" y="3746703"/>
            <a:ext cx="5257800" cy="5660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Testing our hypotheses</a:t>
            </a:r>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p:txBody>
      </p:sp>
      <p:pic>
        <p:nvPicPr>
          <p:cNvPr id="5" name="Audio 4">
            <a:hlinkClick r:id="" action="ppaction://media"/>
            <a:extLst>
              <a:ext uri="{FF2B5EF4-FFF2-40B4-BE49-F238E27FC236}">
                <a16:creationId xmlns:a16="http://schemas.microsoft.com/office/drawing/2014/main" id="{DA95AD2C-B801-7946-8AA9-B0C5E72CB2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86781970"/>
      </p:ext>
    </p:extLst>
  </p:cSld>
  <p:clrMapOvr>
    <a:masterClrMapping/>
  </p:clrMapOvr>
  <mc:AlternateContent xmlns:mc="http://schemas.openxmlformats.org/markup-compatibility/2006">
    <mc:Choice xmlns:p14="http://schemas.microsoft.com/office/powerpoint/2010/main" Requires="p14">
      <p:transition spd="slow" p14:dur="2000" advTm="29405"/>
    </mc:Choice>
    <mc:Fallback>
      <p:transition spd="slow" advTm="29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p:txBody>
          <a:bodyPr>
            <a:normAutofit/>
          </a:bodyPr>
          <a:lstStyle/>
          <a:p>
            <a:pPr algn="ctr"/>
            <a:r>
              <a:rPr lang="en-GB" sz="2500" dirty="0"/>
              <a:t>Timeline</a:t>
            </a:r>
          </a:p>
        </p:txBody>
      </p:sp>
      <p:sp>
        <p:nvSpPr>
          <p:cNvPr id="4" name="Content Placeholder 3">
            <a:extLst>
              <a:ext uri="{FF2B5EF4-FFF2-40B4-BE49-F238E27FC236}">
                <a16:creationId xmlns:a16="http://schemas.microsoft.com/office/drawing/2014/main" id="{28CD5DBA-6687-944C-BEE5-154F17D6A438}"/>
              </a:ext>
            </a:extLst>
          </p:cNvPr>
          <p:cNvSpPr>
            <a:spLocks noGrp="1"/>
          </p:cNvSpPr>
          <p:nvPr>
            <p:ph idx="1"/>
          </p:nvPr>
        </p:nvSpPr>
        <p:spPr>
          <a:xfrm>
            <a:off x="3467100" y="2061586"/>
            <a:ext cx="5257800" cy="566074"/>
          </a:xfrm>
        </p:spPr>
        <p:txBody>
          <a:bodyPr>
            <a:normAutofit/>
          </a:bodyPr>
          <a:lstStyle/>
          <a:p>
            <a:pPr marL="0" indent="0" algn="ctr">
              <a:buNone/>
            </a:pPr>
            <a:r>
              <a:rPr lang="en-GB" dirty="0"/>
              <a:t>Phase 1 – Raise Funding</a:t>
            </a:r>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
        <p:nvSpPr>
          <p:cNvPr id="6" name="Content Placeholder 3">
            <a:extLst>
              <a:ext uri="{FF2B5EF4-FFF2-40B4-BE49-F238E27FC236}">
                <a16:creationId xmlns:a16="http://schemas.microsoft.com/office/drawing/2014/main" id="{F78597E4-D22B-1D45-8829-549D2FB15C9D}"/>
              </a:ext>
            </a:extLst>
          </p:cNvPr>
          <p:cNvSpPr txBox="1">
            <a:spLocks/>
          </p:cNvSpPr>
          <p:nvPr/>
        </p:nvSpPr>
        <p:spPr>
          <a:xfrm>
            <a:off x="2438843" y="3189948"/>
            <a:ext cx="7314314" cy="5660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Phase 2 – Token Sale and Product testing</a:t>
            </a:r>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p:txBody>
      </p:sp>
      <p:sp>
        <p:nvSpPr>
          <p:cNvPr id="5" name="Content Placeholder 3">
            <a:extLst>
              <a:ext uri="{FF2B5EF4-FFF2-40B4-BE49-F238E27FC236}">
                <a16:creationId xmlns:a16="http://schemas.microsoft.com/office/drawing/2014/main" id="{1C216D45-D7F8-C24B-9FCD-7DEE71EC9299}"/>
              </a:ext>
            </a:extLst>
          </p:cNvPr>
          <p:cNvSpPr txBox="1">
            <a:spLocks/>
          </p:cNvSpPr>
          <p:nvPr/>
        </p:nvSpPr>
        <p:spPr>
          <a:xfrm>
            <a:off x="1127272" y="4318310"/>
            <a:ext cx="9937455" cy="5660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Phase 3 – MVP Test Platform &amp; Marketing Campaigns</a:t>
            </a:r>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p:txBody>
      </p:sp>
      <p:sp>
        <p:nvSpPr>
          <p:cNvPr id="7" name="Content Placeholder 3">
            <a:extLst>
              <a:ext uri="{FF2B5EF4-FFF2-40B4-BE49-F238E27FC236}">
                <a16:creationId xmlns:a16="http://schemas.microsoft.com/office/drawing/2014/main" id="{D08A47A8-A203-C644-8A6A-22029B8AE5AE}"/>
              </a:ext>
            </a:extLst>
          </p:cNvPr>
          <p:cNvSpPr txBox="1">
            <a:spLocks/>
          </p:cNvSpPr>
          <p:nvPr/>
        </p:nvSpPr>
        <p:spPr>
          <a:xfrm>
            <a:off x="1148537" y="5446671"/>
            <a:ext cx="9937455" cy="5660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Phase 4 – Launch Features and Full Streaming Platform</a:t>
            </a:r>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a:p>
            <a:pPr marL="0" indent="0" algn="ctr">
              <a:buFont typeface="Arial" panose="020B0604020202020204" pitchFamily="34" charset="0"/>
              <a:buNone/>
            </a:pPr>
            <a:endParaRPr lang="en-GB" dirty="0"/>
          </a:p>
        </p:txBody>
      </p:sp>
      <p:pic>
        <p:nvPicPr>
          <p:cNvPr id="9" name="Audio 8">
            <a:hlinkClick r:id="" action="ppaction://media"/>
            <a:extLst>
              <a:ext uri="{FF2B5EF4-FFF2-40B4-BE49-F238E27FC236}">
                <a16:creationId xmlns:a16="http://schemas.microsoft.com/office/drawing/2014/main" id="{C8B7A834-08DB-E64E-BE57-A00020C39E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76629407"/>
      </p:ext>
    </p:extLst>
  </p:cSld>
  <p:clrMapOvr>
    <a:masterClrMapping/>
  </p:clrMapOvr>
  <mc:AlternateContent xmlns:mc="http://schemas.openxmlformats.org/markup-compatibility/2006">
    <mc:Choice xmlns:p14="http://schemas.microsoft.com/office/powerpoint/2010/main" Requires="p14">
      <p:transition spd="slow" p14:dur="2000" advTm="19848"/>
    </mc:Choice>
    <mc:Fallback>
      <p:transition spd="slow" advTm="19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0493-7960-7245-B764-F886F7E76680}"/>
              </a:ext>
            </a:extLst>
          </p:cNvPr>
          <p:cNvSpPr>
            <a:spLocks noGrp="1"/>
          </p:cNvSpPr>
          <p:nvPr>
            <p:ph type="title"/>
          </p:nvPr>
        </p:nvSpPr>
        <p:spPr/>
        <p:txBody>
          <a:bodyPr>
            <a:normAutofit/>
          </a:bodyPr>
          <a:lstStyle/>
          <a:p>
            <a:pPr algn="ctr"/>
            <a:r>
              <a:rPr lang="en-GB" sz="2500" dirty="0"/>
              <a:t>Bibliography </a:t>
            </a:r>
          </a:p>
        </p:txBody>
      </p:sp>
      <p:pic>
        <p:nvPicPr>
          <p:cNvPr id="10" name="Content Placeholder 9" descr="A close up of text on a black background&#10;&#10;Description automatically generated">
            <a:extLst>
              <a:ext uri="{FF2B5EF4-FFF2-40B4-BE49-F238E27FC236}">
                <a16:creationId xmlns:a16="http://schemas.microsoft.com/office/drawing/2014/main" id="{F45CF3D3-417C-EE44-8679-2B0282BAE720}"/>
              </a:ext>
            </a:extLst>
          </p:cNvPr>
          <p:cNvPicPr>
            <a:picLocks noGrp="1" noChangeAspect="1"/>
          </p:cNvPicPr>
          <p:nvPr>
            <p:ph idx="1"/>
          </p:nvPr>
        </p:nvPicPr>
        <p:blipFill>
          <a:blip r:embed="rId5"/>
          <a:stretch>
            <a:fillRect/>
          </a:stretch>
        </p:blipFill>
        <p:spPr>
          <a:xfrm>
            <a:off x="1633190" y="1690688"/>
            <a:ext cx="8925620" cy="4802187"/>
          </a:xfrm>
        </p:spPr>
      </p:pic>
      <p:pic>
        <p:nvPicPr>
          <p:cNvPr id="12" name="Audio 11">
            <a:hlinkClick r:id="" action="ppaction://media"/>
            <a:extLst>
              <a:ext uri="{FF2B5EF4-FFF2-40B4-BE49-F238E27FC236}">
                <a16:creationId xmlns:a16="http://schemas.microsoft.com/office/drawing/2014/main" id="{0D3585D2-7BE4-B542-9CD4-A7D3D76929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43332052"/>
      </p:ext>
    </p:extLst>
  </p:cSld>
  <p:clrMapOvr>
    <a:masterClrMapping/>
  </p:clrMapOvr>
  <mc:AlternateContent xmlns:mc="http://schemas.openxmlformats.org/markup-compatibility/2006">
    <mc:Choice xmlns:p14="http://schemas.microsoft.com/office/powerpoint/2010/main" Requires="p14">
      <p:transition spd="slow" p14:dur="2000" advTm="7024"/>
    </mc:Choice>
    <mc:Fallback>
      <p:transition spd="slow" advTm="7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6.7"/>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TotalTime>
  <Words>1803</Words>
  <Application>Microsoft Macintosh PowerPoint</Application>
  <PresentationFormat>Widescreen</PresentationFormat>
  <Paragraphs>194</Paragraphs>
  <Slides>16</Slides>
  <Notes>16</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InMusik</vt:lpstr>
      <vt:lpstr>What does it do?</vt:lpstr>
      <vt:lpstr>The 4 Principles of InMusik</vt:lpstr>
      <vt:lpstr>How InMusik Can Help The Music Industry</vt:lpstr>
      <vt:lpstr>Benefits to Fans</vt:lpstr>
      <vt:lpstr>Benefits to Artists and Labels</vt:lpstr>
      <vt:lpstr>Issue One</vt:lpstr>
      <vt:lpstr>Issue Two</vt:lpstr>
      <vt:lpstr>Issue Three</vt:lpstr>
      <vt:lpstr>Tokens</vt:lpstr>
      <vt:lpstr>Future Applications</vt:lpstr>
      <vt:lpstr>Distribution of Funds</vt:lpstr>
      <vt:lpstr>The Market</vt:lpstr>
      <vt:lpstr>Strategies</vt:lpstr>
      <vt:lpstr>Timeline</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InMusik</dc:title>
  <dc:creator>Elliot Devine-King</dc:creator>
  <cp:lastModifiedBy>Elliot Devine-King</cp:lastModifiedBy>
  <cp:revision>30</cp:revision>
  <dcterms:created xsi:type="dcterms:W3CDTF">2020-04-25T14:23:36Z</dcterms:created>
  <dcterms:modified xsi:type="dcterms:W3CDTF">2020-04-26T16:07:17Z</dcterms:modified>
</cp:coreProperties>
</file>