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57" r:id="rId7"/>
    <p:sldId id="262" r:id="rId8"/>
    <p:sldId id="265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8" d="100"/>
          <a:sy n="68" d="100"/>
        </p:scale>
        <p:origin x="108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8/22/2018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8/22/2018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8/22/2018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8/22/2018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8/22/2018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8/22/2018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8/22/2018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8/22/2018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8/22/2018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8/22/2018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8/22/2018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8/22/2018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8/22/2018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8/22/2018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8/22/2018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8/22/2018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eprint.ncl.ac.uk/file_store/production/219479/1A7B2040-6AC6-4930-A18C-A5CDC63B79D0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ACB213FE-2D50-4203-AC3B-C408A02578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>
                <a:latin typeface="Andalus" panose="02020603050405020304" pitchFamily="18" charset="-78"/>
                <a:cs typeface="Andalus" panose="02020603050405020304" pitchFamily="18" charset="-78"/>
              </a:rPr>
              <a:t>TOPIC: “Analysis of service quality in relation to customer service.”</a:t>
            </a:r>
          </a:p>
        </p:txBody>
      </p:sp>
      <p:pic>
        <p:nvPicPr>
          <p:cNvPr id="8" name="Content Placeholder 7" descr="A picture containing building, outdoor, clock, tower&#10;&#10;Description generated with very high confidence">
            <a:extLst>
              <a:ext uri="{FF2B5EF4-FFF2-40B4-BE49-F238E27FC236}">
                <a16:creationId xmlns:a16="http://schemas.microsoft.com/office/drawing/2014/main" id="{E610E9DD-DE7A-4B2B-A86B-A2F5313666FF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l="26190" r="26190"/>
          <a:stretch/>
        </p:blipFill>
        <p:spPr>
          <a:prstGeom prst="rect">
            <a:avLst/>
          </a:prstGeom>
        </p:spPr>
      </p:pic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EC744804-DBF7-42E4-B8B0-E26AE0D3B0D0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IN" sz="2400" b="1" dirty="0"/>
              <a:t>CASE STUDY  OF MARRIOTT HOTEL</a:t>
            </a:r>
            <a:r>
              <a:rPr lang="en-IN" sz="2400" dirty="0"/>
              <a:t>.</a:t>
            </a:r>
          </a:p>
          <a:p>
            <a:endParaRPr lang="en-IN" sz="2400" dirty="0"/>
          </a:p>
          <a:p>
            <a:endParaRPr lang="en-IN" sz="2400" dirty="0"/>
          </a:p>
          <a:p>
            <a:r>
              <a:rPr lang="en-IN" dirty="0">
                <a:latin typeface="Andalus" panose="02020603050405020304" pitchFamily="18" charset="-78"/>
                <a:cs typeface="Andalus" panose="02020603050405020304" pitchFamily="18" charset="-78"/>
              </a:rPr>
              <a:t>NAME :AYESHA BEGUM</a:t>
            </a:r>
          </a:p>
          <a:p>
            <a:r>
              <a:rPr lang="en-IN" dirty="0">
                <a:latin typeface="Andalus" panose="02020603050405020304" pitchFamily="18" charset="-78"/>
                <a:cs typeface="Andalus" panose="02020603050405020304" pitchFamily="18" charset="-78"/>
              </a:rPr>
              <a:t>STUDENT ID: 1605926</a:t>
            </a:r>
          </a:p>
          <a:p>
            <a:r>
              <a:rPr lang="en-IN" dirty="0">
                <a:latin typeface="Andalus" panose="02020603050405020304" pitchFamily="18" charset="-78"/>
                <a:cs typeface="Andalus" panose="02020603050405020304" pitchFamily="18" charset="-78"/>
              </a:rPr>
              <a:t>SUBJECT :QUALITATIVE RESEARCH (SBPD7002_LON)</a:t>
            </a:r>
          </a:p>
          <a:p>
            <a:endParaRPr lang="en-IN" dirty="0">
              <a:latin typeface="Andalus" panose="02020603050405020304" pitchFamily="18" charset="-78"/>
              <a:cs typeface="Andalus" panose="02020603050405020304" pitchFamily="18" charset="-78"/>
            </a:endParaRPr>
          </a:p>
          <a:p>
            <a:endParaRPr lang="en-IN" dirty="0"/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6542215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F60A324-6F20-4BD6-9F60-5505741650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dirty="0">
                <a:latin typeface="Andalus" panose="02020603050405020304" pitchFamily="18" charset="-78"/>
                <a:cs typeface="Andalus" panose="02020603050405020304" pitchFamily="18" charset="-78"/>
              </a:rPr>
              <a:t>INTRODUCTION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A03B3F0-C6E9-4825-B0C8-E502A3137E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IN" sz="2400" dirty="0">
                <a:latin typeface="Andalus" panose="02020603050405020304" pitchFamily="18" charset="-78"/>
                <a:cs typeface="Andalus" panose="02020603050405020304" pitchFamily="18" charset="-78"/>
              </a:rPr>
              <a:t>Marriott International hotel was founded in 1927 by </a:t>
            </a:r>
            <a:r>
              <a:rPr lang="en-IN" sz="2400" dirty="0" err="1">
                <a:latin typeface="Andalus" panose="02020603050405020304" pitchFamily="18" charset="-78"/>
                <a:cs typeface="Andalus" panose="02020603050405020304" pitchFamily="18" charset="-78"/>
              </a:rPr>
              <a:t>J.Willard</a:t>
            </a:r>
            <a:r>
              <a:rPr lang="en-IN" sz="2400" dirty="0">
                <a:latin typeface="Andalus" panose="02020603050405020304" pitchFamily="18" charset="-78"/>
                <a:cs typeface="Andalus" panose="02020603050405020304" pitchFamily="18" charset="-78"/>
              </a:rPr>
              <a:t> Marriott (Washington ,D.C.,U.S)</a:t>
            </a:r>
          </a:p>
          <a:p>
            <a:r>
              <a:rPr lang="en-IN" sz="2400" dirty="0">
                <a:latin typeface="Andalus" panose="02020603050405020304" pitchFamily="18" charset="-78"/>
                <a:cs typeface="Andalus" panose="02020603050405020304" pitchFamily="18" charset="-78"/>
              </a:rPr>
              <a:t>American Multinational diversified hospitality company- manages franchise a broad portfolio of hotels and lodging facilities.</a:t>
            </a:r>
          </a:p>
          <a:p>
            <a:r>
              <a:rPr lang="en-IN" sz="2400" dirty="0">
                <a:latin typeface="Andalus" panose="02020603050405020304" pitchFamily="18" charset="-78"/>
                <a:cs typeface="Andalus" panose="02020603050405020304" pitchFamily="18" charset="-78"/>
              </a:rPr>
              <a:t>Largest chain in world with 6,500 properties in 127 countries.</a:t>
            </a:r>
          </a:p>
          <a:p>
            <a:r>
              <a:rPr lang="en-IN" sz="2400" dirty="0">
                <a:latin typeface="Andalus" panose="02020603050405020304" pitchFamily="18" charset="-78"/>
                <a:cs typeface="Andalus" panose="02020603050405020304" pitchFamily="18" charset="-78"/>
              </a:rPr>
              <a:t>2017 Marriott International has ranked #33 on Fortunes “100 BEST COMPANIES OF WORK” for list.</a:t>
            </a:r>
          </a:p>
          <a:p>
            <a:r>
              <a:rPr lang="en-IN" sz="2400" dirty="0">
                <a:latin typeface="Andalus" panose="02020603050405020304" pitchFamily="18" charset="-78"/>
                <a:cs typeface="Andalus" panose="02020603050405020304" pitchFamily="18" charset="-78"/>
              </a:rPr>
              <a:t>Guinness world record for tallest building in DECEMBER 2012 for hotel branch of Marriott in </a:t>
            </a:r>
            <a:r>
              <a:rPr lang="en-IN" sz="2400" dirty="0" err="1">
                <a:latin typeface="Andalus" panose="02020603050405020304" pitchFamily="18" charset="-78"/>
                <a:cs typeface="Andalus" panose="02020603050405020304" pitchFamily="18" charset="-78"/>
              </a:rPr>
              <a:t>dubai</a:t>
            </a:r>
            <a:r>
              <a:rPr lang="en-IN" sz="2400" dirty="0">
                <a:latin typeface="Andalus" panose="02020603050405020304" pitchFamily="18" charset="-78"/>
                <a:cs typeface="Andalus" panose="02020603050405020304" pitchFamily="18" charset="-78"/>
              </a:rPr>
              <a:t>.</a:t>
            </a:r>
          </a:p>
          <a:p>
            <a:r>
              <a:rPr lang="en-IN" sz="2400" b="1" dirty="0">
                <a:latin typeface="Andalus" panose="02020603050405020304" pitchFamily="18" charset="-78"/>
                <a:cs typeface="Andalus" panose="02020603050405020304" pitchFamily="18" charset="-78"/>
              </a:rPr>
              <a:t>SERVICE</a:t>
            </a:r>
            <a:r>
              <a:rPr lang="en-IN" sz="2400" dirty="0">
                <a:latin typeface="Andalus" panose="02020603050405020304" pitchFamily="18" charset="-78"/>
                <a:cs typeface="Andalus" panose="02020603050405020304" pitchFamily="18" charset="-78"/>
              </a:rPr>
              <a:t>: Customer satisfaction, Hospitality ,Brand, Luxury</a:t>
            </a:r>
            <a:r>
              <a:rPr lang="en-IN" sz="2000" dirty="0">
                <a:latin typeface="Andalus" panose="02020603050405020304" pitchFamily="18" charset="-78"/>
                <a:cs typeface="Andalus" panose="02020603050405020304" pitchFamily="18" charset="-78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802746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C4A820-4BF6-407F-B43A-8009B84C38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>
                <a:latin typeface="Andalus" panose="02020603050405020304" pitchFamily="18" charset="-78"/>
                <a:cs typeface="Andalus" panose="02020603050405020304" pitchFamily="18" charset="-78"/>
              </a:rPr>
              <a:t>Research: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925D3E-EE93-440E-A401-B5551BFECC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IN" sz="2400" dirty="0">
                <a:latin typeface="Andalus" panose="02020603050405020304" pitchFamily="18" charset="-78"/>
                <a:cs typeface="Andalus" panose="02020603050405020304" pitchFamily="18" charset="-78"/>
              </a:rPr>
              <a:t> Expectations of Service Quality as regards to Customer satisfaction in Marriott Hotels.</a:t>
            </a:r>
          </a:p>
          <a:p>
            <a:r>
              <a:rPr lang="en-IN" sz="2400" dirty="0">
                <a:latin typeface="Andalus" panose="02020603050405020304" pitchFamily="18" charset="-78"/>
                <a:cs typeface="Andalus" panose="02020603050405020304" pitchFamily="18" charset="-78"/>
              </a:rPr>
              <a:t> This research is a QUALITATIVE approach with theoretical .</a:t>
            </a:r>
          </a:p>
          <a:p>
            <a:r>
              <a:rPr lang="en-IN" sz="2400" dirty="0">
                <a:latin typeface="Andalus" panose="02020603050405020304" pitchFamily="18" charset="-78"/>
                <a:cs typeface="Andalus" panose="02020603050405020304" pitchFamily="18" charset="-78"/>
              </a:rPr>
              <a:t>This research is based on  the experiences of participants and interpret their message .</a:t>
            </a:r>
          </a:p>
          <a:p>
            <a:r>
              <a:rPr lang="en-IN" sz="2400" dirty="0">
                <a:latin typeface="Andalus" panose="02020603050405020304" pitchFamily="18" charset="-78"/>
                <a:cs typeface="Andalus" panose="02020603050405020304" pitchFamily="18" charset="-78"/>
              </a:rPr>
              <a:t>PURPOSE:QUALITATIVELY analysis  SERVICE QUALITY in reflection to CUSTOMER SATISFACTION.</a:t>
            </a:r>
          </a:p>
          <a:p>
            <a:pPr marL="0" indent="0">
              <a:buNone/>
            </a:pPr>
            <a:r>
              <a:rPr lang="en-IN" sz="2400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10579606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3D209F-9ECF-4672-BC55-192983B92F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>
                <a:latin typeface="Andalus" panose="02020603050405020304" pitchFamily="18" charset="-78"/>
                <a:cs typeface="Andalus" panose="02020603050405020304" pitchFamily="18" charset="-78"/>
              </a:rPr>
              <a:t>AIM AND OBJECTIVES: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51D2C4-62ED-4A78-8D97-CF527944F4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IN" sz="2400" dirty="0">
                <a:latin typeface="Andalus" panose="02020603050405020304" pitchFamily="18" charset="-78"/>
                <a:cs typeface="Andalus" panose="02020603050405020304" pitchFamily="18" charset="-78"/>
              </a:rPr>
              <a:t>AIM AND OBJECTIVES: Understand the perspective of Service quality in view of Marriott Hotel.</a:t>
            </a:r>
          </a:p>
          <a:p>
            <a:r>
              <a:rPr lang="en-IN" sz="2400" dirty="0">
                <a:latin typeface="Andalus" panose="02020603050405020304" pitchFamily="18" charset="-78"/>
                <a:cs typeface="Andalus" panose="02020603050405020304" pitchFamily="18" charset="-78"/>
              </a:rPr>
              <a:t>Improve performance,</a:t>
            </a:r>
          </a:p>
          <a:p>
            <a:r>
              <a:rPr lang="en-IN" sz="2400" dirty="0">
                <a:latin typeface="Andalus" panose="02020603050405020304" pitchFamily="18" charset="-78"/>
                <a:cs typeface="Andalus" panose="02020603050405020304" pitchFamily="18" charset="-78"/>
              </a:rPr>
              <a:t>Improve critical to higher guest scores by hotels,</a:t>
            </a:r>
          </a:p>
          <a:p>
            <a:r>
              <a:rPr lang="en-IN" sz="2400" dirty="0">
                <a:latin typeface="Andalus" panose="02020603050405020304" pitchFamily="18" charset="-78"/>
                <a:cs typeface="Andalus" panose="02020603050405020304" pitchFamily="18" charset="-78"/>
              </a:rPr>
              <a:t>Luxury of hotels,</a:t>
            </a:r>
          </a:p>
          <a:p>
            <a:r>
              <a:rPr lang="en-IN" sz="2400" dirty="0">
                <a:latin typeface="Andalus" panose="02020603050405020304" pitchFamily="18" charset="-78"/>
                <a:cs typeface="Andalus" panose="02020603050405020304" pitchFamily="18" charset="-78"/>
              </a:rPr>
              <a:t>Behaviour and Training of staff</a:t>
            </a:r>
            <a:r>
              <a:rPr lang="en-IN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2809366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B3FAAE-53AD-45B2-AEB2-9DDBED4892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dirty="0">
                <a:latin typeface="Andalus" panose="02020603050405020304" pitchFamily="18" charset="-78"/>
                <a:cs typeface="Andalus" panose="02020603050405020304" pitchFamily="18" charset="-78"/>
              </a:rPr>
              <a:t>RESEARCH QUESTION: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775E98-6B55-4FD5-A3AB-FF270C4E45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IN" sz="2400" dirty="0">
                <a:latin typeface="Andalus" panose="02020603050405020304" pitchFamily="18" charset="-78"/>
                <a:cs typeface="Andalus" panose="02020603050405020304" pitchFamily="18" charset="-78"/>
              </a:rPr>
              <a:t>An analysis of Service Quality in relation to Customer service.</a:t>
            </a:r>
          </a:p>
          <a:p>
            <a:endParaRPr lang="en-IN" sz="2400" dirty="0">
              <a:latin typeface="Andalus" panose="02020603050405020304" pitchFamily="18" charset="-78"/>
              <a:cs typeface="Andalus" panose="02020603050405020304" pitchFamily="18" charset="-78"/>
            </a:endParaRPr>
          </a:p>
          <a:p>
            <a:pPr marL="0" indent="0">
              <a:buNone/>
            </a:pPr>
            <a:r>
              <a:rPr lang="en-IN" sz="2400" b="1" dirty="0">
                <a:latin typeface="Andalus" panose="02020603050405020304" pitchFamily="18" charset="-78"/>
                <a:cs typeface="Andalus" panose="02020603050405020304" pitchFamily="18" charset="-78"/>
              </a:rPr>
              <a:t>Statement of problem </a:t>
            </a:r>
            <a:r>
              <a:rPr lang="en-IN" sz="2400" dirty="0">
                <a:latin typeface="Andalus" panose="02020603050405020304" pitchFamily="18" charset="-78"/>
                <a:cs typeface="Andalus" panose="02020603050405020304" pitchFamily="18" charset="-78"/>
              </a:rPr>
              <a:t>:</a:t>
            </a:r>
          </a:p>
          <a:p>
            <a:r>
              <a:rPr lang="en-IN" sz="2400" dirty="0">
                <a:latin typeface="Andalus" panose="02020603050405020304" pitchFamily="18" charset="-78"/>
                <a:cs typeface="Andalus" panose="02020603050405020304" pitchFamily="18" charset="-78"/>
              </a:rPr>
              <a:t>Online booking cuts the money taken in form of commission makes them serious threats to hotels</a:t>
            </a:r>
          </a:p>
          <a:p>
            <a:r>
              <a:rPr lang="en-IN" sz="2400" dirty="0">
                <a:latin typeface="Andalus" panose="02020603050405020304" pitchFamily="18" charset="-78"/>
                <a:cs typeface="Andalus" panose="02020603050405020304" pitchFamily="18" charset="-78"/>
              </a:rPr>
              <a:t>Service Quality by waiters ,hotel staff for customer satisfaction.(Training )</a:t>
            </a:r>
          </a:p>
          <a:p>
            <a:r>
              <a:rPr lang="en-IN" sz="2400" dirty="0">
                <a:latin typeface="Andalus" panose="02020603050405020304" pitchFamily="18" charset="-78"/>
                <a:cs typeface="Andalus" panose="02020603050405020304" pitchFamily="18" charset="-78"/>
              </a:rPr>
              <a:t>Customers are comparing with other hotels like Inter Continental hotel, Hilton hotel, Hyatt hotel ,etc…</a:t>
            </a:r>
          </a:p>
        </p:txBody>
      </p:sp>
    </p:spTree>
    <p:extLst>
      <p:ext uri="{BB962C8B-B14F-4D97-AF65-F5344CB8AC3E}">
        <p14:creationId xmlns:p14="http://schemas.microsoft.com/office/powerpoint/2010/main" val="32225132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D2997C8-7BB3-45A2-ACBD-DA52455451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0160" y="753532"/>
            <a:ext cx="16322040" cy="735903"/>
          </a:xfrm>
        </p:spPr>
        <p:txBody>
          <a:bodyPr/>
          <a:lstStyle/>
          <a:p>
            <a:r>
              <a:rPr lang="en-IN" dirty="0">
                <a:latin typeface="Andalus" panose="02020603050405020304" pitchFamily="18" charset="-78"/>
                <a:cs typeface="Andalus" panose="02020603050405020304" pitchFamily="18" charset="-78"/>
              </a:rPr>
              <a:t>Literature review: 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77972702-F117-4183-A57E-1A992638C8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87777" y="1270535"/>
            <a:ext cx="9967206" cy="5351646"/>
          </a:xfrm>
        </p:spPr>
        <p:txBody>
          <a:bodyPr>
            <a:noAutofit/>
          </a:bodyPr>
          <a:lstStyle/>
          <a:p>
            <a:endParaRPr lang="en-IN" sz="2400" b="1" dirty="0"/>
          </a:p>
          <a:p>
            <a:endParaRPr lang="en-IN" sz="2400" b="1" dirty="0"/>
          </a:p>
          <a:p>
            <a:endParaRPr lang="en-IN" sz="2400" b="1" dirty="0">
              <a:latin typeface="Andalus" panose="02020603050405020304" pitchFamily="18" charset="-78"/>
              <a:cs typeface="Andalus" panose="02020603050405020304" pitchFamily="18" charset="-78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IN" sz="2400" b="1" dirty="0">
                <a:latin typeface="Andalus" panose="02020603050405020304" pitchFamily="18" charset="-78"/>
                <a:cs typeface="Andalus" panose="02020603050405020304" pitchFamily="18" charset="-78"/>
              </a:rPr>
              <a:t>Service Quality</a:t>
            </a:r>
            <a:r>
              <a:rPr lang="en-IN" sz="2400" dirty="0">
                <a:latin typeface="Andalus" panose="02020603050405020304" pitchFamily="18" charset="-78"/>
                <a:cs typeface="Andalus" panose="02020603050405020304" pitchFamily="18" charset="-78"/>
              </a:rPr>
              <a:t> is defined as "a degree of (the)difference between (the)service excepted and the customers perception of the actual service developed“.</a:t>
            </a:r>
            <a:r>
              <a:rPr lang="en-GB" sz="2400" dirty="0">
                <a:latin typeface="Andalus" panose="02020603050405020304" pitchFamily="18" charset="-78"/>
                <a:cs typeface="Andalus" panose="02020603050405020304" pitchFamily="18" charset="-78"/>
              </a:rPr>
              <a:t> (Parasuraman </a:t>
            </a:r>
            <a:r>
              <a:rPr lang="en-GB" sz="2400" i="1" dirty="0">
                <a:latin typeface="Andalus" panose="02020603050405020304" pitchFamily="18" charset="-78"/>
                <a:cs typeface="Andalus" panose="02020603050405020304" pitchFamily="18" charset="-78"/>
              </a:rPr>
              <a:t>et al</a:t>
            </a:r>
            <a:r>
              <a:rPr lang="en-GB" sz="2400" dirty="0">
                <a:latin typeface="Andalus" panose="02020603050405020304" pitchFamily="18" charset="-78"/>
                <a:cs typeface="Andalus" panose="02020603050405020304" pitchFamily="18" charset="-78"/>
              </a:rPr>
              <a:t>., 1988, p.13).</a:t>
            </a:r>
          </a:p>
          <a:p>
            <a:endParaRPr lang="en-GB" sz="2400" dirty="0">
              <a:latin typeface="Andalus" panose="02020603050405020304" pitchFamily="18" charset="-78"/>
              <a:cs typeface="Andalus" panose="02020603050405020304" pitchFamily="18" charset="-78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latin typeface="Andalus" panose="02020603050405020304" pitchFamily="18" charset="-78"/>
                <a:cs typeface="Andalus" panose="02020603050405020304" pitchFamily="18" charset="-78"/>
              </a:rPr>
              <a:t>Theories:</a:t>
            </a:r>
            <a:r>
              <a:rPr lang="en-GB" sz="2400" dirty="0">
                <a:latin typeface="Andalus" panose="02020603050405020304" pitchFamily="18" charset="-78"/>
                <a:cs typeface="Andalus" panose="02020603050405020304" pitchFamily="18" charset="-78"/>
              </a:rPr>
              <a:t> CRM(CUSTOMER RELATIONSHIP MANAGEMENT.) (James .J.H.L. 2008)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ndalus" panose="02020603050405020304" pitchFamily="18" charset="-78"/>
                <a:cs typeface="Andalus" panose="02020603050405020304" pitchFamily="18" charset="-78"/>
              </a:rPr>
              <a:t>MARKETING THEORY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ndalus" panose="02020603050405020304" pitchFamily="18" charset="-78"/>
                <a:cs typeface="Andalus" panose="02020603050405020304" pitchFamily="18" charset="-78"/>
              </a:rPr>
              <a:t>X&amp;Y THEORY(McGregor, D. 1960).</a:t>
            </a:r>
          </a:p>
          <a:p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 </a:t>
            </a:r>
          </a:p>
          <a:p>
            <a:endParaRPr lang="en-IN" sz="2400" dirty="0"/>
          </a:p>
        </p:txBody>
      </p:sp>
    </p:spTree>
    <p:extLst>
      <p:ext uri="{BB962C8B-B14F-4D97-AF65-F5344CB8AC3E}">
        <p14:creationId xmlns:p14="http://schemas.microsoft.com/office/powerpoint/2010/main" val="22471977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7192C00-8310-4712-851C-DC06B7A90C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accent2">
                    <a:lumMod val="75000"/>
                  </a:schemeClr>
                </a:solidFill>
                <a:latin typeface="Andalus" panose="02020603050405020304" pitchFamily="18" charset="-78"/>
                <a:cs typeface="Andalus" panose="02020603050405020304" pitchFamily="18" charset="-78"/>
              </a:rPr>
              <a:t>Research Paradigm</a:t>
            </a:r>
            <a:endParaRPr lang="en-IN" dirty="0">
              <a:latin typeface="Andalus" panose="02020603050405020304" pitchFamily="18" charset="-78"/>
              <a:cs typeface="Andalus" panose="02020603050405020304" pitchFamily="18" charset="-78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792695-9453-462A-91CC-7F04509E4D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latin typeface="Andalus" panose="02020603050405020304" pitchFamily="18" charset="-78"/>
                <a:cs typeface="Andalus" panose="02020603050405020304" pitchFamily="18" charset="-78"/>
              </a:rPr>
              <a:t> Philosophy used in this research is Interpretivism in relation with ontology.</a:t>
            </a:r>
            <a:endParaRPr lang="en-GB" sz="2400" b="1" dirty="0">
              <a:latin typeface="Andalus" panose="02020603050405020304" pitchFamily="18" charset="-78"/>
              <a:cs typeface="Andalus" panose="02020603050405020304" pitchFamily="18" charset="-78"/>
            </a:endParaRPr>
          </a:p>
          <a:p>
            <a:r>
              <a:rPr lang="en-GB" sz="2400" b="1" dirty="0">
                <a:latin typeface="Andalus" panose="02020603050405020304" pitchFamily="18" charset="-78"/>
                <a:cs typeface="Andalus" panose="02020603050405020304" pitchFamily="18" charset="-78"/>
              </a:rPr>
              <a:t>Relationship of Epistemology and Ontology to business Research</a:t>
            </a:r>
            <a:r>
              <a:rPr lang="en-GB" sz="2400" dirty="0">
                <a:latin typeface="Andalus" panose="02020603050405020304" pitchFamily="18" charset="-78"/>
                <a:cs typeface="Andalus" panose="02020603050405020304" pitchFamily="18" charset="-78"/>
              </a:rPr>
              <a:t>: (Bryman &amp; </a:t>
            </a:r>
            <a:r>
              <a:rPr lang="en-GB" sz="2400" dirty="0" err="1">
                <a:latin typeface="Andalus" panose="02020603050405020304" pitchFamily="18" charset="-78"/>
                <a:cs typeface="Andalus" panose="02020603050405020304" pitchFamily="18" charset="-78"/>
              </a:rPr>
              <a:t>E.Bell</a:t>
            </a:r>
            <a:r>
              <a:rPr lang="en-GB" sz="2400" dirty="0">
                <a:latin typeface="Andalus" panose="02020603050405020304" pitchFamily="18" charset="-78"/>
                <a:cs typeface="Andalus" panose="02020603050405020304" pitchFamily="18" charset="-78"/>
              </a:rPr>
              <a:t>, 2011) has elaborate  that if a research question is formulated to the way to suggest the organisation and culture as an objective social entity.</a:t>
            </a:r>
          </a:p>
          <a:p>
            <a:r>
              <a:rPr lang="en-GB" sz="2400" b="1" dirty="0">
                <a:latin typeface="Andalus" panose="02020603050405020304" pitchFamily="18" charset="-78"/>
                <a:cs typeface="Andalus" panose="02020603050405020304" pitchFamily="18" charset="-78"/>
              </a:rPr>
              <a:t>Research Approach</a:t>
            </a:r>
            <a:r>
              <a:rPr lang="en-GB" sz="2400" dirty="0">
                <a:latin typeface="Andalus" panose="02020603050405020304" pitchFamily="18" charset="-78"/>
                <a:cs typeface="Andalus" panose="02020603050405020304" pitchFamily="18" charset="-78"/>
              </a:rPr>
              <a:t>:  Qualitative method, inductive approach. </a:t>
            </a:r>
          </a:p>
          <a:p>
            <a:r>
              <a:rPr lang="en-GB" sz="2400" b="1" dirty="0">
                <a:latin typeface="Andalus" panose="02020603050405020304" pitchFamily="18" charset="-78"/>
                <a:cs typeface="Andalus" panose="02020603050405020304" pitchFamily="18" charset="-78"/>
              </a:rPr>
              <a:t>Methodology </a:t>
            </a:r>
            <a:r>
              <a:rPr lang="en-GB" sz="2400" dirty="0">
                <a:latin typeface="Andalus" panose="02020603050405020304" pitchFamily="18" charset="-78"/>
                <a:cs typeface="Andalus" panose="02020603050405020304" pitchFamily="18" charset="-78"/>
              </a:rPr>
              <a:t>:  Qualitative method with Interviews for customers and staff </a:t>
            </a:r>
            <a:r>
              <a:rPr lang="en-GB" sz="2400">
                <a:latin typeface="Andalus" panose="02020603050405020304" pitchFamily="18" charset="-78"/>
                <a:cs typeface="Andalus" panose="02020603050405020304" pitchFamily="18" charset="-78"/>
              </a:rPr>
              <a:t>of hotel </a:t>
            </a:r>
            <a:r>
              <a:rPr lang="en-GB" sz="2400" dirty="0">
                <a:latin typeface="Andalus" panose="02020603050405020304" pitchFamily="18" charset="-78"/>
                <a:cs typeface="Andalus" panose="02020603050405020304" pitchFamily="18" charset="-78"/>
              </a:rPr>
              <a:t>, Questioner for customers and staff. </a:t>
            </a:r>
          </a:p>
          <a:p>
            <a:r>
              <a:rPr lang="en-GB" sz="2400" b="1" dirty="0">
                <a:latin typeface="Andalus" panose="02020603050405020304" pitchFamily="18" charset="-78"/>
                <a:cs typeface="Andalus" panose="02020603050405020304" pitchFamily="18" charset="-78"/>
              </a:rPr>
              <a:t>Limitations</a:t>
            </a:r>
            <a:r>
              <a:rPr lang="en-GB" sz="2400" dirty="0">
                <a:latin typeface="Andalus" panose="02020603050405020304" pitchFamily="18" charset="-78"/>
                <a:cs typeface="Andalus" panose="02020603050405020304" pitchFamily="18" charset="-78"/>
              </a:rPr>
              <a:t>: Time consuming, difficult to analyse, organizing issues (Agreements, persuade them to be on time).(Bryman and Bell, 2011)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2412795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AF114F-D0A2-419B-B8DB-8571C562ED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chemeClr val="accent2">
                    <a:lumMod val="75000"/>
                  </a:schemeClr>
                </a:solidFill>
                <a:latin typeface="Andalus" panose="02020603050405020304" pitchFamily="18" charset="-78"/>
                <a:cs typeface="Andalus" panose="02020603050405020304" pitchFamily="18" charset="-78"/>
              </a:rPr>
              <a:t>Preliminary Findings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49EF38-B245-41D6-9538-D5B06D8420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IN" sz="2400" dirty="0">
                <a:latin typeface="Andalus" panose="02020603050405020304" pitchFamily="18" charset="-78"/>
                <a:cs typeface="Andalus" panose="02020603050405020304" pitchFamily="18" charset="-78"/>
              </a:rPr>
              <a:t>Various journals and articles help to find literature for my research.</a:t>
            </a:r>
          </a:p>
          <a:p>
            <a:r>
              <a:rPr lang="en-IN" sz="2400" dirty="0">
                <a:latin typeface="Andalus" panose="02020603050405020304" pitchFamily="18" charset="-78"/>
                <a:cs typeface="Andalus" panose="02020603050405020304" pitchFamily="18" charset="-78"/>
              </a:rPr>
              <a:t>Theories  (CRM),(X&amp;Y).</a:t>
            </a:r>
          </a:p>
          <a:p>
            <a:r>
              <a:rPr lang="en-IN" sz="2400" dirty="0">
                <a:latin typeface="Andalus" panose="02020603050405020304" pitchFamily="18" charset="-78"/>
                <a:cs typeface="Andalus" panose="02020603050405020304" pitchFamily="18" charset="-78"/>
              </a:rPr>
              <a:t>Questioner (customer and staff interview).</a:t>
            </a:r>
          </a:p>
          <a:p>
            <a:r>
              <a:rPr lang="en-IN" sz="2400" dirty="0">
                <a:latin typeface="Andalus" panose="02020603050405020304" pitchFamily="18" charset="-78"/>
                <a:cs typeface="Andalus" panose="02020603050405020304" pitchFamily="18" charset="-78"/>
              </a:rPr>
              <a:t>Ethical importance.</a:t>
            </a:r>
          </a:p>
          <a:p>
            <a:pPr marL="0" indent="0">
              <a:buNone/>
            </a:pP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2793193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2016B2-E7E1-4363-AFC0-9A141BACA5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>
                <a:latin typeface="Andalus" panose="02020603050405020304" pitchFamily="18" charset="-78"/>
                <a:cs typeface="Andalus" panose="02020603050405020304" pitchFamily="18" charset="-78"/>
              </a:rPr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3B97E6-A3DE-482D-BA4C-64AA9DB062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762812"/>
            <a:ext cx="10820400" cy="4455873"/>
          </a:xfrm>
        </p:spPr>
        <p:txBody>
          <a:bodyPr>
            <a:noAutofit/>
          </a:bodyPr>
          <a:lstStyle/>
          <a:p>
            <a:r>
              <a:rPr lang="en-GB" sz="2000" dirty="0">
                <a:latin typeface="Andalus" panose="02020603050405020304" pitchFamily="18" charset="-78"/>
                <a:cs typeface="Andalus" panose="02020603050405020304" pitchFamily="18" charset="-78"/>
              </a:rPr>
              <a:t>Bryman, A. and Bell, E., 2011. </a:t>
            </a:r>
            <a:r>
              <a:rPr lang="en-GB" sz="2000" i="1" dirty="0">
                <a:latin typeface="Andalus" panose="02020603050405020304" pitchFamily="18" charset="-78"/>
                <a:cs typeface="Andalus" panose="02020603050405020304" pitchFamily="18" charset="-78"/>
              </a:rPr>
              <a:t>Business research methods</a:t>
            </a:r>
            <a:r>
              <a:rPr lang="en-GB" sz="2000" dirty="0">
                <a:latin typeface="Andalus" panose="02020603050405020304" pitchFamily="18" charset="-78"/>
                <a:cs typeface="Andalus" panose="02020603050405020304" pitchFamily="18" charset="-78"/>
              </a:rPr>
              <a:t>. Oxford University Press, USA.</a:t>
            </a:r>
          </a:p>
          <a:p>
            <a:r>
              <a:rPr lang="en-GB" sz="2000" dirty="0">
                <a:latin typeface="Andalus" panose="02020603050405020304" pitchFamily="18" charset="-78"/>
                <a:cs typeface="Andalus" panose="02020603050405020304" pitchFamily="18" charset="-78"/>
              </a:rPr>
              <a:t>Parasuraman, A., Berry, L.L. and </a:t>
            </a:r>
            <a:r>
              <a:rPr lang="en-GB" sz="2000" dirty="0" err="1">
                <a:latin typeface="Andalus" panose="02020603050405020304" pitchFamily="18" charset="-78"/>
                <a:cs typeface="Andalus" panose="02020603050405020304" pitchFamily="18" charset="-78"/>
              </a:rPr>
              <a:t>Zeithaml</a:t>
            </a:r>
            <a:r>
              <a:rPr lang="en-GB" sz="2000" dirty="0">
                <a:latin typeface="Andalus" panose="02020603050405020304" pitchFamily="18" charset="-78"/>
                <a:cs typeface="Andalus" panose="02020603050405020304" pitchFamily="18" charset="-78"/>
              </a:rPr>
              <a:t>, V.A. (1988), “SERVQUAL: a multiple-item scale for measuring consumer perceptions of service quality”, </a:t>
            </a:r>
            <a:r>
              <a:rPr lang="en-GB" sz="2000" i="1" dirty="0">
                <a:latin typeface="Andalus" panose="02020603050405020304" pitchFamily="18" charset="-78"/>
                <a:cs typeface="Andalus" panose="02020603050405020304" pitchFamily="18" charset="-78"/>
              </a:rPr>
              <a:t>Journal of Retailing</a:t>
            </a:r>
            <a:r>
              <a:rPr lang="en-GB" sz="2000" dirty="0">
                <a:latin typeface="Andalus" panose="02020603050405020304" pitchFamily="18" charset="-78"/>
                <a:cs typeface="Andalus" panose="02020603050405020304" pitchFamily="18" charset="-78"/>
              </a:rPr>
              <a:t>, Vol. 4 No. 1, pp. 12-37. [Online] Available at: </a:t>
            </a:r>
            <a:r>
              <a:rPr lang="en-GB" sz="2000" u="sng" dirty="0">
                <a:latin typeface="Andalus" panose="02020603050405020304" pitchFamily="18" charset="-78"/>
                <a:cs typeface="Andalus" panose="02020603050405020304" pitchFamily="18" charset="-78"/>
                <a:hlinkClick r:id="rId2"/>
              </a:rPr>
              <a:t>http://eprint.ncl.ac.uk/file_store/production/219479/1A7B2040-6AC6-4930-A18C-A5CDC63B79D0.pdf</a:t>
            </a:r>
            <a:r>
              <a:rPr lang="en-GB" sz="2000" u="sng" dirty="0">
                <a:latin typeface="Andalus" panose="02020603050405020304" pitchFamily="18" charset="-78"/>
                <a:cs typeface="Andalus" panose="02020603050405020304" pitchFamily="18" charset="-78"/>
              </a:rPr>
              <a:t> </a:t>
            </a:r>
            <a:r>
              <a:rPr lang="en-GB" sz="2000" dirty="0">
                <a:latin typeface="Andalus" panose="02020603050405020304" pitchFamily="18" charset="-78"/>
                <a:cs typeface="Andalus" panose="02020603050405020304" pitchFamily="18" charset="-78"/>
              </a:rPr>
              <a:t>[Accessed on 16/07/2017]</a:t>
            </a:r>
          </a:p>
          <a:p>
            <a:r>
              <a:rPr lang="en-IN" sz="2000" dirty="0">
                <a:latin typeface="Andalus" panose="02020603050405020304" pitchFamily="18" charset="-78"/>
                <a:cs typeface="Andalus" panose="02020603050405020304" pitchFamily="18" charset="-78"/>
              </a:rPr>
              <a:t>Al Khattab, S.A. and </a:t>
            </a:r>
            <a:r>
              <a:rPr lang="en-IN" sz="2000" dirty="0" err="1">
                <a:latin typeface="Andalus" panose="02020603050405020304" pitchFamily="18" charset="-78"/>
                <a:cs typeface="Andalus" panose="02020603050405020304" pitchFamily="18" charset="-78"/>
              </a:rPr>
              <a:t>Aldehayyat</a:t>
            </a:r>
            <a:r>
              <a:rPr lang="en-IN" sz="2000" dirty="0">
                <a:latin typeface="Andalus" panose="02020603050405020304" pitchFamily="18" charset="-78"/>
                <a:cs typeface="Andalus" panose="02020603050405020304" pitchFamily="18" charset="-78"/>
              </a:rPr>
              <a:t>, J.S. ( 2011 ), " Perceptions of service quality in Jordanian hotels ",</a:t>
            </a:r>
            <a:r>
              <a:rPr lang="en-IN" sz="2000" i="1" dirty="0">
                <a:latin typeface="Andalus" panose="02020603050405020304" pitchFamily="18" charset="-78"/>
                <a:cs typeface="Andalus" panose="02020603050405020304" pitchFamily="18" charset="-78"/>
              </a:rPr>
              <a:t>International Journal of Business and Management</a:t>
            </a:r>
            <a:r>
              <a:rPr lang="en-IN" sz="2000" dirty="0">
                <a:latin typeface="Andalus" panose="02020603050405020304" pitchFamily="18" charset="-78"/>
                <a:cs typeface="Andalus" panose="02020603050405020304" pitchFamily="18" charset="-78"/>
              </a:rPr>
              <a:t> , Vol. 6 No. 7, pp. 226 - 233 .</a:t>
            </a:r>
          </a:p>
          <a:p>
            <a:r>
              <a:rPr lang="en-IN" sz="2000" dirty="0" err="1">
                <a:latin typeface="Andalus" panose="02020603050405020304" pitchFamily="18" charset="-78"/>
                <a:cs typeface="Andalus" panose="02020603050405020304" pitchFamily="18" charset="-78"/>
              </a:rPr>
              <a:t>Amenumey</a:t>
            </a:r>
            <a:r>
              <a:rPr lang="en-IN" sz="2000" dirty="0">
                <a:latin typeface="Andalus" panose="02020603050405020304" pitchFamily="18" charset="-78"/>
                <a:cs typeface="Andalus" panose="02020603050405020304" pitchFamily="18" charset="-78"/>
              </a:rPr>
              <a:t>, E.K. and Lockwood, A. ( 2008 ), " Psychological climate and psychological empowerment: an exploration in a luxury UK hotel group ",</a:t>
            </a:r>
            <a:r>
              <a:rPr lang="en-IN" sz="2000" i="1" dirty="0">
                <a:latin typeface="Andalus" panose="02020603050405020304" pitchFamily="18" charset="-78"/>
                <a:cs typeface="Andalus" panose="02020603050405020304" pitchFamily="18" charset="-78"/>
              </a:rPr>
              <a:t>Tourism and Hospitality Research</a:t>
            </a:r>
            <a:r>
              <a:rPr lang="en-IN" sz="2000" dirty="0">
                <a:latin typeface="Andalus" panose="02020603050405020304" pitchFamily="18" charset="-78"/>
                <a:cs typeface="Andalus" panose="02020603050405020304" pitchFamily="18" charset="-78"/>
              </a:rPr>
              <a:t> , Vol. 8 No. 4, pp. 265 - 281 .</a:t>
            </a:r>
          </a:p>
          <a:p>
            <a:r>
              <a:rPr lang="en-IN" sz="2000" dirty="0">
                <a:latin typeface="Andalus" panose="02020603050405020304" pitchFamily="18" charset="-78"/>
                <a:cs typeface="Andalus" panose="02020603050405020304" pitchFamily="18" charset="-78"/>
              </a:rPr>
              <a:t>Dubois, B., Laurent, G. and </a:t>
            </a:r>
            <a:r>
              <a:rPr lang="en-IN" sz="2000" dirty="0" err="1">
                <a:latin typeface="Andalus" panose="02020603050405020304" pitchFamily="18" charset="-78"/>
                <a:cs typeface="Andalus" panose="02020603050405020304" pitchFamily="18" charset="-78"/>
              </a:rPr>
              <a:t>Czellar</a:t>
            </a:r>
            <a:r>
              <a:rPr lang="en-IN" sz="2000" dirty="0">
                <a:latin typeface="Andalus" panose="02020603050405020304" pitchFamily="18" charset="-78"/>
                <a:cs typeface="Andalus" panose="02020603050405020304" pitchFamily="18" charset="-78"/>
              </a:rPr>
              <a:t>, S. ( 2005 ), " Consumer segments based on attitudes toward luxury: empirical evidence from twenty countries ",</a:t>
            </a:r>
            <a:r>
              <a:rPr lang="en-IN" sz="2000" i="1" dirty="0">
                <a:latin typeface="Andalus" panose="02020603050405020304" pitchFamily="18" charset="-78"/>
                <a:cs typeface="Andalus" panose="02020603050405020304" pitchFamily="18" charset="-78"/>
              </a:rPr>
              <a:t>Marketing Letters</a:t>
            </a:r>
            <a:r>
              <a:rPr lang="en-IN" sz="2000" dirty="0">
                <a:latin typeface="Andalus" panose="02020603050405020304" pitchFamily="18" charset="-78"/>
                <a:cs typeface="Andalus" panose="02020603050405020304" pitchFamily="18" charset="-78"/>
              </a:rPr>
              <a:t> , Vol. 16 No. 2, pp. 115 - 128 .</a:t>
            </a:r>
          </a:p>
          <a:p>
            <a:r>
              <a:rPr lang="en-IN" sz="2000" dirty="0" err="1">
                <a:latin typeface="Andalus" panose="02020603050405020304" pitchFamily="18" charset="-78"/>
                <a:cs typeface="Andalus" panose="02020603050405020304" pitchFamily="18" charset="-78"/>
              </a:rPr>
              <a:t>Nasution</a:t>
            </a:r>
            <a:r>
              <a:rPr lang="en-IN" sz="2000" dirty="0">
                <a:latin typeface="Andalus" panose="02020603050405020304" pitchFamily="18" charset="-78"/>
                <a:cs typeface="Andalus" panose="02020603050405020304" pitchFamily="18" charset="-78"/>
              </a:rPr>
              <a:t>, H.N. and </a:t>
            </a:r>
            <a:r>
              <a:rPr lang="en-IN" sz="2000" dirty="0" err="1">
                <a:latin typeface="Andalus" panose="02020603050405020304" pitchFamily="18" charset="-78"/>
                <a:cs typeface="Andalus" panose="02020603050405020304" pitchFamily="18" charset="-78"/>
              </a:rPr>
              <a:t>Mavondo</a:t>
            </a:r>
            <a:r>
              <a:rPr lang="en-IN" sz="2000" dirty="0">
                <a:latin typeface="Andalus" panose="02020603050405020304" pitchFamily="18" charset="-78"/>
                <a:cs typeface="Andalus" panose="02020603050405020304" pitchFamily="18" charset="-78"/>
              </a:rPr>
              <a:t>, F.T. ( 2005 ), " The impact of service quality on customer value in the hotel industry ", ANZMAC Conference: Tourism Marketing, Western Australia, 5-7 December.</a:t>
            </a:r>
          </a:p>
        </p:txBody>
      </p:sp>
    </p:spTree>
    <p:extLst>
      <p:ext uri="{BB962C8B-B14F-4D97-AF65-F5344CB8AC3E}">
        <p14:creationId xmlns:p14="http://schemas.microsoft.com/office/powerpoint/2010/main" val="3286318850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276</TotalTime>
  <Words>528</Words>
  <Application>Microsoft Office PowerPoint</Application>
  <PresentationFormat>Widescreen</PresentationFormat>
  <Paragraphs>64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Andalus</vt:lpstr>
      <vt:lpstr>Arial</vt:lpstr>
      <vt:lpstr>Century Gothic</vt:lpstr>
      <vt:lpstr>Vapor Trail</vt:lpstr>
      <vt:lpstr>TOPIC: “Analysis of service quality in relation to customer service.”</vt:lpstr>
      <vt:lpstr>INTRODUCTION</vt:lpstr>
      <vt:lpstr>Research:</vt:lpstr>
      <vt:lpstr>AIM AND OBJECTIVES:</vt:lpstr>
      <vt:lpstr>RESEARCH QUESTION:</vt:lpstr>
      <vt:lpstr>Literature review: </vt:lpstr>
      <vt:lpstr>Research Paradigm</vt:lpstr>
      <vt:lpstr>Preliminary Findings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Ayesha Begum (1605926)</dc:creator>
  <cp:lastModifiedBy>Ayesha Begum (1605926)</cp:lastModifiedBy>
  <cp:revision>18</cp:revision>
  <dcterms:created xsi:type="dcterms:W3CDTF">2018-08-22T03:40:34Z</dcterms:created>
  <dcterms:modified xsi:type="dcterms:W3CDTF">2018-08-22T09:39:08Z</dcterms:modified>
</cp:coreProperties>
</file>