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4386" r:id="rId1"/>
  </p:sldMasterIdLst>
  <p:notesMasterIdLst>
    <p:notesMasterId r:id="rId15"/>
  </p:notesMasterIdLst>
  <p:sldIdLst>
    <p:sldId id="256" r:id="rId2"/>
    <p:sldId id="260" r:id="rId3"/>
    <p:sldId id="264" r:id="rId4"/>
    <p:sldId id="270" r:id="rId5"/>
    <p:sldId id="322" r:id="rId6"/>
    <p:sldId id="323" r:id="rId7"/>
    <p:sldId id="272" r:id="rId8"/>
    <p:sldId id="274" r:id="rId9"/>
    <p:sldId id="276" r:id="rId10"/>
    <p:sldId id="280" r:id="rId11"/>
    <p:sldId id="327" r:id="rId12"/>
    <p:sldId id="328" r:id="rId13"/>
    <p:sldId id="329" r:id="rId14"/>
  </p:sldIdLst>
  <p:sldSz cx="9144000" cy="5143500" type="screen16x9"/>
  <p:notesSz cx="6858000" cy="9144000"/>
  <p:embeddedFontLst>
    <p:embeddedFont>
      <p:font typeface="Corbel" panose="020B0503020204020204" pitchFamily="34" charset="0"/>
      <p:regular r:id="rId16"/>
      <p:bold r:id="rId17"/>
      <p:italic r:id="rId18"/>
      <p:boldItalic r:id="rId19"/>
    </p:embeddedFont>
  </p:embeddedFont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41B4D9F5-3BFF-4C59-A03A-802F087C2709}">
          <p14:sldIdLst>
            <p14:sldId id="256"/>
            <p14:sldId id="260"/>
            <p14:sldId id="264"/>
            <p14:sldId id="270"/>
            <p14:sldId id="322"/>
            <p14:sldId id="323"/>
            <p14:sldId id="272"/>
            <p14:sldId id="274"/>
            <p14:sldId id="276"/>
            <p14:sldId id="280"/>
            <p14:sldId id="327"/>
            <p14:sldId id="328"/>
            <p14:sldId id="329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3DBF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AD5BB25A-9A7A-4201-92D7-0CF7EB8B1A3F}">
  <a:tblStyle styleId="{AD5BB25A-9A7A-4201-92D7-0CF7EB8B1A3F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3370" autoAdjust="0"/>
  </p:normalViewPr>
  <p:slideViewPr>
    <p:cSldViewPr snapToGrid="0">
      <p:cViewPr varScale="1">
        <p:scale>
          <a:sx n="102" d="100"/>
          <a:sy n="102" d="100"/>
        </p:scale>
        <p:origin x="898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3.fntdata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2.fntdata"/><Relationship Id="rId2" Type="http://schemas.openxmlformats.org/officeDocument/2006/relationships/slide" Target="slides/slide1.xml"/><Relationship Id="rId16" Type="http://schemas.openxmlformats.org/officeDocument/2006/relationships/font" Target="fonts/font1.fntdata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font" Target="fonts/font4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79111C1-CC6C-41E0-8DB0-679260E2326F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84A7211-5D3C-4655-886A-234C635D663E}">
      <dgm:prSet phldrT="[Text]" custT="1"/>
      <dgm:spPr>
        <a:solidFill>
          <a:schemeClr val="tx1">
            <a:lumMod val="10000"/>
            <a:lumOff val="90000"/>
          </a:schemeClr>
        </a:solidFill>
      </dgm:spPr>
      <dgm:t>
        <a:bodyPr/>
        <a:lstStyle/>
        <a:p>
          <a:pPr>
            <a:buSzPts val="1000"/>
            <a:buFont typeface="Symbol" panose="05050102010706020507" pitchFamily="18" charset="2"/>
            <a:buChar char=""/>
          </a:pPr>
          <a:r>
            <a:rPr lang="en-GB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Automated check-ins and personalised systems promote (</a:t>
          </a:r>
          <a:r>
            <a:rPr lang="en-GB" sz="2000" dirty="0" err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Mingotto</a:t>
          </a:r>
          <a:r>
            <a:rPr lang="en-GB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et al., 2020).</a:t>
          </a:r>
        </a:p>
      </dgm:t>
    </dgm:pt>
    <dgm:pt modelId="{FAB52767-7727-45CB-B1EA-79A1069C7DEE}" type="parTrans" cxnId="{0782D4DE-AF98-4742-AE10-57657967F110}">
      <dgm:prSet/>
      <dgm:spPr/>
      <dgm:t>
        <a:bodyPr/>
        <a:lstStyle/>
        <a:p>
          <a:endParaRPr lang="en-GB"/>
        </a:p>
      </dgm:t>
    </dgm:pt>
    <dgm:pt modelId="{0C717B2F-3EE3-4B70-9CE0-582DEAF8B5E9}" type="sibTrans" cxnId="{0782D4DE-AF98-4742-AE10-57657967F110}">
      <dgm:prSet/>
      <dgm:spPr/>
      <dgm:t>
        <a:bodyPr/>
        <a:lstStyle/>
        <a:p>
          <a:endParaRPr lang="en-GB"/>
        </a:p>
      </dgm:t>
    </dgm:pt>
    <dgm:pt modelId="{6201C026-0A03-4042-8870-4DFBF57F599A}">
      <dgm:prSet phldrT="[Text]" custT="1"/>
      <dgm:spPr>
        <a:solidFill>
          <a:schemeClr val="tx1">
            <a:lumMod val="10000"/>
            <a:lumOff val="90000"/>
          </a:schemeClr>
        </a:solidFill>
      </dgm:spPr>
      <dgm:t>
        <a:bodyPr/>
        <a:lstStyle/>
        <a:p>
          <a:pPr>
            <a:buNone/>
          </a:pPr>
          <a:r>
            <a:rPr lang="en-GB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AI efficiency improves service quality (Ruel and Njoku, 2020).</a:t>
          </a:r>
        </a:p>
      </dgm:t>
    </dgm:pt>
    <dgm:pt modelId="{3BFA703F-116F-4723-973A-D9007C0B6768}" type="sibTrans" cxnId="{0ABF984F-3B08-4B6E-9C06-4261F1B91412}">
      <dgm:prSet/>
      <dgm:spPr/>
      <dgm:t>
        <a:bodyPr/>
        <a:lstStyle/>
        <a:p>
          <a:endParaRPr lang="en-GB"/>
        </a:p>
      </dgm:t>
    </dgm:pt>
    <dgm:pt modelId="{7960A77C-4768-4567-A7AE-43CA3C753DD5}" type="parTrans" cxnId="{0ABF984F-3B08-4B6E-9C06-4261F1B91412}">
      <dgm:prSet/>
      <dgm:spPr/>
      <dgm:t>
        <a:bodyPr/>
        <a:lstStyle/>
        <a:p>
          <a:endParaRPr lang="en-GB"/>
        </a:p>
      </dgm:t>
    </dgm:pt>
    <dgm:pt modelId="{D941A111-B18D-465E-A629-3B959162FE00}">
      <dgm:prSet phldrT="[Text]" phldr="0"/>
      <dgm:spPr>
        <a:solidFill>
          <a:schemeClr val="tx1">
            <a:lumMod val="10000"/>
            <a:lumOff val="90000"/>
          </a:schemeClr>
        </a:solidFill>
        <a:ln>
          <a:solidFill>
            <a:schemeClr val="tx1">
              <a:lumMod val="10000"/>
              <a:lumOff val="90000"/>
            </a:schemeClr>
          </a:solidFill>
        </a:ln>
      </dgm:spPr>
      <dgm:t>
        <a:bodyPr/>
        <a:lstStyle/>
        <a:p>
          <a:endParaRPr lang="en-GB" dirty="0">
            <a:solidFill>
              <a:schemeClr val="tx1"/>
            </a:solidFill>
          </a:endParaRPr>
        </a:p>
      </dgm:t>
    </dgm:pt>
    <dgm:pt modelId="{D5FAFDFE-B82E-4524-8C43-2EAD9B1567F9}" type="sibTrans" cxnId="{25EC6FF2-854F-4C53-B1B0-F008E9A9286E}">
      <dgm:prSet/>
      <dgm:spPr/>
      <dgm:t>
        <a:bodyPr/>
        <a:lstStyle/>
        <a:p>
          <a:endParaRPr lang="en-GB"/>
        </a:p>
      </dgm:t>
    </dgm:pt>
    <dgm:pt modelId="{BBA27DD8-41A1-4EE6-8809-2F7ABC6FD0DE}" type="parTrans" cxnId="{25EC6FF2-854F-4C53-B1B0-F008E9A9286E}">
      <dgm:prSet/>
      <dgm:spPr/>
      <dgm:t>
        <a:bodyPr/>
        <a:lstStyle/>
        <a:p>
          <a:endParaRPr lang="en-GB"/>
        </a:p>
      </dgm:t>
    </dgm:pt>
    <dgm:pt modelId="{7502E1FA-5B67-4589-B8E3-7D57C138E2C3}" type="pres">
      <dgm:prSet presAssocID="{C79111C1-CC6C-41E0-8DB0-679260E2326F}" presName="linear" presStyleCnt="0">
        <dgm:presLayoutVars>
          <dgm:dir/>
          <dgm:animLvl val="lvl"/>
          <dgm:resizeHandles val="exact"/>
        </dgm:presLayoutVars>
      </dgm:prSet>
      <dgm:spPr/>
    </dgm:pt>
    <dgm:pt modelId="{C218DDDE-7580-437C-A246-BA655EB63010}" type="pres">
      <dgm:prSet presAssocID="{D941A111-B18D-465E-A629-3B959162FE00}" presName="parentLin" presStyleCnt="0"/>
      <dgm:spPr/>
    </dgm:pt>
    <dgm:pt modelId="{04A9B13B-EBA3-42BE-BA22-2CB9206743E6}" type="pres">
      <dgm:prSet presAssocID="{D941A111-B18D-465E-A629-3B959162FE00}" presName="parentLeftMargin" presStyleLbl="node1" presStyleIdx="0" presStyleCnt="3"/>
      <dgm:spPr/>
    </dgm:pt>
    <dgm:pt modelId="{A999DBE7-715B-474A-8EE1-BCAB0FEA198C}" type="pres">
      <dgm:prSet presAssocID="{D941A111-B18D-465E-A629-3B959162FE00}" presName="parentText" presStyleLbl="node1" presStyleIdx="0" presStyleCnt="3" custScaleX="144694" custScaleY="71434" custLinFactNeighborX="-1292" custLinFactNeighborY="24325">
        <dgm:presLayoutVars>
          <dgm:chMax val="0"/>
          <dgm:bulletEnabled val="1"/>
        </dgm:presLayoutVars>
      </dgm:prSet>
      <dgm:spPr/>
    </dgm:pt>
    <dgm:pt modelId="{E1F2A22D-F4EF-4FC9-8C54-4B284596235B}" type="pres">
      <dgm:prSet presAssocID="{D941A111-B18D-465E-A629-3B959162FE00}" presName="negativeSpace" presStyleCnt="0"/>
      <dgm:spPr/>
    </dgm:pt>
    <dgm:pt modelId="{2058DD2C-D63A-4A35-98C8-E0F574DCBA35}" type="pres">
      <dgm:prSet presAssocID="{D941A111-B18D-465E-A629-3B959162FE00}" presName="childText" presStyleLbl="conFgAcc1" presStyleIdx="0" presStyleCnt="3" custScaleY="93291">
        <dgm:presLayoutVars>
          <dgm:bulletEnabled val="1"/>
        </dgm:presLayoutVars>
      </dgm:prSet>
      <dgm:spPr/>
    </dgm:pt>
    <dgm:pt modelId="{BB68BAB7-4BB7-4F0D-9C4E-3A0503D33A93}" type="pres">
      <dgm:prSet presAssocID="{D5FAFDFE-B82E-4524-8C43-2EAD9B1567F9}" presName="spaceBetweenRectangles" presStyleCnt="0"/>
      <dgm:spPr/>
    </dgm:pt>
    <dgm:pt modelId="{98223337-6AAB-4639-8778-CC374F063B30}" type="pres">
      <dgm:prSet presAssocID="{6201C026-0A03-4042-8870-4DFBF57F599A}" presName="parentLin" presStyleCnt="0"/>
      <dgm:spPr/>
    </dgm:pt>
    <dgm:pt modelId="{88B21297-D7E6-4AC7-A62A-75986D7BA25A}" type="pres">
      <dgm:prSet presAssocID="{6201C026-0A03-4042-8870-4DFBF57F599A}" presName="parentLeftMargin" presStyleLbl="node1" presStyleIdx="0" presStyleCnt="3"/>
      <dgm:spPr/>
    </dgm:pt>
    <dgm:pt modelId="{A6F01100-3217-4498-8FA5-A697AB105DBD}" type="pres">
      <dgm:prSet presAssocID="{6201C026-0A03-4042-8870-4DFBF57F599A}" presName="parentText" presStyleLbl="node1" presStyleIdx="1" presStyleCnt="3" custScaleX="135753" custScaleY="67548" custLinFactNeighborX="-49652" custLinFactNeighborY="27437">
        <dgm:presLayoutVars>
          <dgm:chMax val="0"/>
          <dgm:bulletEnabled val="1"/>
        </dgm:presLayoutVars>
      </dgm:prSet>
      <dgm:spPr/>
    </dgm:pt>
    <dgm:pt modelId="{7B395E38-7F7E-451B-826D-09EB98FCDB01}" type="pres">
      <dgm:prSet presAssocID="{6201C026-0A03-4042-8870-4DFBF57F599A}" presName="negativeSpace" presStyleCnt="0"/>
      <dgm:spPr/>
    </dgm:pt>
    <dgm:pt modelId="{17C748A1-39C9-489F-B912-ADF359E62DB4}" type="pres">
      <dgm:prSet presAssocID="{6201C026-0A03-4042-8870-4DFBF57F599A}" presName="childText" presStyleLbl="conFgAcc1" presStyleIdx="1" presStyleCnt="3">
        <dgm:presLayoutVars>
          <dgm:bulletEnabled val="1"/>
        </dgm:presLayoutVars>
      </dgm:prSet>
      <dgm:spPr/>
    </dgm:pt>
    <dgm:pt modelId="{1BAC309A-3C49-4B5D-B390-21EE739F0F43}" type="pres">
      <dgm:prSet presAssocID="{3BFA703F-116F-4723-973A-D9007C0B6768}" presName="spaceBetweenRectangles" presStyleCnt="0"/>
      <dgm:spPr/>
    </dgm:pt>
    <dgm:pt modelId="{7B1273D6-240F-4F6A-9123-0F51BEEAE3BE}" type="pres">
      <dgm:prSet presAssocID="{984A7211-5D3C-4655-886A-234C635D663E}" presName="parentLin" presStyleCnt="0"/>
      <dgm:spPr/>
    </dgm:pt>
    <dgm:pt modelId="{FEDA4823-59D7-4A3A-93F7-C0EDD154C4DC}" type="pres">
      <dgm:prSet presAssocID="{984A7211-5D3C-4655-886A-234C635D663E}" presName="parentLeftMargin" presStyleLbl="node1" presStyleIdx="1" presStyleCnt="3"/>
      <dgm:spPr/>
    </dgm:pt>
    <dgm:pt modelId="{6ED858EE-7462-4F3E-8A9B-855256A8E9DA}" type="pres">
      <dgm:prSet presAssocID="{984A7211-5D3C-4655-886A-234C635D663E}" presName="parentText" presStyleLbl="node1" presStyleIdx="2" presStyleCnt="3" custScaleX="128035" custScaleY="62585" custLinFactNeighborX="-38174" custLinFactNeighborY="20676">
        <dgm:presLayoutVars>
          <dgm:chMax val="0"/>
          <dgm:bulletEnabled val="1"/>
        </dgm:presLayoutVars>
      </dgm:prSet>
      <dgm:spPr/>
    </dgm:pt>
    <dgm:pt modelId="{5646A966-EE27-4B2F-97FB-E204311B70CC}" type="pres">
      <dgm:prSet presAssocID="{984A7211-5D3C-4655-886A-234C635D663E}" presName="negativeSpace" presStyleCnt="0"/>
      <dgm:spPr/>
    </dgm:pt>
    <dgm:pt modelId="{42C5D58E-3E80-4E44-B693-E9CFF46A0CD1}" type="pres">
      <dgm:prSet presAssocID="{984A7211-5D3C-4655-886A-234C635D663E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98B3D807-AFDB-46C7-B4C5-5AF0B5923417}" type="presOf" srcId="{6201C026-0A03-4042-8870-4DFBF57F599A}" destId="{88B21297-D7E6-4AC7-A62A-75986D7BA25A}" srcOrd="0" destOrd="0" presId="urn:microsoft.com/office/officeart/2005/8/layout/list1"/>
    <dgm:cxn modelId="{CC6E616F-3409-404F-8111-A5B24D8D4776}" type="presOf" srcId="{D941A111-B18D-465E-A629-3B959162FE00}" destId="{A999DBE7-715B-474A-8EE1-BCAB0FEA198C}" srcOrd="1" destOrd="0" presId="urn:microsoft.com/office/officeart/2005/8/layout/list1"/>
    <dgm:cxn modelId="{0ABF984F-3B08-4B6E-9C06-4261F1B91412}" srcId="{C79111C1-CC6C-41E0-8DB0-679260E2326F}" destId="{6201C026-0A03-4042-8870-4DFBF57F599A}" srcOrd="1" destOrd="0" parTransId="{7960A77C-4768-4567-A7AE-43CA3C753DD5}" sibTransId="{3BFA703F-116F-4723-973A-D9007C0B6768}"/>
    <dgm:cxn modelId="{ABE71451-FC36-4822-B918-A9109FC979C2}" type="presOf" srcId="{6201C026-0A03-4042-8870-4DFBF57F599A}" destId="{A6F01100-3217-4498-8FA5-A697AB105DBD}" srcOrd="1" destOrd="0" presId="urn:microsoft.com/office/officeart/2005/8/layout/list1"/>
    <dgm:cxn modelId="{2A629A75-36C2-4F4A-ADF7-544347D4A16F}" type="presOf" srcId="{D941A111-B18D-465E-A629-3B959162FE00}" destId="{04A9B13B-EBA3-42BE-BA22-2CB9206743E6}" srcOrd="0" destOrd="0" presId="urn:microsoft.com/office/officeart/2005/8/layout/list1"/>
    <dgm:cxn modelId="{1C8C5F80-64B8-47FC-9172-829F2F65CC9B}" type="presOf" srcId="{984A7211-5D3C-4655-886A-234C635D663E}" destId="{6ED858EE-7462-4F3E-8A9B-855256A8E9DA}" srcOrd="1" destOrd="0" presId="urn:microsoft.com/office/officeart/2005/8/layout/list1"/>
    <dgm:cxn modelId="{0C308494-99B1-4A52-9A84-3ECD20C08144}" type="presOf" srcId="{C79111C1-CC6C-41E0-8DB0-679260E2326F}" destId="{7502E1FA-5B67-4589-B8E3-7D57C138E2C3}" srcOrd="0" destOrd="0" presId="urn:microsoft.com/office/officeart/2005/8/layout/list1"/>
    <dgm:cxn modelId="{08A1BEA1-B49C-42BD-8617-1B80B6C06C21}" type="presOf" srcId="{984A7211-5D3C-4655-886A-234C635D663E}" destId="{FEDA4823-59D7-4A3A-93F7-C0EDD154C4DC}" srcOrd="0" destOrd="0" presId="urn:microsoft.com/office/officeart/2005/8/layout/list1"/>
    <dgm:cxn modelId="{0782D4DE-AF98-4742-AE10-57657967F110}" srcId="{C79111C1-CC6C-41E0-8DB0-679260E2326F}" destId="{984A7211-5D3C-4655-886A-234C635D663E}" srcOrd="2" destOrd="0" parTransId="{FAB52767-7727-45CB-B1EA-79A1069C7DEE}" sibTransId="{0C717B2F-3EE3-4B70-9CE0-582DEAF8B5E9}"/>
    <dgm:cxn modelId="{25EC6FF2-854F-4C53-B1B0-F008E9A9286E}" srcId="{C79111C1-CC6C-41E0-8DB0-679260E2326F}" destId="{D941A111-B18D-465E-A629-3B959162FE00}" srcOrd="0" destOrd="0" parTransId="{BBA27DD8-41A1-4EE6-8809-2F7ABC6FD0DE}" sibTransId="{D5FAFDFE-B82E-4524-8C43-2EAD9B1567F9}"/>
    <dgm:cxn modelId="{24AE46C0-C9E1-4E80-895F-ACF58451395D}" type="presParOf" srcId="{7502E1FA-5B67-4589-B8E3-7D57C138E2C3}" destId="{C218DDDE-7580-437C-A246-BA655EB63010}" srcOrd="0" destOrd="0" presId="urn:microsoft.com/office/officeart/2005/8/layout/list1"/>
    <dgm:cxn modelId="{67147A60-7E05-4CD9-BD32-01621BB02693}" type="presParOf" srcId="{C218DDDE-7580-437C-A246-BA655EB63010}" destId="{04A9B13B-EBA3-42BE-BA22-2CB9206743E6}" srcOrd="0" destOrd="0" presId="urn:microsoft.com/office/officeart/2005/8/layout/list1"/>
    <dgm:cxn modelId="{0DCD0371-D05F-41E7-A074-23C2E7ABA07E}" type="presParOf" srcId="{C218DDDE-7580-437C-A246-BA655EB63010}" destId="{A999DBE7-715B-474A-8EE1-BCAB0FEA198C}" srcOrd="1" destOrd="0" presId="urn:microsoft.com/office/officeart/2005/8/layout/list1"/>
    <dgm:cxn modelId="{30319C89-23B5-46F2-A99A-2BA1F1E1CD7C}" type="presParOf" srcId="{7502E1FA-5B67-4589-B8E3-7D57C138E2C3}" destId="{E1F2A22D-F4EF-4FC9-8C54-4B284596235B}" srcOrd="1" destOrd="0" presId="urn:microsoft.com/office/officeart/2005/8/layout/list1"/>
    <dgm:cxn modelId="{0F875818-4B63-4875-8587-7B999A73E72B}" type="presParOf" srcId="{7502E1FA-5B67-4589-B8E3-7D57C138E2C3}" destId="{2058DD2C-D63A-4A35-98C8-E0F574DCBA35}" srcOrd="2" destOrd="0" presId="urn:microsoft.com/office/officeart/2005/8/layout/list1"/>
    <dgm:cxn modelId="{0BAF15FF-34A5-4BA0-B9B9-A0D5EF1E5562}" type="presParOf" srcId="{7502E1FA-5B67-4589-B8E3-7D57C138E2C3}" destId="{BB68BAB7-4BB7-4F0D-9C4E-3A0503D33A93}" srcOrd="3" destOrd="0" presId="urn:microsoft.com/office/officeart/2005/8/layout/list1"/>
    <dgm:cxn modelId="{0CC17EA4-49C3-45AD-AA1D-5F5246374BD0}" type="presParOf" srcId="{7502E1FA-5B67-4589-B8E3-7D57C138E2C3}" destId="{98223337-6AAB-4639-8778-CC374F063B30}" srcOrd="4" destOrd="0" presId="urn:microsoft.com/office/officeart/2005/8/layout/list1"/>
    <dgm:cxn modelId="{5D5DA996-18F6-4ACF-B143-4B71317D4419}" type="presParOf" srcId="{98223337-6AAB-4639-8778-CC374F063B30}" destId="{88B21297-D7E6-4AC7-A62A-75986D7BA25A}" srcOrd="0" destOrd="0" presId="urn:microsoft.com/office/officeart/2005/8/layout/list1"/>
    <dgm:cxn modelId="{96DEA27E-1E83-450C-B2E2-9B1ADB67FFB8}" type="presParOf" srcId="{98223337-6AAB-4639-8778-CC374F063B30}" destId="{A6F01100-3217-4498-8FA5-A697AB105DBD}" srcOrd="1" destOrd="0" presId="urn:microsoft.com/office/officeart/2005/8/layout/list1"/>
    <dgm:cxn modelId="{4AC8563B-BFFF-4BA2-9F3F-008DA194555C}" type="presParOf" srcId="{7502E1FA-5B67-4589-B8E3-7D57C138E2C3}" destId="{7B395E38-7F7E-451B-826D-09EB98FCDB01}" srcOrd="5" destOrd="0" presId="urn:microsoft.com/office/officeart/2005/8/layout/list1"/>
    <dgm:cxn modelId="{CA7FF115-03A0-4A86-A9BC-54C901890F68}" type="presParOf" srcId="{7502E1FA-5B67-4589-B8E3-7D57C138E2C3}" destId="{17C748A1-39C9-489F-B912-ADF359E62DB4}" srcOrd="6" destOrd="0" presId="urn:microsoft.com/office/officeart/2005/8/layout/list1"/>
    <dgm:cxn modelId="{16EB8A2D-62AB-4567-B51C-93C8AE55D69E}" type="presParOf" srcId="{7502E1FA-5B67-4589-B8E3-7D57C138E2C3}" destId="{1BAC309A-3C49-4B5D-B390-21EE739F0F43}" srcOrd="7" destOrd="0" presId="urn:microsoft.com/office/officeart/2005/8/layout/list1"/>
    <dgm:cxn modelId="{B727AA7A-1FDD-4800-837E-DE1EE986D347}" type="presParOf" srcId="{7502E1FA-5B67-4589-B8E3-7D57C138E2C3}" destId="{7B1273D6-240F-4F6A-9123-0F51BEEAE3BE}" srcOrd="8" destOrd="0" presId="urn:microsoft.com/office/officeart/2005/8/layout/list1"/>
    <dgm:cxn modelId="{EF19EC92-B0AB-4247-AE62-DEDDAE9A1F18}" type="presParOf" srcId="{7B1273D6-240F-4F6A-9123-0F51BEEAE3BE}" destId="{FEDA4823-59D7-4A3A-93F7-C0EDD154C4DC}" srcOrd="0" destOrd="0" presId="urn:microsoft.com/office/officeart/2005/8/layout/list1"/>
    <dgm:cxn modelId="{E1D5DB79-CB44-4777-B6D8-8DB268AB6F96}" type="presParOf" srcId="{7B1273D6-240F-4F6A-9123-0F51BEEAE3BE}" destId="{6ED858EE-7462-4F3E-8A9B-855256A8E9DA}" srcOrd="1" destOrd="0" presId="urn:microsoft.com/office/officeart/2005/8/layout/list1"/>
    <dgm:cxn modelId="{518E96D6-71D6-4BAB-A4B0-DD2FC38F82BC}" type="presParOf" srcId="{7502E1FA-5B67-4589-B8E3-7D57C138E2C3}" destId="{5646A966-EE27-4B2F-97FB-E204311B70CC}" srcOrd="9" destOrd="0" presId="urn:microsoft.com/office/officeart/2005/8/layout/list1"/>
    <dgm:cxn modelId="{1DA6C41D-5639-492D-969C-6E77BAA3D33D}" type="presParOf" srcId="{7502E1FA-5B67-4589-B8E3-7D57C138E2C3}" destId="{42C5D58E-3E80-4E44-B693-E9CFF46A0CD1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7A6EFD9-1C7A-4366-806F-154EB6A21B97}" type="doc">
      <dgm:prSet loTypeId="urn:microsoft.com/office/officeart/2005/8/layout/hList6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B419368-1862-4042-BB7D-5AB2AD525F65}" type="pres">
      <dgm:prSet presAssocID="{D7A6EFD9-1C7A-4366-806F-154EB6A21B97}" presName="Name0" presStyleCnt="0">
        <dgm:presLayoutVars>
          <dgm:dir/>
          <dgm:resizeHandles val="exact"/>
        </dgm:presLayoutVars>
      </dgm:prSet>
      <dgm:spPr/>
    </dgm:pt>
  </dgm:ptLst>
  <dgm:cxnLst>
    <dgm:cxn modelId="{2E14A638-CEAA-412C-A6D2-E6927C613763}" type="presOf" srcId="{D7A6EFD9-1C7A-4366-806F-154EB6A21B97}" destId="{BB419368-1862-4042-BB7D-5AB2AD525F65}" srcOrd="0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446122A-4B85-4618-9228-F0604C667841}" type="doc">
      <dgm:prSet loTypeId="urn:microsoft.com/office/officeart/2005/8/layout/vList2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E723D90-E4E7-4900-AC32-13015EB52DFF}">
      <dgm:prSet phldrT="[Text]"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The use of AI enhanced the speed in hotels. 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6B53F0B-CB31-4B44-93F9-C53F00C17D17}" type="parTrans" cxnId="{0E3DAB16-FE20-4273-965D-51C480F38B95}">
      <dgm:prSet/>
      <dgm:spPr/>
      <dgm:t>
        <a:bodyPr/>
        <a:lstStyle/>
        <a:p>
          <a:endParaRPr lang="en-US"/>
        </a:p>
      </dgm:t>
    </dgm:pt>
    <dgm:pt modelId="{7B3F66AA-77DC-49B1-88DB-3FAAB4172236}" type="sibTrans" cxnId="{0E3DAB16-FE20-4273-965D-51C480F38B95}">
      <dgm:prSet/>
      <dgm:spPr/>
      <dgm:t>
        <a:bodyPr/>
        <a:lstStyle/>
        <a:p>
          <a:endParaRPr lang="en-US"/>
        </a:p>
      </dgm:t>
    </dgm:pt>
    <dgm:pt modelId="{C6B92077-8C52-4522-A6BD-8A5C77685139}">
      <dgm:prSet phldrT="[Text]"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The AI systems allow the employees to work.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296610B-B32F-4F28-A357-BE1D39859EAF}" type="parTrans" cxnId="{3C6874DB-8D47-488C-8B8C-3370B8272CAF}">
      <dgm:prSet/>
      <dgm:spPr/>
      <dgm:t>
        <a:bodyPr/>
        <a:lstStyle/>
        <a:p>
          <a:endParaRPr lang="en-US"/>
        </a:p>
      </dgm:t>
    </dgm:pt>
    <dgm:pt modelId="{34A5D4DE-4521-4E78-AF74-B08D9C7AC80D}" type="sibTrans" cxnId="{3C6874DB-8D47-488C-8B8C-3370B8272CAF}">
      <dgm:prSet/>
      <dgm:spPr/>
      <dgm:t>
        <a:bodyPr/>
        <a:lstStyle/>
        <a:p>
          <a:endParaRPr lang="en-US"/>
        </a:p>
      </dgm:t>
    </dgm:pt>
    <dgm:pt modelId="{4F03DE35-45FD-4A63-A882-76801A4C62D9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Hybrid service models are gaining popularity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02FE727-5204-41F2-81C0-9A72B3112601}" type="parTrans" cxnId="{7E7FEFAE-E32C-4CBA-92DA-78582BBEB3D3}">
      <dgm:prSet/>
      <dgm:spPr/>
      <dgm:t>
        <a:bodyPr/>
        <a:lstStyle/>
        <a:p>
          <a:endParaRPr lang="en-US"/>
        </a:p>
      </dgm:t>
    </dgm:pt>
    <dgm:pt modelId="{8831BBDD-6A7F-490A-A09B-35140A551D8A}" type="sibTrans" cxnId="{7E7FEFAE-E32C-4CBA-92DA-78582BBEB3D3}">
      <dgm:prSet/>
      <dgm:spPr/>
      <dgm:t>
        <a:bodyPr/>
        <a:lstStyle/>
        <a:p>
          <a:endParaRPr lang="en-US"/>
        </a:p>
      </dgm:t>
    </dgm:pt>
    <dgm:pt modelId="{0AD8E833-6033-459E-BA65-FA5A723B3C0A}" type="pres">
      <dgm:prSet presAssocID="{1446122A-4B85-4618-9228-F0604C667841}" presName="linear" presStyleCnt="0">
        <dgm:presLayoutVars>
          <dgm:animLvl val="lvl"/>
          <dgm:resizeHandles val="exact"/>
        </dgm:presLayoutVars>
      </dgm:prSet>
      <dgm:spPr/>
    </dgm:pt>
    <dgm:pt modelId="{31B764B1-B0F0-4ADD-ACC9-D185273A7E75}" type="pres">
      <dgm:prSet presAssocID="{0E723D90-E4E7-4900-AC32-13015EB52DFF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A1D47C4-5F95-4803-862E-74F5C16FBB4B}" type="pres">
      <dgm:prSet presAssocID="{7B3F66AA-77DC-49B1-88DB-3FAAB4172236}" presName="spacer" presStyleCnt="0"/>
      <dgm:spPr/>
    </dgm:pt>
    <dgm:pt modelId="{160E3554-C43F-4F83-9FBC-606D2BD023B3}" type="pres">
      <dgm:prSet presAssocID="{C6B92077-8C52-4522-A6BD-8A5C77685139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4D966039-635A-4DC4-BE33-1FB8C631C825}" type="pres">
      <dgm:prSet presAssocID="{34A5D4DE-4521-4E78-AF74-B08D9C7AC80D}" presName="spacer" presStyleCnt="0"/>
      <dgm:spPr/>
    </dgm:pt>
    <dgm:pt modelId="{DCBB3C14-0B3D-4FAE-AAB8-94A3B00CDEED}" type="pres">
      <dgm:prSet presAssocID="{4F03DE35-45FD-4A63-A882-76801A4C62D9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0E3DAB16-FE20-4273-965D-51C480F38B95}" srcId="{1446122A-4B85-4618-9228-F0604C667841}" destId="{0E723D90-E4E7-4900-AC32-13015EB52DFF}" srcOrd="0" destOrd="0" parTransId="{26B53F0B-CB31-4B44-93F9-C53F00C17D17}" sibTransId="{7B3F66AA-77DC-49B1-88DB-3FAAB4172236}"/>
    <dgm:cxn modelId="{CB406755-AB0D-4E24-BD6E-339C1482A44F}" type="presOf" srcId="{4F03DE35-45FD-4A63-A882-76801A4C62D9}" destId="{DCBB3C14-0B3D-4FAE-AAB8-94A3B00CDEED}" srcOrd="0" destOrd="0" presId="urn:microsoft.com/office/officeart/2005/8/layout/vList2"/>
    <dgm:cxn modelId="{178CD084-1712-4613-B26A-E583DD1DDBAC}" type="presOf" srcId="{1446122A-4B85-4618-9228-F0604C667841}" destId="{0AD8E833-6033-459E-BA65-FA5A723B3C0A}" srcOrd="0" destOrd="0" presId="urn:microsoft.com/office/officeart/2005/8/layout/vList2"/>
    <dgm:cxn modelId="{DB46D09B-4648-4B68-A4BC-7756D2B0AA90}" type="presOf" srcId="{0E723D90-E4E7-4900-AC32-13015EB52DFF}" destId="{31B764B1-B0F0-4ADD-ACC9-D185273A7E75}" srcOrd="0" destOrd="0" presId="urn:microsoft.com/office/officeart/2005/8/layout/vList2"/>
    <dgm:cxn modelId="{7E7FEFAE-E32C-4CBA-92DA-78582BBEB3D3}" srcId="{1446122A-4B85-4618-9228-F0604C667841}" destId="{4F03DE35-45FD-4A63-A882-76801A4C62D9}" srcOrd="2" destOrd="0" parTransId="{502FE727-5204-41F2-81C0-9A72B3112601}" sibTransId="{8831BBDD-6A7F-490A-A09B-35140A551D8A}"/>
    <dgm:cxn modelId="{3C6874DB-8D47-488C-8B8C-3370B8272CAF}" srcId="{1446122A-4B85-4618-9228-F0604C667841}" destId="{C6B92077-8C52-4522-A6BD-8A5C77685139}" srcOrd="1" destOrd="0" parTransId="{D296610B-B32F-4F28-A357-BE1D39859EAF}" sibTransId="{34A5D4DE-4521-4E78-AF74-B08D9C7AC80D}"/>
    <dgm:cxn modelId="{D56AD7EA-6184-4445-952B-A03E52D745FA}" type="presOf" srcId="{C6B92077-8C52-4522-A6BD-8A5C77685139}" destId="{160E3554-C43F-4F83-9FBC-606D2BD023B3}" srcOrd="0" destOrd="0" presId="urn:microsoft.com/office/officeart/2005/8/layout/vList2"/>
    <dgm:cxn modelId="{F097E5B1-AE16-4E1B-B29E-2C229E91FA16}" type="presParOf" srcId="{0AD8E833-6033-459E-BA65-FA5A723B3C0A}" destId="{31B764B1-B0F0-4ADD-ACC9-D185273A7E75}" srcOrd="0" destOrd="0" presId="urn:microsoft.com/office/officeart/2005/8/layout/vList2"/>
    <dgm:cxn modelId="{7295E1A6-2F43-4138-A927-87D6FAFCAD97}" type="presParOf" srcId="{0AD8E833-6033-459E-BA65-FA5A723B3C0A}" destId="{EA1D47C4-5F95-4803-862E-74F5C16FBB4B}" srcOrd="1" destOrd="0" presId="urn:microsoft.com/office/officeart/2005/8/layout/vList2"/>
    <dgm:cxn modelId="{A9E861D3-ABDC-4DAF-B8CB-B7B74AF92FC1}" type="presParOf" srcId="{0AD8E833-6033-459E-BA65-FA5A723B3C0A}" destId="{160E3554-C43F-4F83-9FBC-606D2BD023B3}" srcOrd="2" destOrd="0" presId="urn:microsoft.com/office/officeart/2005/8/layout/vList2"/>
    <dgm:cxn modelId="{3B662B5F-00D3-46DC-9774-177780B258F7}" type="presParOf" srcId="{0AD8E833-6033-459E-BA65-FA5A723B3C0A}" destId="{4D966039-635A-4DC4-BE33-1FB8C631C825}" srcOrd="3" destOrd="0" presId="urn:microsoft.com/office/officeart/2005/8/layout/vList2"/>
    <dgm:cxn modelId="{3BF73D6C-7F46-4A70-89CD-7A5C537B6EB0}" type="presParOf" srcId="{0AD8E833-6033-459E-BA65-FA5A723B3C0A}" destId="{DCBB3C14-0B3D-4FAE-AAB8-94A3B00CDEED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58DD2C-D63A-4A35-98C8-E0F574DCBA35}">
      <dsp:nvSpPr>
        <dsp:cNvPr id="0" name=""/>
        <dsp:cNvSpPr/>
      </dsp:nvSpPr>
      <dsp:spPr>
        <a:xfrm>
          <a:off x="0" y="245284"/>
          <a:ext cx="8071938" cy="79931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99DBE7-715B-474A-8EE1-BCAB0FEA198C}">
      <dsp:nvSpPr>
        <dsp:cNvPr id="0" name=""/>
        <dsp:cNvSpPr/>
      </dsp:nvSpPr>
      <dsp:spPr>
        <a:xfrm>
          <a:off x="374650" y="274300"/>
          <a:ext cx="7688696" cy="716968"/>
        </a:xfrm>
        <a:prstGeom prst="roundRect">
          <a:avLst/>
        </a:prstGeom>
        <a:solidFill>
          <a:schemeClr val="tx1">
            <a:lumMod val="10000"/>
            <a:lumOff val="90000"/>
          </a:schemeClr>
        </a:solidFill>
        <a:ln w="15875" cap="rnd" cmpd="sng" algn="ctr">
          <a:solidFill>
            <a:schemeClr val="tx1">
              <a:lumMod val="10000"/>
              <a:lumOff val="9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570" tIns="0" rIns="213570" bIns="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400" kern="1200" dirty="0">
            <a:solidFill>
              <a:schemeClr val="tx1"/>
            </a:solidFill>
          </a:endParaRPr>
        </a:p>
      </dsp:txBody>
      <dsp:txXfrm>
        <a:off x="409649" y="309299"/>
        <a:ext cx="7618698" cy="646970"/>
      </dsp:txXfrm>
    </dsp:sp>
    <dsp:sp modelId="{17C748A1-39C9-489F-B912-ADF359E62DB4}">
      <dsp:nvSpPr>
        <dsp:cNvPr id="0" name=""/>
        <dsp:cNvSpPr/>
      </dsp:nvSpPr>
      <dsp:spPr>
        <a:xfrm>
          <a:off x="0" y="1404327"/>
          <a:ext cx="8071938" cy="856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F01100-3217-4498-8FA5-A697AB105DBD}">
      <dsp:nvSpPr>
        <dsp:cNvPr id="0" name=""/>
        <dsp:cNvSpPr/>
      </dsp:nvSpPr>
      <dsp:spPr>
        <a:xfrm>
          <a:off x="203004" y="1503581"/>
          <a:ext cx="7663037" cy="677965"/>
        </a:xfrm>
        <a:prstGeom prst="roundRect">
          <a:avLst/>
        </a:prstGeom>
        <a:solidFill>
          <a:schemeClr val="tx1">
            <a:lumMod val="10000"/>
            <a:lumOff val="9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570" tIns="0" rIns="21357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AI efficiency improves service quality (Ruel and Njoku, 2020).</a:t>
          </a:r>
        </a:p>
      </dsp:txBody>
      <dsp:txXfrm>
        <a:off x="236100" y="1536677"/>
        <a:ext cx="7596845" cy="611773"/>
      </dsp:txXfrm>
    </dsp:sp>
    <dsp:sp modelId="{42C5D58E-3E80-4E44-B693-E9CFF46A0CD1}">
      <dsp:nvSpPr>
        <dsp:cNvPr id="0" name=""/>
        <dsp:cNvSpPr/>
      </dsp:nvSpPr>
      <dsp:spPr>
        <a:xfrm>
          <a:off x="0" y="2571040"/>
          <a:ext cx="8071938" cy="856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D858EE-7462-4F3E-8A9B-855256A8E9DA}">
      <dsp:nvSpPr>
        <dsp:cNvPr id="0" name=""/>
        <dsp:cNvSpPr/>
      </dsp:nvSpPr>
      <dsp:spPr>
        <a:xfrm>
          <a:off x="249527" y="2652248"/>
          <a:ext cx="7234434" cy="628153"/>
        </a:xfrm>
        <a:prstGeom prst="roundRect">
          <a:avLst/>
        </a:prstGeom>
        <a:solidFill>
          <a:schemeClr val="tx1">
            <a:lumMod val="10000"/>
            <a:lumOff val="9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570" tIns="0" rIns="21357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Symbol" panose="05050102010706020507" pitchFamily="18" charset="2"/>
            <a:buNone/>
          </a:pPr>
          <a:r>
            <a:rPr lang="en-GB" sz="20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Automated check-ins and personalised systems promote (</a:t>
          </a:r>
          <a:r>
            <a:rPr lang="en-GB" sz="2000" kern="1200" dirty="0" err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Mingotto</a:t>
          </a:r>
          <a:r>
            <a:rPr lang="en-GB" sz="20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et al., 2020).</a:t>
          </a:r>
        </a:p>
      </dsp:txBody>
      <dsp:txXfrm>
        <a:off x="280191" y="2682912"/>
        <a:ext cx="7173106" cy="56682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B764B1-B0F0-4ADD-ACC9-D185273A7E75}">
      <dsp:nvSpPr>
        <dsp:cNvPr id="0" name=""/>
        <dsp:cNvSpPr/>
      </dsp:nvSpPr>
      <dsp:spPr>
        <a:xfrm>
          <a:off x="0" y="3313"/>
          <a:ext cx="6741932" cy="56160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4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The use of AI enhanced the speed in hotels. 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7415" y="30728"/>
        <a:ext cx="6687102" cy="506770"/>
      </dsp:txXfrm>
    </dsp:sp>
    <dsp:sp modelId="{160E3554-C43F-4F83-9FBC-606D2BD023B3}">
      <dsp:nvSpPr>
        <dsp:cNvPr id="0" name=""/>
        <dsp:cNvSpPr/>
      </dsp:nvSpPr>
      <dsp:spPr>
        <a:xfrm>
          <a:off x="0" y="651313"/>
          <a:ext cx="6741932" cy="56160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4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The AI systems allow the employees to work.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7415" y="678728"/>
        <a:ext cx="6687102" cy="506770"/>
      </dsp:txXfrm>
    </dsp:sp>
    <dsp:sp modelId="{DCBB3C14-0B3D-4FAE-AAB8-94A3B00CDEED}">
      <dsp:nvSpPr>
        <dsp:cNvPr id="0" name=""/>
        <dsp:cNvSpPr/>
      </dsp:nvSpPr>
      <dsp:spPr>
        <a:xfrm>
          <a:off x="0" y="1299314"/>
          <a:ext cx="6741932" cy="56160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4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Hybrid service models are gaining popularity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7415" y="1326729"/>
        <a:ext cx="6687102" cy="50677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7" name="Google Shape;587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588" name="Google Shape;588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5" name="Google Shape;685;gbd6c00e730_0_8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686" name="Google Shape;686;gbd6c00e730_0_8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2" name="Google Shape;742;g137fc7cce3d_0_20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743" name="Google Shape;743;g137fc7cce3d_0_20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5" name="Google Shape;885;g13808d40dd4_0_10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886" name="Google Shape;886;g13808d40dd4_0_10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5" name="Google Shape;885;g13808d40dd4_0_10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886" name="Google Shape;886;g13808d40dd4_0_10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42649330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5" name="Google Shape;885;g13808d40dd4_0_10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886" name="Google Shape;886;g13808d40dd4_0_10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480278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9" name="Google Shape;929;g13808d40dd4_0_14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930" name="Google Shape;930;g13808d40dd4_0_14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4" name="Google Shape;964;g13808d40dd4_0_19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965" name="Google Shape;965;g13808d40dd4_0_19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1" name="Google Shape;1011;g11710476bc4_0_20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1012" name="Google Shape;1012;g11710476bc4_0_20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8" name="Google Shape;1118;g11710476bc4_0_3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1119" name="Google Shape;1119;g11710476bc4_0_33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8" name="Google Shape;1118;g11710476bc4_0_3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1119" name="Google Shape;1119;g11710476bc4_0_33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92556862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8" name="Google Shape;1118;g11710476bc4_0_3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1119" name="Google Shape;1119;g11710476bc4_0_33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38701939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5875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175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409575" y="-3572"/>
            <a:ext cx="3761184" cy="5147072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196301" y="1035052"/>
            <a:ext cx="6430967" cy="1962149"/>
          </a:xfrm>
        </p:spPr>
        <p:txBody>
          <a:bodyPr anchor="b">
            <a:normAutofit/>
          </a:bodyPr>
          <a:lstStyle>
            <a:lvl1pPr algn="r">
              <a:defRPr sz="45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86533" y="2997200"/>
            <a:ext cx="5240734" cy="1041401"/>
          </a:xfrm>
        </p:spPr>
        <p:txBody>
          <a:bodyPr anchor="t">
            <a:normAutofit/>
          </a:bodyPr>
          <a:lstStyle>
            <a:lvl1pPr marL="0" indent="0" algn="r">
              <a:buNone/>
              <a:defRPr sz="1575">
                <a:solidFill>
                  <a:schemeClr val="tx1"/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2/25/2026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99309" y="4412457"/>
            <a:ext cx="3243033" cy="273844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1713111"/>
      </p:ext>
    </p:extLst>
  </p:cSld>
  <p:clrMapOvr>
    <a:masterClrMapping/>
  </p:clrMapOvr>
  <p:hf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2/25/2026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13893" y="4400349"/>
            <a:ext cx="413375" cy="273844"/>
          </a:xfrm>
        </p:spPr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9115755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29210" y="2000249"/>
            <a:ext cx="6698060" cy="1582787"/>
          </a:xfrm>
        </p:spPr>
        <p:txBody>
          <a:bodyPr anchor="b"/>
          <a:lstStyle>
            <a:lvl1pPr algn="r">
              <a:defRPr sz="3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29209" y="3583036"/>
            <a:ext cx="6698061" cy="645300"/>
          </a:xfrm>
        </p:spPr>
        <p:txBody>
          <a:bodyPr anchor="t">
            <a:normAutofit/>
          </a:bodyPr>
          <a:lstStyle>
            <a:lvl1pPr marL="0" indent="0" algn="r">
              <a:buNone/>
              <a:defRPr sz="1500">
                <a:solidFill>
                  <a:schemeClr val="tx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2/25/2026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2780126"/>
      </p:ext>
    </p:extLst>
  </p:cSld>
  <p:clrMapOvr>
    <a:masterClrMapping/>
  </p:clrMapOvr>
  <p:hf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234" y="514351"/>
            <a:ext cx="7514035" cy="131444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3235" y="2000250"/>
            <a:ext cx="3671291" cy="2343151"/>
          </a:xfrm>
        </p:spPr>
        <p:txBody>
          <a:bodyPr>
            <a:normAutofit/>
          </a:bodyPr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900"/>
            </a:lvl4pPr>
            <a:lvl5pPr>
              <a:defRPr sz="900"/>
            </a:lvl5pPr>
            <a:lvl6pPr>
              <a:defRPr sz="900"/>
            </a:lvl6pPr>
            <a:lvl7pPr>
              <a:defRPr sz="900"/>
            </a:lvl7pPr>
            <a:lvl8pPr>
              <a:defRPr sz="900"/>
            </a:lvl8pPr>
            <a:lvl9pPr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5975" y="2000250"/>
            <a:ext cx="3671292" cy="2343150"/>
          </a:xfrm>
        </p:spPr>
        <p:txBody>
          <a:bodyPr>
            <a:normAutofit/>
          </a:bodyPr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900"/>
            </a:lvl4pPr>
            <a:lvl5pPr>
              <a:defRPr sz="900"/>
            </a:lvl5pPr>
            <a:lvl6pPr>
              <a:defRPr sz="900"/>
            </a:lvl6pPr>
            <a:lvl7pPr>
              <a:defRPr sz="900"/>
            </a:lvl7pPr>
            <a:lvl8pPr>
              <a:defRPr sz="900"/>
            </a:lvl8pPr>
            <a:lvl9pPr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2/25/2026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2823621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29134" y="1993900"/>
            <a:ext cx="3455391" cy="432197"/>
          </a:xfrm>
        </p:spPr>
        <p:txBody>
          <a:bodyPr anchor="b">
            <a:noAutofit/>
          </a:bodyPr>
          <a:lstStyle>
            <a:lvl1pPr marL="0" indent="0">
              <a:buNone/>
              <a:defRPr sz="2100" b="0">
                <a:solidFill>
                  <a:schemeClr val="accent1">
                    <a:lumMod val="75000"/>
                  </a:schemeClr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13233" y="2501503"/>
            <a:ext cx="3671292" cy="1841897"/>
          </a:xfrm>
        </p:spPr>
        <p:txBody>
          <a:bodyPr anchor="t">
            <a:normAutofit/>
          </a:bodyPr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900"/>
            </a:lvl4pPr>
            <a:lvl5pPr>
              <a:defRPr sz="900"/>
            </a:lvl5pPr>
            <a:lvl6pPr>
              <a:defRPr sz="900"/>
            </a:lvl6pPr>
            <a:lvl7pPr>
              <a:defRPr sz="900"/>
            </a:lvl7pPr>
            <a:lvl8pPr>
              <a:defRPr sz="900"/>
            </a:lvl8pPr>
            <a:lvl9pPr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60366" y="2000250"/>
            <a:ext cx="3466903" cy="432197"/>
          </a:xfrm>
        </p:spPr>
        <p:txBody>
          <a:bodyPr anchor="b">
            <a:noAutofit/>
          </a:bodyPr>
          <a:lstStyle>
            <a:lvl1pPr marL="0" indent="0">
              <a:buNone/>
              <a:defRPr sz="2100" b="0">
                <a:solidFill>
                  <a:schemeClr val="accent1">
                    <a:lumMod val="75000"/>
                  </a:schemeClr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955975" y="2501503"/>
            <a:ext cx="3671292" cy="1841897"/>
          </a:xfrm>
        </p:spPr>
        <p:txBody>
          <a:bodyPr anchor="t">
            <a:normAutofit/>
          </a:bodyPr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900"/>
            </a:lvl4pPr>
            <a:lvl5pPr>
              <a:defRPr sz="900"/>
            </a:lvl5pPr>
            <a:lvl6pPr>
              <a:defRPr sz="900"/>
            </a:lvl6pPr>
            <a:lvl7pPr>
              <a:defRPr sz="900"/>
            </a:lvl7pPr>
            <a:lvl8pPr>
              <a:defRPr sz="900"/>
            </a:lvl8pPr>
            <a:lvl9pPr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2/25/2026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4900020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smtClean="0"/>
              <a:t>2/25/2026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0320648"/>
      </p:ext>
    </p:extLst>
  </p:cSld>
  <p:clrMapOvr>
    <a:masterClrMapping/>
  </p:clrMapOvr>
  <p:hf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smtClean="0"/>
              <a:t>2/25/2026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48608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234" y="1200150"/>
            <a:ext cx="2661841" cy="1028700"/>
          </a:xfrm>
        </p:spPr>
        <p:txBody>
          <a:bodyPr anchor="b">
            <a:normAutofit/>
          </a:bodyPr>
          <a:lstStyle>
            <a:lvl1pPr algn="ctr">
              <a:defRPr sz="1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46525" y="514350"/>
            <a:ext cx="4680743" cy="3829051"/>
          </a:xfrm>
        </p:spPr>
        <p:txBody>
          <a:bodyPr anchor="ctr">
            <a:normAutofit/>
          </a:bodyPr>
          <a:lstStyle>
            <a:lvl1pPr>
              <a:defRPr sz="1500"/>
            </a:lvl1pPr>
            <a:lvl2pPr>
              <a:defRPr sz="1350"/>
            </a:lvl2pPr>
            <a:lvl3pPr>
              <a:defRPr sz="120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3234" y="2228850"/>
            <a:ext cx="2661841" cy="1371600"/>
          </a:xfrm>
        </p:spPr>
        <p:txBody>
          <a:bodyPr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2/25/2026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8007545"/>
      </p:ext>
    </p:extLst>
  </p:cSld>
  <p:clrMapOvr>
    <a:masterClrMapping/>
  </p:clrMapOvr>
  <p:hf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2043" y="1314449"/>
            <a:ext cx="4069619" cy="1028700"/>
          </a:xfrm>
        </p:spPr>
        <p:txBody>
          <a:bodyPr anchor="b">
            <a:normAutofit/>
          </a:bodyPr>
          <a:lstStyle>
            <a:lvl1pPr algn="ctr">
              <a:defRPr sz="21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96011" y="685800"/>
            <a:ext cx="2460731" cy="3429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2043" y="2343149"/>
            <a:ext cx="4069619" cy="1371600"/>
          </a:xfrm>
        </p:spPr>
        <p:txBody>
          <a:bodyPr>
            <a:normAutofit/>
          </a:bodyPr>
          <a:lstStyle>
            <a:lvl1pPr marL="0" indent="0" algn="ctr">
              <a:buNone/>
              <a:defRPr sz="13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2B0DB6-F5C7-45FB-8CF3-31B45F9C2DAC}" type="datetimeFigureOut">
              <a:rPr lang="en-US" smtClean="0"/>
              <a:t>2/25/2026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5077710"/>
      </p:ext>
    </p:extLst>
  </p:cSld>
  <p:clrMapOvr>
    <a:masterClrMapping/>
  </p:clrMapOvr>
  <p:hf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234" y="3549649"/>
            <a:ext cx="7514033" cy="425054"/>
          </a:xfrm>
        </p:spPr>
        <p:txBody>
          <a:bodyPr anchor="b">
            <a:normAutofit/>
          </a:bodyPr>
          <a:lstStyle>
            <a:lvl1pPr algn="ctr">
              <a:defRPr sz="1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789509" y="699084"/>
            <a:ext cx="6169458" cy="2373732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3234" y="3974702"/>
            <a:ext cx="7514033" cy="370284"/>
          </a:xfrm>
        </p:spPr>
        <p:txBody>
          <a:bodyPr>
            <a:normAutofit/>
          </a:bodyPr>
          <a:lstStyle>
            <a:lvl1pPr marL="0" indent="0" algn="ctr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2/25/2026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0111466"/>
      </p:ext>
    </p:extLst>
  </p:cSld>
  <p:clrMapOvr>
    <a:masterClrMapping/>
  </p:clrMapOvr>
  <p:hf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235" y="514350"/>
            <a:ext cx="7514033" cy="2286000"/>
          </a:xfrm>
        </p:spPr>
        <p:txBody>
          <a:bodyPr anchor="ctr">
            <a:normAutofit/>
          </a:bodyPr>
          <a:lstStyle>
            <a:lvl1pPr algn="ctr">
              <a:defRPr sz="2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234" y="3257550"/>
            <a:ext cx="7514035" cy="108585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500">
                <a:solidFill>
                  <a:schemeClr val="tx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2/25/2026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828177"/>
      </p:ext>
    </p:extLst>
  </p:cSld>
  <p:clrMapOvr>
    <a:masterClrMapping/>
  </p:clrMapOvr>
  <p:hf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198959" y="647267"/>
            <a:ext cx="457200" cy="43858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6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70069" y="2114549"/>
            <a:ext cx="457200" cy="43858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6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56159" y="514351"/>
            <a:ext cx="6742509" cy="2057399"/>
          </a:xfrm>
        </p:spPr>
        <p:txBody>
          <a:bodyPr anchor="ctr">
            <a:normAutofit/>
          </a:bodyPr>
          <a:lstStyle>
            <a:lvl1pPr algn="ctr">
              <a:defRPr sz="24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827609" y="2571749"/>
            <a:ext cx="6399611" cy="28575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350"/>
            </a:lvl1pPr>
            <a:lvl2pPr marL="342900" indent="0">
              <a:buFontTx/>
              <a:buNone/>
              <a:defRPr/>
            </a:lvl2pPr>
            <a:lvl3pPr marL="685800" indent="0">
              <a:buFontTx/>
              <a:buNone/>
              <a:defRPr/>
            </a:lvl3pPr>
            <a:lvl4pPr marL="1028700" indent="0">
              <a:buFontTx/>
              <a:buNone/>
              <a:defRPr/>
            </a:lvl4pPr>
            <a:lvl5pPr marL="13716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234" y="3257550"/>
            <a:ext cx="7514033" cy="108585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500">
                <a:solidFill>
                  <a:schemeClr val="tx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2/25/2026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018962"/>
      </p:ext>
    </p:extLst>
  </p:cSld>
  <p:clrMapOvr>
    <a:masterClrMapping/>
  </p:clrMapOvr>
  <p:hf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235" y="2481436"/>
            <a:ext cx="7514032" cy="1101600"/>
          </a:xfrm>
        </p:spPr>
        <p:txBody>
          <a:bodyPr anchor="b">
            <a:normAutofit/>
          </a:bodyPr>
          <a:lstStyle>
            <a:lvl1pPr algn="r">
              <a:defRPr sz="2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234" y="3583036"/>
            <a:ext cx="7514033" cy="645300"/>
          </a:xfrm>
        </p:spPr>
        <p:txBody>
          <a:bodyPr anchor="t">
            <a:normAutofit/>
          </a:bodyPr>
          <a:lstStyle>
            <a:lvl1pPr marL="0" indent="0" algn="r">
              <a:buNone/>
              <a:defRPr sz="1500">
                <a:solidFill>
                  <a:schemeClr val="tx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2/25/2026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0816336"/>
      </p:ext>
    </p:extLst>
  </p:cSld>
  <p:clrMapOvr>
    <a:masterClrMapping/>
  </p:clrMapOvr>
  <p:hf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198959" y="647267"/>
            <a:ext cx="457200" cy="43858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6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70069" y="2114549"/>
            <a:ext cx="457200" cy="43858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6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56159" y="514351"/>
            <a:ext cx="6742509" cy="2057399"/>
          </a:xfrm>
        </p:spPr>
        <p:txBody>
          <a:bodyPr anchor="ctr">
            <a:normAutofit/>
          </a:bodyPr>
          <a:lstStyle>
            <a:lvl1pPr algn="ctr">
              <a:defRPr sz="24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13235" y="2914650"/>
            <a:ext cx="7514033" cy="66675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1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234" y="3581400"/>
            <a:ext cx="7514033" cy="762000"/>
          </a:xfrm>
        </p:spPr>
        <p:txBody>
          <a:bodyPr anchor="t">
            <a:normAutofit/>
          </a:bodyPr>
          <a:lstStyle>
            <a:lvl1pPr marL="0" indent="0" algn="r">
              <a:buNone/>
              <a:defRPr sz="1350">
                <a:solidFill>
                  <a:schemeClr val="tx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2/25/2026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3810892"/>
      </p:ext>
    </p:extLst>
  </p:cSld>
  <p:clrMapOvr>
    <a:masterClrMapping/>
  </p:clrMapOvr>
  <p:hf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235" y="514350"/>
            <a:ext cx="7514034" cy="2045494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13234" y="2628900"/>
            <a:ext cx="7514035" cy="62865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1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234" y="3257550"/>
            <a:ext cx="7514035" cy="1085850"/>
          </a:xfrm>
        </p:spPr>
        <p:txBody>
          <a:bodyPr anchor="t">
            <a:normAutofit/>
          </a:bodyPr>
          <a:lstStyle>
            <a:lvl1pPr marL="0" indent="0" algn="l">
              <a:buNone/>
              <a:defRPr sz="1350">
                <a:solidFill>
                  <a:schemeClr val="tx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2/25/2026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9693946"/>
      </p:ext>
    </p:extLst>
  </p:cSld>
  <p:clrMapOvr>
    <a:masterClrMapping/>
  </p:clrMapOvr>
  <p:hf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2/25/2026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2542964"/>
      </p:ext>
    </p:extLst>
  </p:cSld>
  <p:clrMapOvr>
    <a:masterClrMapping/>
  </p:clrMapOvr>
  <p:hf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99492" y="514350"/>
            <a:ext cx="1327777" cy="382905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3234" y="514350"/>
            <a:ext cx="6014807" cy="382905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2/25/2026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8670250"/>
      </p:ext>
    </p:extLst>
  </p:cSld>
  <p:clrMapOvr>
    <a:masterClrMapping/>
  </p:clrMapOvr>
  <p:hf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 title and description"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p9"/>
          <p:cNvSpPr txBox="1">
            <a:spLocks noGrp="1"/>
          </p:cNvSpPr>
          <p:nvPr>
            <p:ph type="title"/>
          </p:nvPr>
        </p:nvSpPr>
        <p:spPr>
          <a:xfrm>
            <a:off x="1204500" y="1289350"/>
            <a:ext cx="45912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 sz="45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02" name="Google Shape;102;p9"/>
          <p:cNvSpPr txBox="1">
            <a:spLocks noGrp="1"/>
          </p:cNvSpPr>
          <p:nvPr>
            <p:ph type="subTitle" idx="1"/>
          </p:nvPr>
        </p:nvSpPr>
        <p:spPr>
          <a:xfrm>
            <a:off x="1204500" y="2131150"/>
            <a:ext cx="4591200" cy="1569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423270121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6">
  <p:cSld name="Title and text 6">
    <p:spTree>
      <p:nvGrpSpPr>
        <p:cNvPr id="1" name="Shape 2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" name="Google Shape;209;p24"/>
          <p:cNvSpPr txBox="1">
            <a:spLocks noGrp="1"/>
          </p:cNvSpPr>
          <p:nvPr>
            <p:ph type="title"/>
          </p:nvPr>
        </p:nvSpPr>
        <p:spPr>
          <a:xfrm>
            <a:off x="1372200" y="2465025"/>
            <a:ext cx="6399600" cy="731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 sz="4500"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210" name="Google Shape;210;p24"/>
          <p:cNvSpPr txBox="1">
            <a:spLocks noGrp="1"/>
          </p:cNvSpPr>
          <p:nvPr>
            <p:ph type="subTitle" idx="1"/>
          </p:nvPr>
        </p:nvSpPr>
        <p:spPr>
          <a:xfrm>
            <a:off x="1372200" y="3221875"/>
            <a:ext cx="6399600" cy="1304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78440682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10">
  <p:cSld name="Title and text 10">
    <p:spTree>
      <p:nvGrpSpPr>
        <p:cNvPr id="1" name="Shape 2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" name="Google Shape;228;p28"/>
          <p:cNvSpPr txBox="1">
            <a:spLocks noGrp="1"/>
          </p:cNvSpPr>
          <p:nvPr>
            <p:ph type="title"/>
          </p:nvPr>
        </p:nvSpPr>
        <p:spPr>
          <a:xfrm>
            <a:off x="5085525" y="1683375"/>
            <a:ext cx="2909100" cy="706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229" name="Google Shape;229;p28"/>
          <p:cNvSpPr txBox="1">
            <a:spLocks noGrp="1"/>
          </p:cNvSpPr>
          <p:nvPr>
            <p:ph type="subTitle" idx="1"/>
          </p:nvPr>
        </p:nvSpPr>
        <p:spPr>
          <a:xfrm>
            <a:off x="5085525" y="2334225"/>
            <a:ext cx="2909100" cy="1031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0" name="Google Shape;230;p28"/>
          <p:cNvSpPr>
            <a:spLocks noGrp="1"/>
          </p:cNvSpPr>
          <p:nvPr>
            <p:ph type="pic" idx="2"/>
          </p:nvPr>
        </p:nvSpPr>
        <p:spPr>
          <a:xfrm>
            <a:off x="374375" y="627150"/>
            <a:ext cx="3889200" cy="3889200"/>
          </a:xfrm>
          <a:prstGeom prst="snip2DiagRect">
            <a:avLst>
              <a:gd name="adj1" fmla="val 0"/>
              <a:gd name="adj2" fmla="val 16667"/>
            </a:avLst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872601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 4">
  <p:cSld name="Title and two columns 4">
    <p:spTree>
      <p:nvGrpSpPr>
        <p:cNvPr id="1" name="Shape 2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3" name="Google Shape;273;p33"/>
          <p:cNvSpPr txBox="1">
            <a:spLocks noGrp="1"/>
          </p:cNvSpPr>
          <p:nvPr>
            <p:ph type="title"/>
          </p:nvPr>
        </p:nvSpPr>
        <p:spPr>
          <a:xfrm>
            <a:off x="3329475" y="1153525"/>
            <a:ext cx="3903600" cy="527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274" name="Google Shape;274;p33"/>
          <p:cNvSpPr txBox="1">
            <a:spLocks noGrp="1"/>
          </p:cNvSpPr>
          <p:nvPr>
            <p:ph type="subTitle" idx="1"/>
          </p:nvPr>
        </p:nvSpPr>
        <p:spPr>
          <a:xfrm>
            <a:off x="3329475" y="1547625"/>
            <a:ext cx="3903600" cy="699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5" name="Google Shape;275;p33"/>
          <p:cNvSpPr txBox="1">
            <a:spLocks noGrp="1"/>
          </p:cNvSpPr>
          <p:nvPr>
            <p:ph type="title" idx="2"/>
          </p:nvPr>
        </p:nvSpPr>
        <p:spPr>
          <a:xfrm>
            <a:off x="3329475" y="2863438"/>
            <a:ext cx="3903600" cy="527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276" name="Google Shape;276;p33"/>
          <p:cNvSpPr txBox="1">
            <a:spLocks noGrp="1"/>
          </p:cNvSpPr>
          <p:nvPr>
            <p:ph type="subTitle" idx="3"/>
          </p:nvPr>
        </p:nvSpPr>
        <p:spPr>
          <a:xfrm>
            <a:off x="3329475" y="3257538"/>
            <a:ext cx="3903600" cy="699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22338642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8">
  <p:cSld name="Title and text 8">
    <p:spTree>
      <p:nvGrpSpPr>
        <p:cNvPr id="1" name="Shape 2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9" name="Google Shape;219;p26"/>
          <p:cNvSpPr txBox="1">
            <a:spLocks noGrp="1"/>
          </p:cNvSpPr>
          <p:nvPr>
            <p:ph type="title"/>
          </p:nvPr>
        </p:nvSpPr>
        <p:spPr>
          <a:xfrm>
            <a:off x="828325" y="1683375"/>
            <a:ext cx="2909100" cy="706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220" name="Google Shape;220;p26"/>
          <p:cNvSpPr txBox="1">
            <a:spLocks noGrp="1"/>
          </p:cNvSpPr>
          <p:nvPr>
            <p:ph type="subTitle" idx="1"/>
          </p:nvPr>
        </p:nvSpPr>
        <p:spPr>
          <a:xfrm>
            <a:off x="828325" y="2357675"/>
            <a:ext cx="2909100" cy="1031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21" name="Google Shape;221;p26"/>
          <p:cNvSpPr>
            <a:spLocks noGrp="1"/>
          </p:cNvSpPr>
          <p:nvPr>
            <p:ph type="pic" idx="2"/>
          </p:nvPr>
        </p:nvSpPr>
        <p:spPr>
          <a:xfrm>
            <a:off x="4560725" y="627150"/>
            <a:ext cx="3889200" cy="3889200"/>
          </a:xfrm>
          <a:prstGeom prst="snip2DiagRect">
            <a:avLst>
              <a:gd name="adj1" fmla="val 0"/>
              <a:gd name="adj2" fmla="val 16667"/>
            </a:avLst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084657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">
  <p:cSld name="Title and four columns">
    <p:spTree>
      <p:nvGrpSpPr>
        <p:cNvPr id="1" name="Shape 3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4" name="Google Shape;384;p40"/>
          <p:cNvSpPr txBox="1">
            <a:spLocks noGrp="1"/>
          </p:cNvSpPr>
          <p:nvPr>
            <p:ph type="title"/>
          </p:nvPr>
        </p:nvSpPr>
        <p:spPr>
          <a:xfrm>
            <a:off x="720000" y="438912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385" name="Google Shape;385;p40"/>
          <p:cNvSpPr txBox="1">
            <a:spLocks noGrp="1"/>
          </p:cNvSpPr>
          <p:nvPr>
            <p:ph type="title" idx="2"/>
          </p:nvPr>
        </p:nvSpPr>
        <p:spPr>
          <a:xfrm>
            <a:off x="927243" y="1766400"/>
            <a:ext cx="2188800" cy="52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386" name="Google Shape;386;p40"/>
          <p:cNvSpPr txBox="1">
            <a:spLocks noGrp="1"/>
          </p:cNvSpPr>
          <p:nvPr>
            <p:ph type="subTitle" idx="1"/>
          </p:nvPr>
        </p:nvSpPr>
        <p:spPr>
          <a:xfrm>
            <a:off x="927143" y="2204775"/>
            <a:ext cx="2188800" cy="665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7" name="Google Shape;387;p40"/>
          <p:cNvSpPr txBox="1">
            <a:spLocks noGrp="1"/>
          </p:cNvSpPr>
          <p:nvPr>
            <p:ph type="title" idx="3"/>
          </p:nvPr>
        </p:nvSpPr>
        <p:spPr>
          <a:xfrm>
            <a:off x="6028057" y="1766400"/>
            <a:ext cx="2188800" cy="52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388" name="Google Shape;388;p40"/>
          <p:cNvSpPr txBox="1">
            <a:spLocks noGrp="1"/>
          </p:cNvSpPr>
          <p:nvPr>
            <p:ph type="subTitle" idx="4"/>
          </p:nvPr>
        </p:nvSpPr>
        <p:spPr>
          <a:xfrm>
            <a:off x="6028043" y="2204775"/>
            <a:ext cx="2188800" cy="665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9" name="Google Shape;389;p40"/>
          <p:cNvSpPr txBox="1">
            <a:spLocks noGrp="1"/>
          </p:cNvSpPr>
          <p:nvPr>
            <p:ph type="title" idx="5"/>
          </p:nvPr>
        </p:nvSpPr>
        <p:spPr>
          <a:xfrm>
            <a:off x="927243" y="3199800"/>
            <a:ext cx="2188800" cy="52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390" name="Google Shape;390;p40"/>
          <p:cNvSpPr txBox="1">
            <a:spLocks noGrp="1"/>
          </p:cNvSpPr>
          <p:nvPr>
            <p:ph type="subTitle" idx="6"/>
          </p:nvPr>
        </p:nvSpPr>
        <p:spPr>
          <a:xfrm>
            <a:off x="927143" y="3638175"/>
            <a:ext cx="2188800" cy="665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1" name="Google Shape;391;p40"/>
          <p:cNvSpPr txBox="1">
            <a:spLocks noGrp="1"/>
          </p:cNvSpPr>
          <p:nvPr>
            <p:ph type="title" idx="7"/>
          </p:nvPr>
        </p:nvSpPr>
        <p:spPr>
          <a:xfrm>
            <a:off x="6028057" y="3199800"/>
            <a:ext cx="2188800" cy="52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392" name="Google Shape;392;p40"/>
          <p:cNvSpPr txBox="1">
            <a:spLocks noGrp="1"/>
          </p:cNvSpPr>
          <p:nvPr>
            <p:ph type="subTitle" idx="8"/>
          </p:nvPr>
        </p:nvSpPr>
        <p:spPr>
          <a:xfrm>
            <a:off x="6028043" y="3638175"/>
            <a:ext cx="2188800" cy="665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76039233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 1">
  <p:cSld name="Main point 1">
    <p:spTree>
      <p:nvGrpSpPr>
        <p:cNvPr id="1" name="Shape 4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6" name="Google Shape;496;p46"/>
          <p:cNvSpPr txBox="1">
            <a:spLocks noGrp="1"/>
          </p:cNvSpPr>
          <p:nvPr>
            <p:ph type="title"/>
          </p:nvPr>
        </p:nvSpPr>
        <p:spPr>
          <a:xfrm>
            <a:off x="1267050" y="1494300"/>
            <a:ext cx="6609900" cy="2154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8000"/>
            </a:lvl1pPr>
            <a:lvl2pPr lvl="1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42669909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13109" y="0"/>
            <a:ext cx="1827610" cy="51435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13234" y="514351"/>
            <a:ext cx="7514035" cy="131444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233" y="2000250"/>
            <a:ext cx="7514035" cy="234315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99492" y="4412457"/>
            <a:ext cx="85725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1160EA64-D806-43AC-9DF2-F8C432F32B4C}" type="datetimeFigureOut">
              <a:rPr lang="en-US" smtClean="0"/>
              <a:t>2/25/2026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29210" y="4412457"/>
            <a:ext cx="5313133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5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13893" y="4412457"/>
            <a:ext cx="413375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5793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387" r:id="rId1"/>
    <p:sldLayoutId id="2147484388" r:id="rId2"/>
    <p:sldLayoutId id="2147484389" r:id="rId3"/>
    <p:sldLayoutId id="2147484390" r:id="rId4"/>
    <p:sldLayoutId id="2147484391" r:id="rId5"/>
    <p:sldLayoutId id="2147484392" r:id="rId6"/>
    <p:sldLayoutId id="2147484393" r:id="rId7"/>
    <p:sldLayoutId id="2147484394" r:id="rId8"/>
    <p:sldLayoutId id="2147484395" r:id="rId9"/>
    <p:sldLayoutId id="2147484396" r:id="rId10"/>
    <p:sldLayoutId id="2147484397" r:id="rId11"/>
    <p:sldLayoutId id="2147484398" r:id="rId12"/>
    <p:sldLayoutId id="2147484399" r:id="rId13"/>
    <p:sldLayoutId id="2147484400" r:id="rId14"/>
    <p:sldLayoutId id="2147484401" r:id="rId15"/>
    <p:sldLayoutId id="2147484402" r:id="rId16"/>
    <p:sldLayoutId id="2147484403" r:id="rId17"/>
    <p:sldLayoutId id="2147484404" r:id="rId18"/>
    <p:sldLayoutId id="2147484405" r:id="rId19"/>
    <p:sldLayoutId id="2147484407" r:id="rId20"/>
    <p:sldLayoutId id="2147484408" r:id="rId21"/>
    <p:sldLayoutId id="2147484409" r:id="rId22"/>
    <p:sldLayoutId id="2147484410" r:id="rId23"/>
    <p:sldLayoutId id="2147484411" r:id="rId24"/>
  </p:sldLayoutIdLst>
  <p:hf hdr="0" ftr="0" dt="0"/>
  <p:txStyles>
    <p:titleStyle>
      <a:lvl1pPr algn="ctr" defTabSz="342900" rtl="0" eaLnBrk="1" latinLnBrk="0" hangingPunct="1">
        <a:spcBef>
          <a:spcPct val="0"/>
        </a:spcBef>
        <a:buNone/>
        <a:defRPr sz="3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14313" indent="-214313" algn="l" defTabSz="342900" rtl="0" eaLnBrk="1" latinLnBrk="0" hangingPunct="1">
        <a:spcBef>
          <a:spcPct val="20000"/>
        </a:spcBef>
        <a:spcAft>
          <a:spcPts val="45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57213" indent="-214313" algn="l" defTabSz="342900" rtl="0" eaLnBrk="1" latinLnBrk="0" hangingPunct="1">
        <a:spcBef>
          <a:spcPct val="20000"/>
        </a:spcBef>
        <a:spcAft>
          <a:spcPts val="45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5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900113" indent="-214313" algn="l" defTabSz="342900" rtl="0" eaLnBrk="1" latinLnBrk="0" hangingPunct="1">
        <a:spcBef>
          <a:spcPct val="20000"/>
        </a:spcBef>
        <a:spcAft>
          <a:spcPts val="45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35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157288" indent="-128588" algn="l" defTabSz="342900" rtl="0" eaLnBrk="1" latinLnBrk="0" hangingPunct="1">
        <a:spcBef>
          <a:spcPct val="20000"/>
        </a:spcBef>
        <a:spcAft>
          <a:spcPts val="45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500188" indent="-128588" algn="l" defTabSz="342900" rtl="0" eaLnBrk="1" latinLnBrk="0" hangingPunct="1">
        <a:spcBef>
          <a:spcPct val="20000"/>
        </a:spcBef>
        <a:spcAft>
          <a:spcPts val="45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05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1885950" indent="-171450" algn="l" defTabSz="342900" rtl="0" eaLnBrk="1" latinLnBrk="0" hangingPunct="1">
        <a:spcBef>
          <a:spcPct val="20000"/>
        </a:spcBef>
        <a:spcAft>
          <a:spcPts val="45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05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228850" indent="-171450" algn="l" defTabSz="342900" rtl="0" eaLnBrk="1" latinLnBrk="0" hangingPunct="1">
        <a:spcBef>
          <a:spcPct val="20000"/>
        </a:spcBef>
        <a:spcAft>
          <a:spcPts val="45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05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2571750" indent="-171450" algn="l" defTabSz="342900" rtl="0" eaLnBrk="1" latinLnBrk="0" hangingPunct="1">
        <a:spcBef>
          <a:spcPct val="20000"/>
        </a:spcBef>
        <a:spcAft>
          <a:spcPts val="45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05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2914650" indent="-171450" algn="l" defTabSz="342900" rtl="0" eaLnBrk="1" latinLnBrk="0" hangingPunct="1">
        <a:spcBef>
          <a:spcPct val="20000"/>
        </a:spcBef>
        <a:spcAft>
          <a:spcPts val="45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05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9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0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4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4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07/s12525-020-00439-y" TargetMode="External"/><Relationship Id="rId13" Type="http://schemas.openxmlformats.org/officeDocument/2006/relationships/hyperlink" Target="https://managementweekly.org/hochschild-emotional-labor" TargetMode="External"/><Relationship Id="rId3" Type="http://schemas.openxmlformats.org/officeDocument/2006/relationships/hyperlink" Target="https://doi.org/10.1108/TR-04-2023-620" TargetMode="External"/><Relationship Id="rId7" Type="http://schemas.openxmlformats.org/officeDocument/2006/relationships/hyperlink" Target="https://doi.org/10.46793/ICEMIT23.137M" TargetMode="External"/><Relationship Id="rId12" Type="http://schemas.openxmlformats.org/officeDocument/2006/relationships/hyperlink" Target="https://medium.com/hotel-tech/the-evolution-of-ai-in-the-hospitality-industry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4.xml"/><Relationship Id="rId6" Type="http://schemas.openxmlformats.org/officeDocument/2006/relationships/hyperlink" Target="https://doi.org/10.3389/frai.2021.622364" TargetMode="External"/><Relationship Id="rId11" Type="http://schemas.openxmlformats.org/officeDocument/2006/relationships/hyperlink" Target="https://asksuite.com/blog/the-future-of-ai-in-hospitality" TargetMode="External"/><Relationship Id="rId5" Type="http://schemas.openxmlformats.org/officeDocument/2006/relationships/hyperlink" Target="https://doi.org/10.46793/icemit23.137m" TargetMode="External"/><Relationship Id="rId10" Type="http://schemas.openxmlformats.org/officeDocument/2006/relationships/hyperlink" Target="https://www.prismetric.com/ai-in-hospitality" TargetMode="External"/><Relationship Id="rId4" Type="http://schemas.openxmlformats.org/officeDocument/2006/relationships/hyperlink" Target="http://dx.doi.org/10.2139/ssrn.4896697" TargetMode="External"/><Relationship Id="rId9" Type="http://schemas.openxmlformats.org/officeDocument/2006/relationships/hyperlink" Target="https://doi.org/10.1108/jtf-03-2020-0032" TargetMode="External"/><Relationship Id="rId14" Type="http://schemas.openxmlformats.org/officeDocument/2006/relationships/hyperlink" Target="https://www.scientificamerican.com/article/scientists-are-putting-chatgpt-brains-inside-robot-bodies-what-could-possibly-go-wro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0" name="Google Shape;590;p61"/>
          <p:cNvSpPr/>
          <p:nvPr/>
        </p:nvSpPr>
        <p:spPr>
          <a:xfrm rot="10800000" flipH="1">
            <a:off x="4157408" y="229225"/>
            <a:ext cx="4685100" cy="4685100"/>
          </a:xfrm>
          <a:prstGeom prst="ellipse">
            <a:avLst/>
          </a:prstGeom>
          <a:gradFill>
            <a:gsLst>
              <a:gs pos="0">
                <a:srgbClr val="FFFFFF">
                  <a:alpha val="15294"/>
                </a:srgbClr>
              </a:gs>
              <a:gs pos="100000">
                <a:srgbClr val="FFFFFF">
                  <a:alpha val="0"/>
                </a:srgbClr>
              </a:gs>
            </a:gsLst>
            <a:lin ang="5400012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91" name="Google Shape;591;p61"/>
          <p:cNvSpPr/>
          <p:nvPr/>
        </p:nvSpPr>
        <p:spPr>
          <a:xfrm>
            <a:off x="301550" y="229225"/>
            <a:ext cx="4685100" cy="4685100"/>
          </a:xfrm>
          <a:prstGeom prst="ellipse">
            <a:avLst/>
          </a:prstGeom>
          <a:gradFill>
            <a:gsLst>
              <a:gs pos="0">
                <a:srgbClr val="FFFFFF">
                  <a:alpha val="15294"/>
                </a:srgbClr>
              </a:gs>
              <a:gs pos="100000">
                <a:srgbClr val="FFFFFF">
                  <a:alpha val="0"/>
                </a:srgbClr>
              </a:gs>
            </a:gsLst>
            <a:lin ang="5400012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592" name="Google Shape;592;p61"/>
          <p:cNvSpPr txBox="1">
            <a:spLocks noGrp="1"/>
          </p:cNvSpPr>
          <p:nvPr>
            <p:ph type="ctrTitle"/>
          </p:nvPr>
        </p:nvSpPr>
        <p:spPr>
          <a:xfrm>
            <a:off x="1289505" y="1189702"/>
            <a:ext cx="8106394" cy="2118236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lvl="0" algn="ctr"/>
            <a:r>
              <a:rPr lang="en-US" sz="4000" b="0" dirty="0">
                <a:latin typeface="Arial" panose="020B0604020202020204" pitchFamily="34" charset="0"/>
                <a:cs typeface="Arial" panose="020B0604020202020204" pitchFamily="34" charset="0"/>
              </a:rPr>
              <a:t>Artificial Intelligence and Staff Collaboration Improving Service Quality in Hotels</a:t>
            </a:r>
            <a:endParaRPr sz="4000" b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95" name="Google Shape;595;p6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926390" y="221851"/>
            <a:ext cx="2441750" cy="1479701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603" name="Google Shape;603;p61"/>
          <p:cNvGrpSpPr/>
          <p:nvPr/>
        </p:nvGrpSpPr>
        <p:grpSpPr>
          <a:xfrm rot="5400000">
            <a:off x="314598" y="741345"/>
            <a:ext cx="871512" cy="467554"/>
            <a:chOff x="773350" y="518000"/>
            <a:chExt cx="2757950" cy="1479600"/>
          </a:xfrm>
        </p:grpSpPr>
        <p:sp>
          <p:nvSpPr>
            <p:cNvPr id="604" name="Google Shape;604;p61"/>
            <p:cNvSpPr/>
            <p:nvPr/>
          </p:nvSpPr>
          <p:spPr>
            <a:xfrm>
              <a:off x="2582700" y="518000"/>
              <a:ext cx="948600" cy="1479600"/>
            </a:xfrm>
            <a:prstGeom prst="chevron">
              <a:avLst>
                <a:gd name="adj" fmla="val 50000"/>
              </a:avLst>
            </a:prstGeom>
            <a:gradFill>
              <a:gsLst>
                <a:gs pos="0">
                  <a:srgbClr val="FFFFFF">
                    <a:alpha val="29803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5" name="Google Shape;605;p61"/>
            <p:cNvSpPr/>
            <p:nvPr/>
          </p:nvSpPr>
          <p:spPr>
            <a:xfrm>
              <a:off x="1678025" y="518000"/>
              <a:ext cx="948600" cy="1479600"/>
            </a:xfrm>
            <a:prstGeom prst="chevron">
              <a:avLst>
                <a:gd name="adj" fmla="val 50000"/>
              </a:avLst>
            </a:prstGeom>
            <a:gradFill>
              <a:gsLst>
                <a:gs pos="0">
                  <a:srgbClr val="FFFFFF">
                    <a:alpha val="29803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6" name="Google Shape;606;p61"/>
            <p:cNvSpPr/>
            <p:nvPr/>
          </p:nvSpPr>
          <p:spPr>
            <a:xfrm>
              <a:off x="773350" y="518000"/>
              <a:ext cx="948600" cy="1479600"/>
            </a:xfrm>
            <a:prstGeom prst="chevron">
              <a:avLst>
                <a:gd name="adj" fmla="val 50000"/>
              </a:avLst>
            </a:prstGeom>
            <a:gradFill>
              <a:gsLst>
                <a:gs pos="0">
                  <a:srgbClr val="FFFFFF">
                    <a:alpha val="29803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pic>
        <p:nvPicPr>
          <p:cNvPr id="3" name="Google Shape;596;p6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57602" y="3106318"/>
            <a:ext cx="2441750" cy="1479701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EC8E217-7C7A-7CD3-82EC-63EED4A41407}"/>
              </a:ext>
            </a:extLst>
          </p:cNvPr>
          <p:cNvSpPr txBox="1"/>
          <p:nvPr/>
        </p:nvSpPr>
        <p:spPr>
          <a:xfrm>
            <a:off x="3641492" y="3300647"/>
            <a:ext cx="4699416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Assignment Two - Conference Presentation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Student Name: Nicoleta Aurelia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Monafu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Student Number: 2245344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0" name="Google Shape;690;p65"/>
          <p:cNvSpPr txBox="1">
            <a:spLocks noGrp="1"/>
          </p:cNvSpPr>
          <p:nvPr>
            <p:ph type="title"/>
          </p:nvPr>
        </p:nvSpPr>
        <p:spPr>
          <a:xfrm>
            <a:off x="618719" y="215153"/>
            <a:ext cx="7467662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4000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endParaRPr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1662492C-9CE7-D371-DE8E-055211B0F07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33856378"/>
              </p:ext>
            </p:extLst>
          </p:nvPr>
        </p:nvGraphicFramePr>
        <p:xfrm>
          <a:off x="316581" y="952617"/>
          <a:ext cx="8071938" cy="34579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46DD8BFD-C65C-C05E-16E5-01ECD5C6B6BF}"/>
              </a:ext>
            </a:extLst>
          </p:cNvPr>
          <p:cNvSpPr txBox="1"/>
          <p:nvPr/>
        </p:nvSpPr>
        <p:spPr>
          <a:xfrm>
            <a:off x="755481" y="1292858"/>
            <a:ext cx="70695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AI supports hotel staff in repetitive tasks (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Buhalis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Moldavska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2022).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33187" y="2746114"/>
            <a:ext cx="3719568" cy="162185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885814880"/>
              </p:ext>
            </p:extLst>
          </p:nvPr>
        </p:nvGraphicFramePr>
        <p:xfrm>
          <a:off x="-1" y="361244"/>
          <a:ext cx="7981245" cy="27800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7A766B61-5EA3-C81D-2E32-059E2A3D8AE8}"/>
              </a:ext>
            </a:extLst>
          </p:cNvPr>
          <p:cNvSpPr txBox="1"/>
          <p:nvPr/>
        </p:nvSpPr>
        <p:spPr>
          <a:xfrm>
            <a:off x="628320" y="132070"/>
            <a:ext cx="805947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Importance and Relevance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CA0E575-53DC-A481-4A29-6D07D9C24295}"/>
              </a:ext>
            </a:extLst>
          </p:cNvPr>
          <p:cNvSpPr txBox="1"/>
          <p:nvPr/>
        </p:nvSpPr>
        <p:spPr>
          <a:xfrm>
            <a:off x="1724205" y="674059"/>
            <a:ext cx="8326419" cy="21544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AI improves efficiency and speed</a:t>
            </a:r>
          </a:p>
          <a:p>
            <a:pPr marL="285750" lvl="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Human staff provide empathy to guests</a:t>
            </a:r>
          </a:p>
          <a:p>
            <a:pPr marL="285750" lvl="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Combining AI and human skills </a:t>
            </a:r>
          </a:p>
          <a:p>
            <a:pPr marL="285750" lvl="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AI increases service excellence and customer fulfilment</a:t>
            </a: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42237B1-1E00-682E-767D-FD172960A9A4}"/>
              </a:ext>
            </a:extLst>
          </p:cNvPr>
          <p:cNvSpPr txBox="1"/>
          <p:nvPr/>
        </p:nvSpPr>
        <p:spPr>
          <a:xfrm>
            <a:off x="5065154" y="4469441"/>
            <a:ext cx="40556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AI in Hospitality</a:t>
            </a:r>
          </a:p>
          <a:p>
            <a:pPr algn="ctr"/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Source: (Shah,2024)</a:t>
            </a:r>
            <a:endParaRPr lang="en-GB" sz="12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3FB4C38-D6B2-8486-3305-2BD83FA16A8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192115" y="2657811"/>
            <a:ext cx="2943203" cy="171016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0D9A837-68CD-897E-79C9-51734E3CD9A8}"/>
              </a:ext>
            </a:extLst>
          </p:cNvPr>
          <p:cNvSpPr txBox="1"/>
          <p:nvPr/>
        </p:nvSpPr>
        <p:spPr>
          <a:xfrm>
            <a:off x="1349677" y="4503820"/>
            <a:ext cx="38835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AI increases service quality and customer</a:t>
            </a:r>
          </a:p>
          <a:p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Source: (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Rosa, 2025). 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9" name="Google Shape;889;p75"/>
          <p:cNvSpPr txBox="1">
            <a:spLocks noGrp="1"/>
          </p:cNvSpPr>
          <p:nvPr>
            <p:ph type="title"/>
          </p:nvPr>
        </p:nvSpPr>
        <p:spPr>
          <a:xfrm>
            <a:off x="552893" y="753241"/>
            <a:ext cx="8038214" cy="648586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lvl="0"/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AI Adoption in the Hospitality Industry</a:t>
            </a:r>
            <a:endParaRPr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90" name="Google Shape;890;p75"/>
          <p:cNvSpPr txBox="1">
            <a:spLocks noGrp="1"/>
          </p:cNvSpPr>
          <p:nvPr>
            <p:ph type="subTitle" idx="1"/>
          </p:nvPr>
        </p:nvSpPr>
        <p:spPr>
          <a:xfrm>
            <a:off x="1284101" y="1272735"/>
            <a:ext cx="6575798" cy="1031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AI use is growing due to higher costs </a:t>
            </a:r>
          </a:p>
          <a:p>
            <a:pPr lvl="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AI improves operations and service quality.</a:t>
            </a:r>
          </a:p>
          <a:p>
            <a:pPr lvl="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AI-based HR systems influence employee attitudes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5064437" y="2778061"/>
            <a:ext cx="2990894" cy="170979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0314A53-CB93-2BC4-0910-B559C5F8DEB4}"/>
              </a:ext>
            </a:extLst>
          </p:cNvPr>
          <p:cNvSpPr txBox="1"/>
          <p:nvPr/>
        </p:nvSpPr>
        <p:spPr>
          <a:xfrm>
            <a:off x="3689319" y="4681835"/>
            <a:ext cx="50948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The Evolution of AI in the Hospitality Industry</a:t>
            </a:r>
          </a:p>
          <a:p>
            <a:pPr algn="ctr"/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Source: (Karagiannis, 2024). 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8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1000"/>
                                        <p:tgtEl>
                                          <p:spTgt spid="8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9" name="Google Shape;889;p75"/>
          <p:cNvSpPr txBox="1">
            <a:spLocks noGrp="1"/>
          </p:cNvSpPr>
          <p:nvPr>
            <p:ph type="title"/>
          </p:nvPr>
        </p:nvSpPr>
        <p:spPr>
          <a:xfrm>
            <a:off x="517860" y="-1025754"/>
            <a:ext cx="7667247" cy="2051508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lvl="0"/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AI and Operational Efficiency</a:t>
            </a:r>
            <a:endParaRPr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90" name="Google Shape;890;p75"/>
          <p:cNvSpPr txBox="1">
            <a:spLocks noGrp="1"/>
          </p:cNvSpPr>
          <p:nvPr>
            <p:ph type="subTitle" idx="1"/>
          </p:nvPr>
        </p:nvSpPr>
        <p:spPr>
          <a:xfrm>
            <a:off x="1204856" y="1025754"/>
            <a:ext cx="8542821" cy="1031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AI automation reduces workload </a:t>
            </a:r>
          </a:p>
          <a:p>
            <a:pPr lvl="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Chatbots and robots handle routine tasks </a:t>
            </a:r>
          </a:p>
          <a:p>
            <a:pPr lvl="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Human staff remain vital for emotional</a:t>
            </a:r>
          </a:p>
        </p:txBody>
      </p:sp>
    </p:spTree>
    <p:extLst>
      <p:ext uri="{BB962C8B-B14F-4D97-AF65-F5344CB8AC3E}">
        <p14:creationId xmlns:p14="http://schemas.microsoft.com/office/powerpoint/2010/main" val="39096501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8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1000"/>
                                        <p:tgtEl>
                                          <p:spTgt spid="8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9" name="Google Shape;889;p75"/>
          <p:cNvSpPr txBox="1">
            <a:spLocks noGrp="1"/>
          </p:cNvSpPr>
          <p:nvPr>
            <p:ph type="title"/>
          </p:nvPr>
        </p:nvSpPr>
        <p:spPr>
          <a:xfrm>
            <a:off x="517860" y="-659705"/>
            <a:ext cx="7667247" cy="2051508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lvl="0"/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Human Touch and Emotional Labour</a:t>
            </a:r>
            <a:endParaRPr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90" name="Google Shape;890;p75"/>
          <p:cNvSpPr txBox="1">
            <a:spLocks noGrp="1"/>
          </p:cNvSpPr>
          <p:nvPr>
            <p:ph type="subTitle" idx="1"/>
          </p:nvPr>
        </p:nvSpPr>
        <p:spPr>
          <a:xfrm>
            <a:off x="1483682" y="1155024"/>
            <a:ext cx="6982586" cy="461665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Emotional intelligence is essential for hospitality service.</a:t>
            </a:r>
          </a:p>
          <a:p>
            <a:pPr lvl="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AI frees staff to create memorable guest experiences.</a:t>
            </a:r>
          </a:p>
          <a:p>
            <a:pPr lvl="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Human interaction strengthens guest satisfaction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5238973" y="2706962"/>
            <a:ext cx="3227295" cy="181535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F2F5505-8578-00C1-B06C-2374E5D2B31C}"/>
              </a:ext>
            </a:extLst>
          </p:cNvPr>
          <p:cNvSpPr txBox="1"/>
          <p:nvPr/>
        </p:nvSpPr>
        <p:spPr>
          <a:xfrm>
            <a:off x="4077148" y="4522315"/>
            <a:ext cx="47441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Human Touch and Emotional Labour</a:t>
            </a:r>
          </a:p>
          <a:p>
            <a:pPr algn="ctr"/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Source: (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Sengupta, 2020). </a:t>
            </a:r>
          </a:p>
        </p:txBody>
      </p:sp>
    </p:spTree>
    <p:extLst>
      <p:ext uri="{BB962C8B-B14F-4D97-AF65-F5344CB8AC3E}">
        <p14:creationId xmlns:p14="http://schemas.microsoft.com/office/powerpoint/2010/main" val="3770463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8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1000"/>
                                        <p:tgtEl>
                                          <p:spTgt spid="8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4" name="Google Shape;934;p77"/>
          <p:cNvSpPr txBox="1">
            <a:spLocks noGrp="1"/>
          </p:cNvSpPr>
          <p:nvPr>
            <p:ph type="title"/>
          </p:nvPr>
        </p:nvSpPr>
        <p:spPr>
          <a:xfrm>
            <a:off x="1260262" y="593216"/>
            <a:ext cx="6623475" cy="663552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lvl="0" algn="ctr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Limitations and Challenges</a:t>
            </a:r>
            <a:endParaRPr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957431" y="1256768"/>
            <a:ext cx="7444291" cy="21544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Despite the obvious efficiency advantages of AI adoption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Overutilisation of automation may decrease the flexibility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Such a limitation may have adverse effects on the quality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It can especially affect emotionally sensitive cases. 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F760AB6-B287-C930-7B0F-98D4E11F54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3336" y="3248378"/>
            <a:ext cx="2777325" cy="186059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FD86B8C-AD20-67FD-BF86-7FF52CECFB8F}"/>
              </a:ext>
            </a:extLst>
          </p:cNvPr>
          <p:cNvSpPr txBox="1"/>
          <p:nvPr/>
        </p:nvSpPr>
        <p:spPr>
          <a:xfrm>
            <a:off x="4571999" y="4647304"/>
            <a:ext cx="43891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AI Adoption</a:t>
            </a:r>
          </a:p>
          <a:p>
            <a:pPr algn="ctr"/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Source: (Krejci, 2023). 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8" name="Google Shape;968;p79"/>
          <p:cNvSpPr txBox="1">
            <a:spLocks noGrp="1"/>
          </p:cNvSpPr>
          <p:nvPr>
            <p:ph type="title"/>
          </p:nvPr>
        </p:nvSpPr>
        <p:spPr>
          <a:xfrm>
            <a:off x="3464319" y="1021526"/>
            <a:ext cx="2909100" cy="706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4000" dirty="0">
                <a:latin typeface="Arial" panose="020B0604020202020204" pitchFamily="34" charset="0"/>
                <a:cs typeface="Arial" panose="020B0604020202020204" pitchFamily="34" charset="0"/>
              </a:rPr>
              <a:t>Method</a:t>
            </a:r>
            <a:endParaRPr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69" name="Google Shape;969;p79"/>
          <p:cNvSpPr txBox="1">
            <a:spLocks noGrp="1"/>
          </p:cNvSpPr>
          <p:nvPr>
            <p:ph type="subTitle" idx="1"/>
          </p:nvPr>
        </p:nvSpPr>
        <p:spPr>
          <a:xfrm>
            <a:off x="948266" y="1835629"/>
            <a:ext cx="7862247" cy="656459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lvl="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This study uses qualitative secondary research</a:t>
            </a:r>
          </a:p>
          <a:p>
            <a:pPr marL="285750" lvl="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Also,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analysing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academic literature and industry reports</a:t>
            </a:r>
          </a:p>
          <a:p>
            <a:pPr marL="285750" lvl="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main themes include operational efficiency, emotional labour</a:t>
            </a:r>
          </a:p>
          <a:p>
            <a:pPr marL="285750" lvl="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main themes also include service quality and AI–human collaboration. </a:t>
            </a:r>
            <a:endParaRPr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9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1000"/>
                                        <p:tgtEl>
                                          <p:spTgt spid="9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4" name="Google Shape;1014;p81"/>
          <p:cNvSpPr txBox="1">
            <a:spLocks noGrp="1"/>
          </p:cNvSpPr>
          <p:nvPr>
            <p:ph type="title"/>
          </p:nvPr>
        </p:nvSpPr>
        <p:spPr>
          <a:xfrm>
            <a:off x="281167" y="138949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PESTLE Analysis</a:t>
            </a:r>
            <a:endParaRPr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A80017E-6B57-D2D2-F49C-E17F1D1AC1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64969" y="2802422"/>
            <a:ext cx="2317665" cy="131775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FAD9393-F018-E10F-8685-280088581075}"/>
              </a:ext>
            </a:extLst>
          </p:cNvPr>
          <p:cNvSpPr txBox="1"/>
          <p:nvPr/>
        </p:nvSpPr>
        <p:spPr>
          <a:xfrm>
            <a:off x="6826334" y="4207968"/>
            <a:ext cx="231766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Hospitality and tourism businesses in the UK in 2012, by size and employment</a:t>
            </a:r>
          </a:p>
          <a:p>
            <a:pPr algn="ctr"/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Source: (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Statista, 2025)</a:t>
            </a:r>
            <a:endParaRPr lang="en-US" sz="12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E5F6143-6A63-21A0-4B74-23E7B4E9E96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56113" y="399455"/>
            <a:ext cx="2079095" cy="137385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56A520D-FB11-57B8-6D29-6484D205161C}"/>
              </a:ext>
            </a:extLst>
          </p:cNvPr>
          <p:cNvSpPr txBox="1"/>
          <p:nvPr/>
        </p:nvSpPr>
        <p:spPr>
          <a:xfrm>
            <a:off x="5916464" y="1922269"/>
            <a:ext cx="364085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UK hospitality: opinion on a points-based immigration system post-Brexit 2020</a:t>
            </a:r>
          </a:p>
          <a:p>
            <a:pPr algn="ctr"/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Source: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(Statista, 2025)</a:t>
            </a:r>
            <a:endParaRPr lang="en-US" sz="12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522973ED-7C8A-8BAA-A682-47DBBD2B9FB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60453656"/>
              </p:ext>
            </p:extLst>
          </p:nvPr>
        </p:nvGraphicFramePr>
        <p:xfrm>
          <a:off x="1210841" y="836343"/>
          <a:ext cx="5454128" cy="3932157"/>
        </p:xfrm>
        <a:graphic>
          <a:graphicData uri="http://schemas.openxmlformats.org/drawingml/2006/table">
            <a:tbl>
              <a:tblPr>
                <a:tableStyleId>{AD5BB25A-9A7A-4201-92D7-0CF7EB8B1A3F}</a:tableStyleId>
              </a:tblPr>
              <a:tblGrid>
                <a:gridCol w="1266670">
                  <a:extLst>
                    <a:ext uri="{9D8B030D-6E8A-4147-A177-3AD203B41FA5}">
                      <a16:colId xmlns:a16="http://schemas.microsoft.com/office/drawing/2014/main" val="2976431416"/>
                    </a:ext>
                  </a:extLst>
                </a:gridCol>
                <a:gridCol w="4187458">
                  <a:extLst>
                    <a:ext uri="{9D8B030D-6E8A-4147-A177-3AD203B41FA5}">
                      <a16:colId xmlns:a16="http://schemas.microsoft.com/office/drawing/2014/main" val="1389874715"/>
                    </a:ext>
                  </a:extLst>
                </a:gridCol>
              </a:tblGrid>
              <a:tr h="19960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b="1" dirty="0"/>
                        <a:t>PESTLE Factors</a:t>
                      </a:r>
                      <a:endParaRPr lang="en-GB" sz="1200" dirty="0"/>
                    </a:p>
                  </a:txBody>
                  <a:tcPr marL="38412" marR="38412" marT="19206" marB="1920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200" dirty="0"/>
                    </a:p>
                  </a:txBody>
                  <a:tcPr marL="38412" marR="38412" marT="19206" marB="19206" anchor="ctr"/>
                </a:tc>
                <a:extLst>
                  <a:ext uri="{0D108BD9-81ED-4DB2-BD59-A6C34878D82A}">
                    <a16:rowId xmlns:a16="http://schemas.microsoft.com/office/drawing/2014/main" val="890813421"/>
                  </a:ext>
                </a:extLst>
              </a:tr>
              <a:tr h="761831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buNone/>
                      </a:pPr>
                      <a:r>
                        <a:rPr lang="en-GB" sz="1050" b="1" dirty="0"/>
                        <a:t>Political Factors</a:t>
                      </a:r>
                      <a:endParaRPr lang="en-GB" sz="1050" dirty="0"/>
                    </a:p>
                  </a:txBody>
                  <a:tcPr marL="38412" marR="38412" marT="19206" marB="1920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buNone/>
                      </a:pPr>
                      <a:r>
                        <a:rPr lang="en-US" sz="1050" dirty="0"/>
                        <a:t>• Government tourism policies support AI adoption</a:t>
                      </a:r>
                    </a:p>
                    <a:p>
                      <a:pPr>
                        <a:lnSpc>
                          <a:spcPct val="150000"/>
                        </a:lnSpc>
                        <a:buNone/>
                      </a:pPr>
                      <a:r>
                        <a:rPr lang="en-US" sz="1050" dirty="0"/>
                        <a:t>• Visa relaxation boosts hospitality growth</a:t>
                      </a:r>
                    </a:p>
                    <a:p>
                      <a:pPr>
                        <a:lnSpc>
                          <a:spcPct val="150000"/>
                        </a:lnSpc>
                        <a:buNone/>
                      </a:pPr>
                      <a:r>
                        <a:rPr lang="en-US" sz="1050" dirty="0"/>
                        <a:t>• Political stability encourages digital innovation</a:t>
                      </a:r>
                    </a:p>
                  </a:txBody>
                  <a:tcPr marL="38412" marR="38412" marT="19206" marB="19206" anchor="ctr"/>
                </a:tc>
                <a:extLst>
                  <a:ext uri="{0D108BD9-81ED-4DB2-BD59-A6C34878D82A}">
                    <a16:rowId xmlns:a16="http://schemas.microsoft.com/office/drawing/2014/main" val="3609982745"/>
                  </a:ext>
                </a:extLst>
              </a:tr>
              <a:tr h="62127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buNone/>
                      </a:pPr>
                      <a:r>
                        <a:rPr lang="en-GB" sz="1050" b="1" dirty="0"/>
                        <a:t>Economic Factors</a:t>
                      </a:r>
                      <a:endParaRPr lang="en-GB" sz="1050" dirty="0"/>
                    </a:p>
                  </a:txBody>
                  <a:tcPr marL="38412" marR="38412" marT="19206" marB="1920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buNone/>
                      </a:pPr>
                      <a:r>
                        <a:rPr lang="en-US" sz="1050" dirty="0"/>
                        <a:t>• AI improves operational efficiency</a:t>
                      </a:r>
                    </a:p>
                    <a:p>
                      <a:pPr>
                        <a:lnSpc>
                          <a:spcPct val="150000"/>
                        </a:lnSpc>
                        <a:buNone/>
                      </a:pPr>
                      <a:r>
                        <a:rPr lang="en-US" sz="1050" dirty="0"/>
                        <a:t>• Economic fluctuations affect hotel demand</a:t>
                      </a:r>
                    </a:p>
                    <a:p>
                      <a:pPr>
                        <a:lnSpc>
                          <a:spcPct val="150000"/>
                        </a:lnSpc>
                        <a:buNone/>
                      </a:pPr>
                      <a:r>
                        <a:rPr lang="en-US" sz="1050" dirty="0"/>
                        <a:t>• Rising labour costs increase reliance on AI</a:t>
                      </a:r>
                    </a:p>
                  </a:txBody>
                  <a:tcPr marL="38412" marR="38412" marT="19206" marB="19206" anchor="ctr"/>
                </a:tc>
                <a:extLst>
                  <a:ext uri="{0D108BD9-81ED-4DB2-BD59-A6C34878D82A}">
                    <a16:rowId xmlns:a16="http://schemas.microsoft.com/office/drawing/2014/main" val="3701097352"/>
                  </a:ext>
                </a:extLst>
              </a:tr>
              <a:tr h="62127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buNone/>
                      </a:pPr>
                      <a:r>
                        <a:rPr lang="en-GB" sz="1050" b="1"/>
                        <a:t>Social Factors</a:t>
                      </a:r>
                      <a:endParaRPr lang="en-GB" sz="1050"/>
                    </a:p>
                  </a:txBody>
                  <a:tcPr marL="38412" marR="38412" marT="19206" marB="1920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buNone/>
                      </a:pPr>
                      <a:r>
                        <a:rPr lang="en-US" sz="1050" dirty="0"/>
                        <a:t>• Growing demand for wellness-focused experiences</a:t>
                      </a:r>
                    </a:p>
                    <a:p>
                      <a:pPr>
                        <a:lnSpc>
                          <a:spcPct val="150000"/>
                        </a:lnSpc>
                        <a:buNone/>
                      </a:pPr>
                      <a:r>
                        <a:rPr lang="en-US" sz="1050" dirty="0"/>
                        <a:t>• Demographic changes influence service expectations</a:t>
                      </a:r>
                    </a:p>
                  </a:txBody>
                  <a:tcPr marL="38412" marR="38412" marT="19206" marB="19206" anchor="ctr"/>
                </a:tc>
                <a:extLst>
                  <a:ext uri="{0D108BD9-81ED-4DB2-BD59-A6C34878D82A}">
                    <a16:rowId xmlns:a16="http://schemas.microsoft.com/office/drawing/2014/main" val="3122466964"/>
                  </a:ext>
                </a:extLst>
              </a:tr>
              <a:tr h="62127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buNone/>
                      </a:pPr>
                      <a:r>
                        <a:rPr lang="en-GB" sz="1050" b="1"/>
                        <a:t>Technological Factors</a:t>
                      </a:r>
                      <a:endParaRPr lang="en-GB" sz="1050"/>
                    </a:p>
                  </a:txBody>
                  <a:tcPr marL="38412" marR="38412" marT="19206" marB="1920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buNone/>
                      </a:pPr>
                      <a:r>
                        <a:rPr lang="en-US" sz="1050" dirty="0"/>
                        <a:t>• AI and IoT enhance service speed and accuracy</a:t>
                      </a:r>
                    </a:p>
                    <a:p>
                      <a:pPr>
                        <a:lnSpc>
                          <a:spcPct val="150000"/>
                        </a:lnSpc>
                        <a:buNone/>
                      </a:pPr>
                      <a:r>
                        <a:rPr lang="en-US" sz="1050" dirty="0"/>
                        <a:t>• Data analytics support demand forecasting</a:t>
                      </a:r>
                    </a:p>
                  </a:txBody>
                  <a:tcPr marL="38412" marR="38412" marT="19206" marB="19206" anchor="ctr"/>
                </a:tc>
                <a:extLst>
                  <a:ext uri="{0D108BD9-81ED-4DB2-BD59-A6C34878D82A}">
                    <a16:rowId xmlns:a16="http://schemas.microsoft.com/office/drawing/2014/main" val="4151352867"/>
                  </a:ext>
                </a:extLst>
              </a:tr>
              <a:tr h="480717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buNone/>
                      </a:pPr>
                      <a:r>
                        <a:rPr lang="en-GB" sz="1050" b="1"/>
                        <a:t>Legal Factors</a:t>
                      </a:r>
                      <a:endParaRPr lang="en-GB" sz="1050"/>
                    </a:p>
                  </a:txBody>
                  <a:tcPr marL="38412" marR="38412" marT="19206" marB="1920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buNone/>
                      </a:pPr>
                      <a:r>
                        <a:rPr lang="en-US" sz="1050" dirty="0"/>
                        <a:t>• Compliance with data protection laws is essential</a:t>
                      </a:r>
                    </a:p>
                    <a:p>
                      <a:pPr>
                        <a:lnSpc>
                          <a:spcPct val="150000"/>
                        </a:lnSpc>
                        <a:buNone/>
                      </a:pPr>
                      <a:r>
                        <a:rPr lang="en-US" sz="1050" dirty="0"/>
                        <a:t>• AI supports real-time data security</a:t>
                      </a:r>
                    </a:p>
                  </a:txBody>
                  <a:tcPr marL="38412" marR="38412" marT="19206" marB="19206" anchor="ctr"/>
                </a:tc>
                <a:extLst>
                  <a:ext uri="{0D108BD9-81ED-4DB2-BD59-A6C34878D82A}">
                    <a16:rowId xmlns:a16="http://schemas.microsoft.com/office/drawing/2014/main" val="12262867"/>
                  </a:ext>
                </a:extLst>
              </a:tr>
              <a:tr h="471009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buNone/>
                      </a:pPr>
                      <a:r>
                        <a:rPr lang="en-GB" sz="1050" b="1"/>
                        <a:t>Environmental Factors</a:t>
                      </a:r>
                      <a:endParaRPr lang="en-GB" sz="1050"/>
                    </a:p>
                  </a:txBody>
                  <a:tcPr marL="38412" marR="38412" marT="19206" marB="1920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buNone/>
                      </a:pPr>
                      <a:r>
                        <a:rPr lang="en-US" sz="1050" dirty="0"/>
                        <a:t>• Pressure to reduce carbon emissions</a:t>
                      </a:r>
                    </a:p>
                    <a:p>
                      <a:pPr>
                        <a:lnSpc>
                          <a:spcPct val="150000"/>
                        </a:lnSpc>
                        <a:buNone/>
                      </a:pPr>
                      <a:r>
                        <a:rPr lang="en-US" sz="1050" dirty="0"/>
                        <a:t>• AI supports energy efficiency initiatives</a:t>
                      </a:r>
                    </a:p>
                  </a:txBody>
                  <a:tcPr marL="38412" marR="38412" marT="19206" marB="19206" anchor="ctr"/>
                </a:tc>
                <a:extLst>
                  <a:ext uri="{0D108BD9-81ED-4DB2-BD59-A6C34878D82A}">
                    <a16:rowId xmlns:a16="http://schemas.microsoft.com/office/drawing/2014/main" val="609936598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1" name="Google Shape;1121;p85"/>
          <p:cNvSpPr txBox="1">
            <a:spLocks noGrp="1"/>
          </p:cNvSpPr>
          <p:nvPr>
            <p:ph type="title"/>
          </p:nvPr>
        </p:nvSpPr>
        <p:spPr>
          <a:xfrm>
            <a:off x="1089633" y="138961"/>
            <a:ext cx="6494508" cy="82765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Industry Impact </a:t>
            </a:r>
            <a:endParaRPr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498078399"/>
              </p:ext>
            </p:extLst>
          </p:nvPr>
        </p:nvGraphicFramePr>
        <p:xfrm>
          <a:off x="1186453" y="759733"/>
          <a:ext cx="6741932" cy="18642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0153A6D8-6651-85C5-5EB8-414FD11BD96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485260" y="2623960"/>
            <a:ext cx="4409193" cy="251953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B5B1C76-B4A7-3CFD-E954-B894E221EF93}"/>
              </a:ext>
            </a:extLst>
          </p:cNvPr>
          <p:cNvSpPr txBox="1"/>
          <p:nvPr/>
        </p:nvSpPr>
        <p:spPr>
          <a:xfrm>
            <a:off x="4978498" y="3826844"/>
            <a:ext cx="40663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Emerging AI Technologies</a:t>
            </a:r>
          </a:p>
          <a:p>
            <a:pPr algn="ctr"/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Source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: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(Karagiannis, 2024)</a:t>
            </a:r>
          </a:p>
          <a:p>
            <a:pPr algn="ctr"/>
            <a:endParaRPr lang="en-GB" sz="12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1" name="Google Shape;1121;p85"/>
          <p:cNvSpPr txBox="1">
            <a:spLocks noGrp="1"/>
          </p:cNvSpPr>
          <p:nvPr>
            <p:ph type="title"/>
          </p:nvPr>
        </p:nvSpPr>
        <p:spPr>
          <a:xfrm>
            <a:off x="1218583" y="63383"/>
            <a:ext cx="6448650" cy="1655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Conclusion </a:t>
            </a:r>
            <a:endParaRPr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722357" y="1139137"/>
            <a:ext cx="8539978" cy="1881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AI and human employees at work complement each other in hospitality.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Intelligence and efficiency are increased by AI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emotional intelligence is delivered by people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Technology is not enough to ensure high service quality. </a:t>
            </a:r>
          </a:p>
        </p:txBody>
      </p:sp>
    </p:spTree>
    <p:extLst>
      <p:ext uri="{BB962C8B-B14F-4D97-AF65-F5344CB8AC3E}">
        <p14:creationId xmlns:p14="http://schemas.microsoft.com/office/powerpoint/2010/main" val="42641260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1" name="Google Shape;1121;p85"/>
          <p:cNvSpPr txBox="1">
            <a:spLocks noGrp="1"/>
          </p:cNvSpPr>
          <p:nvPr>
            <p:ph type="title"/>
          </p:nvPr>
        </p:nvSpPr>
        <p:spPr>
          <a:xfrm>
            <a:off x="1089633" y="342833"/>
            <a:ext cx="6448650" cy="1655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  <a:endParaRPr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861237" y="1512711"/>
            <a:ext cx="8187070" cy="2343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Hotels should implement a hybrid service system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Management should train and involve employees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It is necessary to provide technological addition (Mandić et al., 2023).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Reducing resistance and facilitating a comfortable adoption</a:t>
            </a:r>
          </a:p>
        </p:txBody>
      </p:sp>
    </p:spTree>
    <p:extLst>
      <p:ext uri="{BB962C8B-B14F-4D97-AF65-F5344CB8AC3E}">
        <p14:creationId xmlns:p14="http://schemas.microsoft.com/office/powerpoint/2010/main" val="1667815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AAF782-8AE4-A235-3B95-C9CC2122A3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2477" y="96819"/>
            <a:ext cx="5612215" cy="579049"/>
          </a:xfrm>
        </p:spPr>
        <p:txBody>
          <a:bodyPr/>
          <a:lstStyle/>
          <a:p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F9A8508-90F7-0EB4-74F1-CC55483747DE}"/>
              </a:ext>
            </a:extLst>
          </p:cNvPr>
          <p:cNvSpPr txBox="1"/>
          <p:nvPr/>
        </p:nvSpPr>
        <p:spPr>
          <a:xfrm>
            <a:off x="975818" y="619185"/>
            <a:ext cx="7644809" cy="43319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950" dirty="0" err="1">
                <a:latin typeface="Arial" panose="020B0604020202020204"/>
                <a:cs typeface="Arial" panose="020B0604020202020204"/>
              </a:rPr>
              <a:t>Buhalis</a:t>
            </a:r>
            <a:r>
              <a:rPr lang="en-GB" sz="950" dirty="0">
                <a:latin typeface="Arial" panose="020B0604020202020204"/>
                <a:cs typeface="Arial" panose="020B0604020202020204"/>
              </a:rPr>
              <a:t>, D., Leung, X. Y., Fan, D., Darcy, S., Chen, G., Xu, F., ... and Farmaki, A. (2023). Tourism 2030 and the contribution to the sustainable development goals: the tourism review viewpoint. </a:t>
            </a:r>
            <a:r>
              <a:rPr lang="en-GB" sz="950" i="1" dirty="0">
                <a:latin typeface="Arial" panose="020B0604020202020204"/>
                <a:cs typeface="Arial" panose="020B0604020202020204"/>
              </a:rPr>
              <a:t>Tourism review</a:t>
            </a:r>
            <a:r>
              <a:rPr lang="en-GB" sz="950" dirty="0">
                <a:latin typeface="Arial" panose="020B0604020202020204"/>
                <a:cs typeface="Arial" panose="020B0604020202020204"/>
              </a:rPr>
              <a:t>, </a:t>
            </a:r>
            <a:r>
              <a:rPr lang="en-GB" sz="950" i="1" dirty="0">
                <a:latin typeface="Arial" panose="020B0604020202020204"/>
                <a:cs typeface="Arial" panose="020B0604020202020204"/>
              </a:rPr>
              <a:t>78</a:t>
            </a:r>
            <a:r>
              <a:rPr lang="en-GB" sz="950" dirty="0">
                <a:latin typeface="Arial" panose="020B0604020202020204"/>
                <a:cs typeface="Arial" panose="020B0604020202020204"/>
              </a:rPr>
              <a:t>(2), pp.293-313.</a:t>
            </a:r>
            <a:r>
              <a:rPr lang="en-GB" sz="950" u="sng" dirty="0">
                <a:latin typeface="Arial" panose="020B0604020202020204"/>
                <a:cs typeface="Arial" panose="020B0604020202020204"/>
                <a:hlinkClick r:id="rId3"/>
              </a:rPr>
              <a:t>https://doi.org/10.1108/TR-04-2023-620</a:t>
            </a:r>
            <a:endParaRPr lang="en-GB" sz="950" dirty="0">
              <a:latin typeface="Arial" panose="020B0604020202020204"/>
              <a:cs typeface="Arial" panose="020B0604020202020204"/>
            </a:endParaRPr>
          </a:p>
          <a:p>
            <a:pPr lvl="0"/>
            <a:r>
              <a:rPr lang="en-GB" sz="950" dirty="0">
                <a:latin typeface="Arial" panose="020B0604020202020204"/>
                <a:cs typeface="Arial" panose="020B0604020202020204"/>
              </a:rPr>
              <a:t>Dasgupta, D. S., and </a:t>
            </a:r>
            <a:r>
              <a:rPr lang="en-GB" sz="950" dirty="0" err="1">
                <a:latin typeface="Arial" panose="020B0604020202020204"/>
                <a:cs typeface="Arial" panose="020B0604020202020204"/>
              </a:rPr>
              <a:t>Jamader</a:t>
            </a:r>
            <a:r>
              <a:rPr lang="en-GB" sz="950" dirty="0">
                <a:latin typeface="Arial" panose="020B0604020202020204"/>
                <a:cs typeface="Arial" panose="020B0604020202020204"/>
              </a:rPr>
              <a:t>, A. R. (2024). Revolutionising tourism and hospitality: Harnessing AI for sustainable transformation. </a:t>
            </a:r>
            <a:r>
              <a:rPr lang="en-GB" sz="950" i="1" dirty="0">
                <a:latin typeface="Arial" panose="020B0604020202020204"/>
                <a:cs typeface="Arial" panose="020B0604020202020204"/>
              </a:rPr>
              <a:t>Available at SSRN 4896697</a:t>
            </a:r>
            <a:r>
              <a:rPr lang="en-GB" sz="950" dirty="0">
                <a:latin typeface="Arial" panose="020B0604020202020204"/>
                <a:cs typeface="Arial" panose="020B0604020202020204"/>
              </a:rPr>
              <a:t>.  </a:t>
            </a:r>
            <a:r>
              <a:rPr lang="en-GB" sz="950" u="sng" dirty="0">
                <a:latin typeface="Arial" panose="020B0604020202020204"/>
                <a:cs typeface="Arial" panose="020B0604020202020204"/>
                <a:hlinkClick r:id="rId4"/>
              </a:rPr>
              <a:t>doi.org/10.2139/ssrn.4896697</a:t>
            </a:r>
            <a:endParaRPr lang="en-GB" sz="950" dirty="0">
              <a:latin typeface="Arial" panose="020B0604020202020204"/>
              <a:cs typeface="Arial" panose="020B0604020202020204"/>
            </a:endParaRPr>
          </a:p>
          <a:p>
            <a:pPr lvl="0"/>
            <a:r>
              <a:rPr lang="en-GB" sz="950" dirty="0">
                <a:latin typeface="Arial" panose="020B0604020202020204"/>
                <a:cs typeface="Arial" panose="020B0604020202020204"/>
              </a:rPr>
              <a:t>Dušan Mandić, Aleksa Panić, Marko </a:t>
            </a:r>
            <a:r>
              <a:rPr lang="en-GB" sz="950" dirty="0" err="1">
                <a:latin typeface="Arial" panose="020B0604020202020204"/>
                <a:cs typeface="Arial" panose="020B0604020202020204"/>
              </a:rPr>
              <a:t>Čičin</a:t>
            </a:r>
            <a:r>
              <a:rPr lang="en-GB" sz="950" dirty="0">
                <a:latin typeface="Arial" panose="020B0604020202020204"/>
                <a:cs typeface="Arial" panose="020B0604020202020204"/>
              </a:rPr>
              <a:t> </a:t>
            </a:r>
            <a:r>
              <a:rPr lang="en-GB" sz="950" dirty="0" err="1">
                <a:latin typeface="Arial" panose="020B0604020202020204"/>
                <a:cs typeface="Arial" panose="020B0604020202020204"/>
              </a:rPr>
              <a:t>Šain</a:t>
            </a:r>
            <a:r>
              <a:rPr lang="en-GB" sz="950" dirty="0">
                <a:latin typeface="Arial" panose="020B0604020202020204"/>
                <a:cs typeface="Arial" panose="020B0604020202020204"/>
              </a:rPr>
              <a:t> and His d.o.o., Zagreb, Croatia (2023). Automated service delivery in hotels: balancing efficiency and human interaction for optimal guest satisfaction. [online] pp.167–174. </a:t>
            </a:r>
            <a:r>
              <a:rPr lang="en-GB" sz="950" dirty="0" err="1">
                <a:latin typeface="Arial" panose="020B0604020202020204"/>
                <a:cs typeface="Arial" panose="020B0604020202020204"/>
              </a:rPr>
              <a:t>doi</a:t>
            </a:r>
            <a:r>
              <a:rPr lang="en-GB" sz="950" dirty="0">
                <a:latin typeface="Arial" panose="020B0604020202020204"/>
                <a:cs typeface="Arial" panose="020B0604020202020204"/>
              </a:rPr>
              <a:t>: </a:t>
            </a:r>
            <a:r>
              <a:rPr lang="en-GB" sz="950" u="sng" dirty="0">
                <a:latin typeface="Arial" panose="020B0604020202020204"/>
                <a:cs typeface="Arial" panose="020B0604020202020204"/>
                <a:hlinkClick r:id="rId5"/>
              </a:rPr>
              <a:t>https://doi.org/10.46793/icemit23.137m</a:t>
            </a:r>
            <a:r>
              <a:rPr lang="en-GB" sz="950" dirty="0">
                <a:latin typeface="Arial" panose="020B0604020202020204"/>
                <a:cs typeface="Arial" panose="020B0604020202020204"/>
              </a:rPr>
              <a:t>.</a:t>
            </a:r>
          </a:p>
          <a:p>
            <a:pPr lvl="0"/>
            <a:r>
              <a:rPr lang="en-GB" sz="950" dirty="0" err="1">
                <a:latin typeface="Arial" panose="020B0604020202020204"/>
                <a:cs typeface="Arial" panose="020B0604020202020204"/>
              </a:rPr>
              <a:t>Korteling</a:t>
            </a:r>
            <a:r>
              <a:rPr lang="en-GB" sz="950" dirty="0">
                <a:latin typeface="Arial" panose="020B0604020202020204"/>
                <a:cs typeface="Arial" panose="020B0604020202020204"/>
              </a:rPr>
              <a:t>, J. E., van de Boer-</a:t>
            </a:r>
            <a:r>
              <a:rPr lang="en-GB" sz="950" dirty="0" err="1">
                <a:latin typeface="Arial" panose="020B0604020202020204"/>
                <a:cs typeface="Arial" panose="020B0604020202020204"/>
              </a:rPr>
              <a:t>Visschedijk</a:t>
            </a:r>
            <a:r>
              <a:rPr lang="en-GB" sz="950" dirty="0">
                <a:latin typeface="Arial" panose="020B0604020202020204"/>
                <a:cs typeface="Arial" panose="020B0604020202020204"/>
              </a:rPr>
              <a:t>, G. C., </a:t>
            </a:r>
            <a:r>
              <a:rPr lang="en-GB" sz="950" dirty="0" err="1">
                <a:latin typeface="Arial" panose="020B0604020202020204"/>
                <a:cs typeface="Arial" panose="020B0604020202020204"/>
              </a:rPr>
              <a:t>Blankendaal</a:t>
            </a:r>
            <a:r>
              <a:rPr lang="en-GB" sz="950" dirty="0">
                <a:latin typeface="Arial" panose="020B0604020202020204"/>
                <a:cs typeface="Arial" panose="020B0604020202020204"/>
              </a:rPr>
              <a:t>, R. A., </a:t>
            </a:r>
            <a:r>
              <a:rPr lang="en-GB" sz="950" dirty="0" err="1">
                <a:latin typeface="Arial" panose="020B0604020202020204"/>
                <a:cs typeface="Arial" panose="020B0604020202020204"/>
              </a:rPr>
              <a:t>Boonekamp</a:t>
            </a:r>
            <a:r>
              <a:rPr lang="en-GB" sz="950" dirty="0">
                <a:latin typeface="Arial" panose="020B0604020202020204"/>
                <a:cs typeface="Arial" panose="020B0604020202020204"/>
              </a:rPr>
              <a:t>, R. C., &amp; </a:t>
            </a:r>
            <a:r>
              <a:rPr lang="en-GB" sz="950" dirty="0" err="1">
                <a:latin typeface="Arial" panose="020B0604020202020204"/>
                <a:cs typeface="Arial" panose="020B0604020202020204"/>
              </a:rPr>
              <a:t>Eikelboom</a:t>
            </a:r>
            <a:r>
              <a:rPr lang="en-GB" sz="950" dirty="0">
                <a:latin typeface="Arial" panose="020B0604020202020204"/>
                <a:cs typeface="Arial" panose="020B0604020202020204"/>
              </a:rPr>
              <a:t>, A. R. (2021). Human versus artificial intelligence. </a:t>
            </a:r>
            <a:r>
              <a:rPr lang="en-GB" sz="950" i="1" dirty="0">
                <a:latin typeface="Arial" panose="020B0604020202020204"/>
                <a:cs typeface="Arial" panose="020B0604020202020204"/>
              </a:rPr>
              <a:t>Frontiers in artificial intelligence</a:t>
            </a:r>
            <a:r>
              <a:rPr lang="en-GB" sz="950" dirty="0">
                <a:latin typeface="Arial" panose="020B0604020202020204"/>
                <a:cs typeface="Arial" panose="020B0604020202020204"/>
              </a:rPr>
              <a:t>, </a:t>
            </a:r>
            <a:r>
              <a:rPr lang="en-GB" sz="950" i="1" dirty="0">
                <a:latin typeface="Arial" panose="020B0604020202020204"/>
                <a:cs typeface="Arial" panose="020B0604020202020204"/>
              </a:rPr>
              <a:t>4</a:t>
            </a:r>
            <a:r>
              <a:rPr lang="en-GB" sz="950" dirty="0">
                <a:latin typeface="Arial" panose="020B0604020202020204"/>
                <a:cs typeface="Arial" panose="020B0604020202020204"/>
              </a:rPr>
              <a:t>, 622364. </a:t>
            </a:r>
            <a:r>
              <a:rPr lang="en-GB" sz="950" u="sng" dirty="0">
                <a:latin typeface="Arial" panose="020B0604020202020204"/>
                <a:cs typeface="Arial" panose="020B0604020202020204"/>
                <a:hlinkClick r:id="rId6"/>
              </a:rPr>
              <a:t>https://doi.org/10.3389/frai.2021.622364</a:t>
            </a:r>
            <a:endParaRPr lang="en-GB" sz="950" dirty="0">
              <a:latin typeface="Arial" panose="020B0604020202020204"/>
              <a:cs typeface="Arial" panose="020B0604020202020204"/>
            </a:endParaRPr>
          </a:p>
          <a:p>
            <a:pPr lvl="0"/>
            <a:r>
              <a:rPr lang="en-GB" sz="950" dirty="0">
                <a:latin typeface="Arial" panose="020B0604020202020204"/>
                <a:cs typeface="Arial" panose="020B0604020202020204"/>
              </a:rPr>
              <a:t>Mandić, D., Panić, A., and </a:t>
            </a:r>
            <a:r>
              <a:rPr lang="en-GB" sz="950" dirty="0" err="1">
                <a:latin typeface="Arial" panose="020B0604020202020204"/>
                <a:cs typeface="Arial" panose="020B0604020202020204"/>
              </a:rPr>
              <a:t>Šain</a:t>
            </a:r>
            <a:r>
              <a:rPr lang="en-GB" sz="950" dirty="0">
                <a:latin typeface="Arial" panose="020B0604020202020204"/>
                <a:cs typeface="Arial" panose="020B0604020202020204"/>
              </a:rPr>
              <a:t>, M. Č. (2023, December). Automated service delivery in hotels: balancing efficiency and human interaction for optimal guest satisfaction. In </a:t>
            </a:r>
            <a:r>
              <a:rPr lang="en-GB" sz="950" i="1" dirty="0">
                <a:latin typeface="Arial" panose="020B0604020202020204"/>
                <a:cs typeface="Arial" panose="020B0604020202020204"/>
              </a:rPr>
              <a:t>International Scientific Conference on Economy, Management and Information Technologies</a:t>
            </a:r>
            <a:r>
              <a:rPr lang="en-GB" sz="950" dirty="0">
                <a:latin typeface="Arial" panose="020B0604020202020204"/>
                <a:cs typeface="Arial" panose="020B0604020202020204"/>
              </a:rPr>
              <a:t> (Vol. 1, No. 1, pp. 167-174).</a:t>
            </a:r>
            <a:r>
              <a:rPr lang="en-GB" sz="950" u="sng" dirty="0">
                <a:latin typeface="Arial" panose="020B0604020202020204"/>
                <a:cs typeface="Arial" panose="020B0604020202020204"/>
                <a:hlinkClick r:id="rId7"/>
              </a:rPr>
              <a:t>https://doi.org/10.46793/ICEMIT23.137M</a:t>
            </a:r>
            <a:endParaRPr lang="en-GB" sz="950" dirty="0">
              <a:latin typeface="Arial" panose="020B0604020202020204"/>
              <a:cs typeface="Arial" panose="020B0604020202020204"/>
            </a:endParaRPr>
          </a:p>
          <a:p>
            <a:pPr lvl="0"/>
            <a:r>
              <a:rPr lang="en-GB" sz="950" dirty="0" err="1">
                <a:latin typeface="Arial" panose="020B0604020202020204"/>
                <a:cs typeface="Arial" panose="020B0604020202020204"/>
              </a:rPr>
              <a:t>Mingotto</a:t>
            </a:r>
            <a:r>
              <a:rPr lang="en-GB" sz="950" dirty="0">
                <a:latin typeface="Arial" panose="020B0604020202020204"/>
                <a:cs typeface="Arial" panose="020B0604020202020204"/>
              </a:rPr>
              <a:t>, E., Federica </a:t>
            </a:r>
            <a:r>
              <a:rPr lang="en-GB" sz="950" dirty="0" err="1">
                <a:latin typeface="Arial" panose="020B0604020202020204"/>
                <a:cs typeface="Arial" panose="020B0604020202020204"/>
              </a:rPr>
              <a:t>Montaguti</a:t>
            </a:r>
            <a:r>
              <a:rPr lang="en-GB" sz="950" dirty="0">
                <a:latin typeface="Arial" panose="020B0604020202020204"/>
                <a:cs typeface="Arial" panose="020B0604020202020204"/>
              </a:rPr>
              <a:t> and Tamma, M. (2020). Challenges in re-designing operations and jobs to embody AI and robotics in services. Findings from a case in the hospitality industry. </a:t>
            </a:r>
            <a:r>
              <a:rPr lang="en-GB" sz="950" i="1" dirty="0">
                <a:latin typeface="Arial" panose="020B0604020202020204"/>
                <a:cs typeface="Arial" panose="020B0604020202020204"/>
              </a:rPr>
              <a:t>Electronic Markets</a:t>
            </a:r>
            <a:r>
              <a:rPr lang="en-GB" sz="950" dirty="0">
                <a:latin typeface="Arial" panose="020B0604020202020204"/>
                <a:cs typeface="Arial" panose="020B0604020202020204"/>
              </a:rPr>
              <a:t>, [online] 31(3), pp.493–510. </a:t>
            </a:r>
            <a:r>
              <a:rPr lang="en-GB" sz="950" dirty="0" err="1">
                <a:latin typeface="Arial" panose="020B0604020202020204"/>
                <a:cs typeface="Arial" panose="020B0604020202020204"/>
              </a:rPr>
              <a:t>doi</a:t>
            </a:r>
            <a:r>
              <a:rPr lang="en-GB" sz="950" dirty="0">
                <a:latin typeface="Arial" panose="020B0604020202020204"/>
                <a:cs typeface="Arial" panose="020B0604020202020204"/>
              </a:rPr>
              <a:t>: </a:t>
            </a:r>
            <a:r>
              <a:rPr lang="en-GB" sz="950" u="sng" dirty="0">
                <a:latin typeface="Arial" panose="020B0604020202020204"/>
                <a:cs typeface="Arial" panose="020B0604020202020204"/>
                <a:hlinkClick r:id="rId8"/>
              </a:rPr>
              <a:t>https://doi.org/10.1007/s12525-020-00439-y</a:t>
            </a:r>
            <a:r>
              <a:rPr lang="en-GB" sz="950" dirty="0">
                <a:latin typeface="Arial" panose="020B0604020202020204"/>
                <a:cs typeface="Arial" panose="020B0604020202020204"/>
              </a:rPr>
              <a:t>.</a:t>
            </a:r>
          </a:p>
          <a:p>
            <a:pPr lvl="0"/>
            <a:r>
              <a:rPr lang="en-GB" sz="950" dirty="0">
                <a:latin typeface="Arial" panose="020B0604020202020204"/>
                <a:cs typeface="Arial" panose="020B0604020202020204"/>
              </a:rPr>
              <a:t>Ruel, H. and Njoku, E. (2020). AI redefining the hospitality industry. </a:t>
            </a:r>
            <a:r>
              <a:rPr lang="en-GB" sz="950" i="1" dirty="0">
                <a:latin typeface="Arial" panose="020B0604020202020204"/>
                <a:cs typeface="Arial" panose="020B0604020202020204"/>
              </a:rPr>
              <a:t>Journal of Tourism Futures</a:t>
            </a:r>
            <a:r>
              <a:rPr lang="en-GB" sz="950" dirty="0">
                <a:latin typeface="Arial" panose="020B0604020202020204"/>
                <a:cs typeface="Arial" panose="020B0604020202020204"/>
              </a:rPr>
              <a:t>, [online] 7(1), pp.53–66. </a:t>
            </a:r>
            <a:r>
              <a:rPr lang="en-GB" sz="950" dirty="0" err="1">
                <a:latin typeface="Arial" panose="020B0604020202020204"/>
                <a:cs typeface="Arial" panose="020B0604020202020204"/>
              </a:rPr>
              <a:t>doi</a:t>
            </a:r>
            <a:r>
              <a:rPr lang="en-GB" sz="950" dirty="0">
                <a:latin typeface="Arial" panose="020B0604020202020204"/>
                <a:cs typeface="Arial" panose="020B0604020202020204"/>
              </a:rPr>
              <a:t>: </a:t>
            </a:r>
            <a:r>
              <a:rPr lang="en-GB" sz="950" u="sng" dirty="0">
                <a:latin typeface="Arial" panose="020B0604020202020204"/>
                <a:cs typeface="Arial" panose="020B0604020202020204"/>
                <a:hlinkClick r:id="rId9"/>
              </a:rPr>
              <a:t>https://doi.org/10.1108/jtf-03-2020-0032</a:t>
            </a:r>
            <a:r>
              <a:rPr lang="en-US" sz="950" dirty="0">
                <a:latin typeface="Arial" panose="020B0604020202020204"/>
                <a:cs typeface="Arial" panose="020B0604020202020204"/>
              </a:rPr>
              <a:t> </a:t>
            </a:r>
            <a:endParaRPr lang="en-GB" sz="950" dirty="0">
              <a:latin typeface="Arial" panose="020B0604020202020204"/>
              <a:cs typeface="Arial" panose="020B0604020202020204"/>
            </a:endParaRPr>
          </a:p>
          <a:p>
            <a:pPr lvl="0"/>
            <a:r>
              <a:rPr lang="en-GB" sz="950" dirty="0">
                <a:latin typeface="Arial" panose="020B0604020202020204"/>
                <a:cs typeface="Arial" panose="020B0604020202020204"/>
              </a:rPr>
              <a:t>Shah, H. (2024). </a:t>
            </a:r>
            <a:r>
              <a:rPr lang="en-GB" sz="950" i="1" dirty="0">
                <a:latin typeface="Arial" panose="020B0604020202020204"/>
                <a:cs typeface="Arial" panose="020B0604020202020204"/>
              </a:rPr>
              <a:t>AI in Hospitality: Use Cases, Benefits and Applications</a:t>
            </a:r>
            <a:r>
              <a:rPr lang="en-GB" sz="950" dirty="0">
                <a:latin typeface="Arial" panose="020B0604020202020204"/>
                <a:cs typeface="Arial" panose="020B0604020202020204"/>
              </a:rPr>
              <a:t>. [online] </a:t>
            </a:r>
            <a:r>
              <a:rPr lang="en-GB" sz="950" dirty="0" err="1">
                <a:latin typeface="Arial" panose="020B0604020202020204"/>
                <a:cs typeface="Arial" panose="020B0604020202020204"/>
              </a:rPr>
              <a:t>Prismetric</a:t>
            </a:r>
            <a:r>
              <a:rPr lang="en-GB" sz="950" dirty="0">
                <a:latin typeface="Arial" panose="020B0604020202020204"/>
                <a:cs typeface="Arial" panose="020B0604020202020204"/>
              </a:rPr>
              <a:t>. Available at: </a:t>
            </a:r>
            <a:r>
              <a:rPr lang="en-GB" sz="950" u="sng" dirty="0">
                <a:latin typeface="Arial" panose="020B0604020202020204"/>
                <a:cs typeface="Arial" panose="020B0604020202020204"/>
                <a:hlinkClick r:id="rId10"/>
              </a:rPr>
              <a:t>https://www.prismetric.com/ai-in-hospitality</a:t>
            </a:r>
            <a:r>
              <a:rPr lang="en-GB" sz="950" dirty="0">
                <a:latin typeface="Arial" panose="020B0604020202020204"/>
                <a:cs typeface="Arial" panose="020B0604020202020204"/>
              </a:rPr>
              <a:t> [Accessed 9 Feb. 2026].</a:t>
            </a:r>
          </a:p>
          <a:p>
            <a:pPr lvl="0"/>
            <a:r>
              <a:rPr lang="en-GB" sz="950" dirty="0">
                <a:latin typeface="Arial" panose="020B0604020202020204"/>
                <a:cs typeface="Arial" panose="020B0604020202020204"/>
              </a:rPr>
              <a:t>Rosa, M.C. (2025). </a:t>
            </a:r>
            <a:r>
              <a:rPr lang="en-GB" sz="950" i="1" dirty="0">
                <a:latin typeface="Arial" panose="020B0604020202020204"/>
                <a:cs typeface="Arial" panose="020B0604020202020204"/>
              </a:rPr>
              <a:t>The Future of AI in Hospitality: What to Expect and Use Cases</a:t>
            </a:r>
            <a:r>
              <a:rPr lang="en-GB" sz="950" dirty="0">
                <a:latin typeface="Arial" panose="020B0604020202020204"/>
                <a:cs typeface="Arial" panose="020B0604020202020204"/>
              </a:rPr>
              <a:t>. [online] </a:t>
            </a:r>
            <a:r>
              <a:rPr lang="en-GB" sz="950" dirty="0" err="1">
                <a:latin typeface="Arial" panose="020B0604020202020204"/>
                <a:cs typeface="Arial" panose="020B0604020202020204"/>
              </a:rPr>
              <a:t>Asksuite</a:t>
            </a:r>
            <a:r>
              <a:rPr lang="en-GB" sz="950" dirty="0">
                <a:latin typeface="Arial" panose="020B0604020202020204"/>
                <a:cs typeface="Arial" panose="020B0604020202020204"/>
              </a:rPr>
              <a:t>. Available at: </a:t>
            </a:r>
            <a:r>
              <a:rPr lang="en-GB" sz="950" u="sng" dirty="0">
                <a:latin typeface="Arial" panose="020B0604020202020204"/>
                <a:cs typeface="Arial" panose="020B0604020202020204"/>
                <a:hlinkClick r:id="rId11"/>
              </a:rPr>
              <a:t>https://asksuite.com/blog/the-future-of-ai-in-hospitality</a:t>
            </a:r>
            <a:r>
              <a:rPr lang="en-GB" sz="950" dirty="0">
                <a:latin typeface="Arial" panose="020B0604020202020204"/>
                <a:cs typeface="Arial" panose="020B0604020202020204"/>
              </a:rPr>
              <a:t>  [Accessed 9 Feb. 2026].</a:t>
            </a:r>
          </a:p>
          <a:p>
            <a:pPr lvl="0"/>
            <a:r>
              <a:rPr lang="en-GB" sz="950" dirty="0">
                <a:latin typeface="Arial" panose="020B0604020202020204"/>
                <a:cs typeface="Arial" panose="020B0604020202020204"/>
              </a:rPr>
              <a:t>Karagiannis, M. (2024). </a:t>
            </a:r>
            <a:r>
              <a:rPr lang="en-GB" sz="950" i="1" dirty="0">
                <a:latin typeface="Arial" panose="020B0604020202020204"/>
                <a:cs typeface="Arial" panose="020B0604020202020204"/>
              </a:rPr>
              <a:t>The Evolution of AI in the Hospitality Industry</a:t>
            </a:r>
            <a:r>
              <a:rPr lang="en-GB" sz="950" dirty="0">
                <a:latin typeface="Arial" panose="020B0604020202020204"/>
                <a:cs typeface="Arial" panose="020B0604020202020204"/>
              </a:rPr>
              <a:t>. [online] Medium. Available at: </a:t>
            </a:r>
            <a:r>
              <a:rPr lang="en-GB" sz="950" u="sng" dirty="0">
                <a:latin typeface="Arial" panose="020B0604020202020204"/>
                <a:cs typeface="Arial" panose="020B0604020202020204"/>
                <a:hlinkClick r:id="rId12"/>
              </a:rPr>
              <a:t>https://medium.com/hotel-tech/the-evolution-of-ai-in-the-hospitality-industry</a:t>
            </a:r>
            <a:r>
              <a:rPr lang="en-GB" sz="950" dirty="0">
                <a:latin typeface="Arial" panose="020B0604020202020204"/>
                <a:cs typeface="Arial" panose="020B0604020202020204"/>
              </a:rPr>
              <a:t> [Accessed 9 Feb. 2026].</a:t>
            </a:r>
          </a:p>
          <a:p>
            <a:pPr lvl="0"/>
            <a:r>
              <a:rPr lang="en-GB" sz="950" dirty="0">
                <a:latin typeface="Arial" panose="020B0604020202020204"/>
                <a:cs typeface="Arial" panose="020B0604020202020204"/>
              </a:rPr>
              <a:t>Sengupta, S. (2020). </a:t>
            </a:r>
            <a:r>
              <a:rPr lang="en-GB" sz="950" i="1" dirty="0">
                <a:latin typeface="Arial" panose="020B0604020202020204"/>
                <a:cs typeface="Arial" panose="020B0604020202020204"/>
              </a:rPr>
              <a:t>Hochschild Emotional Labor</a:t>
            </a:r>
            <a:r>
              <a:rPr lang="en-GB" sz="950" dirty="0">
                <a:latin typeface="Arial" panose="020B0604020202020204"/>
                <a:cs typeface="Arial" panose="020B0604020202020204"/>
              </a:rPr>
              <a:t>. [online] Management Weekly. Available at: </a:t>
            </a:r>
            <a:r>
              <a:rPr lang="en-GB" sz="950" u="sng" dirty="0">
                <a:latin typeface="Arial" panose="020B0604020202020204"/>
                <a:cs typeface="Arial" panose="020B0604020202020204"/>
                <a:hlinkClick r:id="rId13"/>
              </a:rPr>
              <a:t>https://managementweekly.org/hochschild-emotional-labor</a:t>
            </a:r>
            <a:r>
              <a:rPr lang="en-GB" sz="950" dirty="0">
                <a:latin typeface="Arial" panose="020B0604020202020204"/>
                <a:cs typeface="Arial" panose="020B0604020202020204"/>
              </a:rPr>
              <a:t> [Accessed 9 Feb. 2026].</a:t>
            </a:r>
          </a:p>
          <a:p>
            <a:pPr lvl="0"/>
            <a:r>
              <a:rPr lang="en-GB" sz="950" dirty="0" err="1">
                <a:latin typeface="Arial" panose="020B0604020202020204"/>
                <a:cs typeface="Arial" panose="020B0604020202020204"/>
              </a:rPr>
              <a:t>Berreby</a:t>
            </a:r>
            <a:r>
              <a:rPr lang="en-GB" sz="950" dirty="0">
                <a:latin typeface="Arial" panose="020B0604020202020204"/>
                <a:cs typeface="Arial" panose="020B0604020202020204"/>
              </a:rPr>
              <a:t>, D. (2024). </a:t>
            </a:r>
            <a:r>
              <a:rPr lang="en-GB" sz="950" i="1" dirty="0">
                <a:latin typeface="Arial" panose="020B0604020202020204"/>
                <a:cs typeface="Arial" panose="020B0604020202020204"/>
              </a:rPr>
              <a:t>AI Chatbot Brains Are Going Inside Robot Bodies. What Could Possibly Go Wrong?</a:t>
            </a:r>
            <a:r>
              <a:rPr lang="en-GB" sz="950" dirty="0">
                <a:latin typeface="Arial" panose="020B0604020202020204"/>
                <a:cs typeface="Arial" panose="020B0604020202020204"/>
              </a:rPr>
              <a:t> [online] Scientific American. Available at: </a:t>
            </a:r>
            <a:r>
              <a:rPr lang="en-GB" sz="950" u="sng" dirty="0">
                <a:latin typeface="Arial" panose="020B0604020202020204"/>
                <a:cs typeface="Arial" panose="020B0604020202020204"/>
                <a:hlinkClick r:id="rId14"/>
              </a:rPr>
              <a:t>https://www.scientificamerican.com/article/scientists-are-putting-chatgpt-brains-inside-robot-bodies-what-could-possibly-go-wrong</a:t>
            </a:r>
            <a:r>
              <a:rPr lang="en-GB" sz="950" dirty="0">
                <a:latin typeface="Arial" panose="020B0604020202020204"/>
                <a:cs typeface="Arial" panose="020B0604020202020204"/>
              </a:rPr>
              <a:t> [Accessed 9 Feb. 2026].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950" dirty="0">
                <a:latin typeface="Arial" panose="020B0604020202020204"/>
                <a:cs typeface="Arial" panose="020B0604020202020204"/>
              </a:rPr>
              <a:t> </a:t>
            </a:r>
            <a:endParaRPr lang="en-GB" sz="950" dirty="0">
              <a:latin typeface="Arial" panose="020B0604020202020204"/>
              <a:cs typeface="Arial" panose="020B0604020202020204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endParaRPr lang="en-GB" sz="950" dirty="0">
              <a:latin typeface="Arial" panose="020B0604020202020204"/>
              <a:cs typeface="Arial" panose="020B0604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134294182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Violet II">
      <a:dk1>
        <a:sysClr val="windowText" lastClr="000000"/>
      </a:dk1>
      <a:lt1>
        <a:sysClr val="window" lastClr="FFFFFF"/>
      </a:lt1>
      <a:dk2>
        <a:srgbClr val="632E62"/>
      </a:dk2>
      <a:lt2>
        <a:srgbClr val="EAE5EB"/>
      </a:lt2>
      <a:accent1>
        <a:srgbClr val="92278F"/>
      </a:accent1>
      <a:accent2>
        <a:srgbClr val="9B57D3"/>
      </a:accent2>
      <a:accent3>
        <a:srgbClr val="755DD9"/>
      </a:accent3>
      <a:accent4>
        <a:srgbClr val="665EB8"/>
      </a:accent4>
      <a:accent5>
        <a:srgbClr val="45A5ED"/>
      </a:accent5>
      <a:accent6>
        <a:srgbClr val="5982DB"/>
      </a:accent6>
      <a:hlink>
        <a:srgbClr val="0066FF"/>
      </a:hlink>
      <a:folHlink>
        <a:srgbClr val="666699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TM04033921[[fn=Damask]]</Template>
  <TotalTime>312</TotalTime>
  <Words>1168</Words>
  <Application>Microsoft Office PowerPoint</Application>
  <PresentationFormat>On-screen Show (16:9)</PresentationFormat>
  <Paragraphs>101</Paragraphs>
  <Slides>13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Corbel</vt:lpstr>
      <vt:lpstr>Symbol</vt:lpstr>
      <vt:lpstr>Arial</vt:lpstr>
      <vt:lpstr>Parallax</vt:lpstr>
      <vt:lpstr>Artificial Intelligence and Staff Collaboration Improving Service Quality in Hotels</vt:lpstr>
      <vt:lpstr>Introduction</vt:lpstr>
      <vt:lpstr>PowerPoint Presentation</vt:lpstr>
      <vt:lpstr>AI Adoption in the Hospitality Industry</vt:lpstr>
      <vt:lpstr>AI and Operational Efficiency</vt:lpstr>
      <vt:lpstr>Human Touch and Emotional Labour</vt:lpstr>
      <vt:lpstr>Limitations and Challenges</vt:lpstr>
      <vt:lpstr>Method</vt:lpstr>
      <vt:lpstr>PESTLE Analysis</vt:lpstr>
      <vt:lpstr>Industry Impact </vt:lpstr>
      <vt:lpstr>Conclusion </vt:lpstr>
      <vt:lpstr>Recommendations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Theme Selected: Artificial Intelligence and Staff Collaboration Improving Service Quality in Hotels</dc:title>
  <dc:creator>ABC 1</dc:creator>
  <cp:lastModifiedBy>Ana Maria Stoica (2245028)</cp:lastModifiedBy>
  <cp:revision>58</cp:revision>
  <dcterms:modified xsi:type="dcterms:W3CDTF">2026-02-25T08:57:55Z</dcterms:modified>
</cp:coreProperties>
</file>