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6" r:id="rId2"/>
    <p:sldId id="307" r:id="rId3"/>
    <p:sldId id="323" r:id="rId4"/>
    <p:sldId id="326" r:id="rId5"/>
    <p:sldId id="327" r:id="rId6"/>
    <p:sldId id="328" r:id="rId7"/>
    <p:sldId id="332" r:id="rId8"/>
    <p:sldId id="330" r:id="rId9"/>
    <p:sldId id="335" r:id="rId10"/>
    <p:sldId id="324" r:id="rId11"/>
    <p:sldId id="312" r:id="rId12"/>
    <p:sldId id="313" r:id="rId13"/>
    <p:sldId id="340" r:id="rId14"/>
    <p:sldId id="341" r:id="rId15"/>
    <p:sldId id="342" r:id="rId16"/>
    <p:sldId id="266" r:id="rId17"/>
    <p:sldId id="276" r:id="rId18"/>
    <p:sldId id="287" r:id="rId19"/>
    <p:sldId id="288" r:id="rId20"/>
    <p:sldId id="289" r:id="rId21"/>
    <p:sldId id="290" r:id="rId22"/>
    <p:sldId id="286" r:id="rId23"/>
    <p:sldId id="277" r:id="rId24"/>
    <p:sldId id="333" r:id="rId25"/>
    <p:sldId id="306" r:id="rId26"/>
    <p:sldId id="336" r:id="rId27"/>
    <p:sldId id="334" r:id="rId28"/>
    <p:sldId id="343" r:id="rId29"/>
    <p:sldId id="309" r:id="rId30"/>
    <p:sldId id="311" r:id="rId31"/>
    <p:sldId id="310" r:id="rId32"/>
    <p:sldId id="337" r:id="rId33"/>
    <p:sldId id="338" r:id="rId34"/>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417961-AED5-4B87-983F-0E4E7DAB0A5F}" v="29" dt="2025-11-19T21:51:40.3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31" autoAdjust="0"/>
    <p:restoredTop sz="84755" autoAdjust="0"/>
  </p:normalViewPr>
  <p:slideViewPr>
    <p:cSldViewPr>
      <p:cViewPr varScale="1">
        <p:scale>
          <a:sx n="95" d="100"/>
          <a:sy n="95" d="100"/>
        </p:scale>
        <p:origin x="957" y="60"/>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notesViewPr>
    <p:cSldViewPr>
      <p:cViewPr varScale="1">
        <p:scale>
          <a:sx n="87" d="100"/>
          <a:sy n="87" d="100"/>
        </p:scale>
        <p:origin x="1650" y="45"/>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wa Kazimierska" userId="8edb7084-dccb-4d8f-9cfb-38098ea1d667" providerId="ADAL" clId="{1A417961-AED5-4B87-983F-0E4E7DAB0A5F}"/>
    <pc:docChg chg="custSel addSld delSld modSld">
      <pc:chgData name="Ewa Kazimierska" userId="8edb7084-dccb-4d8f-9cfb-38098ea1d667" providerId="ADAL" clId="{1A417961-AED5-4B87-983F-0E4E7DAB0A5F}" dt="2025-11-19T21:51:40.383" v="105"/>
      <pc:docMkLst>
        <pc:docMk/>
      </pc:docMkLst>
      <pc:sldChg chg="delSp modSp mod">
        <pc:chgData name="Ewa Kazimierska" userId="8edb7084-dccb-4d8f-9cfb-38098ea1d667" providerId="ADAL" clId="{1A417961-AED5-4B87-983F-0E4E7DAB0A5F}" dt="2025-11-13T15:42:39.007" v="34" actId="20577"/>
        <pc:sldMkLst>
          <pc:docMk/>
          <pc:sldMk cId="0" sldId="256"/>
        </pc:sldMkLst>
        <pc:spChg chg="mod">
          <ac:chgData name="Ewa Kazimierska" userId="8edb7084-dccb-4d8f-9cfb-38098ea1d667" providerId="ADAL" clId="{1A417961-AED5-4B87-983F-0E4E7DAB0A5F}" dt="2025-11-13T15:42:39.007" v="34" actId="20577"/>
          <ac:spMkLst>
            <pc:docMk/>
            <pc:sldMk cId="0" sldId="256"/>
            <ac:spMk id="2" creationId="{00000000-0000-0000-0000-000000000000}"/>
          </ac:spMkLst>
        </pc:spChg>
        <pc:spChg chg="del">
          <ac:chgData name="Ewa Kazimierska" userId="8edb7084-dccb-4d8f-9cfb-38098ea1d667" providerId="ADAL" clId="{1A417961-AED5-4B87-983F-0E4E7DAB0A5F}" dt="2025-11-13T15:42:22.154" v="9" actId="478"/>
          <ac:spMkLst>
            <pc:docMk/>
            <pc:sldMk cId="0" sldId="256"/>
            <ac:spMk id="6" creationId="{37EC2956-216B-4157-9D09-9208E33724C3}"/>
          </ac:spMkLst>
        </pc:spChg>
      </pc:sldChg>
      <pc:sldChg chg="modNotes modNotesTx">
        <pc:chgData name="Ewa Kazimierska" userId="8edb7084-dccb-4d8f-9cfb-38098ea1d667" providerId="ADAL" clId="{1A417961-AED5-4B87-983F-0E4E7DAB0A5F}" dt="2025-11-17T23:35:01.098" v="38" actId="27636"/>
        <pc:sldMkLst>
          <pc:docMk/>
          <pc:sldMk cId="4212078033" sldId="276"/>
        </pc:sldMkLst>
      </pc:sldChg>
      <pc:sldChg chg="modNotesTx">
        <pc:chgData name="Ewa Kazimierska" userId="8edb7084-dccb-4d8f-9cfb-38098ea1d667" providerId="ADAL" clId="{1A417961-AED5-4B87-983F-0E4E7DAB0A5F}" dt="2025-11-13T15:41:03.033" v="6" actId="6549"/>
        <pc:sldMkLst>
          <pc:docMk/>
          <pc:sldMk cId="2954642199" sldId="277"/>
        </pc:sldMkLst>
      </pc:sldChg>
      <pc:sldChg chg="modNotesTx">
        <pc:chgData name="Ewa Kazimierska" userId="8edb7084-dccb-4d8f-9cfb-38098ea1d667" providerId="ADAL" clId="{1A417961-AED5-4B87-983F-0E4E7DAB0A5F}" dt="2025-11-13T15:41:19.091" v="7" actId="6549"/>
        <pc:sldMkLst>
          <pc:docMk/>
          <pc:sldMk cId="790371442" sldId="306"/>
        </pc:sldMkLst>
      </pc:sldChg>
      <pc:sldChg chg="add del">
        <pc:chgData name="Ewa Kazimierska" userId="8edb7084-dccb-4d8f-9cfb-38098ea1d667" providerId="ADAL" clId="{1A417961-AED5-4B87-983F-0E4E7DAB0A5F}" dt="2025-11-19T21:51:40.383" v="105"/>
        <pc:sldMkLst>
          <pc:docMk/>
          <pc:sldMk cId="3889043662" sldId="309"/>
        </pc:sldMkLst>
      </pc:sldChg>
      <pc:sldChg chg="add del">
        <pc:chgData name="Ewa Kazimierska" userId="8edb7084-dccb-4d8f-9cfb-38098ea1d667" providerId="ADAL" clId="{1A417961-AED5-4B87-983F-0E4E7DAB0A5F}" dt="2025-11-19T21:51:40.383" v="105"/>
        <pc:sldMkLst>
          <pc:docMk/>
          <pc:sldMk cId="3980754935" sldId="310"/>
        </pc:sldMkLst>
      </pc:sldChg>
      <pc:sldChg chg="add del">
        <pc:chgData name="Ewa Kazimierska" userId="8edb7084-dccb-4d8f-9cfb-38098ea1d667" providerId="ADAL" clId="{1A417961-AED5-4B87-983F-0E4E7DAB0A5F}" dt="2025-11-19T21:51:40.383" v="105"/>
        <pc:sldMkLst>
          <pc:docMk/>
          <pc:sldMk cId="525372684" sldId="311"/>
        </pc:sldMkLst>
      </pc:sldChg>
      <pc:sldChg chg="modNotesTx">
        <pc:chgData name="Ewa Kazimierska" userId="8edb7084-dccb-4d8f-9cfb-38098ea1d667" providerId="ADAL" clId="{1A417961-AED5-4B87-983F-0E4E7DAB0A5F}" dt="2025-11-13T15:40:02.787" v="0" actId="6549"/>
        <pc:sldMkLst>
          <pc:docMk/>
          <pc:sldMk cId="1786167672" sldId="323"/>
        </pc:sldMkLst>
      </pc:sldChg>
      <pc:sldChg chg="modNotes modNotesTx">
        <pc:chgData name="Ewa Kazimierska" userId="8edb7084-dccb-4d8f-9cfb-38098ea1d667" providerId="ADAL" clId="{1A417961-AED5-4B87-983F-0E4E7DAB0A5F}" dt="2025-11-17T23:35:01.082" v="37" actId="27636"/>
        <pc:sldMkLst>
          <pc:docMk/>
          <pc:sldMk cId="2522757995" sldId="324"/>
        </pc:sldMkLst>
      </pc:sldChg>
      <pc:sldChg chg="del">
        <pc:chgData name="Ewa Kazimierska" userId="8edb7084-dccb-4d8f-9cfb-38098ea1d667" providerId="ADAL" clId="{1A417961-AED5-4B87-983F-0E4E7DAB0A5F}" dt="2025-11-13T15:42:09.423" v="8" actId="47"/>
        <pc:sldMkLst>
          <pc:docMk/>
          <pc:sldMk cId="1710666493" sldId="325"/>
        </pc:sldMkLst>
      </pc:sldChg>
      <pc:sldChg chg="modNotesTx">
        <pc:chgData name="Ewa Kazimierska" userId="8edb7084-dccb-4d8f-9cfb-38098ea1d667" providerId="ADAL" clId="{1A417961-AED5-4B87-983F-0E4E7DAB0A5F}" dt="2025-11-13T15:40:07.308" v="1" actId="6549"/>
        <pc:sldMkLst>
          <pc:docMk/>
          <pc:sldMk cId="558844377" sldId="326"/>
        </pc:sldMkLst>
      </pc:sldChg>
      <pc:sldChg chg="modNotesTx">
        <pc:chgData name="Ewa Kazimierska" userId="8edb7084-dccb-4d8f-9cfb-38098ea1d667" providerId="ADAL" clId="{1A417961-AED5-4B87-983F-0E4E7DAB0A5F}" dt="2025-11-13T15:40:14.155" v="2" actId="6549"/>
        <pc:sldMkLst>
          <pc:docMk/>
          <pc:sldMk cId="1910620247" sldId="328"/>
        </pc:sldMkLst>
      </pc:sldChg>
      <pc:sldChg chg="modNotes modNotesTx">
        <pc:chgData name="Ewa Kazimierska" userId="8edb7084-dccb-4d8f-9cfb-38098ea1d667" providerId="ADAL" clId="{1A417961-AED5-4B87-983F-0E4E7DAB0A5F}" dt="2025-11-17T23:35:01.068" v="36" actId="27636"/>
        <pc:sldMkLst>
          <pc:docMk/>
          <pc:sldMk cId="4289621466" sldId="332"/>
        </pc:sldMkLst>
      </pc:sldChg>
      <pc:sldChg chg="delSp mod">
        <pc:chgData name="Ewa Kazimierska" userId="8edb7084-dccb-4d8f-9cfb-38098ea1d667" providerId="ADAL" clId="{1A417961-AED5-4B87-983F-0E4E7DAB0A5F}" dt="2025-11-17T23:41:01.449" v="101" actId="478"/>
        <pc:sldMkLst>
          <pc:docMk/>
          <pc:sldMk cId="1972545187" sldId="333"/>
        </pc:sldMkLst>
        <pc:spChg chg="del">
          <ac:chgData name="Ewa Kazimierska" userId="8edb7084-dccb-4d8f-9cfb-38098ea1d667" providerId="ADAL" clId="{1A417961-AED5-4B87-983F-0E4E7DAB0A5F}" dt="2025-11-17T23:41:01.449" v="101" actId="478"/>
          <ac:spMkLst>
            <pc:docMk/>
            <pc:sldMk cId="1972545187" sldId="333"/>
            <ac:spMk id="16" creationId="{711E27EF-3373-4641-BBE3-245038D140E4}"/>
          </ac:spMkLst>
        </pc:spChg>
      </pc:sldChg>
      <pc:sldChg chg="add del">
        <pc:chgData name="Ewa Kazimierska" userId="8edb7084-dccb-4d8f-9cfb-38098ea1d667" providerId="ADAL" clId="{1A417961-AED5-4B87-983F-0E4E7DAB0A5F}" dt="2025-11-19T21:51:40.383" v="105"/>
        <pc:sldMkLst>
          <pc:docMk/>
          <pc:sldMk cId="3861016997" sldId="334"/>
        </pc:sldMkLst>
      </pc:sldChg>
      <pc:sldChg chg="add del">
        <pc:chgData name="Ewa Kazimierska" userId="8edb7084-dccb-4d8f-9cfb-38098ea1d667" providerId="ADAL" clId="{1A417961-AED5-4B87-983F-0E4E7DAB0A5F}" dt="2025-11-19T21:51:40.383" v="105"/>
        <pc:sldMkLst>
          <pc:docMk/>
          <pc:sldMk cId="4206828382" sldId="337"/>
        </pc:sldMkLst>
      </pc:sldChg>
      <pc:sldChg chg="add del">
        <pc:chgData name="Ewa Kazimierska" userId="8edb7084-dccb-4d8f-9cfb-38098ea1d667" providerId="ADAL" clId="{1A417961-AED5-4B87-983F-0E4E7DAB0A5F}" dt="2025-11-19T21:51:40.383" v="105"/>
        <pc:sldMkLst>
          <pc:docMk/>
          <pc:sldMk cId="172468469" sldId="338"/>
        </pc:sldMkLst>
      </pc:sldChg>
      <pc:sldChg chg="add del">
        <pc:chgData name="Ewa Kazimierska" userId="8edb7084-dccb-4d8f-9cfb-38098ea1d667" providerId="ADAL" clId="{1A417961-AED5-4B87-983F-0E4E7DAB0A5F}" dt="2025-11-19T21:51:14.104" v="104"/>
        <pc:sldMkLst>
          <pc:docMk/>
          <pc:sldMk cId="320500888" sldId="339"/>
        </pc:sldMkLst>
      </pc:sldChg>
      <pc:sldChg chg="delSp modSp mod">
        <pc:chgData name="Ewa Kazimierska" userId="8edb7084-dccb-4d8f-9cfb-38098ea1d667" providerId="ADAL" clId="{1A417961-AED5-4B87-983F-0E4E7DAB0A5F}" dt="2025-11-17T23:36:49.486" v="56" actId="255"/>
        <pc:sldMkLst>
          <pc:docMk/>
          <pc:sldMk cId="3490892516" sldId="340"/>
        </pc:sldMkLst>
        <pc:spChg chg="mod">
          <ac:chgData name="Ewa Kazimierska" userId="8edb7084-dccb-4d8f-9cfb-38098ea1d667" providerId="ADAL" clId="{1A417961-AED5-4B87-983F-0E4E7DAB0A5F}" dt="2025-11-17T23:36:49.486" v="56" actId="255"/>
          <ac:spMkLst>
            <pc:docMk/>
            <pc:sldMk cId="3490892516" sldId="340"/>
            <ac:spMk id="4" creationId="{5664C639-1274-456A-821F-200E12440BFD}"/>
          </ac:spMkLst>
        </pc:spChg>
        <pc:spChg chg="del">
          <ac:chgData name="Ewa Kazimierska" userId="8edb7084-dccb-4d8f-9cfb-38098ea1d667" providerId="ADAL" clId="{1A417961-AED5-4B87-983F-0E4E7DAB0A5F}" dt="2025-11-17T23:35:09.160" v="40" actId="478"/>
          <ac:spMkLst>
            <pc:docMk/>
            <pc:sldMk cId="3490892516" sldId="340"/>
            <ac:spMk id="6" creationId="{F9E839BA-DFD9-4AF5-A8B3-1B6D4CACAE07}"/>
          </ac:spMkLst>
        </pc:spChg>
        <pc:spChg chg="del">
          <ac:chgData name="Ewa Kazimierska" userId="8edb7084-dccb-4d8f-9cfb-38098ea1d667" providerId="ADAL" clId="{1A417961-AED5-4B87-983F-0E4E7DAB0A5F}" dt="2025-11-17T23:35:12.470" v="41" actId="478"/>
          <ac:spMkLst>
            <pc:docMk/>
            <pc:sldMk cId="3490892516" sldId="340"/>
            <ac:spMk id="8" creationId="{B47894FB-6D07-4C99-9FD7-495A65907013}"/>
          </ac:spMkLst>
        </pc:spChg>
      </pc:sldChg>
      <pc:sldChg chg="delSp modSp add mod">
        <pc:chgData name="Ewa Kazimierska" userId="8edb7084-dccb-4d8f-9cfb-38098ea1d667" providerId="ADAL" clId="{1A417961-AED5-4B87-983F-0E4E7DAB0A5F}" dt="2025-11-17T23:38:23.180" v="76" actId="1076"/>
        <pc:sldMkLst>
          <pc:docMk/>
          <pc:sldMk cId="3906066620" sldId="341"/>
        </pc:sldMkLst>
        <pc:spChg chg="del">
          <ac:chgData name="Ewa Kazimierska" userId="8edb7084-dccb-4d8f-9cfb-38098ea1d667" providerId="ADAL" clId="{1A417961-AED5-4B87-983F-0E4E7DAB0A5F}" dt="2025-11-17T23:36:57.531" v="57" actId="478"/>
          <ac:spMkLst>
            <pc:docMk/>
            <pc:sldMk cId="3906066620" sldId="341"/>
            <ac:spMk id="4" creationId="{5664C639-1274-456A-821F-200E12440BFD}"/>
          </ac:spMkLst>
        </pc:spChg>
        <pc:spChg chg="mod">
          <ac:chgData name="Ewa Kazimierska" userId="8edb7084-dccb-4d8f-9cfb-38098ea1d667" providerId="ADAL" clId="{1A417961-AED5-4B87-983F-0E4E7DAB0A5F}" dt="2025-11-17T23:38:23.180" v="76" actId="1076"/>
          <ac:spMkLst>
            <pc:docMk/>
            <pc:sldMk cId="3906066620" sldId="341"/>
            <ac:spMk id="6" creationId="{F9E839BA-DFD9-4AF5-A8B3-1B6D4CACAE07}"/>
          </ac:spMkLst>
        </pc:spChg>
        <pc:spChg chg="del">
          <ac:chgData name="Ewa Kazimierska" userId="8edb7084-dccb-4d8f-9cfb-38098ea1d667" providerId="ADAL" clId="{1A417961-AED5-4B87-983F-0E4E7DAB0A5F}" dt="2025-11-17T23:37:00.499" v="58" actId="478"/>
          <ac:spMkLst>
            <pc:docMk/>
            <pc:sldMk cId="3906066620" sldId="341"/>
            <ac:spMk id="8" creationId="{B47894FB-6D07-4C99-9FD7-495A65907013}"/>
          </ac:spMkLst>
        </pc:spChg>
      </pc:sldChg>
      <pc:sldChg chg="delSp modSp add mod">
        <pc:chgData name="Ewa Kazimierska" userId="8edb7084-dccb-4d8f-9cfb-38098ea1d667" providerId="ADAL" clId="{1A417961-AED5-4B87-983F-0E4E7DAB0A5F}" dt="2025-11-17T23:40:34.142" v="100" actId="255"/>
        <pc:sldMkLst>
          <pc:docMk/>
          <pc:sldMk cId="2152141871" sldId="342"/>
        </pc:sldMkLst>
        <pc:spChg chg="del">
          <ac:chgData name="Ewa Kazimierska" userId="8edb7084-dccb-4d8f-9cfb-38098ea1d667" providerId="ADAL" clId="{1A417961-AED5-4B87-983F-0E4E7DAB0A5F}" dt="2025-11-17T23:39:06.135" v="78" actId="478"/>
          <ac:spMkLst>
            <pc:docMk/>
            <pc:sldMk cId="2152141871" sldId="342"/>
            <ac:spMk id="4" creationId="{5664C639-1274-456A-821F-200E12440BFD}"/>
          </ac:spMkLst>
        </pc:spChg>
        <pc:spChg chg="del">
          <ac:chgData name="Ewa Kazimierska" userId="8edb7084-dccb-4d8f-9cfb-38098ea1d667" providerId="ADAL" clId="{1A417961-AED5-4B87-983F-0E4E7DAB0A5F}" dt="2025-11-17T23:39:03.348" v="77" actId="478"/>
          <ac:spMkLst>
            <pc:docMk/>
            <pc:sldMk cId="2152141871" sldId="342"/>
            <ac:spMk id="6" creationId="{F9E839BA-DFD9-4AF5-A8B3-1B6D4CACAE07}"/>
          </ac:spMkLst>
        </pc:spChg>
        <pc:spChg chg="mod">
          <ac:chgData name="Ewa Kazimierska" userId="8edb7084-dccb-4d8f-9cfb-38098ea1d667" providerId="ADAL" clId="{1A417961-AED5-4B87-983F-0E4E7DAB0A5F}" dt="2025-11-17T23:40:34.142" v="100" actId="255"/>
          <ac:spMkLst>
            <pc:docMk/>
            <pc:sldMk cId="2152141871" sldId="342"/>
            <ac:spMk id="8" creationId="{B47894FB-6D07-4C99-9FD7-495A65907013}"/>
          </ac:spMkLst>
        </pc:spChg>
      </pc:sldChg>
      <pc:sldChg chg="add del">
        <pc:chgData name="Ewa Kazimierska" userId="8edb7084-dccb-4d8f-9cfb-38098ea1d667" providerId="ADAL" clId="{1A417961-AED5-4B87-983F-0E4E7DAB0A5F}" dt="2025-11-19T21:51:14.104" v="104"/>
        <pc:sldMkLst>
          <pc:docMk/>
          <pc:sldMk cId="0" sldId="343"/>
        </pc:sldMkLst>
      </pc:sldChg>
      <pc:sldChg chg="add">
        <pc:chgData name="Ewa Kazimierska" userId="8edb7084-dccb-4d8f-9cfb-38098ea1d667" providerId="ADAL" clId="{1A417961-AED5-4B87-983F-0E4E7DAB0A5F}" dt="2025-11-19T21:51:40.383" v="105"/>
        <pc:sldMkLst>
          <pc:docMk/>
          <pc:sldMk cId="3706305528" sldId="343"/>
        </pc:sldMkLst>
      </pc:sldChg>
      <pc:sldChg chg="add del">
        <pc:chgData name="Ewa Kazimierska" userId="8edb7084-dccb-4d8f-9cfb-38098ea1d667" providerId="ADAL" clId="{1A417961-AED5-4B87-983F-0E4E7DAB0A5F}" dt="2025-11-19T21:51:14.104" v="104"/>
        <pc:sldMkLst>
          <pc:docMk/>
          <pc:sldMk cId="1792287711" sldId="344"/>
        </pc:sldMkLst>
      </pc:sldChg>
      <pc:sldChg chg="add del">
        <pc:chgData name="Ewa Kazimierska" userId="8edb7084-dccb-4d8f-9cfb-38098ea1d667" providerId="ADAL" clId="{1A417961-AED5-4B87-983F-0E4E7DAB0A5F}" dt="2025-11-19T21:51:14.104" v="104"/>
        <pc:sldMkLst>
          <pc:docMk/>
          <pc:sldMk cId="1628295965" sldId="345"/>
        </pc:sldMkLst>
      </pc:sldChg>
      <pc:sldChg chg="add del">
        <pc:chgData name="Ewa Kazimierska" userId="8edb7084-dccb-4d8f-9cfb-38098ea1d667" providerId="ADAL" clId="{1A417961-AED5-4B87-983F-0E4E7DAB0A5F}" dt="2025-11-19T21:51:14.104" v="104"/>
        <pc:sldMkLst>
          <pc:docMk/>
          <pc:sldMk cId="512258282" sldId="346"/>
        </pc:sldMkLst>
      </pc:sldChg>
      <pc:sldChg chg="add del">
        <pc:chgData name="Ewa Kazimierska" userId="8edb7084-dccb-4d8f-9cfb-38098ea1d667" providerId="ADAL" clId="{1A417961-AED5-4B87-983F-0E4E7DAB0A5F}" dt="2025-11-19T21:51:14.104" v="104"/>
        <pc:sldMkLst>
          <pc:docMk/>
          <pc:sldMk cId="1037951910" sldId="347"/>
        </pc:sldMkLst>
      </pc:sldChg>
      <pc:sldChg chg="add del">
        <pc:chgData name="Ewa Kazimierska" userId="8edb7084-dccb-4d8f-9cfb-38098ea1d667" providerId="ADAL" clId="{1A417961-AED5-4B87-983F-0E4E7DAB0A5F}" dt="2025-11-19T21:51:14.104" v="104"/>
        <pc:sldMkLst>
          <pc:docMk/>
          <pc:sldMk cId="247473255" sldId="348"/>
        </pc:sldMkLst>
      </pc:sldChg>
      <pc:sldChg chg="add del">
        <pc:chgData name="Ewa Kazimierska" userId="8edb7084-dccb-4d8f-9cfb-38098ea1d667" providerId="ADAL" clId="{1A417961-AED5-4B87-983F-0E4E7DAB0A5F}" dt="2025-11-19T21:51:14.104" v="104"/>
        <pc:sldMkLst>
          <pc:docMk/>
          <pc:sldMk cId="2721101921" sldId="349"/>
        </pc:sldMkLst>
      </pc:sldChg>
      <pc:sldChg chg="add del">
        <pc:chgData name="Ewa Kazimierska" userId="8edb7084-dccb-4d8f-9cfb-38098ea1d667" providerId="ADAL" clId="{1A417961-AED5-4B87-983F-0E4E7DAB0A5F}" dt="2025-11-19T21:51:14.104" v="104"/>
        <pc:sldMkLst>
          <pc:docMk/>
          <pc:sldMk cId="2178218483" sldId="350"/>
        </pc:sldMkLst>
      </pc:sldChg>
      <pc:sldChg chg="add del">
        <pc:chgData name="Ewa Kazimierska" userId="8edb7084-dccb-4d8f-9cfb-38098ea1d667" providerId="ADAL" clId="{1A417961-AED5-4B87-983F-0E4E7DAB0A5F}" dt="2025-11-19T21:51:14.104" v="104"/>
        <pc:sldMkLst>
          <pc:docMk/>
          <pc:sldMk cId="2603870179" sldId="351"/>
        </pc:sldMkLst>
      </pc:sldChg>
      <pc:sldChg chg="add del">
        <pc:chgData name="Ewa Kazimierska" userId="8edb7084-dccb-4d8f-9cfb-38098ea1d667" providerId="ADAL" clId="{1A417961-AED5-4B87-983F-0E4E7DAB0A5F}" dt="2025-11-19T21:51:14.104" v="104"/>
        <pc:sldMkLst>
          <pc:docMk/>
          <pc:sldMk cId="1552060772" sldId="352"/>
        </pc:sldMkLst>
      </pc:sldChg>
      <pc:sldChg chg="add del">
        <pc:chgData name="Ewa Kazimierska" userId="8edb7084-dccb-4d8f-9cfb-38098ea1d667" providerId="ADAL" clId="{1A417961-AED5-4B87-983F-0E4E7DAB0A5F}" dt="2025-11-19T21:51:14.104" v="104"/>
        <pc:sldMkLst>
          <pc:docMk/>
          <pc:sldMk cId="3290885149" sldId="353"/>
        </pc:sldMkLst>
      </pc:sldChg>
      <pc:sldChg chg="add del">
        <pc:chgData name="Ewa Kazimierska" userId="8edb7084-dccb-4d8f-9cfb-38098ea1d667" providerId="ADAL" clId="{1A417961-AED5-4B87-983F-0E4E7DAB0A5F}" dt="2025-11-19T21:51:14.104" v="104"/>
        <pc:sldMkLst>
          <pc:docMk/>
          <pc:sldMk cId="1069442660" sldId="354"/>
        </pc:sldMkLst>
      </pc:sldChg>
      <pc:sldChg chg="add del">
        <pc:chgData name="Ewa Kazimierska" userId="8edb7084-dccb-4d8f-9cfb-38098ea1d667" providerId="ADAL" clId="{1A417961-AED5-4B87-983F-0E4E7DAB0A5F}" dt="2025-11-19T21:51:14.104" v="104"/>
        <pc:sldMkLst>
          <pc:docMk/>
          <pc:sldMk cId="541610731" sldId="355"/>
        </pc:sldMkLst>
      </pc:sldChg>
      <pc:sldChg chg="add del">
        <pc:chgData name="Ewa Kazimierska" userId="8edb7084-dccb-4d8f-9cfb-38098ea1d667" providerId="ADAL" clId="{1A417961-AED5-4B87-983F-0E4E7DAB0A5F}" dt="2025-11-19T21:51:14.104" v="104"/>
        <pc:sldMkLst>
          <pc:docMk/>
          <pc:sldMk cId="0" sldId="356"/>
        </pc:sldMkLst>
      </pc:sldChg>
      <pc:sldChg chg="add del">
        <pc:chgData name="Ewa Kazimierska" userId="8edb7084-dccb-4d8f-9cfb-38098ea1d667" providerId="ADAL" clId="{1A417961-AED5-4B87-983F-0E4E7DAB0A5F}" dt="2025-11-19T21:51:14.104" v="104"/>
        <pc:sldMkLst>
          <pc:docMk/>
          <pc:sldMk cId="2776453141" sldId="357"/>
        </pc:sldMkLst>
      </pc:sldChg>
      <pc:sldChg chg="add del">
        <pc:chgData name="Ewa Kazimierska" userId="8edb7084-dccb-4d8f-9cfb-38098ea1d667" providerId="ADAL" clId="{1A417961-AED5-4B87-983F-0E4E7DAB0A5F}" dt="2025-11-19T21:51:14.104" v="104"/>
        <pc:sldMkLst>
          <pc:docMk/>
          <pc:sldMk cId="1703245705" sldId="358"/>
        </pc:sldMkLst>
      </pc:sldChg>
      <pc:sldChg chg="add del">
        <pc:chgData name="Ewa Kazimierska" userId="8edb7084-dccb-4d8f-9cfb-38098ea1d667" providerId="ADAL" clId="{1A417961-AED5-4B87-983F-0E4E7DAB0A5F}" dt="2025-11-19T21:51:14.104" v="104"/>
        <pc:sldMkLst>
          <pc:docMk/>
          <pc:sldMk cId="2056586216" sldId="359"/>
        </pc:sldMkLst>
      </pc:sldChg>
      <pc:sldChg chg="add del">
        <pc:chgData name="Ewa Kazimierska" userId="8edb7084-dccb-4d8f-9cfb-38098ea1d667" providerId="ADAL" clId="{1A417961-AED5-4B87-983F-0E4E7DAB0A5F}" dt="2025-11-19T21:51:14.104" v="104"/>
        <pc:sldMkLst>
          <pc:docMk/>
          <pc:sldMk cId="1240063838" sldId="360"/>
        </pc:sldMkLst>
      </pc:sldChg>
      <pc:sldChg chg="add del">
        <pc:chgData name="Ewa Kazimierska" userId="8edb7084-dccb-4d8f-9cfb-38098ea1d667" providerId="ADAL" clId="{1A417961-AED5-4B87-983F-0E4E7DAB0A5F}" dt="2025-11-19T21:51:14.104" v="104"/>
        <pc:sldMkLst>
          <pc:docMk/>
          <pc:sldMk cId="4257825361" sldId="361"/>
        </pc:sldMkLst>
      </pc:sldChg>
      <pc:sldChg chg="add del">
        <pc:chgData name="Ewa Kazimierska" userId="8edb7084-dccb-4d8f-9cfb-38098ea1d667" providerId="ADAL" clId="{1A417961-AED5-4B87-983F-0E4E7DAB0A5F}" dt="2025-11-19T21:51:14.104" v="104"/>
        <pc:sldMkLst>
          <pc:docMk/>
          <pc:sldMk cId="3318003061" sldId="362"/>
        </pc:sldMkLst>
      </pc:sldChg>
      <pc:sldChg chg="add del">
        <pc:chgData name="Ewa Kazimierska" userId="8edb7084-dccb-4d8f-9cfb-38098ea1d667" providerId="ADAL" clId="{1A417961-AED5-4B87-983F-0E4E7DAB0A5F}" dt="2025-11-19T21:51:14.104" v="104"/>
        <pc:sldMkLst>
          <pc:docMk/>
          <pc:sldMk cId="4184215123" sldId="363"/>
        </pc:sldMkLst>
      </pc:sldChg>
      <pc:sldChg chg="add del">
        <pc:chgData name="Ewa Kazimierska" userId="8edb7084-dccb-4d8f-9cfb-38098ea1d667" providerId="ADAL" clId="{1A417961-AED5-4B87-983F-0E4E7DAB0A5F}" dt="2025-11-19T21:51:14.104" v="104"/>
        <pc:sldMkLst>
          <pc:docMk/>
          <pc:sldMk cId="3870286885" sldId="364"/>
        </pc:sldMkLst>
      </pc:sldChg>
      <pc:sldChg chg="add del">
        <pc:chgData name="Ewa Kazimierska" userId="8edb7084-dccb-4d8f-9cfb-38098ea1d667" providerId="ADAL" clId="{1A417961-AED5-4B87-983F-0E4E7DAB0A5F}" dt="2025-11-19T21:51:14.104" v="104"/>
        <pc:sldMkLst>
          <pc:docMk/>
          <pc:sldMk cId="2767732237" sldId="365"/>
        </pc:sldMkLst>
      </pc:sldChg>
      <pc:sldChg chg="add del">
        <pc:chgData name="Ewa Kazimierska" userId="8edb7084-dccb-4d8f-9cfb-38098ea1d667" providerId="ADAL" clId="{1A417961-AED5-4B87-983F-0E4E7DAB0A5F}" dt="2025-11-19T21:51:14.104" v="104"/>
        <pc:sldMkLst>
          <pc:docMk/>
          <pc:sldMk cId="3934267431" sldId="366"/>
        </pc:sldMkLst>
      </pc:sldChg>
      <pc:sldChg chg="add del">
        <pc:chgData name="Ewa Kazimierska" userId="8edb7084-dccb-4d8f-9cfb-38098ea1d667" providerId="ADAL" clId="{1A417961-AED5-4B87-983F-0E4E7DAB0A5F}" dt="2025-11-19T21:51:14.104" v="104"/>
        <pc:sldMkLst>
          <pc:docMk/>
          <pc:sldMk cId="3706305528" sldId="36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C76BDB37-938F-41A0-A9C2-C9ABD97F0F34}" type="datetimeFigureOut">
              <a:rPr lang="en-GB" smtClean="0"/>
              <a:pPr/>
              <a:t>19/11/2025</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28467618-18BD-481B-BE96-C687ECB4E50A}" type="slidenum">
              <a:rPr lang="en-GB" smtClean="0"/>
              <a:pPr/>
              <a:t>‹#›</a:t>
            </a:fld>
            <a:endParaRPr lang="en-GB"/>
          </a:p>
        </p:txBody>
      </p:sp>
    </p:spTree>
    <p:extLst>
      <p:ext uri="{BB962C8B-B14F-4D97-AF65-F5344CB8AC3E}">
        <p14:creationId xmlns:p14="http://schemas.microsoft.com/office/powerpoint/2010/main" val="9132515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467618-18BD-481B-BE96-C687ECB4E50A}" type="slidenum">
              <a:rPr lang="en-GB" smtClean="0"/>
              <a:pPr/>
              <a:t>1</a:t>
            </a:fld>
            <a:endParaRPr lang="en-GB"/>
          </a:p>
        </p:txBody>
      </p:sp>
    </p:spTree>
    <p:extLst>
      <p:ext uri="{BB962C8B-B14F-4D97-AF65-F5344CB8AC3E}">
        <p14:creationId xmlns:p14="http://schemas.microsoft.com/office/powerpoint/2010/main" val="12521113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467618-18BD-481B-BE96-C687ECB4E50A}" type="slidenum">
              <a:rPr lang="en-GB" smtClean="0"/>
              <a:pPr/>
              <a:t>2</a:t>
            </a:fld>
            <a:endParaRPr lang="en-GB"/>
          </a:p>
        </p:txBody>
      </p:sp>
    </p:spTree>
    <p:extLst>
      <p:ext uri="{BB962C8B-B14F-4D97-AF65-F5344CB8AC3E}">
        <p14:creationId xmlns:p14="http://schemas.microsoft.com/office/powerpoint/2010/main" val="1566282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800" dirty="0"/>
          </a:p>
        </p:txBody>
      </p:sp>
      <p:sp>
        <p:nvSpPr>
          <p:cNvPr id="4" name="Slide Number Placeholder 3"/>
          <p:cNvSpPr>
            <a:spLocks noGrp="1"/>
          </p:cNvSpPr>
          <p:nvPr>
            <p:ph type="sldNum" sz="quarter" idx="5"/>
          </p:nvPr>
        </p:nvSpPr>
        <p:spPr/>
        <p:txBody>
          <a:bodyPr/>
          <a:lstStyle/>
          <a:p>
            <a:fld id="{28467618-18BD-481B-BE96-C687ECB4E50A}" type="slidenum">
              <a:rPr lang="en-GB" smtClean="0"/>
              <a:pPr/>
              <a:t>3</a:t>
            </a:fld>
            <a:endParaRPr lang="en-GB"/>
          </a:p>
        </p:txBody>
      </p:sp>
    </p:spTree>
    <p:extLst>
      <p:ext uri="{BB962C8B-B14F-4D97-AF65-F5344CB8AC3E}">
        <p14:creationId xmlns:p14="http://schemas.microsoft.com/office/powerpoint/2010/main" val="26969438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5"/>
          </p:nvPr>
        </p:nvSpPr>
        <p:spPr/>
        <p:txBody>
          <a:bodyPr/>
          <a:lstStyle/>
          <a:p>
            <a:fld id="{28467618-18BD-481B-BE96-C687ECB4E50A}" type="slidenum">
              <a:rPr lang="en-GB" smtClean="0"/>
              <a:pPr/>
              <a:t>4</a:t>
            </a:fld>
            <a:endParaRPr lang="en-GB"/>
          </a:p>
        </p:txBody>
      </p:sp>
    </p:spTree>
    <p:extLst>
      <p:ext uri="{BB962C8B-B14F-4D97-AF65-F5344CB8AC3E}">
        <p14:creationId xmlns:p14="http://schemas.microsoft.com/office/powerpoint/2010/main" val="3147560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5"/>
          </p:nvPr>
        </p:nvSpPr>
        <p:spPr/>
        <p:txBody>
          <a:bodyPr/>
          <a:lstStyle/>
          <a:p>
            <a:fld id="{28467618-18BD-481B-BE96-C687ECB4E50A}" type="slidenum">
              <a:rPr lang="en-GB" smtClean="0"/>
              <a:pPr/>
              <a:t>5</a:t>
            </a:fld>
            <a:endParaRPr lang="en-GB"/>
          </a:p>
        </p:txBody>
      </p:sp>
    </p:spTree>
    <p:extLst>
      <p:ext uri="{BB962C8B-B14F-4D97-AF65-F5344CB8AC3E}">
        <p14:creationId xmlns:p14="http://schemas.microsoft.com/office/powerpoint/2010/main" val="28995457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5"/>
          </p:nvPr>
        </p:nvSpPr>
        <p:spPr/>
        <p:txBody>
          <a:bodyPr/>
          <a:lstStyle/>
          <a:p>
            <a:fld id="{28467618-18BD-481B-BE96-C687ECB4E50A}" type="slidenum">
              <a:rPr lang="en-GB" smtClean="0"/>
              <a:pPr/>
              <a:t>6</a:t>
            </a:fld>
            <a:endParaRPr lang="en-GB"/>
          </a:p>
        </p:txBody>
      </p:sp>
    </p:spTree>
    <p:extLst>
      <p:ext uri="{BB962C8B-B14F-4D97-AF65-F5344CB8AC3E}">
        <p14:creationId xmlns:p14="http://schemas.microsoft.com/office/powerpoint/2010/main" val="24210830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5"/>
          </p:nvPr>
        </p:nvSpPr>
        <p:spPr/>
        <p:txBody>
          <a:bodyPr/>
          <a:lstStyle/>
          <a:p>
            <a:fld id="{28467618-18BD-481B-BE96-C687ECB4E50A}" type="slidenum">
              <a:rPr lang="en-GB" smtClean="0"/>
              <a:pPr/>
              <a:t>7</a:t>
            </a:fld>
            <a:endParaRPr lang="en-GB"/>
          </a:p>
        </p:txBody>
      </p:sp>
    </p:spTree>
    <p:extLst>
      <p:ext uri="{BB962C8B-B14F-4D97-AF65-F5344CB8AC3E}">
        <p14:creationId xmlns:p14="http://schemas.microsoft.com/office/powerpoint/2010/main" val="14482611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5"/>
          </p:nvPr>
        </p:nvSpPr>
        <p:spPr/>
        <p:txBody>
          <a:bodyPr/>
          <a:lstStyle/>
          <a:p>
            <a:fld id="{28467618-18BD-481B-BE96-C687ECB4E50A}" type="slidenum">
              <a:rPr lang="en-GB" smtClean="0"/>
              <a:pPr/>
              <a:t>8</a:t>
            </a:fld>
            <a:endParaRPr lang="en-GB"/>
          </a:p>
        </p:txBody>
      </p:sp>
    </p:spTree>
    <p:extLst>
      <p:ext uri="{BB962C8B-B14F-4D97-AF65-F5344CB8AC3E}">
        <p14:creationId xmlns:p14="http://schemas.microsoft.com/office/powerpoint/2010/main" val="38378981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467618-18BD-481B-BE96-C687ECB4E50A}" type="slidenum">
              <a:rPr lang="en-GB" smtClean="0"/>
              <a:pPr/>
              <a:t>9</a:t>
            </a:fld>
            <a:endParaRPr lang="en-GB"/>
          </a:p>
        </p:txBody>
      </p:sp>
    </p:spTree>
    <p:extLst>
      <p:ext uri="{BB962C8B-B14F-4D97-AF65-F5344CB8AC3E}">
        <p14:creationId xmlns:p14="http://schemas.microsoft.com/office/powerpoint/2010/main" val="29049824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5"/>
          </p:nvPr>
        </p:nvSpPr>
        <p:spPr/>
        <p:txBody>
          <a:bodyPr/>
          <a:lstStyle/>
          <a:p>
            <a:fld id="{28467618-18BD-481B-BE96-C687ECB4E50A}" type="slidenum">
              <a:rPr lang="en-GB" smtClean="0"/>
              <a:pPr/>
              <a:t>10</a:t>
            </a:fld>
            <a:endParaRPr lang="en-GB"/>
          </a:p>
        </p:txBody>
      </p:sp>
    </p:spTree>
    <p:extLst>
      <p:ext uri="{BB962C8B-B14F-4D97-AF65-F5344CB8AC3E}">
        <p14:creationId xmlns:p14="http://schemas.microsoft.com/office/powerpoint/2010/main" val="3800267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Reflecting </a:t>
            </a:r>
          </a:p>
        </p:txBody>
      </p:sp>
      <p:sp>
        <p:nvSpPr>
          <p:cNvPr id="4" name="Slide Number Placeholder 3"/>
          <p:cNvSpPr>
            <a:spLocks noGrp="1"/>
          </p:cNvSpPr>
          <p:nvPr>
            <p:ph type="sldNum" sz="quarter" idx="5"/>
          </p:nvPr>
        </p:nvSpPr>
        <p:spPr/>
        <p:txBody>
          <a:bodyPr/>
          <a:lstStyle/>
          <a:p>
            <a:fld id="{28467618-18BD-481B-BE96-C687ECB4E50A}" type="slidenum">
              <a:rPr lang="en-GB" smtClean="0"/>
              <a:pPr/>
              <a:t>11</a:t>
            </a:fld>
            <a:endParaRPr lang="en-GB"/>
          </a:p>
        </p:txBody>
      </p:sp>
    </p:spTree>
    <p:extLst>
      <p:ext uri="{BB962C8B-B14F-4D97-AF65-F5344CB8AC3E}">
        <p14:creationId xmlns:p14="http://schemas.microsoft.com/office/powerpoint/2010/main" val="4172148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467618-18BD-481B-BE96-C687ECB4E50A}" type="slidenum">
              <a:rPr lang="en-GB" smtClean="0"/>
              <a:pPr/>
              <a:t>12</a:t>
            </a:fld>
            <a:endParaRPr lang="en-GB"/>
          </a:p>
        </p:txBody>
      </p:sp>
    </p:spTree>
    <p:extLst>
      <p:ext uri="{BB962C8B-B14F-4D97-AF65-F5344CB8AC3E}">
        <p14:creationId xmlns:p14="http://schemas.microsoft.com/office/powerpoint/2010/main" val="27853804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88E1C878-F27A-4492-9E93-F241953C5C67}" type="slidenum">
              <a:rPr lang="en-GB" smtClean="0"/>
              <a:pPr>
                <a:defRPr/>
              </a:pPr>
              <a:t>17</a:t>
            </a:fld>
            <a:endParaRPr lang="en-GB" dirty="0"/>
          </a:p>
        </p:txBody>
      </p:sp>
    </p:spTree>
    <p:extLst>
      <p:ext uri="{BB962C8B-B14F-4D97-AF65-F5344CB8AC3E}">
        <p14:creationId xmlns:p14="http://schemas.microsoft.com/office/powerpoint/2010/main" val="7402667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18</a:t>
            </a:fld>
            <a:endParaRPr lang="en-GB"/>
          </a:p>
        </p:txBody>
      </p:sp>
    </p:spTree>
    <p:extLst>
      <p:ext uri="{BB962C8B-B14F-4D97-AF65-F5344CB8AC3E}">
        <p14:creationId xmlns:p14="http://schemas.microsoft.com/office/powerpoint/2010/main" val="1420944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19</a:t>
            </a:fld>
            <a:endParaRPr lang="en-GB"/>
          </a:p>
        </p:txBody>
      </p:sp>
    </p:spTree>
    <p:extLst>
      <p:ext uri="{BB962C8B-B14F-4D97-AF65-F5344CB8AC3E}">
        <p14:creationId xmlns:p14="http://schemas.microsoft.com/office/powerpoint/2010/main" val="4187366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20</a:t>
            </a:fld>
            <a:endParaRPr lang="en-GB"/>
          </a:p>
        </p:txBody>
      </p:sp>
    </p:spTree>
    <p:extLst>
      <p:ext uri="{BB962C8B-B14F-4D97-AF65-F5344CB8AC3E}">
        <p14:creationId xmlns:p14="http://schemas.microsoft.com/office/powerpoint/2010/main" val="29082315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21</a:t>
            </a:fld>
            <a:endParaRPr lang="en-GB"/>
          </a:p>
        </p:txBody>
      </p:sp>
    </p:spTree>
    <p:extLst>
      <p:ext uri="{BB962C8B-B14F-4D97-AF65-F5344CB8AC3E}">
        <p14:creationId xmlns:p14="http://schemas.microsoft.com/office/powerpoint/2010/main" val="17856195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22</a:t>
            </a:fld>
            <a:endParaRPr lang="en-GB"/>
          </a:p>
        </p:txBody>
      </p:sp>
    </p:spTree>
    <p:extLst>
      <p:ext uri="{BB962C8B-B14F-4D97-AF65-F5344CB8AC3E}">
        <p14:creationId xmlns:p14="http://schemas.microsoft.com/office/powerpoint/2010/main" val="35294807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DCC7210-4E2D-4B98-9D3F-BDC20EC195B5}" type="slidenum">
              <a:rPr lang="en-GB" smtClean="0"/>
              <a:pPr/>
              <a:t>23</a:t>
            </a:fld>
            <a:endParaRPr lang="en-GB"/>
          </a:p>
        </p:txBody>
      </p:sp>
    </p:spTree>
    <p:extLst>
      <p:ext uri="{BB962C8B-B14F-4D97-AF65-F5344CB8AC3E}">
        <p14:creationId xmlns:p14="http://schemas.microsoft.com/office/powerpoint/2010/main" val="30664732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5"/>
          </p:nvPr>
        </p:nvSpPr>
        <p:spPr/>
        <p:txBody>
          <a:bodyPr/>
          <a:lstStyle/>
          <a:p>
            <a:fld id="{28467618-18BD-481B-BE96-C687ECB4E50A}" type="slidenum">
              <a:rPr lang="en-GB" smtClean="0"/>
              <a:pPr/>
              <a:t>24</a:t>
            </a:fld>
            <a:endParaRPr lang="en-GB"/>
          </a:p>
        </p:txBody>
      </p:sp>
    </p:spTree>
    <p:extLst>
      <p:ext uri="{BB962C8B-B14F-4D97-AF65-F5344CB8AC3E}">
        <p14:creationId xmlns:p14="http://schemas.microsoft.com/office/powerpoint/2010/main" val="12614914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467618-18BD-481B-BE96-C687ECB4E50A}" type="slidenum">
              <a:rPr lang="en-GB" smtClean="0"/>
              <a:pPr/>
              <a:t>25</a:t>
            </a:fld>
            <a:endParaRPr lang="en-GB"/>
          </a:p>
        </p:txBody>
      </p:sp>
    </p:spTree>
    <p:extLst>
      <p:ext uri="{BB962C8B-B14F-4D97-AF65-F5344CB8AC3E}">
        <p14:creationId xmlns:p14="http://schemas.microsoft.com/office/powerpoint/2010/main" val="1451150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467618-18BD-481B-BE96-C687ECB4E50A}" type="slidenum">
              <a:rPr lang="en-GB" smtClean="0"/>
              <a:pPr/>
              <a:t>26</a:t>
            </a:fld>
            <a:endParaRPr lang="en-GB"/>
          </a:p>
        </p:txBody>
      </p:sp>
    </p:spTree>
    <p:extLst>
      <p:ext uri="{BB962C8B-B14F-4D97-AF65-F5344CB8AC3E}">
        <p14:creationId xmlns:p14="http://schemas.microsoft.com/office/powerpoint/2010/main" val="17376628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5"/>
          </p:nvPr>
        </p:nvSpPr>
        <p:spPr/>
        <p:txBody>
          <a:bodyPr/>
          <a:lstStyle/>
          <a:p>
            <a:fld id="{28467618-18BD-481B-BE96-C687ECB4E50A}" type="slidenum">
              <a:rPr lang="en-GB" smtClean="0"/>
              <a:pPr/>
              <a:t>27</a:t>
            </a:fld>
            <a:endParaRPr lang="en-GB"/>
          </a:p>
        </p:txBody>
      </p:sp>
    </p:spTree>
    <p:extLst>
      <p:ext uri="{BB962C8B-B14F-4D97-AF65-F5344CB8AC3E}">
        <p14:creationId xmlns:p14="http://schemas.microsoft.com/office/powerpoint/2010/main" val="36042926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5"/>
          </p:nvPr>
        </p:nvSpPr>
        <p:spPr/>
        <p:txBody>
          <a:bodyPr/>
          <a:lstStyle/>
          <a:p>
            <a:fld id="{28467618-18BD-481B-BE96-C687ECB4E50A}" type="slidenum">
              <a:rPr lang="en-GB" smtClean="0"/>
              <a:pPr/>
              <a:t>29</a:t>
            </a:fld>
            <a:endParaRPr lang="en-GB"/>
          </a:p>
        </p:txBody>
      </p:sp>
    </p:spTree>
    <p:extLst>
      <p:ext uri="{BB962C8B-B14F-4D97-AF65-F5344CB8AC3E}">
        <p14:creationId xmlns:p14="http://schemas.microsoft.com/office/powerpoint/2010/main" val="3461256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8467618-18BD-481B-BE96-C687ECB4E50A}" type="slidenum">
              <a:rPr lang="en-GB" smtClean="0"/>
              <a:pPr/>
              <a:t>30</a:t>
            </a:fld>
            <a:endParaRPr lang="en-GB"/>
          </a:p>
        </p:txBody>
      </p:sp>
    </p:spTree>
    <p:extLst>
      <p:ext uri="{BB962C8B-B14F-4D97-AF65-F5344CB8AC3E}">
        <p14:creationId xmlns:p14="http://schemas.microsoft.com/office/powerpoint/2010/main" val="23030880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8467618-18BD-481B-BE96-C687ECB4E50A}" type="slidenum">
              <a:rPr lang="en-GB" smtClean="0"/>
              <a:pPr/>
              <a:t>31</a:t>
            </a:fld>
            <a:endParaRPr lang="en-GB"/>
          </a:p>
        </p:txBody>
      </p:sp>
    </p:spTree>
    <p:extLst>
      <p:ext uri="{BB962C8B-B14F-4D97-AF65-F5344CB8AC3E}">
        <p14:creationId xmlns:p14="http://schemas.microsoft.com/office/powerpoint/2010/main" val="1061454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8467618-18BD-481B-BE96-C687ECB4E50A}" type="slidenum">
              <a:rPr lang="en-GB" smtClean="0"/>
              <a:pPr/>
              <a:t>32</a:t>
            </a:fld>
            <a:endParaRPr lang="en-GB"/>
          </a:p>
        </p:txBody>
      </p:sp>
    </p:spTree>
    <p:extLst>
      <p:ext uri="{BB962C8B-B14F-4D97-AF65-F5344CB8AC3E}">
        <p14:creationId xmlns:p14="http://schemas.microsoft.com/office/powerpoint/2010/main" val="42947427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8467618-18BD-481B-BE96-C687ECB4E50A}" type="slidenum">
              <a:rPr lang="en-GB" smtClean="0"/>
              <a:pPr/>
              <a:t>33</a:t>
            </a:fld>
            <a:endParaRPr lang="en-GB"/>
          </a:p>
        </p:txBody>
      </p:sp>
    </p:spTree>
    <p:extLst>
      <p:ext uri="{BB962C8B-B14F-4D97-AF65-F5344CB8AC3E}">
        <p14:creationId xmlns:p14="http://schemas.microsoft.com/office/powerpoint/2010/main" val="35041781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DFD6C39-0BED-4FD0-AA59-BFE0E330F776}" type="datetimeFigureOut">
              <a:rPr lang="en-GB" smtClean="0"/>
              <a:pPr/>
              <a:t>19/11/2025</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50F059A-83BA-480F-A085-A9D677505177}"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FD6C39-0BED-4FD0-AA59-BFE0E330F776}" type="datetimeFigureOut">
              <a:rPr lang="en-GB" smtClean="0"/>
              <a:pPr/>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F059A-83BA-480F-A085-A9D677505177}"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DFD6C39-0BED-4FD0-AA59-BFE0E330F776}" type="datetimeFigureOut">
              <a:rPr lang="en-GB" smtClean="0"/>
              <a:pPr/>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F059A-83BA-480F-A085-A9D677505177}"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DFD6C39-0BED-4FD0-AA59-BFE0E330F776}" type="datetimeFigureOut">
              <a:rPr lang="en-GB" smtClean="0"/>
              <a:pPr/>
              <a:t>19/11/2025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0F059A-83BA-480F-A085-A9D677505177}"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DFD6C39-0BED-4FD0-AA59-BFE0E330F776}" type="datetimeFigureOut">
              <a:rPr lang="en-GB" smtClean="0"/>
              <a:pPr/>
              <a:t>19/11/2025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0F059A-83BA-480F-A085-A9D677505177}"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DFD6C39-0BED-4FD0-AA59-BFE0E330F776}" type="datetimeFigureOut">
              <a:rPr lang="en-GB" smtClean="0"/>
              <a:pPr/>
              <a:t>19/11/2025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0F059A-83BA-480F-A085-A9D677505177}"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FD6C39-0BED-4FD0-AA59-BFE0E330F776}" type="datetimeFigureOut">
              <a:rPr lang="en-GB" smtClean="0"/>
              <a:pPr/>
              <a:t>19/11/2025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0F059A-83BA-480F-A085-A9D67750517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8DFD6C39-0BED-4FD0-AA59-BFE0E330F776}" type="datetimeFigureOut">
              <a:rPr lang="en-GB" smtClean="0"/>
              <a:pPr/>
              <a:t>19/11/2025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0F059A-83BA-480F-A085-A9D677505177}"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DFD6C39-0BED-4FD0-AA59-BFE0E330F776}" type="datetimeFigureOut">
              <a:rPr lang="en-GB" smtClean="0"/>
              <a:pPr/>
              <a:t>19/11/2025</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650F059A-83BA-480F-A085-A9D677505177}"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FD6C39-0BED-4FD0-AA59-BFE0E330F776}" type="datetimeFigureOut">
              <a:rPr lang="en-GB" smtClean="0"/>
              <a:pPr/>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F059A-83BA-480F-A085-A9D67750517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FD6C39-0BED-4FD0-AA59-BFE0E330F776}" type="datetimeFigureOut">
              <a:rPr lang="en-GB" smtClean="0"/>
              <a:pPr/>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0F059A-83BA-480F-A085-A9D67750517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DFD6C39-0BED-4FD0-AA59-BFE0E330F776}" type="datetimeFigureOut">
              <a:rPr lang="en-GB" smtClean="0"/>
              <a:pPr/>
              <a:t>19/11/2025</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50F059A-83BA-480F-A085-A9D67750517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career-advice.jobs.ac.uk/professional/why-personal-development-planning-pdp-matters/" TargetMode="External"/><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hyperlink" Target="https://cpdonline.co.uk/knowledge-base/business/what-are-personal-development-plans/#:~:text=A%20personal%20development%20plan%2C%20which%20is%20also%20known,goals.%205%20Anything%20that%20could%20hinder%20your%20progress." TargetMode="External"/><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ordpress.com/" TargetMode="External"/><Relationship Id="rId2" Type="http://schemas.openxmlformats.org/officeDocument/2006/relationships/hyperlink" Target="https://sites.google.com/" TargetMode="External"/><Relationship Id="rId1" Type="http://schemas.openxmlformats.org/officeDocument/2006/relationships/slideLayout" Target="../slideLayouts/slideLayout2.xml"/><Relationship Id="rId5" Type="http://schemas.openxmlformats.org/officeDocument/2006/relationships/hyperlink" Target="https://mahara.org/" TargetMode="External"/><Relationship Id="rId4" Type="http://schemas.openxmlformats.org/officeDocument/2006/relationships/hyperlink" Target="https://portfolio.adobe.com/"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www.wikihow.com/Define-Your-Personal-Values"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hyperlink" Target="https://www.cmu.edu/career/documents/my-career-path/values-exercise.pdf"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wikihow.com/Define-Your-Personal-Values"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hyperlink" Target="https://www.cmu.edu/career/documents/my-career-path/values-exercise.pdf"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0"/>
            <a:ext cx="8352928" cy="1268760"/>
          </a:xfrm>
        </p:spPr>
        <p:txBody>
          <a:bodyPr/>
          <a:lstStyle/>
          <a:p>
            <a:pPr algn="ctr"/>
            <a:r>
              <a:rPr lang="en-GB" dirty="0"/>
              <a:t>Personal Development Plan</a:t>
            </a:r>
          </a:p>
        </p:txBody>
      </p:sp>
      <p:pic>
        <p:nvPicPr>
          <p:cNvPr id="5" name="Picture 4">
            <a:extLst>
              <a:ext uri="{FF2B5EF4-FFF2-40B4-BE49-F238E27FC236}">
                <a16:creationId xmlns:a16="http://schemas.microsoft.com/office/drawing/2014/main" id="{766433DD-595B-48E6-BFC7-0C8B770EBAA3}"/>
              </a:ext>
            </a:extLst>
          </p:cNvPr>
          <p:cNvPicPr>
            <a:picLocks noChangeAspect="1"/>
          </p:cNvPicPr>
          <p:nvPr/>
        </p:nvPicPr>
        <p:blipFill rotWithShape="1">
          <a:blip r:embed="rId3"/>
          <a:srcRect l="1" r="508"/>
          <a:stretch/>
        </p:blipFill>
        <p:spPr>
          <a:xfrm>
            <a:off x="1322117" y="1772816"/>
            <a:ext cx="6499765" cy="3578928"/>
          </a:xfrm>
          <a:prstGeom prst="rect">
            <a:avLst/>
          </a:prstGeom>
        </p:spPr>
      </p:pic>
      <p:sp>
        <p:nvSpPr>
          <p:cNvPr id="4" name="TextBox 3">
            <a:extLst>
              <a:ext uri="{FF2B5EF4-FFF2-40B4-BE49-F238E27FC236}">
                <a16:creationId xmlns:a16="http://schemas.microsoft.com/office/drawing/2014/main" id="{558AF07F-89FC-4D15-A71A-A05DF10BD149}"/>
              </a:ext>
            </a:extLst>
          </p:cNvPr>
          <p:cNvSpPr txBox="1"/>
          <p:nvPr/>
        </p:nvSpPr>
        <p:spPr>
          <a:xfrm>
            <a:off x="3347864" y="5805264"/>
            <a:ext cx="2395207" cy="369332"/>
          </a:xfrm>
          <a:prstGeom prst="rect">
            <a:avLst/>
          </a:prstGeom>
          <a:noFill/>
        </p:spPr>
        <p:txBody>
          <a:bodyPr wrap="none" rtlCol="0">
            <a:spAutoFit/>
          </a:bodyPr>
          <a:lstStyle/>
          <a:p>
            <a:r>
              <a:rPr lang="en-GB" dirty="0"/>
              <a:t>Dr Ewa Kazimierska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04D928B-127B-4B47-A219-953BAC3945C6}"/>
              </a:ext>
            </a:extLst>
          </p:cNvPr>
          <p:cNvSpPr>
            <a:spLocks noGrp="1"/>
          </p:cNvSpPr>
          <p:nvPr>
            <p:ph idx="1"/>
          </p:nvPr>
        </p:nvSpPr>
        <p:spPr>
          <a:xfrm>
            <a:off x="444103" y="1196752"/>
            <a:ext cx="8229600" cy="4525963"/>
          </a:xfrm>
        </p:spPr>
        <p:txBody>
          <a:bodyPr/>
          <a:lstStyle/>
          <a:p>
            <a:pPr marL="342900" indent="-342900">
              <a:buAutoNum type="arabicPeriod"/>
            </a:pPr>
            <a:r>
              <a:rPr lang="en-US" dirty="0">
                <a:solidFill>
                  <a:srgbClr val="373A3C"/>
                </a:solidFill>
                <a:cs typeface="Calibri" panose="020F0502020204030204" pitchFamily="34" charset="0"/>
              </a:rPr>
              <a:t>Thinking about and creating a Personal Development Plan 'PDP' (if you are in employment, this may already be in place)</a:t>
            </a:r>
          </a:p>
          <a:p>
            <a:pPr marL="342900" indent="-342900">
              <a:buAutoNum type="arabicPeriod"/>
            </a:pPr>
            <a:endParaRPr lang="en-US" dirty="0">
              <a:solidFill>
                <a:srgbClr val="373A3C"/>
              </a:solidFill>
              <a:cs typeface="Calibri" panose="020F0502020204030204" pitchFamily="34" charset="0"/>
            </a:endParaRPr>
          </a:p>
          <a:p>
            <a:pPr marL="342900" indent="-342900">
              <a:buAutoNum type="arabicPeriod"/>
            </a:pPr>
            <a:r>
              <a:rPr lang="en-US" dirty="0">
                <a:solidFill>
                  <a:srgbClr val="373A3C"/>
                </a:solidFill>
                <a:cs typeface="Calibri" panose="020F0502020204030204" pitchFamily="34" charset="0"/>
              </a:rPr>
              <a:t>Thinking about and creating an 'e-portfolio’ </a:t>
            </a:r>
          </a:p>
          <a:p>
            <a:pPr marL="342900" indent="-342900">
              <a:buFont typeface="Wingdings 3"/>
              <a:buAutoNum type="arabicPeriod"/>
            </a:pPr>
            <a:endParaRPr lang="en-US" dirty="0">
              <a:solidFill>
                <a:srgbClr val="373A3C"/>
              </a:solidFill>
              <a:cs typeface="Calibri" panose="020F0502020204030204" pitchFamily="34" charset="0"/>
            </a:endParaRPr>
          </a:p>
          <a:p>
            <a:pPr marL="342900" indent="-342900">
              <a:buFont typeface="Wingdings 3"/>
              <a:buAutoNum type="arabicPeriod"/>
            </a:pPr>
            <a:r>
              <a:rPr lang="en-US" dirty="0">
                <a:solidFill>
                  <a:srgbClr val="373A3C"/>
                </a:solidFill>
                <a:cs typeface="Calibri" panose="020F0502020204030204" pitchFamily="34" charset="0"/>
              </a:rPr>
              <a:t> Constructing a system that can contain these, as well as potentially other important information you hold in a digital format. </a:t>
            </a:r>
            <a:endParaRPr lang="en-GB" dirty="0"/>
          </a:p>
        </p:txBody>
      </p:sp>
      <p:sp>
        <p:nvSpPr>
          <p:cNvPr id="8" name="Title 7">
            <a:extLst>
              <a:ext uri="{FF2B5EF4-FFF2-40B4-BE49-F238E27FC236}">
                <a16:creationId xmlns:a16="http://schemas.microsoft.com/office/drawing/2014/main" id="{A6F703AA-1C23-4AC9-B48F-414B145C0A98}"/>
              </a:ext>
            </a:extLst>
          </p:cNvPr>
          <p:cNvSpPr>
            <a:spLocks noGrp="1"/>
          </p:cNvSpPr>
          <p:nvPr>
            <p:ph type="title"/>
          </p:nvPr>
        </p:nvSpPr>
        <p:spPr>
          <a:xfrm>
            <a:off x="0" y="-7715"/>
            <a:ext cx="8229600" cy="1143000"/>
          </a:xfrm>
        </p:spPr>
        <p:txBody>
          <a:bodyPr/>
          <a:lstStyle/>
          <a:p>
            <a:r>
              <a:rPr lang="en-GB" dirty="0"/>
              <a:t>Introduction </a:t>
            </a:r>
          </a:p>
        </p:txBody>
      </p:sp>
      <p:sp>
        <p:nvSpPr>
          <p:cNvPr id="4" name="TextBox 3">
            <a:extLst>
              <a:ext uri="{FF2B5EF4-FFF2-40B4-BE49-F238E27FC236}">
                <a16:creationId xmlns:a16="http://schemas.microsoft.com/office/drawing/2014/main" id="{D4CCAAB2-FE67-47F3-B344-6AA860A7D587}"/>
              </a:ext>
            </a:extLst>
          </p:cNvPr>
          <p:cNvSpPr txBox="1"/>
          <p:nvPr/>
        </p:nvSpPr>
        <p:spPr>
          <a:xfrm>
            <a:off x="2483768" y="5473005"/>
            <a:ext cx="7041976" cy="738664"/>
          </a:xfrm>
          <a:prstGeom prst="rect">
            <a:avLst/>
          </a:prstGeom>
          <a:noFill/>
        </p:spPr>
        <p:txBody>
          <a:bodyPr wrap="square">
            <a:spAutoFit/>
          </a:bodyPr>
          <a:lstStyle/>
          <a:p>
            <a:pPr algn="l"/>
            <a:r>
              <a:rPr lang="en-US" sz="1400" b="0" i="0" dirty="0">
                <a:solidFill>
                  <a:srgbClr val="00B0F0"/>
                </a:solidFill>
                <a:effectLst/>
                <a:cs typeface="Calibri" panose="020F0502020204030204" pitchFamily="34" charset="0"/>
              </a:rPr>
              <a:t>The 'system' needs to be easy to use. Easy to back up. Easy to access. Expandable over time and preferably needs to keep on being usable for decades to come.</a:t>
            </a:r>
          </a:p>
        </p:txBody>
      </p:sp>
    </p:spTree>
    <p:extLst>
      <p:ext uri="{BB962C8B-B14F-4D97-AF65-F5344CB8AC3E}">
        <p14:creationId xmlns:p14="http://schemas.microsoft.com/office/powerpoint/2010/main" val="771210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35AC8-1790-4D9E-A8C6-D627D1C63B31}"/>
              </a:ext>
            </a:extLst>
          </p:cNvPr>
          <p:cNvSpPr>
            <a:spLocks noGrp="1"/>
          </p:cNvSpPr>
          <p:nvPr>
            <p:ph type="title"/>
          </p:nvPr>
        </p:nvSpPr>
        <p:spPr>
          <a:xfrm>
            <a:off x="11889" y="7488"/>
            <a:ext cx="9161147" cy="1143000"/>
          </a:xfrm>
        </p:spPr>
        <p:txBody>
          <a:bodyPr>
            <a:normAutofit/>
          </a:bodyPr>
          <a:lstStyle/>
          <a:p>
            <a:r>
              <a:rPr lang="en-GB" dirty="0"/>
              <a:t>Personal Development Plan, PDP</a:t>
            </a:r>
          </a:p>
        </p:txBody>
      </p:sp>
      <p:sp>
        <p:nvSpPr>
          <p:cNvPr id="6" name="TextBox 5">
            <a:extLst>
              <a:ext uri="{FF2B5EF4-FFF2-40B4-BE49-F238E27FC236}">
                <a16:creationId xmlns:a16="http://schemas.microsoft.com/office/drawing/2014/main" id="{26BCB130-E966-48E5-A1F9-A76C473B503B}"/>
              </a:ext>
            </a:extLst>
          </p:cNvPr>
          <p:cNvSpPr txBox="1"/>
          <p:nvPr/>
        </p:nvSpPr>
        <p:spPr>
          <a:xfrm>
            <a:off x="539552" y="1259175"/>
            <a:ext cx="7848872" cy="4339650"/>
          </a:xfrm>
          <a:prstGeom prst="rect">
            <a:avLst/>
          </a:prstGeom>
          <a:noFill/>
        </p:spPr>
        <p:txBody>
          <a:bodyPr wrap="square">
            <a:spAutoFit/>
          </a:bodyPr>
          <a:lstStyle/>
          <a:p>
            <a:pPr algn="l">
              <a:lnSpc>
                <a:spcPct val="150000"/>
              </a:lnSpc>
            </a:pPr>
            <a:r>
              <a:rPr lang="en-US" sz="2400" b="0" i="0" dirty="0">
                <a:solidFill>
                  <a:srgbClr val="373A3C"/>
                </a:solidFill>
                <a:effectLst/>
              </a:rPr>
              <a:t>PDP (</a:t>
            </a:r>
            <a:r>
              <a:rPr lang="en-US" sz="2400" b="1" i="0" dirty="0">
                <a:solidFill>
                  <a:srgbClr val="373A3C"/>
                </a:solidFill>
                <a:effectLst/>
              </a:rPr>
              <a:t>Personal Development Plan</a:t>
            </a:r>
            <a:r>
              <a:rPr lang="en-US" sz="2400" b="0" i="0" dirty="0">
                <a:solidFill>
                  <a:srgbClr val="373A3C"/>
                </a:solidFill>
                <a:effectLst/>
              </a:rPr>
              <a:t>) is:</a:t>
            </a:r>
          </a:p>
          <a:p>
            <a:pPr algn="l">
              <a:lnSpc>
                <a:spcPct val="150000"/>
              </a:lnSpc>
            </a:pPr>
            <a:r>
              <a:rPr lang="en-US" sz="2400" b="0" i="0" dirty="0">
                <a:solidFill>
                  <a:srgbClr val="373A3C"/>
                </a:solidFill>
                <a:effectLst/>
              </a:rPr>
              <a:t>'a structured and supported process undertaken by an individual to reflect upon their own learning, performance and/or achievement and to plan for their personal, educational and career development’</a:t>
            </a:r>
          </a:p>
          <a:p>
            <a:pPr marL="285750" indent="-285750">
              <a:lnSpc>
                <a:spcPct val="150000"/>
              </a:lnSpc>
              <a:buFontTx/>
              <a:buChar char="-"/>
            </a:pPr>
            <a:endParaRPr lang="en-US" sz="2400" b="0" i="0" dirty="0">
              <a:solidFill>
                <a:srgbClr val="373A3C"/>
              </a:solidFill>
              <a:effectLst/>
            </a:endParaRPr>
          </a:p>
          <a:p>
            <a:pPr algn="l"/>
            <a:endParaRPr lang="en-US" sz="2400" b="0" i="0" dirty="0">
              <a:solidFill>
                <a:srgbClr val="373A3C"/>
              </a:solidFill>
              <a:effectLst/>
            </a:endParaRPr>
          </a:p>
        </p:txBody>
      </p:sp>
      <p:sp>
        <p:nvSpPr>
          <p:cNvPr id="10" name="TextBox 9">
            <a:extLst>
              <a:ext uri="{FF2B5EF4-FFF2-40B4-BE49-F238E27FC236}">
                <a16:creationId xmlns:a16="http://schemas.microsoft.com/office/drawing/2014/main" id="{77A2FCFD-971F-4C44-93D9-093C028FF77F}"/>
              </a:ext>
            </a:extLst>
          </p:cNvPr>
          <p:cNvSpPr txBox="1"/>
          <p:nvPr/>
        </p:nvSpPr>
        <p:spPr>
          <a:xfrm>
            <a:off x="4436802" y="5013176"/>
            <a:ext cx="4578306" cy="369332"/>
          </a:xfrm>
          <a:prstGeom prst="rect">
            <a:avLst/>
          </a:prstGeom>
          <a:noFill/>
        </p:spPr>
        <p:txBody>
          <a:bodyPr wrap="square">
            <a:spAutoFit/>
          </a:bodyPr>
          <a:lstStyle/>
          <a:p>
            <a:r>
              <a:rPr lang="en-US" b="0" i="0" dirty="0">
                <a:solidFill>
                  <a:srgbClr val="424242"/>
                </a:solidFill>
                <a:effectLst/>
                <a:latin typeface="Helvetica" panose="020B0604020202020204" pitchFamily="34" charset="0"/>
              </a:rPr>
              <a:t>The Higher Education Academy (HEA)</a:t>
            </a:r>
            <a:endParaRPr lang="en-GB" dirty="0"/>
          </a:p>
        </p:txBody>
      </p:sp>
      <p:sp>
        <p:nvSpPr>
          <p:cNvPr id="12" name="TextBox 11">
            <a:extLst>
              <a:ext uri="{FF2B5EF4-FFF2-40B4-BE49-F238E27FC236}">
                <a16:creationId xmlns:a16="http://schemas.microsoft.com/office/drawing/2014/main" id="{576C2697-FDEA-4E5C-9DD2-A06157307C46}"/>
              </a:ext>
            </a:extLst>
          </p:cNvPr>
          <p:cNvSpPr txBox="1"/>
          <p:nvPr/>
        </p:nvSpPr>
        <p:spPr>
          <a:xfrm>
            <a:off x="3923928" y="6021288"/>
            <a:ext cx="5321117" cy="646331"/>
          </a:xfrm>
          <a:prstGeom prst="rect">
            <a:avLst/>
          </a:prstGeom>
          <a:noFill/>
        </p:spPr>
        <p:txBody>
          <a:bodyPr wrap="square">
            <a:spAutoFit/>
          </a:bodyPr>
          <a:lstStyle/>
          <a:p>
            <a:r>
              <a:rPr lang="en-US" dirty="0">
                <a:hlinkClick r:id="rId3"/>
              </a:rPr>
              <a:t>Why Personal Development Planning (PDP) Matters - career-advice.jobs.ac.uk</a:t>
            </a:r>
            <a:endParaRPr lang="en-GB" dirty="0"/>
          </a:p>
        </p:txBody>
      </p:sp>
    </p:spTree>
    <p:extLst>
      <p:ext uri="{BB962C8B-B14F-4D97-AF65-F5344CB8AC3E}">
        <p14:creationId xmlns:p14="http://schemas.microsoft.com/office/powerpoint/2010/main" val="17861676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35AC8-1790-4D9E-A8C6-D627D1C63B31}"/>
              </a:ext>
            </a:extLst>
          </p:cNvPr>
          <p:cNvSpPr>
            <a:spLocks noGrp="1"/>
          </p:cNvSpPr>
          <p:nvPr>
            <p:ph type="title"/>
          </p:nvPr>
        </p:nvSpPr>
        <p:spPr>
          <a:xfrm>
            <a:off x="11890" y="7488"/>
            <a:ext cx="8229600" cy="1143000"/>
          </a:xfrm>
        </p:spPr>
        <p:txBody>
          <a:bodyPr/>
          <a:lstStyle/>
          <a:p>
            <a:r>
              <a:rPr lang="en-GB" dirty="0"/>
              <a:t>PDP as an action plan</a:t>
            </a:r>
          </a:p>
        </p:txBody>
      </p:sp>
      <p:sp>
        <p:nvSpPr>
          <p:cNvPr id="9" name="TextBox 8">
            <a:extLst>
              <a:ext uri="{FF2B5EF4-FFF2-40B4-BE49-F238E27FC236}">
                <a16:creationId xmlns:a16="http://schemas.microsoft.com/office/drawing/2014/main" id="{3A5C77AC-5734-4BAF-9539-429DD8CAAB2D}"/>
              </a:ext>
            </a:extLst>
          </p:cNvPr>
          <p:cNvSpPr txBox="1"/>
          <p:nvPr/>
        </p:nvSpPr>
        <p:spPr>
          <a:xfrm>
            <a:off x="3491880" y="6093296"/>
            <a:ext cx="5508104" cy="646331"/>
          </a:xfrm>
          <a:prstGeom prst="rect">
            <a:avLst/>
          </a:prstGeom>
          <a:noFill/>
        </p:spPr>
        <p:txBody>
          <a:bodyPr wrap="square">
            <a:spAutoFit/>
          </a:bodyPr>
          <a:lstStyle/>
          <a:p>
            <a:r>
              <a:rPr lang="en-GB" b="1" i="0" dirty="0">
                <a:solidFill>
                  <a:srgbClr val="00B0F0"/>
                </a:solidFill>
                <a:effectLst/>
              </a:rPr>
              <a:t>“if you fail to plan, you are planning to fail”.    </a:t>
            </a:r>
            <a:r>
              <a:rPr lang="en-GB" b="1" i="1" dirty="0">
                <a:solidFill>
                  <a:srgbClr val="00B0F0"/>
                </a:solidFill>
                <a:effectLst/>
              </a:rPr>
              <a:t>Benjamin Franklin</a:t>
            </a:r>
            <a:endParaRPr lang="en-GB" i="1" dirty="0">
              <a:solidFill>
                <a:srgbClr val="00B0F0"/>
              </a:solidFill>
            </a:endParaRPr>
          </a:p>
        </p:txBody>
      </p:sp>
      <p:sp>
        <p:nvSpPr>
          <p:cNvPr id="11" name="TextBox 10">
            <a:extLst>
              <a:ext uri="{FF2B5EF4-FFF2-40B4-BE49-F238E27FC236}">
                <a16:creationId xmlns:a16="http://schemas.microsoft.com/office/drawing/2014/main" id="{785D4B68-3037-4909-AA61-CA094654F593}"/>
              </a:ext>
            </a:extLst>
          </p:cNvPr>
          <p:cNvSpPr txBox="1"/>
          <p:nvPr/>
        </p:nvSpPr>
        <p:spPr>
          <a:xfrm>
            <a:off x="323528" y="980728"/>
            <a:ext cx="9145016" cy="5032147"/>
          </a:xfrm>
          <a:prstGeom prst="rect">
            <a:avLst/>
          </a:prstGeom>
          <a:noFill/>
        </p:spPr>
        <p:txBody>
          <a:bodyPr wrap="square">
            <a:spAutoFit/>
          </a:bodyPr>
          <a:lstStyle/>
          <a:p>
            <a:pPr algn="l">
              <a:lnSpc>
                <a:spcPct val="150000"/>
              </a:lnSpc>
            </a:pPr>
            <a:r>
              <a:rPr lang="en-GB" sz="2400" b="1" i="0" dirty="0">
                <a:solidFill>
                  <a:srgbClr val="3A3A3A"/>
                </a:solidFill>
                <a:effectLst/>
              </a:rPr>
              <a:t>PDP is an action plan that you can use to:</a:t>
            </a:r>
            <a:endParaRPr lang="en-GB" sz="2400" b="0" i="0" dirty="0">
              <a:solidFill>
                <a:srgbClr val="3A3A3A"/>
              </a:solidFill>
              <a:effectLst/>
            </a:endParaRPr>
          </a:p>
          <a:p>
            <a:pPr algn="l">
              <a:lnSpc>
                <a:spcPct val="150000"/>
              </a:lnSpc>
              <a:buFont typeface="Arial" panose="020B0604020202020204" pitchFamily="34" charset="0"/>
              <a:buChar char="•"/>
            </a:pPr>
            <a:r>
              <a:rPr lang="en-GB" sz="2400" b="0" i="0" dirty="0">
                <a:solidFill>
                  <a:srgbClr val="3A3A3A"/>
                </a:solidFill>
                <a:effectLst/>
              </a:rPr>
              <a:t> clarify goals and specify what you want to achieve.</a:t>
            </a:r>
          </a:p>
          <a:p>
            <a:pPr algn="l">
              <a:lnSpc>
                <a:spcPct val="150000"/>
              </a:lnSpc>
              <a:buFont typeface="Arial" panose="020B0604020202020204" pitchFamily="34" charset="0"/>
              <a:buChar char="•"/>
            </a:pPr>
            <a:r>
              <a:rPr lang="en-GB" sz="2400" b="0" i="0" dirty="0">
                <a:solidFill>
                  <a:srgbClr val="3A3A3A"/>
                </a:solidFill>
                <a:effectLst/>
              </a:rPr>
              <a:t> record strengths and weaknesses.</a:t>
            </a:r>
          </a:p>
          <a:p>
            <a:pPr algn="l">
              <a:lnSpc>
                <a:spcPct val="150000"/>
              </a:lnSpc>
              <a:buFont typeface="Arial" panose="020B0604020202020204" pitchFamily="34" charset="0"/>
              <a:buChar char="•"/>
            </a:pPr>
            <a:r>
              <a:rPr lang="en-GB" sz="2400" b="0" i="0" dirty="0">
                <a:solidFill>
                  <a:srgbClr val="3A3A3A"/>
                </a:solidFill>
                <a:effectLst/>
              </a:rPr>
              <a:t> highlight the areas you need to improve and develop to meet your goals.</a:t>
            </a:r>
          </a:p>
          <a:p>
            <a:pPr algn="l">
              <a:lnSpc>
                <a:spcPct val="150000"/>
              </a:lnSpc>
              <a:buFont typeface="Arial" panose="020B0604020202020204" pitchFamily="34" charset="0"/>
              <a:buChar char="•"/>
            </a:pPr>
            <a:r>
              <a:rPr lang="en-GB" sz="2400" b="0" i="0" dirty="0">
                <a:solidFill>
                  <a:srgbClr val="3A3A3A"/>
                </a:solidFill>
                <a:effectLst/>
              </a:rPr>
              <a:t> realize what you need to do to achieve your goals.</a:t>
            </a:r>
          </a:p>
          <a:p>
            <a:pPr algn="l">
              <a:lnSpc>
                <a:spcPct val="150000"/>
              </a:lnSpc>
              <a:buFont typeface="Arial" panose="020B0604020202020204" pitchFamily="34" charset="0"/>
              <a:buChar char="•"/>
            </a:pPr>
            <a:r>
              <a:rPr lang="en-GB" sz="2400" b="0" i="0" dirty="0">
                <a:solidFill>
                  <a:srgbClr val="3A3A3A"/>
                </a:solidFill>
                <a:effectLst/>
              </a:rPr>
              <a:t> specify anything that could hinder your progress.</a:t>
            </a:r>
          </a:p>
          <a:p>
            <a:pPr algn="l">
              <a:lnSpc>
                <a:spcPct val="150000"/>
              </a:lnSpc>
              <a:buFont typeface="Arial" panose="020B0604020202020204" pitchFamily="34" charset="0"/>
              <a:buChar char="•"/>
            </a:pPr>
            <a:r>
              <a:rPr lang="en-GB" sz="2400" dirty="0">
                <a:solidFill>
                  <a:srgbClr val="3A3A3A"/>
                </a:solidFill>
              </a:rPr>
              <a:t> understand what and how you are learning</a:t>
            </a:r>
            <a:endParaRPr lang="en-GB" sz="2400" b="0" i="0" dirty="0">
              <a:solidFill>
                <a:srgbClr val="3A3A3A"/>
              </a:solidFill>
              <a:effectLst/>
            </a:endParaRPr>
          </a:p>
          <a:p>
            <a:pPr algn="l">
              <a:lnSpc>
                <a:spcPct val="150000"/>
              </a:lnSpc>
              <a:buFont typeface="Arial" panose="020B0604020202020204" pitchFamily="34" charset="0"/>
              <a:buChar char="•"/>
            </a:pPr>
            <a:r>
              <a:rPr lang="en-GB" sz="2400" dirty="0">
                <a:solidFill>
                  <a:srgbClr val="3A3A3A"/>
                </a:solidFill>
              </a:rPr>
              <a:t> bring together information for your CV</a:t>
            </a:r>
            <a:endParaRPr lang="en-GB" sz="2400" b="0" i="0" dirty="0">
              <a:solidFill>
                <a:srgbClr val="3A3A3A"/>
              </a:solidFill>
              <a:effectLst/>
            </a:endParaRPr>
          </a:p>
        </p:txBody>
      </p:sp>
    </p:spTree>
    <p:extLst>
      <p:ext uri="{BB962C8B-B14F-4D97-AF65-F5344CB8AC3E}">
        <p14:creationId xmlns:p14="http://schemas.microsoft.com/office/powerpoint/2010/main" val="5588443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35AC8-1790-4D9E-A8C6-D627D1C63B31}"/>
              </a:ext>
            </a:extLst>
          </p:cNvPr>
          <p:cNvSpPr>
            <a:spLocks noGrp="1"/>
          </p:cNvSpPr>
          <p:nvPr>
            <p:ph type="title"/>
          </p:nvPr>
        </p:nvSpPr>
        <p:spPr>
          <a:xfrm>
            <a:off x="11890" y="7488"/>
            <a:ext cx="8229600" cy="1143000"/>
          </a:xfrm>
        </p:spPr>
        <p:txBody>
          <a:bodyPr/>
          <a:lstStyle/>
          <a:p>
            <a:r>
              <a:rPr lang="en-GB" dirty="0"/>
              <a:t>Benefits of a PDP</a:t>
            </a:r>
          </a:p>
        </p:txBody>
      </p:sp>
      <p:sp>
        <p:nvSpPr>
          <p:cNvPr id="7" name="TextBox 6">
            <a:extLst>
              <a:ext uri="{FF2B5EF4-FFF2-40B4-BE49-F238E27FC236}">
                <a16:creationId xmlns:a16="http://schemas.microsoft.com/office/drawing/2014/main" id="{84F6C62D-2F77-4277-98BB-8E93D58E1562}"/>
              </a:ext>
            </a:extLst>
          </p:cNvPr>
          <p:cNvSpPr txBox="1"/>
          <p:nvPr/>
        </p:nvSpPr>
        <p:spPr>
          <a:xfrm>
            <a:off x="143508" y="1052736"/>
            <a:ext cx="8460940" cy="4478149"/>
          </a:xfrm>
          <a:prstGeom prst="rect">
            <a:avLst/>
          </a:prstGeom>
          <a:noFill/>
        </p:spPr>
        <p:txBody>
          <a:bodyPr wrap="square">
            <a:spAutoFit/>
          </a:bodyPr>
          <a:lstStyle/>
          <a:p>
            <a:pPr algn="l">
              <a:lnSpc>
                <a:spcPct val="150000"/>
              </a:lnSpc>
              <a:buFont typeface="Arial" panose="020B0604020202020204" pitchFamily="34" charset="0"/>
              <a:buChar char="•"/>
            </a:pPr>
            <a:r>
              <a:rPr lang="en-GB" sz="2400" b="0" i="0" dirty="0">
                <a:solidFill>
                  <a:srgbClr val="3A3A3A"/>
                </a:solidFill>
                <a:effectLst/>
              </a:rPr>
              <a:t> It defines your clear goals.</a:t>
            </a:r>
          </a:p>
          <a:p>
            <a:pPr algn="l">
              <a:lnSpc>
                <a:spcPct val="150000"/>
              </a:lnSpc>
              <a:buFont typeface="Arial" panose="020B0604020202020204" pitchFamily="34" charset="0"/>
              <a:buChar char="•"/>
            </a:pPr>
            <a:r>
              <a:rPr lang="en-GB" sz="2400" b="0" i="0" dirty="0">
                <a:solidFill>
                  <a:srgbClr val="3A3A3A"/>
                </a:solidFill>
                <a:effectLst/>
              </a:rPr>
              <a:t> It helps you to recognise your strengths and weaknesses.</a:t>
            </a:r>
          </a:p>
          <a:p>
            <a:pPr algn="l">
              <a:lnSpc>
                <a:spcPct val="150000"/>
              </a:lnSpc>
              <a:buFont typeface="Arial" panose="020B0604020202020204" pitchFamily="34" charset="0"/>
              <a:buChar char="•"/>
            </a:pPr>
            <a:r>
              <a:rPr lang="en-GB" sz="2400" b="0" i="0" dirty="0">
                <a:solidFill>
                  <a:srgbClr val="3A3A3A"/>
                </a:solidFill>
                <a:effectLst/>
              </a:rPr>
              <a:t> It improves your performance.</a:t>
            </a:r>
          </a:p>
          <a:p>
            <a:pPr algn="l">
              <a:lnSpc>
                <a:spcPct val="150000"/>
              </a:lnSpc>
              <a:buFont typeface="Arial" panose="020B0604020202020204" pitchFamily="34" charset="0"/>
              <a:buChar char="•"/>
            </a:pPr>
            <a:r>
              <a:rPr lang="en-GB" sz="2400" b="0" i="0" dirty="0">
                <a:solidFill>
                  <a:srgbClr val="3A3A3A"/>
                </a:solidFill>
                <a:effectLst/>
              </a:rPr>
              <a:t> It increases your motivation.</a:t>
            </a:r>
          </a:p>
          <a:p>
            <a:pPr algn="l">
              <a:lnSpc>
                <a:spcPct val="150000"/>
              </a:lnSpc>
              <a:buFont typeface="Arial" panose="020B0604020202020204" pitchFamily="34" charset="0"/>
              <a:buChar char="•"/>
            </a:pPr>
            <a:r>
              <a:rPr lang="en-GB" sz="2400" b="0" i="0" dirty="0">
                <a:solidFill>
                  <a:srgbClr val="3A3A3A"/>
                </a:solidFill>
                <a:effectLst/>
              </a:rPr>
              <a:t> It helps track your progress.</a:t>
            </a:r>
          </a:p>
          <a:p>
            <a:pPr algn="l">
              <a:lnSpc>
                <a:spcPct val="150000"/>
              </a:lnSpc>
              <a:buFont typeface="Arial" panose="020B0604020202020204" pitchFamily="34" charset="0"/>
              <a:buChar char="•"/>
            </a:pPr>
            <a:r>
              <a:rPr lang="en-GB" sz="2400" b="0" i="0" dirty="0">
                <a:solidFill>
                  <a:srgbClr val="3A3A3A"/>
                </a:solidFill>
                <a:effectLst/>
              </a:rPr>
              <a:t> It improves your sense of purpose.</a:t>
            </a:r>
          </a:p>
          <a:p>
            <a:pPr algn="l">
              <a:lnSpc>
                <a:spcPct val="150000"/>
              </a:lnSpc>
              <a:buFont typeface="Arial" panose="020B0604020202020204" pitchFamily="34" charset="0"/>
              <a:buChar char="•"/>
            </a:pPr>
            <a:r>
              <a:rPr lang="en-GB" sz="2400" b="0" i="0" dirty="0">
                <a:solidFill>
                  <a:srgbClr val="3A3A3A"/>
                </a:solidFill>
                <a:effectLst/>
              </a:rPr>
              <a:t> It enhances your mental wellbeing and reduces stress.</a:t>
            </a:r>
          </a:p>
        </p:txBody>
      </p:sp>
      <p:sp>
        <p:nvSpPr>
          <p:cNvPr id="9" name="TextBox 8">
            <a:extLst>
              <a:ext uri="{FF2B5EF4-FFF2-40B4-BE49-F238E27FC236}">
                <a16:creationId xmlns:a16="http://schemas.microsoft.com/office/drawing/2014/main" id="{0EF1F8C4-B5BB-4621-95DE-9CB00B78B2B2}"/>
              </a:ext>
            </a:extLst>
          </p:cNvPr>
          <p:cNvSpPr txBox="1"/>
          <p:nvPr/>
        </p:nvSpPr>
        <p:spPr>
          <a:xfrm>
            <a:off x="3851920" y="5929802"/>
            <a:ext cx="5062389" cy="646331"/>
          </a:xfrm>
          <a:prstGeom prst="rect">
            <a:avLst/>
          </a:prstGeom>
          <a:noFill/>
        </p:spPr>
        <p:txBody>
          <a:bodyPr wrap="square">
            <a:spAutoFit/>
          </a:bodyPr>
          <a:lstStyle/>
          <a:p>
            <a:r>
              <a:rPr lang="en-GB" b="0" i="0" dirty="0">
                <a:solidFill>
                  <a:srgbClr val="00B0F0"/>
                </a:solidFill>
                <a:effectLst/>
              </a:rPr>
              <a:t>PDP gives you the best possible chance for success and maximises your potential.</a:t>
            </a:r>
            <a:endParaRPr lang="en-GB" dirty="0">
              <a:solidFill>
                <a:srgbClr val="00B0F0"/>
              </a:solidFill>
            </a:endParaRPr>
          </a:p>
        </p:txBody>
      </p:sp>
    </p:spTree>
    <p:extLst>
      <p:ext uri="{BB962C8B-B14F-4D97-AF65-F5344CB8AC3E}">
        <p14:creationId xmlns:p14="http://schemas.microsoft.com/office/powerpoint/2010/main" val="3222023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35AC8-1790-4D9E-A8C6-D627D1C63B31}"/>
              </a:ext>
            </a:extLst>
          </p:cNvPr>
          <p:cNvSpPr>
            <a:spLocks noGrp="1"/>
          </p:cNvSpPr>
          <p:nvPr>
            <p:ph type="title"/>
          </p:nvPr>
        </p:nvSpPr>
        <p:spPr>
          <a:xfrm>
            <a:off x="11890" y="7488"/>
            <a:ext cx="8229600" cy="1143000"/>
          </a:xfrm>
        </p:spPr>
        <p:txBody>
          <a:bodyPr/>
          <a:lstStyle/>
          <a:p>
            <a:r>
              <a:rPr lang="en-GB" dirty="0">
                <a:latin typeface="+mn-lt"/>
              </a:rPr>
              <a:t>SWOT Analysis</a:t>
            </a:r>
          </a:p>
        </p:txBody>
      </p:sp>
      <p:sp>
        <p:nvSpPr>
          <p:cNvPr id="7" name="TextBox 6">
            <a:extLst>
              <a:ext uri="{FF2B5EF4-FFF2-40B4-BE49-F238E27FC236}">
                <a16:creationId xmlns:a16="http://schemas.microsoft.com/office/drawing/2014/main" id="{48474FC4-899F-4F02-9C74-D0A0F8FE32AE}"/>
              </a:ext>
            </a:extLst>
          </p:cNvPr>
          <p:cNvSpPr txBox="1"/>
          <p:nvPr/>
        </p:nvSpPr>
        <p:spPr>
          <a:xfrm>
            <a:off x="2987824" y="5949280"/>
            <a:ext cx="6018786" cy="646331"/>
          </a:xfrm>
          <a:prstGeom prst="rect">
            <a:avLst/>
          </a:prstGeom>
          <a:noFill/>
        </p:spPr>
        <p:txBody>
          <a:bodyPr wrap="square">
            <a:spAutoFit/>
          </a:bodyPr>
          <a:lstStyle/>
          <a:p>
            <a:r>
              <a:rPr lang="en-GB" dirty="0">
                <a:solidFill>
                  <a:srgbClr val="00B0F0"/>
                </a:solidFill>
              </a:rPr>
              <a:t>https://www.cipd.co.uk/knowledge/strategy/organisational-development/swot-analysis-factsheet</a:t>
            </a:r>
          </a:p>
        </p:txBody>
      </p:sp>
      <p:grpSp>
        <p:nvGrpSpPr>
          <p:cNvPr id="9" name="Group 8">
            <a:extLst>
              <a:ext uri="{FF2B5EF4-FFF2-40B4-BE49-F238E27FC236}">
                <a16:creationId xmlns:a16="http://schemas.microsoft.com/office/drawing/2014/main" id="{9A573847-A8A5-46E9-BDA2-EF3AACD42193}"/>
              </a:ext>
            </a:extLst>
          </p:cNvPr>
          <p:cNvGrpSpPr/>
          <p:nvPr/>
        </p:nvGrpSpPr>
        <p:grpSpPr>
          <a:xfrm>
            <a:off x="461859" y="1196752"/>
            <a:ext cx="8682141" cy="3362459"/>
            <a:chOff x="634645" y="1290677"/>
            <a:chExt cx="8682141" cy="3362459"/>
          </a:xfrm>
        </p:grpSpPr>
        <p:sp>
          <p:nvSpPr>
            <p:cNvPr id="5" name="TextBox 4">
              <a:extLst>
                <a:ext uri="{FF2B5EF4-FFF2-40B4-BE49-F238E27FC236}">
                  <a16:creationId xmlns:a16="http://schemas.microsoft.com/office/drawing/2014/main" id="{C76DD275-9109-4885-9E91-0D4823414645}"/>
                </a:ext>
              </a:extLst>
            </p:cNvPr>
            <p:cNvSpPr txBox="1"/>
            <p:nvPr/>
          </p:nvSpPr>
          <p:spPr>
            <a:xfrm>
              <a:off x="634645" y="1290677"/>
              <a:ext cx="8682141" cy="3362459"/>
            </a:xfrm>
            <a:prstGeom prst="rect">
              <a:avLst/>
            </a:prstGeom>
            <a:noFill/>
          </p:spPr>
          <p:txBody>
            <a:bodyPr wrap="square">
              <a:spAutoFit/>
            </a:bodyPr>
            <a:lstStyle/>
            <a:p>
              <a:pPr algn="l">
                <a:lnSpc>
                  <a:spcPct val="150000"/>
                </a:lnSpc>
              </a:pPr>
              <a:r>
                <a:rPr lang="en-GB" sz="3200" b="1" i="0" dirty="0">
                  <a:solidFill>
                    <a:srgbClr val="3A3A3A"/>
                  </a:solidFill>
                  <a:effectLst/>
                </a:rPr>
                <a:t>A SWOT analysis aims to:</a:t>
              </a:r>
              <a:endParaRPr lang="en-GB" sz="3200" b="0" i="0" dirty="0">
                <a:solidFill>
                  <a:srgbClr val="3A3A3A"/>
                </a:solidFill>
                <a:effectLst/>
              </a:endParaRPr>
            </a:p>
            <a:p>
              <a:pPr>
                <a:lnSpc>
                  <a:spcPct val="150000"/>
                </a:lnSpc>
                <a:buFont typeface="Arial" panose="020B0604020202020204" pitchFamily="34" charset="0"/>
                <a:buChar char="•"/>
              </a:pPr>
              <a:r>
                <a:rPr lang="en-GB" sz="2800" b="0" i="0" dirty="0">
                  <a:solidFill>
                    <a:srgbClr val="3A3A3A"/>
                  </a:solidFill>
                  <a:effectLst/>
                </a:rPr>
                <a:t> promote your 	  </a:t>
              </a:r>
              <a:r>
                <a:rPr lang="en-GB" sz="2800" b="1" dirty="0">
                  <a:solidFill>
                    <a:srgbClr val="0070C0"/>
                  </a:solidFill>
                  <a:effectLst>
                    <a:outerShdw blurRad="38100" dist="38100" dir="2700000" algn="tl">
                      <a:srgbClr val="000000">
                        <a:alpha val="43137"/>
                      </a:srgbClr>
                    </a:outerShdw>
                  </a:effectLst>
                </a:rPr>
                <a:t>S  </a:t>
              </a:r>
              <a:r>
                <a:rPr lang="en-GB" sz="2800" dirty="0" err="1"/>
                <a:t>trengths</a:t>
              </a:r>
              <a:endParaRPr lang="en-GB" sz="2800" dirty="0"/>
            </a:p>
            <a:p>
              <a:pPr>
                <a:lnSpc>
                  <a:spcPct val="150000"/>
                </a:lnSpc>
                <a:buFont typeface="Arial" panose="020B0604020202020204" pitchFamily="34" charset="0"/>
                <a:buChar char="•"/>
              </a:pPr>
              <a:r>
                <a:rPr lang="en-GB" sz="2800" b="0" i="0" dirty="0">
                  <a:solidFill>
                    <a:srgbClr val="3A3A3A"/>
                  </a:solidFill>
                  <a:effectLst/>
                </a:rPr>
                <a:t> reduce your 	  </a:t>
              </a:r>
              <a:r>
                <a:rPr lang="en-GB" sz="2800" b="1" dirty="0">
                  <a:solidFill>
                    <a:srgbClr val="0070C0"/>
                  </a:solidFill>
                  <a:effectLst>
                    <a:outerShdw blurRad="38100" dist="38100" dir="2700000" algn="tl">
                      <a:srgbClr val="000000">
                        <a:alpha val="43137"/>
                      </a:srgbClr>
                    </a:outerShdw>
                  </a:effectLst>
                </a:rPr>
                <a:t>W </a:t>
              </a:r>
              <a:r>
                <a:rPr lang="en-GB" sz="2800" dirty="0" err="1"/>
                <a:t>eaknesses</a:t>
              </a:r>
              <a:endParaRPr lang="en-GB" sz="2800" b="0" i="0" dirty="0">
                <a:solidFill>
                  <a:srgbClr val="3A3A3A"/>
                </a:solidFill>
                <a:effectLst/>
              </a:endParaRPr>
            </a:p>
            <a:p>
              <a:pPr>
                <a:lnSpc>
                  <a:spcPct val="150000"/>
                </a:lnSpc>
                <a:buFont typeface="Arial" panose="020B0604020202020204" pitchFamily="34" charset="0"/>
                <a:buChar char="•"/>
              </a:pPr>
              <a:r>
                <a:rPr lang="en-GB" sz="2800" b="0" i="0" dirty="0">
                  <a:solidFill>
                    <a:srgbClr val="3A3A3A"/>
                  </a:solidFill>
                  <a:effectLst/>
                </a:rPr>
                <a:t> exploit the 	  </a:t>
              </a:r>
              <a:r>
                <a:rPr lang="en-GB" sz="2800" b="1" dirty="0">
                  <a:solidFill>
                    <a:srgbClr val="0070C0"/>
                  </a:solidFill>
                  <a:effectLst>
                    <a:outerShdw blurRad="38100" dist="38100" dir="2700000" algn="tl">
                      <a:srgbClr val="000000">
                        <a:alpha val="43137"/>
                      </a:srgbClr>
                    </a:outerShdw>
                  </a:effectLst>
                </a:rPr>
                <a:t>O </a:t>
              </a:r>
              <a:r>
                <a:rPr lang="en-GB" sz="2800" dirty="0" err="1"/>
                <a:t>pportunities</a:t>
              </a:r>
              <a:r>
                <a:rPr lang="en-GB" sz="2800" dirty="0"/>
                <a:t> </a:t>
              </a:r>
              <a:r>
                <a:rPr lang="en-GB" sz="2800" b="0" i="0" dirty="0">
                  <a:solidFill>
                    <a:srgbClr val="3A3A3A"/>
                  </a:solidFill>
                  <a:effectLst/>
                </a:rPr>
                <a:t>available to you.</a:t>
              </a:r>
            </a:p>
            <a:p>
              <a:pPr>
                <a:lnSpc>
                  <a:spcPct val="150000"/>
                </a:lnSpc>
                <a:buFont typeface="Arial" panose="020B0604020202020204" pitchFamily="34" charset="0"/>
                <a:buChar char="•"/>
              </a:pPr>
              <a:r>
                <a:rPr lang="en-GB" sz="2800" b="0" i="0" dirty="0">
                  <a:solidFill>
                    <a:srgbClr val="3A3A3A"/>
                  </a:solidFill>
                  <a:effectLst/>
                </a:rPr>
                <a:t> minimise 	  </a:t>
              </a:r>
              <a:r>
                <a:rPr lang="en-GB" sz="2800" b="1" dirty="0">
                  <a:solidFill>
                    <a:srgbClr val="0070C0"/>
                  </a:solidFill>
                  <a:effectLst>
                    <a:outerShdw blurRad="38100" dist="38100" dir="2700000" algn="tl">
                      <a:srgbClr val="000000">
                        <a:alpha val="43137"/>
                      </a:srgbClr>
                    </a:outerShdw>
                  </a:effectLst>
                </a:rPr>
                <a:t>T  </a:t>
              </a:r>
              <a:r>
                <a:rPr lang="en-GB" sz="2800" dirty="0" err="1"/>
                <a:t>hreats</a:t>
              </a:r>
              <a:r>
                <a:rPr lang="en-GB" sz="2800" dirty="0"/>
                <a:t> </a:t>
              </a:r>
              <a:r>
                <a:rPr lang="en-GB" sz="2800" b="0" i="0" dirty="0">
                  <a:solidFill>
                    <a:srgbClr val="3A3A3A"/>
                  </a:solidFill>
                  <a:effectLst/>
                </a:rPr>
                <a:t>to your success.</a:t>
              </a:r>
            </a:p>
          </p:txBody>
        </p:sp>
        <p:sp>
          <p:nvSpPr>
            <p:cNvPr id="8" name="Rectangle 7">
              <a:extLst>
                <a:ext uri="{FF2B5EF4-FFF2-40B4-BE49-F238E27FC236}">
                  <a16:creationId xmlns:a16="http://schemas.microsoft.com/office/drawing/2014/main" id="{99ABB186-BC4D-4CAE-BC27-AA14F57913AB}"/>
                </a:ext>
              </a:extLst>
            </p:cNvPr>
            <p:cNvSpPr/>
            <p:nvPr/>
          </p:nvSpPr>
          <p:spPr>
            <a:xfrm>
              <a:off x="3592658" y="1988840"/>
              <a:ext cx="458233" cy="266429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noFill/>
                </a:rPr>
                <a:t>0</a:t>
              </a:r>
            </a:p>
          </p:txBody>
        </p:sp>
      </p:grpSp>
    </p:spTree>
    <p:extLst>
      <p:ext uri="{BB962C8B-B14F-4D97-AF65-F5344CB8AC3E}">
        <p14:creationId xmlns:p14="http://schemas.microsoft.com/office/powerpoint/2010/main" val="1910620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35AC8-1790-4D9E-A8C6-D627D1C63B31}"/>
              </a:ext>
            </a:extLst>
          </p:cNvPr>
          <p:cNvSpPr>
            <a:spLocks noGrp="1"/>
          </p:cNvSpPr>
          <p:nvPr>
            <p:ph type="title"/>
          </p:nvPr>
        </p:nvSpPr>
        <p:spPr>
          <a:xfrm>
            <a:off x="72306" y="-176058"/>
            <a:ext cx="8229600" cy="1143000"/>
          </a:xfrm>
        </p:spPr>
        <p:txBody>
          <a:bodyPr/>
          <a:lstStyle/>
          <a:p>
            <a:r>
              <a:rPr lang="en-GB" dirty="0"/>
              <a:t>SWOT analysis</a:t>
            </a:r>
          </a:p>
        </p:txBody>
      </p:sp>
      <p:grpSp>
        <p:nvGrpSpPr>
          <p:cNvPr id="10" name="Group 9">
            <a:extLst>
              <a:ext uri="{FF2B5EF4-FFF2-40B4-BE49-F238E27FC236}">
                <a16:creationId xmlns:a16="http://schemas.microsoft.com/office/drawing/2014/main" id="{734C789F-2991-463C-A348-10E9A26FD740}"/>
              </a:ext>
            </a:extLst>
          </p:cNvPr>
          <p:cNvGrpSpPr/>
          <p:nvPr/>
        </p:nvGrpSpPr>
        <p:grpSpPr>
          <a:xfrm>
            <a:off x="107504" y="692696"/>
            <a:ext cx="8928992" cy="5976664"/>
            <a:chOff x="913052" y="1484784"/>
            <a:chExt cx="7272808" cy="4553489"/>
          </a:xfrm>
        </p:grpSpPr>
        <p:pic>
          <p:nvPicPr>
            <p:cNvPr id="4" name="Picture 3">
              <a:extLst>
                <a:ext uri="{FF2B5EF4-FFF2-40B4-BE49-F238E27FC236}">
                  <a16:creationId xmlns:a16="http://schemas.microsoft.com/office/drawing/2014/main" id="{3AF0ED33-9B9B-4850-AC81-018944B8E34E}"/>
                </a:ext>
              </a:extLst>
            </p:cNvPr>
            <p:cNvPicPr>
              <a:picLocks noChangeAspect="1"/>
            </p:cNvPicPr>
            <p:nvPr/>
          </p:nvPicPr>
          <p:blipFill rotWithShape="1">
            <a:blip r:embed="rId3"/>
            <a:srcRect t="10469" b="66370"/>
            <a:stretch/>
          </p:blipFill>
          <p:spPr>
            <a:xfrm>
              <a:off x="913052" y="1484784"/>
              <a:ext cx="7272808" cy="2003965"/>
            </a:xfrm>
            <a:prstGeom prst="rect">
              <a:avLst/>
            </a:prstGeom>
          </p:spPr>
        </p:pic>
        <p:pic>
          <p:nvPicPr>
            <p:cNvPr id="6" name="Picture 5">
              <a:extLst>
                <a:ext uri="{FF2B5EF4-FFF2-40B4-BE49-F238E27FC236}">
                  <a16:creationId xmlns:a16="http://schemas.microsoft.com/office/drawing/2014/main" id="{259A00AC-EF83-4E19-A0D7-77113418FBE6}"/>
                </a:ext>
              </a:extLst>
            </p:cNvPr>
            <p:cNvPicPr>
              <a:picLocks noChangeAspect="1"/>
            </p:cNvPicPr>
            <p:nvPr/>
          </p:nvPicPr>
          <p:blipFill rotWithShape="1">
            <a:blip r:embed="rId3"/>
            <a:srcRect t="47636" b="25081"/>
            <a:stretch/>
          </p:blipFill>
          <p:spPr>
            <a:xfrm>
              <a:off x="913052" y="3299895"/>
              <a:ext cx="7272808" cy="2360671"/>
            </a:xfrm>
            <a:prstGeom prst="rect">
              <a:avLst/>
            </a:prstGeom>
          </p:spPr>
        </p:pic>
        <p:pic>
          <p:nvPicPr>
            <p:cNvPr id="8" name="Picture 7">
              <a:extLst>
                <a:ext uri="{FF2B5EF4-FFF2-40B4-BE49-F238E27FC236}">
                  <a16:creationId xmlns:a16="http://schemas.microsoft.com/office/drawing/2014/main" id="{A370D66D-396B-4D80-9AC8-36ED6BB91258}"/>
                </a:ext>
              </a:extLst>
            </p:cNvPr>
            <p:cNvPicPr>
              <a:picLocks noChangeAspect="1"/>
            </p:cNvPicPr>
            <p:nvPr/>
          </p:nvPicPr>
          <p:blipFill rotWithShape="1">
            <a:blip r:embed="rId3"/>
            <a:srcRect t="91654"/>
            <a:stretch/>
          </p:blipFill>
          <p:spPr>
            <a:xfrm>
              <a:off x="913052" y="5316136"/>
              <a:ext cx="7272808" cy="722137"/>
            </a:xfrm>
            <a:prstGeom prst="rect">
              <a:avLst/>
            </a:prstGeom>
          </p:spPr>
        </p:pic>
      </p:grpSp>
      <p:sp>
        <p:nvSpPr>
          <p:cNvPr id="11" name="TextBox 10">
            <a:extLst>
              <a:ext uri="{FF2B5EF4-FFF2-40B4-BE49-F238E27FC236}">
                <a16:creationId xmlns:a16="http://schemas.microsoft.com/office/drawing/2014/main" id="{BDBABA61-1EAB-4317-9EBF-990034710C35}"/>
              </a:ext>
            </a:extLst>
          </p:cNvPr>
          <p:cNvSpPr txBox="1"/>
          <p:nvPr/>
        </p:nvSpPr>
        <p:spPr>
          <a:xfrm>
            <a:off x="180306" y="848064"/>
            <a:ext cx="4248472" cy="2585323"/>
          </a:xfrm>
          <a:prstGeom prst="rect">
            <a:avLst/>
          </a:prstGeom>
          <a:noFill/>
          <a:ln w="38100">
            <a:noFill/>
          </a:ln>
        </p:spPr>
        <p:txBody>
          <a:bodyPr wrap="square">
            <a:spAutoFit/>
          </a:bodyPr>
          <a:lstStyle/>
          <a:p>
            <a:pPr algn="l"/>
            <a:endParaRPr lang="en-GB" b="0" i="0" dirty="0">
              <a:solidFill>
                <a:srgbClr val="3A3A3A"/>
              </a:solidFill>
              <a:effectLst/>
            </a:endParaRPr>
          </a:p>
          <a:p>
            <a:pPr algn="l">
              <a:buFont typeface="Arial" panose="020B0604020202020204" pitchFamily="34" charset="0"/>
              <a:buChar char="•"/>
            </a:pPr>
            <a:r>
              <a:rPr lang="en-GB" b="0" i="0" dirty="0">
                <a:solidFill>
                  <a:srgbClr val="3A3A3A"/>
                </a:solidFill>
                <a:effectLst/>
              </a:rPr>
              <a:t>What am I good at?</a:t>
            </a:r>
          </a:p>
          <a:p>
            <a:pPr algn="l">
              <a:buFont typeface="Arial" panose="020B0604020202020204" pitchFamily="34" charset="0"/>
              <a:buChar char="•"/>
            </a:pPr>
            <a:r>
              <a:rPr lang="en-GB" b="0" i="0" dirty="0">
                <a:solidFill>
                  <a:srgbClr val="3A3A3A"/>
                </a:solidFill>
                <a:effectLst/>
              </a:rPr>
              <a:t>What makes me stand out from the crowd?</a:t>
            </a:r>
          </a:p>
          <a:p>
            <a:pPr algn="l">
              <a:buFont typeface="Arial" panose="020B0604020202020204" pitchFamily="34" charset="0"/>
              <a:buChar char="•"/>
            </a:pPr>
            <a:r>
              <a:rPr lang="en-GB" b="0" i="0" dirty="0">
                <a:solidFill>
                  <a:srgbClr val="3A3A3A"/>
                </a:solidFill>
                <a:effectLst/>
              </a:rPr>
              <a:t>What are my hobbies and special interests?</a:t>
            </a:r>
          </a:p>
          <a:p>
            <a:pPr algn="l">
              <a:buFont typeface="Arial" panose="020B0604020202020204" pitchFamily="34" charset="0"/>
              <a:buChar char="•"/>
            </a:pPr>
            <a:r>
              <a:rPr lang="en-GB" b="0" i="0" dirty="0">
                <a:solidFill>
                  <a:srgbClr val="3A3A3A"/>
                </a:solidFill>
                <a:effectLst/>
              </a:rPr>
              <a:t>What do others say about my strengths?</a:t>
            </a:r>
          </a:p>
          <a:p>
            <a:pPr algn="l">
              <a:buFont typeface="Arial" panose="020B0604020202020204" pitchFamily="34" charset="0"/>
              <a:buChar char="•"/>
            </a:pPr>
            <a:r>
              <a:rPr lang="en-GB" dirty="0">
                <a:solidFill>
                  <a:srgbClr val="3A3A3A"/>
                </a:solidFill>
              </a:rPr>
              <a:t>What </a:t>
            </a:r>
            <a:r>
              <a:rPr lang="en-GB" b="0" i="0" dirty="0">
                <a:solidFill>
                  <a:srgbClr val="3A3A3A"/>
                </a:solidFill>
                <a:effectLst/>
              </a:rPr>
              <a:t>achievements am I proud of?</a:t>
            </a:r>
          </a:p>
        </p:txBody>
      </p:sp>
      <p:sp>
        <p:nvSpPr>
          <p:cNvPr id="13" name="TextBox 12">
            <a:extLst>
              <a:ext uri="{FF2B5EF4-FFF2-40B4-BE49-F238E27FC236}">
                <a16:creationId xmlns:a16="http://schemas.microsoft.com/office/drawing/2014/main" id="{80E32A69-E72A-4731-8CEB-37D4B62921D4}"/>
              </a:ext>
            </a:extLst>
          </p:cNvPr>
          <p:cNvSpPr txBox="1"/>
          <p:nvPr/>
        </p:nvSpPr>
        <p:spPr>
          <a:xfrm>
            <a:off x="4544789" y="1125063"/>
            <a:ext cx="4438799" cy="2585323"/>
          </a:xfrm>
          <a:prstGeom prst="rect">
            <a:avLst/>
          </a:prstGeom>
          <a:noFill/>
        </p:spPr>
        <p:txBody>
          <a:bodyPr wrap="square">
            <a:spAutoFit/>
          </a:bodyPr>
          <a:lstStyle/>
          <a:p>
            <a:pPr algn="l">
              <a:buFont typeface="Arial" panose="020B0604020202020204" pitchFamily="34" charset="0"/>
              <a:buChar char="•"/>
            </a:pPr>
            <a:r>
              <a:rPr lang="en-GB" sz="1800" b="0" i="0" dirty="0">
                <a:solidFill>
                  <a:srgbClr val="3A3A3A"/>
                </a:solidFill>
                <a:effectLst/>
              </a:rPr>
              <a:t>What are my weak skills?</a:t>
            </a:r>
          </a:p>
          <a:p>
            <a:pPr algn="l">
              <a:buFont typeface="Arial" panose="020B0604020202020204" pitchFamily="34" charset="0"/>
              <a:buChar char="•"/>
            </a:pPr>
            <a:r>
              <a:rPr lang="en-GB" sz="1800" b="0" i="0" dirty="0">
                <a:solidFill>
                  <a:srgbClr val="3A3A3A"/>
                </a:solidFill>
                <a:effectLst/>
              </a:rPr>
              <a:t>What areas do I need to improve upon?</a:t>
            </a:r>
          </a:p>
          <a:p>
            <a:pPr algn="l">
              <a:buFont typeface="Arial" panose="020B0604020202020204" pitchFamily="34" charset="0"/>
              <a:buChar char="•"/>
            </a:pPr>
            <a:r>
              <a:rPr lang="en-GB" sz="1800" b="0" i="0" dirty="0">
                <a:solidFill>
                  <a:srgbClr val="3A3A3A"/>
                </a:solidFill>
                <a:effectLst/>
              </a:rPr>
              <a:t>What holds me back?</a:t>
            </a:r>
          </a:p>
          <a:p>
            <a:pPr algn="l">
              <a:buFont typeface="Arial" panose="020B0604020202020204" pitchFamily="34" charset="0"/>
              <a:buChar char="•"/>
            </a:pPr>
            <a:r>
              <a:rPr lang="en-GB" sz="1800" b="0" i="0" dirty="0">
                <a:solidFill>
                  <a:srgbClr val="3A3A3A"/>
                </a:solidFill>
                <a:effectLst/>
              </a:rPr>
              <a:t>Do I have any negative traits?</a:t>
            </a:r>
          </a:p>
          <a:p>
            <a:pPr algn="l">
              <a:buFont typeface="Arial" panose="020B0604020202020204" pitchFamily="34" charset="0"/>
              <a:buChar char="•"/>
            </a:pPr>
            <a:r>
              <a:rPr lang="en-GB" sz="1800" b="0" i="0" dirty="0">
                <a:solidFill>
                  <a:srgbClr val="3A3A3A"/>
                </a:solidFill>
                <a:effectLst/>
              </a:rPr>
              <a:t>Do I lack the confidence to start certain tasks?</a:t>
            </a:r>
          </a:p>
          <a:p>
            <a:pPr algn="l">
              <a:buFont typeface="Arial" panose="020B0604020202020204" pitchFamily="34" charset="0"/>
              <a:buChar char="•"/>
            </a:pPr>
            <a:r>
              <a:rPr lang="en-GB" sz="1800" b="0" i="0" dirty="0">
                <a:solidFill>
                  <a:srgbClr val="3A3A3A"/>
                </a:solidFill>
                <a:effectLst/>
              </a:rPr>
              <a:t>What do others say about my weaknesses?</a:t>
            </a:r>
          </a:p>
        </p:txBody>
      </p:sp>
      <p:sp>
        <p:nvSpPr>
          <p:cNvPr id="15" name="TextBox 14">
            <a:extLst>
              <a:ext uri="{FF2B5EF4-FFF2-40B4-BE49-F238E27FC236}">
                <a16:creationId xmlns:a16="http://schemas.microsoft.com/office/drawing/2014/main" id="{D1228FA5-6A51-4593-BCF3-06F8FC5A5244}"/>
              </a:ext>
            </a:extLst>
          </p:cNvPr>
          <p:cNvSpPr txBox="1"/>
          <p:nvPr/>
        </p:nvSpPr>
        <p:spPr>
          <a:xfrm>
            <a:off x="133201" y="4025613"/>
            <a:ext cx="4438799" cy="2585323"/>
          </a:xfrm>
          <a:prstGeom prst="rect">
            <a:avLst/>
          </a:prstGeom>
          <a:noFill/>
        </p:spPr>
        <p:txBody>
          <a:bodyPr wrap="square">
            <a:spAutoFit/>
          </a:bodyPr>
          <a:lstStyle/>
          <a:p>
            <a:pPr algn="l">
              <a:buFont typeface="Arial" panose="020B0604020202020204" pitchFamily="34" charset="0"/>
              <a:buChar char="•"/>
            </a:pPr>
            <a:r>
              <a:rPr lang="en-GB" sz="1800" b="0" i="0" dirty="0">
                <a:solidFill>
                  <a:srgbClr val="3A3A3A"/>
                </a:solidFill>
                <a:effectLst/>
              </a:rPr>
              <a:t>Is the university/job in a promising position for me?</a:t>
            </a:r>
          </a:p>
          <a:p>
            <a:pPr algn="l">
              <a:buFont typeface="Arial" panose="020B0604020202020204" pitchFamily="34" charset="0"/>
              <a:buChar char="•"/>
            </a:pPr>
            <a:r>
              <a:rPr lang="en-GB" sz="1800" b="0" i="0" dirty="0">
                <a:solidFill>
                  <a:srgbClr val="3A3A3A"/>
                </a:solidFill>
                <a:effectLst/>
              </a:rPr>
              <a:t>Are there people around me who could assist </a:t>
            </a:r>
            <a:r>
              <a:rPr lang="en-GB" dirty="0">
                <a:solidFill>
                  <a:srgbClr val="3A3A3A"/>
                </a:solidFill>
              </a:rPr>
              <a:t>me</a:t>
            </a:r>
            <a:r>
              <a:rPr lang="en-GB" sz="1800" b="0" i="0" dirty="0">
                <a:solidFill>
                  <a:srgbClr val="3A3A3A"/>
                </a:solidFill>
                <a:effectLst/>
              </a:rPr>
              <a:t>?</a:t>
            </a:r>
          </a:p>
          <a:p>
            <a:pPr algn="l">
              <a:buFont typeface="Arial" panose="020B0604020202020204" pitchFamily="34" charset="0"/>
              <a:buChar char="•"/>
            </a:pPr>
            <a:r>
              <a:rPr lang="en-GB" sz="1800" b="0" i="0" dirty="0">
                <a:solidFill>
                  <a:srgbClr val="3A3A3A"/>
                </a:solidFill>
                <a:effectLst/>
              </a:rPr>
              <a:t>What strengths can I turn into opportunities?</a:t>
            </a:r>
          </a:p>
          <a:p>
            <a:pPr algn="l">
              <a:buFont typeface="Arial" panose="020B0604020202020204" pitchFamily="34" charset="0"/>
              <a:buChar char="•"/>
            </a:pPr>
            <a:r>
              <a:rPr lang="en-GB" sz="1800" b="0" i="0" dirty="0">
                <a:solidFill>
                  <a:srgbClr val="3A3A3A"/>
                </a:solidFill>
                <a:effectLst/>
              </a:rPr>
              <a:t>Is there a </a:t>
            </a:r>
            <a:r>
              <a:rPr lang="en-GB" dirty="0">
                <a:solidFill>
                  <a:srgbClr val="3A3A3A"/>
                </a:solidFill>
              </a:rPr>
              <a:t>course/training</a:t>
            </a:r>
            <a:r>
              <a:rPr lang="en-GB" sz="1800" b="0" i="0" dirty="0">
                <a:solidFill>
                  <a:srgbClr val="3A3A3A"/>
                </a:solidFill>
                <a:effectLst/>
              </a:rPr>
              <a:t> I can sign up for that will help me develop different skills?</a:t>
            </a:r>
          </a:p>
        </p:txBody>
      </p:sp>
      <p:sp>
        <p:nvSpPr>
          <p:cNvPr id="17" name="TextBox 16">
            <a:extLst>
              <a:ext uri="{FF2B5EF4-FFF2-40B4-BE49-F238E27FC236}">
                <a16:creationId xmlns:a16="http://schemas.microsoft.com/office/drawing/2014/main" id="{C488F1C2-0759-4D2C-B596-54360369EB3D}"/>
              </a:ext>
            </a:extLst>
          </p:cNvPr>
          <p:cNvSpPr txBox="1"/>
          <p:nvPr/>
        </p:nvSpPr>
        <p:spPr>
          <a:xfrm>
            <a:off x="4525120" y="4056147"/>
            <a:ext cx="4511376" cy="2308324"/>
          </a:xfrm>
          <a:prstGeom prst="rect">
            <a:avLst/>
          </a:prstGeom>
          <a:noFill/>
        </p:spPr>
        <p:txBody>
          <a:bodyPr wrap="square">
            <a:spAutoFit/>
          </a:bodyPr>
          <a:lstStyle/>
          <a:p>
            <a:pPr algn="l">
              <a:buFont typeface="Arial" panose="020B0604020202020204" pitchFamily="34" charset="0"/>
              <a:buChar char="•"/>
            </a:pPr>
            <a:r>
              <a:rPr lang="en-GB" sz="1800" b="0" i="0" dirty="0">
                <a:solidFill>
                  <a:srgbClr val="3A3A3A"/>
                </a:solidFill>
                <a:effectLst/>
              </a:rPr>
              <a:t>What could interfere with achieving my success? E.g. competition, finances, changes in technology, etc.</a:t>
            </a:r>
          </a:p>
          <a:p>
            <a:pPr algn="l">
              <a:buFont typeface="Arial" panose="020B0604020202020204" pitchFamily="34" charset="0"/>
              <a:buChar char="•"/>
            </a:pPr>
            <a:r>
              <a:rPr lang="en-GB" sz="1800" b="0" i="0" dirty="0">
                <a:solidFill>
                  <a:srgbClr val="3A3A3A"/>
                </a:solidFill>
                <a:effectLst/>
              </a:rPr>
              <a:t>Could my weaknesses become threats?</a:t>
            </a:r>
          </a:p>
          <a:p>
            <a:pPr algn="l">
              <a:buFont typeface="Arial" panose="020B0604020202020204" pitchFamily="34" charset="0"/>
              <a:buChar char="•"/>
            </a:pPr>
            <a:r>
              <a:rPr lang="en-GB" sz="1800" b="0" i="0" dirty="0">
                <a:solidFill>
                  <a:srgbClr val="3A3A3A"/>
                </a:solidFill>
                <a:effectLst/>
              </a:rPr>
              <a:t>Are there any external changes beyond my control that could be a threat?</a:t>
            </a:r>
          </a:p>
        </p:txBody>
      </p:sp>
    </p:spTree>
    <p:extLst>
      <p:ext uri="{BB962C8B-B14F-4D97-AF65-F5344CB8AC3E}">
        <p14:creationId xmlns:p14="http://schemas.microsoft.com/office/powerpoint/2010/main" val="4289621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5"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35AC8-1790-4D9E-A8C6-D627D1C63B31}"/>
              </a:ext>
            </a:extLst>
          </p:cNvPr>
          <p:cNvSpPr>
            <a:spLocks noGrp="1"/>
          </p:cNvSpPr>
          <p:nvPr>
            <p:ph type="title"/>
          </p:nvPr>
        </p:nvSpPr>
        <p:spPr>
          <a:xfrm>
            <a:off x="11890" y="7488"/>
            <a:ext cx="8229600" cy="1143000"/>
          </a:xfrm>
        </p:spPr>
        <p:txBody>
          <a:bodyPr/>
          <a:lstStyle/>
          <a:p>
            <a:r>
              <a:rPr lang="en-GB" dirty="0"/>
              <a:t>SWOT analysis - example</a:t>
            </a:r>
          </a:p>
        </p:txBody>
      </p:sp>
      <p:graphicFrame>
        <p:nvGraphicFramePr>
          <p:cNvPr id="3" name="Table 2">
            <a:extLst>
              <a:ext uri="{FF2B5EF4-FFF2-40B4-BE49-F238E27FC236}">
                <a16:creationId xmlns:a16="http://schemas.microsoft.com/office/drawing/2014/main" id="{75E7F652-6FC8-4F45-8D6F-7C8759E13CA1}"/>
              </a:ext>
            </a:extLst>
          </p:cNvPr>
          <p:cNvGraphicFramePr>
            <a:graphicFrameLocks noGrp="1"/>
          </p:cNvGraphicFramePr>
          <p:nvPr>
            <p:extLst>
              <p:ext uri="{D42A27DB-BD31-4B8C-83A1-F6EECF244321}">
                <p14:modId xmlns:p14="http://schemas.microsoft.com/office/powerpoint/2010/main" val="3168516022"/>
              </p:ext>
            </p:extLst>
          </p:nvPr>
        </p:nvGraphicFramePr>
        <p:xfrm>
          <a:off x="205172" y="980728"/>
          <a:ext cx="8733656" cy="5554984"/>
        </p:xfrm>
        <a:graphic>
          <a:graphicData uri="http://schemas.openxmlformats.org/drawingml/2006/table">
            <a:tbl>
              <a:tblPr/>
              <a:tblGrid>
                <a:gridCol w="2206588">
                  <a:extLst>
                    <a:ext uri="{9D8B030D-6E8A-4147-A177-3AD203B41FA5}">
                      <a16:colId xmlns:a16="http://schemas.microsoft.com/office/drawing/2014/main" val="4252507038"/>
                    </a:ext>
                  </a:extLst>
                </a:gridCol>
                <a:gridCol w="6527068">
                  <a:extLst>
                    <a:ext uri="{9D8B030D-6E8A-4147-A177-3AD203B41FA5}">
                      <a16:colId xmlns:a16="http://schemas.microsoft.com/office/drawing/2014/main" val="2474575544"/>
                    </a:ext>
                  </a:extLst>
                </a:gridCol>
              </a:tblGrid>
              <a:tr h="0">
                <a:tc>
                  <a:txBody>
                    <a:bodyPr/>
                    <a:lstStyle/>
                    <a:p>
                      <a:pPr algn="l">
                        <a:lnSpc>
                          <a:spcPct val="150000"/>
                        </a:lnSpc>
                      </a:pPr>
                      <a:r>
                        <a:rPr lang="en-GB" sz="2200" b="1" dirty="0">
                          <a:solidFill>
                            <a:srgbClr val="094B77"/>
                          </a:solidFill>
                          <a:effectLst/>
                        </a:rPr>
                        <a:t>Strengths</a:t>
                      </a:r>
                      <a:endParaRPr lang="en-GB" sz="2200" b="0" dirty="0">
                        <a:solidFill>
                          <a:srgbClr val="094B77"/>
                        </a:solidFill>
                        <a:effectLst/>
                      </a:endParaRPr>
                    </a:p>
                  </a:txBody>
                  <a:tcPr marL="38100" marR="38100" marT="23813" marB="23813" anchor="ctr">
                    <a:lnL w="4763" cap="flat" cmpd="sng" algn="ctr">
                      <a:solidFill>
                        <a:srgbClr val="DDDDDD"/>
                      </a:solidFill>
                      <a:prstDash val="solid"/>
                      <a:round/>
                      <a:headEnd type="none" w="med" len="med"/>
                      <a:tailEnd type="none" w="med" len="med"/>
                    </a:lnL>
                    <a:lnR w="4763" cap="flat" cmpd="sng" algn="ctr">
                      <a:solidFill>
                        <a:srgbClr val="DDDDDD"/>
                      </a:solidFill>
                      <a:prstDash val="solid"/>
                      <a:round/>
                      <a:headEnd type="none" w="med" len="med"/>
                      <a:tailEnd type="none" w="med" len="med"/>
                    </a:lnR>
                    <a:lnT w="4763" cap="flat" cmpd="sng" algn="ctr">
                      <a:solidFill>
                        <a:srgbClr val="DDDDDD"/>
                      </a:solidFill>
                      <a:prstDash val="solid"/>
                      <a:round/>
                      <a:headEnd type="none" w="med" len="med"/>
                      <a:tailEnd type="none" w="med" len="med"/>
                    </a:lnT>
                    <a:lnB w="4763" cap="flat" cmpd="sng" algn="ctr">
                      <a:solidFill>
                        <a:srgbClr val="DDDDDD"/>
                      </a:solidFill>
                      <a:prstDash val="solid"/>
                      <a:round/>
                      <a:headEnd type="none" w="med" len="med"/>
                      <a:tailEnd type="none" w="med" len="med"/>
                    </a:lnB>
                  </a:tcPr>
                </a:tc>
                <a:tc>
                  <a:txBody>
                    <a:bodyPr/>
                    <a:lstStyle/>
                    <a:p>
                      <a:pPr algn="l">
                        <a:lnSpc>
                          <a:spcPct val="150000"/>
                        </a:lnSpc>
                      </a:pPr>
                      <a:r>
                        <a:rPr lang="en-GB" sz="2200" b="0" dirty="0">
                          <a:solidFill>
                            <a:srgbClr val="094B77"/>
                          </a:solidFill>
                          <a:effectLst/>
                        </a:rPr>
                        <a:t>I have very good attention to detail, which allows me to identify things that others miss.</a:t>
                      </a:r>
                    </a:p>
                  </a:txBody>
                  <a:tcPr marL="38100" marR="38100" marT="23813" marB="23813" anchor="ctr">
                    <a:lnL w="4763" cap="flat" cmpd="sng" algn="ctr">
                      <a:solidFill>
                        <a:srgbClr val="DDDDDD"/>
                      </a:solidFill>
                      <a:prstDash val="solid"/>
                      <a:round/>
                      <a:headEnd type="none" w="med" len="med"/>
                      <a:tailEnd type="none" w="med" len="med"/>
                    </a:lnL>
                    <a:lnR w="4763" cap="flat" cmpd="sng" algn="ctr">
                      <a:solidFill>
                        <a:srgbClr val="DDDDDD"/>
                      </a:solidFill>
                      <a:prstDash val="solid"/>
                      <a:round/>
                      <a:headEnd type="none" w="med" len="med"/>
                      <a:tailEnd type="none" w="med" len="med"/>
                    </a:lnR>
                    <a:lnT w="4763" cap="flat" cmpd="sng" algn="ctr">
                      <a:solidFill>
                        <a:srgbClr val="DDDDDD"/>
                      </a:solidFill>
                      <a:prstDash val="solid"/>
                      <a:round/>
                      <a:headEnd type="none" w="med" len="med"/>
                      <a:tailEnd type="none" w="med" len="med"/>
                    </a:lnT>
                    <a:lnB w="4763"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3482321213"/>
                  </a:ext>
                </a:extLst>
              </a:tr>
              <a:tr h="0">
                <a:tc>
                  <a:txBody>
                    <a:bodyPr/>
                    <a:lstStyle/>
                    <a:p>
                      <a:pPr algn="l">
                        <a:lnSpc>
                          <a:spcPct val="150000"/>
                        </a:lnSpc>
                      </a:pPr>
                      <a:r>
                        <a:rPr lang="en-GB" sz="2200" b="1" dirty="0">
                          <a:solidFill>
                            <a:srgbClr val="094B77"/>
                          </a:solidFill>
                          <a:effectLst/>
                        </a:rPr>
                        <a:t>Weaknesses</a:t>
                      </a:r>
                      <a:endParaRPr lang="en-GB" sz="2200" b="0" dirty="0">
                        <a:solidFill>
                          <a:srgbClr val="094B77"/>
                        </a:solidFill>
                        <a:effectLst/>
                      </a:endParaRPr>
                    </a:p>
                  </a:txBody>
                  <a:tcPr marL="38100" marR="38100" marT="23813" marB="23813" anchor="ctr">
                    <a:lnL w="4763" cap="flat" cmpd="sng" algn="ctr">
                      <a:solidFill>
                        <a:srgbClr val="DDDDDD"/>
                      </a:solidFill>
                      <a:prstDash val="solid"/>
                      <a:round/>
                      <a:headEnd type="none" w="med" len="med"/>
                      <a:tailEnd type="none" w="med" len="med"/>
                    </a:lnL>
                    <a:lnR w="4763" cap="flat" cmpd="sng" algn="ctr">
                      <a:solidFill>
                        <a:srgbClr val="DDDDDD"/>
                      </a:solidFill>
                      <a:prstDash val="solid"/>
                      <a:round/>
                      <a:headEnd type="none" w="med" len="med"/>
                      <a:tailEnd type="none" w="med" len="med"/>
                    </a:lnR>
                    <a:lnT w="4763" cap="flat" cmpd="sng" algn="ctr">
                      <a:solidFill>
                        <a:srgbClr val="DDDDDD"/>
                      </a:solidFill>
                      <a:prstDash val="solid"/>
                      <a:round/>
                      <a:headEnd type="none" w="med" len="med"/>
                      <a:tailEnd type="none" w="med" len="med"/>
                    </a:lnT>
                    <a:lnB w="4763" cap="flat" cmpd="sng" algn="ctr">
                      <a:solidFill>
                        <a:srgbClr val="DDDDDD"/>
                      </a:solidFill>
                      <a:prstDash val="solid"/>
                      <a:round/>
                      <a:headEnd type="none" w="med" len="med"/>
                      <a:tailEnd type="none" w="med" len="med"/>
                    </a:lnB>
                    <a:solidFill>
                      <a:srgbClr val="F2F2F2"/>
                    </a:solidFill>
                  </a:tcPr>
                </a:tc>
                <a:tc>
                  <a:txBody>
                    <a:bodyPr/>
                    <a:lstStyle/>
                    <a:p>
                      <a:pPr algn="l">
                        <a:lnSpc>
                          <a:spcPct val="150000"/>
                        </a:lnSpc>
                      </a:pPr>
                      <a:r>
                        <a:rPr lang="en-GB" sz="2200" b="0" dirty="0">
                          <a:solidFill>
                            <a:srgbClr val="094B77"/>
                          </a:solidFill>
                          <a:effectLst/>
                        </a:rPr>
                        <a:t>I find it difficult to speak in public, particularly larger audiences, and I will try and avoid it when I can.</a:t>
                      </a:r>
                    </a:p>
                  </a:txBody>
                  <a:tcPr marL="38100" marR="38100" marT="23813" marB="23813" anchor="ctr">
                    <a:lnL w="4763" cap="flat" cmpd="sng" algn="ctr">
                      <a:solidFill>
                        <a:srgbClr val="DDDDDD"/>
                      </a:solidFill>
                      <a:prstDash val="solid"/>
                      <a:round/>
                      <a:headEnd type="none" w="med" len="med"/>
                      <a:tailEnd type="none" w="med" len="med"/>
                    </a:lnL>
                    <a:lnR w="4763" cap="flat" cmpd="sng" algn="ctr">
                      <a:solidFill>
                        <a:srgbClr val="DDDDDD"/>
                      </a:solidFill>
                      <a:prstDash val="solid"/>
                      <a:round/>
                      <a:headEnd type="none" w="med" len="med"/>
                      <a:tailEnd type="none" w="med" len="med"/>
                    </a:lnR>
                    <a:lnT w="4763" cap="flat" cmpd="sng" algn="ctr">
                      <a:solidFill>
                        <a:srgbClr val="DDDDDD"/>
                      </a:solidFill>
                      <a:prstDash val="solid"/>
                      <a:round/>
                      <a:headEnd type="none" w="med" len="med"/>
                      <a:tailEnd type="none" w="med" len="med"/>
                    </a:lnT>
                    <a:lnB w="4763" cap="flat" cmpd="sng" algn="ctr">
                      <a:solidFill>
                        <a:srgbClr val="DDDDDD"/>
                      </a:solidFill>
                      <a:prstDash val="solid"/>
                      <a:round/>
                      <a:headEnd type="none" w="med" len="med"/>
                      <a:tailEnd type="none" w="med" len="med"/>
                    </a:lnB>
                    <a:solidFill>
                      <a:srgbClr val="F2F2F2"/>
                    </a:solidFill>
                  </a:tcPr>
                </a:tc>
                <a:extLst>
                  <a:ext uri="{0D108BD9-81ED-4DB2-BD59-A6C34878D82A}">
                    <a16:rowId xmlns:a16="http://schemas.microsoft.com/office/drawing/2014/main" val="370229388"/>
                  </a:ext>
                </a:extLst>
              </a:tr>
              <a:tr h="0">
                <a:tc>
                  <a:txBody>
                    <a:bodyPr/>
                    <a:lstStyle/>
                    <a:p>
                      <a:pPr algn="l">
                        <a:lnSpc>
                          <a:spcPct val="150000"/>
                        </a:lnSpc>
                      </a:pPr>
                      <a:r>
                        <a:rPr lang="en-GB" sz="2200" b="1">
                          <a:solidFill>
                            <a:srgbClr val="094B77"/>
                          </a:solidFill>
                          <a:effectLst/>
                        </a:rPr>
                        <a:t>Opportunities</a:t>
                      </a:r>
                      <a:endParaRPr lang="en-GB" sz="2200" b="0">
                        <a:solidFill>
                          <a:srgbClr val="094B77"/>
                        </a:solidFill>
                        <a:effectLst/>
                      </a:endParaRPr>
                    </a:p>
                  </a:txBody>
                  <a:tcPr marL="38100" marR="38100" marT="23813" marB="23813" anchor="ctr">
                    <a:lnL w="4763" cap="flat" cmpd="sng" algn="ctr">
                      <a:solidFill>
                        <a:srgbClr val="DDDDDD"/>
                      </a:solidFill>
                      <a:prstDash val="solid"/>
                      <a:round/>
                      <a:headEnd type="none" w="med" len="med"/>
                      <a:tailEnd type="none" w="med" len="med"/>
                    </a:lnL>
                    <a:lnR w="4763" cap="flat" cmpd="sng" algn="ctr">
                      <a:solidFill>
                        <a:srgbClr val="DDDDDD"/>
                      </a:solidFill>
                      <a:prstDash val="solid"/>
                      <a:round/>
                      <a:headEnd type="none" w="med" len="med"/>
                      <a:tailEnd type="none" w="med" len="med"/>
                    </a:lnR>
                    <a:lnT w="4763" cap="flat" cmpd="sng" algn="ctr">
                      <a:solidFill>
                        <a:srgbClr val="DDDDDD"/>
                      </a:solidFill>
                      <a:prstDash val="solid"/>
                      <a:round/>
                      <a:headEnd type="none" w="med" len="med"/>
                      <a:tailEnd type="none" w="med" len="med"/>
                    </a:lnT>
                    <a:lnB w="4763" cap="flat" cmpd="sng" algn="ctr">
                      <a:solidFill>
                        <a:srgbClr val="DDDDDD"/>
                      </a:solidFill>
                      <a:prstDash val="solid"/>
                      <a:round/>
                      <a:headEnd type="none" w="med" len="med"/>
                      <a:tailEnd type="none" w="med" len="med"/>
                    </a:lnB>
                  </a:tcPr>
                </a:tc>
                <a:tc>
                  <a:txBody>
                    <a:bodyPr/>
                    <a:lstStyle/>
                    <a:p>
                      <a:pPr algn="l">
                        <a:lnSpc>
                          <a:spcPct val="150000"/>
                        </a:lnSpc>
                      </a:pPr>
                      <a:r>
                        <a:rPr lang="en-GB" sz="2200" b="0" dirty="0">
                          <a:solidFill>
                            <a:srgbClr val="094B77"/>
                          </a:solidFill>
                          <a:effectLst/>
                        </a:rPr>
                        <a:t>There is a networking event next month, which will allow me to gain some new contacts. It will also help me with my communication skills.</a:t>
                      </a:r>
                    </a:p>
                  </a:txBody>
                  <a:tcPr marL="38100" marR="38100" marT="23813" marB="23813" anchor="ctr">
                    <a:lnL w="4763" cap="flat" cmpd="sng" algn="ctr">
                      <a:solidFill>
                        <a:srgbClr val="DDDDDD"/>
                      </a:solidFill>
                      <a:prstDash val="solid"/>
                      <a:round/>
                      <a:headEnd type="none" w="med" len="med"/>
                      <a:tailEnd type="none" w="med" len="med"/>
                    </a:lnL>
                    <a:lnR w="4763" cap="flat" cmpd="sng" algn="ctr">
                      <a:solidFill>
                        <a:srgbClr val="DDDDDD"/>
                      </a:solidFill>
                      <a:prstDash val="solid"/>
                      <a:round/>
                      <a:headEnd type="none" w="med" len="med"/>
                      <a:tailEnd type="none" w="med" len="med"/>
                    </a:lnR>
                    <a:lnT w="4763" cap="flat" cmpd="sng" algn="ctr">
                      <a:solidFill>
                        <a:srgbClr val="DDDDDD"/>
                      </a:solidFill>
                      <a:prstDash val="solid"/>
                      <a:round/>
                      <a:headEnd type="none" w="med" len="med"/>
                      <a:tailEnd type="none" w="med" len="med"/>
                    </a:lnT>
                    <a:lnB w="4763"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2384306083"/>
                  </a:ext>
                </a:extLst>
              </a:tr>
              <a:tr h="0">
                <a:tc>
                  <a:txBody>
                    <a:bodyPr/>
                    <a:lstStyle/>
                    <a:p>
                      <a:pPr algn="l">
                        <a:lnSpc>
                          <a:spcPct val="150000"/>
                        </a:lnSpc>
                      </a:pPr>
                      <a:r>
                        <a:rPr lang="en-GB" sz="2200" b="1">
                          <a:solidFill>
                            <a:srgbClr val="094B77"/>
                          </a:solidFill>
                          <a:effectLst/>
                        </a:rPr>
                        <a:t>Threats</a:t>
                      </a:r>
                      <a:endParaRPr lang="en-GB" sz="2200" b="0">
                        <a:solidFill>
                          <a:srgbClr val="094B77"/>
                        </a:solidFill>
                        <a:effectLst/>
                      </a:endParaRPr>
                    </a:p>
                  </a:txBody>
                  <a:tcPr marL="38100" marR="38100" marT="23813" marB="23813" anchor="ctr">
                    <a:lnL w="4763" cap="flat" cmpd="sng" algn="ctr">
                      <a:solidFill>
                        <a:srgbClr val="DDDDDD"/>
                      </a:solidFill>
                      <a:prstDash val="solid"/>
                      <a:round/>
                      <a:headEnd type="none" w="med" len="med"/>
                      <a:tailEnd type="none" w="med" len="med"/>
                    </a:lnL>
                    <a:lnR w="4763" cap="flat" cmpd="sng" algn="ctr">
                      <a:solidFill>
                        <a:srgbClr val="DDDDDD"/>
                      </a:solidFill>
                      <a:prstDash val="solid"/>
                      <a:round/>
                      <a:headEnd type="none" w="med" len="med"/>
                      <a:tailEnd type="none" w="med" len="med"/>
                    </a:lnR>
                    <a:lnT w="4763" cap="flat" cmpd="sng" algn="ctr">
                      <a:solidFill>
                        <a:srgbClr val="DDDDDD"/>
                      </a:solidFill>
                      <a:prstDash val="solid"/>
                      <a:round/>
                      <a:headEnd type="none" w="med" len="med"/>
                      <a:tailEnd type="none" w="med" len="med"/>
                    </a:lnT>
                    <a:lnB w="4763" cap="flat" cmpd="sng" algn="ctr">
                      <a:solidFill>
                        <a:srgbClr val="DDDDDD"/>
                      </a:solidFill>
                      <a:prstDash val="solid"/>
                      <a:round/>
                      <a:headEnd type="none" w="med" len="med"/>
                      <a:tailEnd type="none" w="med" len="med"/>
                    </a:lnB>
                    <a:solidFill>
                      <a:srgbClr val="F2F2F2"/>
                    </a:solidFill>
                  </a:tcPr>
                </a:tc>
                <a:tc>
                  <a:txBody>
                    <a:bodyPr/>
                    <a:lstStyle/>
                    <a:p>
                      <a:pPr algn="l">
                        <a:lnSpc>
                          <a:spcPct val="150000"/>
                        </a:lnSpc>
                      </a:pPr>
                      <a:r>
                        <a:rPr lang="en-GB" sz="2200" b="0" dirty="0">
                          <a:solidFill>
                            <a:srgbClr val="094B77"/>
                          </a:solidFill>
                          <a:effectLst/>
                        </a:rPr>
                        <a:t>As my role requires training, my lack of confidence in public speaking could hinder my progress and even threaten my position.</a:t>
                      </a:r>
                    </a:p>
                  </a:txBody>
                  <a:tcPr marL="38100" marR="38100" marT="23813" marB="23813" anchor="ctr">
                    <a:lnL w="4763" cap="flat" cmpd="sng" algn="ctr">
                      <a:solidFill>
                        <a:srgbClr val="DDDDDD"/>
                      </a:solidFill>
                      <a:prstDash val="solid"/>
                      <a:round/>
                      <a:headEnd type="none" w="med" len="med"/>
                      <a:tailEnd type="none" w="med" len="med"/>
                    </a:lnL>
                    <a:lnR w="4763" cap="flat" cmpd="sng" algn="ctr">
                      <a:solidFill>
                        <a:srgbClr val="DDDDDD"/>
                      </a:solidFill>
                      <a:prstDash val="solid"/>
                      <a:round/>
                      <a:headEnd type="none" w="med" len="med"/>
                      <a:tailEnd type="none" w="med" len="med"/>
                    </a:lnR>
                    <a:lnT w="4763" cap="flat" cmpd="sng" algn="ctr">
                      <a:solidFill>
                        <a:srgbClr val="DDDDDD"/>
                      </a:solidFill>
                      <a:prstDash val="solid"/>
                      <a:round/>
                      <a:headEnd type="none" w="med" len="med"/>
                      <a:tailEnd type="none" w="med" len="med"/>
                    </a:lnT>
                    <a:lnB w="4763" cap="flat" cmpd="sng" algn="ctr">
                      <a:solidFill>
                        <a:srgbClr val="DDDDDD"/>
                      </a:solidFill>
                      <a:prstDash val="solid"/>
                      <a:round/>
                      <a:headEnd type="none" w="med" len="med"/>
                      <a:tailEnd type="none" w="med" len="med"/>
                    </a:lnB>
                    <a:solidFill>
                      <a:srgbClr val="F2F2F2"/>
                    </a:solidFill>
                  </a:tcPr>
                </a:tc>
                <a:extLst>
                  <a:ext uri="{0D108BD9-81ED-4DB2-BD59-A6C34878D82A}">
                    <a16:rowId xmlns:a16="http://schemas.microsoft.com/office/drawing/2014/main" val="2142857220"/>
                  </a:ext>
                </a:extLst>
              </a:tr>
            </a:tbl>
          </a:graphicData>
        </a:graphic>
      </p:graphicFrame>
      <p:cxnSp>
        <p:nvCxnSpPr>
          <p:cNvPr id="5" name="Straight Connector 4">
            <a:extLst>
              <a:ext uri="{FF2B5EF4-FFF2-40B4-BE49-F238E27FC236}">
                <a16:creationId xmlns:a16="http://schemas.microsoft.com/office/drawing/2014/main" id="{A220E137-8439-48BE-89C8-EFDDE89D3084}"/>
              </a:ext>
            </a:extLst>
          </p:cNvPr>
          <p:cNvCxnSpPr/>
          <p:nvPr/>
        </p:nvCxnSpPr>
        <p:spPr>
          <a:xfrm>
            <a:off x="205172" y="2060848"/>
            <a:ext cx="8733656" cy="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03193FCF-C487-486E-B487-16CF5FBFBC26}"/>
              </a:ext>
            </a:extLst>
          </p:cNvPr>
          <p:cNvCxnSpPr/>
          <p:nvPr/>
        </p:nvCxnSpPr>
        <p:spPr>
          <a:xfrm>
            <a:off x="205172" y="3573016"/>
            <a:ext cx="8733656" cy="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3991D588-A8D4-4E6F-99A8-90CB7CD4EF58}"/>
              </a:ext>
            </a:extLst>
          </p:cNvPr>
          <p:cNvCxnSpPr/>
          <p:nvPr/>
        </p:nvCxnSpPr>
        <p:spPr>
          <a:xfrm>
            <a:off x="205172" y="5085184"/>
            <a:ext cx="8733656" cy="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5C2148BE-B661-4FF8-B2EE-FBCD30343AEB}"/>
              </a:ext>
            </a:extLst>
          </p:cNvPr>
          <p:cNvCxnSpPr>
            <a:cxnSpLocks/>
          </p:cNvCxnSpPr>
          <p:nvPr/>
        </p:nvCxnSpPr>
        <p:spPr>
          <a:xfrm>
            <a:off x="2273856" y="1150488"/>
            <a:ext cx="0" cy="5385224"/>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433CDAD4-7F5C-48DD-B8E5-5FFF3B0424B8}"/>
              </a:ext>
            </a:extLst>
          </p:cNvPr>
          <p:cNvSpPr txBox="1"/>
          <p:nvPr/>
        </p:nvSpPr>
        <p:spPr>
          <a:xfrm>
            <a:off x="176572" y="6566972"/>
            <a:ext cx="6858254" cy="276999"/>
          </a:xfrm>
          <a:prstGeom prst="rect">
            <a:avLst/>
          </a:prstGeom>
          <a:noFill/>
        </p:spPr>
        <p:txBody>
          <a:bodyPr wrap="square">
            <a:spAutoFit/>
          </a:bodyPr>
          <a:lstStyle/>
          <a:p>
            <a:pPr algn="l"/>
            <a:r>
              <a:rPr lang="en-GB" sz="1200">
                <a:hlinkClick r:id="rId3"/>
              </a:rPr>
              <a:t>What is a personal development plan? | SWOT Analysis, How To Write (cpdonline.co.uk)</a:t>
            </a:r>
            <a:endParaRPr lang="en-GB" sz="1200" b="0" i="0" dirty="0">
              <a:solidFill>
                <a:srgbClr val="3A3A3A"/>
              </a:solidFill>
              <a:effectLst/>
              <a:latin typeface="-apple-system"/>
            </a:endParaRPr>
          </a:p>
        </p:txBody>
      </p:sp>
    </p:spTree>
    <p:extLst>
      <p:ext uri="{BB962C8B-B14F-4D97-AF65-F5344CB8AC3E}">
        <p14:creationId xmlns:p14="http://schemas.microsoft.com/office/powerpoint/2010/main" val="11566192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4D71D59-B18F-4C29-955E-ED9E6F3E3D1D}"/>
              </a:ext>
            </a:extLst>
          </p:cNvPr>
          <p:cNvSpPr>
            <a:spLocks noGrp="1"/>
          </p:cNvSpPr>
          <p:nvPr>
            <p:ph idx="1"/>
          </p:nvPr>
        </p:nvSpPr>
        <p:spPr>
          <a:xfrm>
            <a:off x="323528" y="1417638"/>
            <a:ext cx="8229600" cy="4525963"/>
          </a:xfrm>
        </p:spPr>
        <p:txBody>
          <a:bodyPr>
            <a:normAutofit/>
          </a:bodyPr>
          <a:lstStyle/>
          <a:p>
            <a:r>
              <a:rPr lang="en-GB" dirty="0"/>
              <a:t>Take few minutes to prepare your SWOT analysis.</a:t>
            </a:r>
          </a:p>
          <a:p>
            <a:r>
              <a:rPr lang="en-GB" dirty="0"/>
              <a:t>List one strength, one weakness, one opportunity and one threat</a:t>
            </a:r>
          </a:p>
        </p:txBody>
      </p:sp>
      <p:sp>
        <p:nvSpPr>
          <p:cNvPr id="2" name="Title 1">
            <a:extLst>
              <a:ext uri="{FF2B5EF4-FFF2-40B4-BE49-F238E27FC236}">
                <a16:creationId xmlns:a16="http://schemas.microsoft.com/office/drawing/2014/main" id="{C9ADEFA2-7283-4FE4-866C-EBEAD8BF0B71}"/>
              </a:ext>
            </a:extLst>
          </p:cNvPr>
          <p:cNvSpPr>
            <a:spLocks noGrp="1"/>
          </p:cNvSpPr>
          <p:nvPr>
            <p:ph type="title"/>
          </p:nvPr>
        </p:nvSpPr>
        <p:spPr/>
        <p:txBody>
          <a:bodyPr/>
          <a:lstStyle/>
          <a:p>
            <a:r>
              <a:rPr lang="en-GB" dirty="0"/>
              <a:t>Class exercise</a:t>
            </a:r>
          </a:p>
        </p:txBody>
      </p:sp>
    </p:spTree>
    <p:extLst>
      <p:ext uri="{BB962C8B-B14F-4D97-AF65-F5344CB8AC3E}">
        <p14:creationId xmlns:p14="http://schemas.microsoft.com/office/powerpoint/2010/main" val="786778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785C6810-5752-47BE-8333-90B05D826069}"/>
              </a:ext>
            </a:extLst>
          </p:cNvPr>
          <p:cNvGrpSpPr>
            <a:grpSpLocks noChangeAspect="1"/>
          </p:cNvGrpSpPr>
          <p:nvPr/>
        </p:nvGrpSpPr>
        <p:grpSpPr>
          <a:xfrm>
            <a:off x="989998" y="908720"/>
            <a:ext cx="7077702" cy="5845808"/>
            <a:chOff x="975384" y="374681"/>
            <a:chExt cx="7077702" cy="5845808"/>
          </a:xfrm>
        </p:grpSpPr>
        <p:grpSp>
          <p:nvGrpSpPr>
            <p:cNvPr id="5" name="Group 4">
              <a:extLst>
                <a:ext uri="{FF2B5EF4-FFF2-40B4-BE49-F238E27FC236}">
                  <a16:creationId xmlns:a16="http://schemas.microsoft.com/office/drawing/2014/main" id="{84767263-4211-4E45-8F92-B3474A72450F}"/>
                </a:ext>
              </a:extLst>
            </p:cNvPr>
            <p:cNvGrpSpPr/>
            <p:nvPr/>
          </p:nvGrpSpPr>
          <p:grpSpPr>
            <a:xfrm>
              <a:off x="1871699" y="401075"/>
              <a:ext cx="5400600" cy="5400600"/>
              <a:chOff x="15883" y="692696"/>
              <a:chExt cx="5400600" cy="5400600"/>
            </a:xfrm>
          </p:grpSpPr>
          <p:sp>
            <p:nvSpPr>
              <p:cNvPr id="2" name="Oval 1">
                <a:extLst>
                  <a:ext uri="{FF2B5EF4-FFF2-40B4-BE49-F238E27FC236}">
                    <a16:creationId xmlns:a16="http://schemas.microsoft.com/office/drawing/2014/main" id="{4A157490-33F6-42AB-B5D9-AAA366CA6BBB}"/>
                  </a:ext>
                </a:extLst>
              </p:cNvPr>
              <p:cNvSpPr/>
              <p:nvPr/>
            </p:nvSpPr>
            <p:spPr>
              <a:xfrm>
                <a:off x="15883" y="692696"/>
                <a:ext cx="5400600" cy="54006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Oval 3">
                <a:extLst>
                  <a:ext uri="{FF2B5EF4-FFF2-40B4-BE49-F238E27FC236}">
                    <a16:creationId xmlns:a16="http://schemas.microsoft.com/office/drawing/2014/main" id="{AA6F6ADF-393C-4494-B7C0-C4EFDC5AF79B}"/>
                  </a:ext>
                </a:extLst>
              </p:cNvPr>
              <p:cNvSpPr>
                <a:spLocks noChangeAspect="1"/>
              </p:cNvSpPr>
              <p:nvPr/>
            </p:nvSpPr>
            <p:spPr>
              <a:xfrm>
                <a:off x="423345" y="1152552"/>
                <a:ext cx="4508695" cy="450869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Rectangle 12">
              <a:extLst>
                <a:ext uri="{FF2B5EF4-FFF2-40B4-BE49-F238E27FC236}">
                  <a16:creationId xmlns:a16="http://schemas.microsoft.com/office/drawing/2014/main" id="{14E00CAA-66F2-403B-A70C-F678CA87D7C4}"/>
                </a:ext>
              </a:extLst>
            </p:cNvPr>
            <p:cNvSpPr/>
            <p:nvPr/>
          </p:nvSpPr>
          <p:spPr>
            <a:xfrm>
              <a:off x="1794719" y="3542060"/>
              <a:ext cx="761057" cy="4598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39475861-4950-4894-88E8-D1633D912D71}"/>
                </a:ext>
              </a:extLst>
            </p:cNvPr>
            <p:cNvSpPr txBox="1"/>
            <p:nvPr/>
          </p:nvSpPr>
          <p:spPr>
            <a:xfrm>
              <a:off x="975384" y="2637677"/>
              <a:ext cx="2307042" cy="954107"/>
            </a:xfrm>
            <a:prstGeom prst="rect">
              <a:avLst/>
            </a:prstGeom>
            <a:solidFill>
              <a:schemeClr val="bg1"/>
            </a:solidFill>
            <a:ln>
              <a:solidFill>
                <a:srgbClr val="002060"/>
              </a:solidFill>
            </a:ln>
          </p:spPr>
          <p:txBody>
            <a:bodyPr wrap="none" rtlCol="0">
              <a:spAutoFit/>
            </a:bodyPr>
            <a:lstStyle/>
            <a:p>
              <a:pPr algn="dist"/>
              <a:r>
                <a:rPr lang="en-GB" sz="2800" dirty="0"/>
                <a:t>REVIEW and</a:t>
              </a:r>
            </a:p>
            <a:p>
              <a:pPr algn="dist"/>
              <a:r>
                <a:rPr lang="en-GB" sz="2800" dirty="0"/>
                <a:t>REFLECTION</a:t>
              </a:r>
            </a:p>
          </p:txBody>
        </p:sp>
        <p:sp>
          <p:nvSpPr>
            <p:cNvPr id="10" name="Isosceles Triangle 9">
              <a:extLst>
                <a:ext uri="{FF2B5EF4-FFF2-40B4-BE49-F238E27FC236}">
                  <a16:creationId xmlns:a16="http://schemas.microsoft.com/office/drawing/2014/main" id="{7A7C1C99-3787-42A5-AB86-2A227227081A}"/>
                </a:ext>
              </a:extLst>
            </p:cNvPr>
            <p:cNvSpPr/>
            <p:nvPr/>
          </p:nvSpPr>
          <p:spPr>
            <a:xfrm rot="20596839">
              <a:off x="1671191" y="3558789"/>
              <a:ext cx="1008112" cy="72008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9F38F260-C646-495F-9A21-F3ECA3F1CF4E}"/>
                </a:ext>
              </a:extLst>
            </p:cNvPr>
            <p:cNvSpPr/>
            <p:nvPr/>
          </p:nvSpPr>
          <p:spPr>
            <a:xfrm rot="5400000">
              <a:off x="3007595" y="696222"/>
              <a:ext cx="761057" cy="4598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9DDAE622-04BD-4D46-814B-F0CF0BE70F73}"/>
                </a:ext>
              </a:extLst>
            </p:cNvPr>
            <p:cNvSpPr/>
            <p:nvPr/>
          </p:nvSpPr>
          <p:spPr>
            <a:xfrm>
              <a:off x="6516216" y="2249064"/>
              <a:ext cx="761057" cy="4598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A512468E-35C6-420F-96E6-08C1401A8851}"/>
                </a:ext>
              </a:extLst>
            </p:cNvPr>
            <p:cNvSpPr/>
            <p:nvPr/>
          </p:nvSpPr>
          <p:spPr>
            <a:xfrm rot="5400000">
              <a:off x="5159632" y="5214374"/>
              <a:ext cx="761057" cy="4598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Isosceles Triangle 17">
              <a:extLst>
                <a:ext uri="{FF2B5EF4-FFF2-40B4-BE49-F238E27FC236}">
                  <a16:creationId xmlns:a16="http://schemas.microsoft.com/office/drawing/2014/main" id="{448B08E8-9DCC-4AB6-9CA1-3C8D4F4573A8}"/>
                </a:ext>
              </a:extLst>
            </p:cNvPr>
            <p:cNvSpPr/>
            <p:nvPr/>
          </p:nvSpPr>
          <p:spPr>
            <a:xfrm rot="3446906">
              <a:off x="2803472" y="518697"/>
              <a:ext cx="1008112" cy="72008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Isosceles Triangle 6">
              <a:extLst>
                <a:ext uri="{FF2B5EF4-FFF2-40B4-BE49-F238E27FC236}">
                  <a16:creationId xmlns:a16="http://schemas.microsoft.com/office/drawing/2014/main" id="{511DAD09-F4C3-4264-BC19-11673CC6984D}"/>
                </a:ext>
              </a:extLst>
            </p:cNvPr>
            <p:cNvSpPr/>
            <p:nvPr/>
          </p:nvSpPr>
          <p:spPr>
            <a:xfrm rot="9817063">
              <a:off x="6451616" y="2001109"/>
              <a:ext cx="1008112" cy="72008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Isosceles Triangle 18">
              <a:extLst>
                <a:ext uri="{FF2B5EF4-FFF2-40B4-BE49-F238E27FC236}">
                  <a16:creationId xmlns:a16="http://schemas.microsoft.com/office/drawing/2014/main" id="{9105EA92-B2C9-47FF-850E-06A7029DD052}"/>
                </a:ext>
              </a:extLst>
            </p:cNvPr>
            <p:cNvSpPr/>
            <p:nvPr/>
          </p:nvSpPr>
          <p:spPr>
            <a:xfrm rot="14705978">
              <a:off x="5110799" y="4973777"/>
              <a:ext cx="1008112" cy="72008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C96E3B32-31F2-43BF-AB81-BD541C6ABFFA}"/>
                </a:ext>
              </a:extLst>
            </p:cNvPr>
            <p:cNvSpPr txBox="1"/>
            <p:nvPr/>
          </p:nvSpPr>
          <p:spPr>
            <a:xfrm>
              <a:off x="3692527" y="4835494"/>
              <a:ext cx="1670650" cy="1384995"/>
            </a:xfrm>
            <a:prstGeom prst="rect">
              <a:avLst/>
            </a:prstGeom>
            <a:solidFill>
              <a:schemeClr val="bg1"/>
            </a:solidFill>
            <a:ln>
              <a:solidFill>
                <a:srgbClr val="002060"/>
              </a:solidFill>
            </a:ln>
          </p:spPr>
          <p:txBody>
            <a:bodyPr wrap="none" rtlCol="0">
              <a:spAutoFit/>
            </a:bodyPr>
            <a:lstStyle/>
            <a:p>
              <a:pPr algn="dist"/>
              <a:r>
                <a:rPr lang="en-GB" sz="2800" dirty="0"/>
                <a:t>ACTION </a:t>
              </a:r>
            </a:p>
            <a:p>
              <a:pPr algn="dist"/>
              <a:r>
                <a:rPr lang="en-GB" sz="2800" dirty="0"/>
                <a:t>and</a:t>
              </a:r>
            </a:p>
            <a:p>
              <a:pPr algn="dist"/>
              <a:r>
                <a:rPr lang="en-GB" sz="2800" dirty="0"/>
                <a:t>RECORD</a:t>
              </a:r>
            </a:p>
          </p:txBody>
        </p:sp>
        <p:sp>
          <p:nvSpPr>
            <p:cNvPr id="8" name="TextBox 7">
              <a:extLst>
                <a:ext uri="{FF2B5EF4-FFF2-40B4-BE49-F238E27FC236}">
                  <a16:creationId xmlns:a16="http://schemas.microsoft.com/office/drawing/2014/main" id="{48984351-7FE0-4F67-8C91-78CB5EFD8E7D}"/>
                </a:ext>
              </a:extLst>
            </p:cNvPr>
            <p:cNvSpPr txBox="1"/>
            <p:nvPr/>
          </p:nvSpPr>
          <p:spPr>
            <a:xfrm>
              <a:off x="6337552" y="2695674"/>
              <a:ext cx="1715534" cy="846386"/>
            </a:xfrm>
            <a:prstGeom prst="rect">
              <a:avLst/>
            </a:prstGeom>
            <a:solidFill>
              <a:schemeClr val="bg1"/>
            </a:solidFill>
            <a:ln>
              <a:solidFill>
                <a:srgbClr val="002060"/>
              </a:solidFill>
            </a:ln>
          </p:spPr>
          <p:txBody>
            <a:bodyPr wrap="none" rtlCol="0">
              <a:spAutoFit/>
            </a:bodyPr>
            <a:lstStyle/>
            <a:p>
              <a:pPr algn="dist">
                <a:lnSpc>
                  <a:spcPct val="200000"/>
                </a:lnSpc>
                <a:spcAft>
                  <a:spcPts val="3600"/>
                </a:spcAft>
              </a:pPr>
              <a:r>
                <a:rPr lang="en-GB" sz="2800" dirty="0"/>
                <a:t>PLANING</a:t>
              </a:r>
            </a:p>
          </p:txBody>
        </p:sp>
        <p:sp>
          <p:nvSpPr>
            <p:cNvPr id="6" name="TextBox 5">
              <a:extLst>
                <a:ext uri="{FF2B5EF4-FFF2-40B4-BE49-F238E27FC236}">
                  <a16:creationId xmlns:a16="http://schemas.microsoft.com/office/drawing/2014/main" id="{27454610-FFE3-4833-ACDC-9CFD0AF036C2}"/>
                </a:ext>
              </a:extLst>
            </p:cNvPr>
            <p:cNvSpPr txBox="1"/>
            <p:nvPr/>
          </p:nvSpPr>
          <p:spPr>
            <a:xfrm>
              <a:off x="3618052" y="376373"/>
              <a:ext cx="1907895" cy="846386"/>
            </a:xfrm>
            <a:prstGeom prst="rect">
              <a:avLst/>
            </a:prstGeom>
            <a:solidFill>
              <a:schemeClr val="bg1"/>
            </a:solidFill>
            <a:ln>
              <a:solidFill>
                <a:srgbClr val="002060"/>
              </a:solidFill>
            </a:ln>
          </p:spPr>
          <p:txBody>
            <a:bodyPr wrap="none" rtlCol="0">
              <a:spAutoFit/>
            </a:bodyPr>
            <a:lstStyle/>
            <a:p>
              <a:pPr algn="dist">
                <a:lnSpc>
                  <a:spcPct val="200000"/>
                </a:lnSpc>
                <a:spcAft>
                  <a:spcPts val="3600"/>
                </a:spcAft>
              </a:pPr>
              <a:r>
                <a:rPr lang="en-GB" sz="2800" dirty="0"/>
                <a:t>THINKING</a:t>
              </a:r>
            </a:p>
          </p:txBody>
        </p:sp>
      </p:grpSp>
      <p:sp>
        <p:nvSpPr>
          <p:cNvPr id="24" name="TextBox 23">
            <a:extLst>
              <a:ext uri="{FF2B5EF4-FFF2-40B4-BE49-F238E27FC236}">
                <a16:creationId xmlns:a16="http://schemas.microsoft.com/office/drawing/2014/main" id="{EA44960F-1E45-43B2-A369-2F65145B5CA0}"/>
              </a:ext>
            </a:extLst>
          </p:cNvPr>
          <p:cNvSpPr txBox="1"/>
          <p:nvPr/>
        </p:nvSpPr>
        <p:spPr>
          <a:xfrm>
            <a:off x="5913681" y="682439"/>
            <a:ext cx="2711518" cy="1384995"/>
          </a:xfrm>
          <a:prstGeom prst="rect">
            <a:avLst/>
          </a:prstGeom>
          <a:noFill/>
          <a:ln>
            <a:solidFill>
              <a:srgbClr val="002060"/>
            </a:solidFill>
          </a:ln>
        </p:spPr>
        <p:txBody>
          <a:bodyPr wrap="square">
            <a:spAutoFit/>
          </a:bodyPr>
          <a:lstStyle/>
          <a:p>
            <a:r>
              <a:rPr lang="en-GB" sz="1400" b="1" dirty="0">
                <a:solidFill>
                  <a:srgbClr val="094B77"/>
                </a:solidFill>
              </a:rPr>
              <a:t>Complete a SWOT analysis </a:t>
            </a:r>
            <a:r>
              <a:rPr lang="en-US" sz="1400" dirty="0"/>
              <a:t>where you stand now, where your interests lie, what your strengths and weaknesses are, the improvements you would like to achieve</a:t>
            </a:r>
          </a:p>
        </p:txBody>
      </p:sp>
      <p:sp>
        <p:nvSpPr>
          <p:cNvPr id="26" name="TextBox 25">
            <a:extLst>
              <a:ext uri="{FF2B5EF4-FFF2-40B4-BE49-F238E27FC236}">
                <a16:creationId xmlns:a16="http://schemas.microsoft.com/office/drawing/2014/main" id="{B9EECE69-0EE8-463C-A051-B20722B75C3E}"/>
              </a:ext>
            </a:extLst>
          </p:cNvPr>
          <p:cNvSpPr txBox="1"/>
          <p:nvPr/>
        </p:nvSpPr>
        <p:spPr>
          <a:xfrm>
            <a:off x="6328616" y="4439127"/>
            <a:ext cx="2578134" cy="1169551"/>
          </a:xfrm>
          <a:prstGeom prst="rect">
            <a:avLst/>
          </a:prstGeom>
          <a:noFill/>
          <a:ln>
            <a:solidFill>
              <a:srgbClr val="002060"/>
            </a:solidFill>
          </a:ln>
        </p:spPr>
        <p:txBody>
          <a:bodyPr wrap="square">
            <a:spAutoFit/>
          </a:bodyPr>
          <a:lstStyle/>
          <a:p>
            <a:r>
              <a:rPr lang="en-GB" sz="1400" b="1" dirty="0">
                <a:solidFill>
                  <a:srgbClr val="094B77"/>
                </a:solidFill>
              </a:rPr>
              <a:t>Set your goals</a:t>
            </a:r>
          </a:p>
          <a:p>
            <a:r>
              <a:rPr lang="en-US" sz="1400" dirty="0"/>
              <a:t>where you want to go, what skills and knowledge you need to get there and how you might acquire them. </a:t>
            </a:r>
          </a:p>
        </p:txBody>
      </p:sp>
      <p:sp>
        <p:nvSpPr>
          <p:cNvPr id="28" name="TextBox 27">
            <a:extLst>
              <a:ext uri="{FF2B5EF4-FFF2-40B4-BE49-F238E27FC236}">
                <a16:creationId xmlns:a16="http://schemas.microsoft.com/office/drawing/2014/main" id="{DCF55F10-C643-4561-8AB3-9EF84AE59E9B}"/>
              </a:ext>
            </a:extLst>
          </p:cNvPr>
          <p:cNvSpPr txBox="1"/>
          <p:nvPr/>
        </p:nvSpPr>
        <p:spPr>
          <a:xfrm>
            <a:off x="28481" y="5359156"/>
            <a:ext cx="3243733" cy="1384995"/>
          </a:xfrm>
          <a:prstGeom prst="rect">
            <a:avLst/>
          </a:prstGeom>
          <a:noFill/>
          <a:ln>
            <a:solidFill>
              <a:srgbClr val="002060"/>
            </a:solidFill>
          </a:ln>
        </p:spPr>
        <p:txBody>
          <a:bodyPr wrap="square">
            <a:spAutoFit/>
          </a:bodyPr>
          <a:lstStyle/>
          <a:p>
            <a:r>
              <a:rPr lang="en-GB" sz="1400" b="1" dirty="0">
                <a:solidFill>
                  <a:srgbClr val="094B77"/>
                </a:solidFill>
              </a:rPr>
              <a:t>Create your action plan and Detail the strategies and resources for achieving your goals</a:t>
            </a:r>
          </a:p>
          <a:p>
            <a:r>
              <a:rPr lang="en-US" sz="1400" dirty="0"/>
              <a:t>setting yourself goals and specific targets and monitoring your progress towards them. </a:t>
            </a:r>
          </a:p>
        </p:txBody>
      </p:sp>
      <p:sp>
        <p:nvSpPr>
          <p:cNvPr id="30" name="TextBox 29">
            <a:extLst>
              <a:ext uri="{FF2B5EF4-FFF2-40B4-BE49-F238E27FC236}">
                <a16:creationId xmlns:a16="http://schemas.microsoft.com/office/drawing/2014/main" id="{863914F2-2B45-4A60-8BAA-D9DFA9E533A8}"/>
              </a:ext>
            </a:extLst>
          </p:cNvPr>
          <p:cNvSpPr txBox="1"/>
          <p:nvPr/>
        </p:nvSpPr>
        <p:spPr>
          <a:xfrm>
            <a:off x="129541" y="1323353"/>
            <a:ext cx="2271642" cy="1600438"/>
          </a:xfrm>
          <a:prstGeom prst="rect">
            <a:avLst/>
          </a:prstGeom>
          <a:noFill/>
          <a:ln>
            <a:solidFill>
              <a:srgbClr val="002060"/>
            </a:solidFill>
          </a:ln>
        </p:spPr>
        <p:txBody>
          <a:bodyPr wrap="square">
            <a:spAutoFit/>
          </a:bodyPr>
          <a:lstStyle/>
          <a:p>
            <a:r>
              <a:rPr lang="en-GB" sz="1400" b="1" dirty="0">
                <a:solidFill>
                  <a:srgbClr val="094B77"/>
                </a:solidFill>
              </a:rPr>
              <a:t>Assessing your progress </a:t>
            </a:r>
            <a:r>
              <a:rPr lang="en-US" sz="1400" dirty="0"/>
              <a:t>reviewing your academic achievements and deciding on further areas for personal, academic and career development.</a:t>
            </a:r>
            <a:endParaRPr lang="en-GB" sz="1400" dirty="0"/>
          </a:p>
        </p:txBody>
      </p:sp>
      <p:sp>
        <p:nvSpPr>
          <p:cNvPr id="32" name="Title 3">
            <a:extLst>
              <a:ext uri="{FF2B5EF4-FFF2-40B4-BE49-F238E27FC236}">
                <a16:creationId xmlns:a16="http://schemas.microsoft.com/office/drawing/2014/main" id="{B1EEBDA6-982F-4306-AD15-7983D40FD4C1}"/>
              </a:ext>
            </a:extLst>
          </p:cNvPr>
          <p:cNvSpPr txBox="1">
            <a:spLocks/>
          </p:cNvSpPr>
          <p:nvPr/>
        </p:nvSpPr>
        <p:spPr>
          <a:xfrm>
            <a:off x="0" y="44624"/>
            <a:ext cx="8229600" cy="1143000"/>
          </a:xfrm>
          <a:prstGeom prst="rect">
            <a:avLst/>
          </a:prstGeom>
        </p:spPr>
        <p:txBody>
          <a:bodyPr>
            <a:normAutofit fontScale="97500"/>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en-US" sz="4400" b="0" dirty="0">
                <a:solidFill>
                  <a:prstClr val="black"/>
                </a:solidFill>
                <a:effectLst/>
                <a:ea typeface="+mn-ea"/>
                <a:cs typeface="+mn-cs"/>
              </a:rPr>
              <a:t>How to write a PDP?</a:t>
            </a:r>
            <a:endParaRPr lang="en-GB" dirty="0"/>
          </a:p>
        </p:txBody>
      </p:sp>
    </p:spTree>
    <p:extLst>
      <p:ext uri="{BB962C8B-B14F-4D97-AF65-F5344CB8AC3E}">
        <p14:creationId xmlns:p14="http://schemas.microsoft.com/office/powerpoint/2010/main" val="2522757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animBg="1"/>
      <p:bldP spid="28" grpId="0" animBg="1"/>
      <p:bldP spid="3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D89C77A-CD22-4DFC-9636-838DDD12E3C0}"/>
              </a:ext>
            </a:extLst>
          </p:cNvPr>
          <p:cNvSpPr>
            <a:spLocks noGrp="1"/>
          </p:cNvSpPr>
          <p:nvPr>
            <p:ph type="title"/>
          </p:nvPr>
        </p:nvSpPr>
        <p:spPr>
          <a:xfrm>
            <a:off x="16793" y="0"/>
            <a:ext cx="8229600" cy="1143000"/>
          </a:xfrm>
        </p:spPr>
        <p:txBody>
          <a:bodyPr>
            <a:normAutofit/>
          </a:bodyPr>
          <a:lstStyle/>
          <a:p>
            <a:r>
              <a:rPr lang="en-GB" dirty="0"/>
              <a:t>What to reflect on?</a:t>
            </a:r>
          </a:p>
        </p:txBody>
      </p:sp>
      <p:sp>
        <p:nvSpPr>
          <p:cNvPr id="8" name="Content Placeholder 7">
            <a:extLst>
              <a:ext uri="{FF2B5EF4-FFF2-40B4-BE49-F238E27FC236}">
                <a16:creationId xmlns:a16="http://schemas.microsoft.com/office/drawing/2014/main" id="{967EBF73-EDF5-4740-99E9-6244D4F1FD67}"/>
              </a:ext>
            </a:extLst>
          </p:cNvPr>
          <p:cNvSpPr txBox="1">
            <a:spLocks noGrp="1"/>
          </p:cNvSpPr>
          <p:nvPr>
            <p:ph idx="1"/>
          </p:nvPr>
        </p:nvSpPr>
        <p:spPr>
          <a:xfrm>
            <a:off x="455253" y="2837177"/>
            <a:ext cx="8229600" cy="3154710"/>
          </a:xfrm>
          <a:prstGeom prst="rect">
            <a:avLst/>
          </a:prstGeom>
          <a:noFill/>
        </p:spPr>
        <p:txBody>
          <a:bodyPr wrap="square">
            <a:spAutoFit/>
          </a:bodyPr>
          <a:lstStyle/>
          <a:p>
            <a:r>
              <a:rPr lang="en-US" dirty="0"/>
              <a:t>Learning Styles, </a:t>
            </a:r>
          </a:p>
          <a:p>
            <a:r>
              <a:rPr lang="en-US" dirty="0"/>
              <a:t>Setting Goals, </a:t>
            </a:r>
          </a:p>
          <a:p>
            <a:r>
              <a:rPr lang="en-US" dirty="0"/>
              <a:t>Successful self-management at university (time, money, stress), </a:t>
            </a:r>
          </a:p>
          <a:p>
            <a:r>
              <a:rPr lang="en-US" dirty="0"/>
              <a:t>Developing a variety of skills and responding to the feedback you receive from your professors.</a:t>
            </a:r>
            <a:endParaRPr lang="en-GB" dirty="0"/>
          </a:p>
        </p:txBody>
      </p:sp>
      <p:sp>
        <p:nvSpPr>
          <p:cNvPr id="7" name="TextBox 6">
            <a:extLst>
              <a:ext uri="{FF2B5EF4-FFF2-40B4-BE49-F238E27FC236}">
                <a16:creationId xmlns:a16="http://schemas.microsoft.com/office/drawing/2014/main" id="{215AAE8A-4370-4FC1-9333-69E1778BB93D}"/>
              </a:ext>
            </a:extLst>
          </p:cNvPr>
          <p:cNvSpPr txBox="1"/>
          <p:nvPr/>
        </p:nvSpPr>
        <p:spPr>
          <a:xfrm>
            <a:off x="4067944" y="5934670"/>
            <a:ext cx="5019204" cy="923330"/>
          </a:xfrm>
          <a:prstGeom prst="rect">
            <a:avLst/>
          </a:prstGeom>
          <a:noFill/>
        </p:spPr>
        <p:txBody>
          <a:bodyPr wrap="square">
            <a:spAutoFit/>
          </a:bodyPr>
          <a:lstStyle/>
          <a:p>
            <a:r>
              <a:rPr lang="en-US" dirty="0">
                <a:solidFill>
                  <a:srgbClr val="00B0F0"/>
                </a:solidFill>
              </a:rPr>
              <a:t>“There is only one corner of the universe you can be certain of improving, and that's your own self.” </a:t>
            </a:r>
            <a:r>
              <a:rPr lang="en-US" sz="1400" i="1" dirty="0">
                <a:solidFill>
                  <a:srgbClr val="00B0F0"/>
                </a:solidFill>
              </a:rPr>
              <a:t>Aldous Huxley </a:t>
            </a:r>
          </a:p>
        </p:txBody>
      </p:sp>
      <p:sp>
        <p:nvSpPr>
          <p:cNvPr id="2" name="TextBox 1">
            <a:extLst>
              <a:ext uri="{FF2B5EF4-FFF2-40B4-BE49-F238E27FC236}">
                <a16:creationId xmlns:a16="http://schemas.microsoft.com/office/drawing/2014/main" id="{5BBE48FE-7AAE-44D1-8166-3F730869ECEB}"/>
              </a:ext>
            </a:extLst>
          </p:cNvPr>
          <p:cNvSpPr txBox="1"/>
          <p:nvPr/>
        </p:nvSpPr>
        <p:spPr>
          <a:xfrm>
            <a:off x="427171" y="980728"/>
            <a:ext cx="8507288" cy="1477328"/>
          </a:xfrm>
          <a:prstGeom prst="rect">
            <a:avLst/>
          </a:prstGeom>
          <a:noFill/>
        </p:spPr>
        <p:txBody>
          <a:bodyPr wrap="square" rtlCol="0">
            <a:spAutoFit/>
          </a:bodyPr>
          <a:lstStyle/>
          <a:p>
            <a:r>
              <a:rPr lang="en-GB" dirty="0"/>
              <a:t>‘In the PDP context </a:t>
            </a:r>
            <a:r>
              <a:rPr lang="en-GB" b="1" i="1" dirty="0">
                <a:solidFill>
                  <a:srgbClr val="00B0F0"/>
                </a:solidFill>
                <a:effectLst>
                  <a:outerShdw blurRad="38100" dist="38100" dir="2700000" algn="tl">
                    <a:srgbClr val="000000">
                      <a:alpha val="43137"/>
                    </a:srgbClr>
                  </a:outerShdw>
                </a:effectLst>
              </a:rPr>
              <a:t>reflection</a:t>
            </a:r>
            <a:r>
              <a:rPr lang="en-GB" dirty="0"/>
              <a:t> is the process of looking back over past events; analysing </a:t>
            </a:r>
            <a:r>
              <a:rPr lang="en-GB" i="1" dirty="0"/>
              <a:t>how</a:t>
            </a:r>
            <a:r>
              <a:rPr lang="en-GB" dirty="0"/>
              <a:t> you have learned and developed as a person and your feelings about this, and re-evaluating your experience on the basis of your thoughts’</a:t>
            </a:r>
          </a:p>
          <a:p>
            <a:r>
              <a:rPr lang="en-GB" dirty="0"/>
              <a:t>				</a:t>
            </a:r>
            <a:r>
              <a:rPr lang="en-GB" sz="1400" dirty="0" err="1"/>
              <a:t>K.McMillan</a:t>
            </a:r>
            <a:r>
              <a:rPr lang="en-GB" sz="1400" dirty="0"/>
              <a:t>, </a:t>
            </a:r>
            <a:r>
              <a:rPr lang="en-GB" sz="1400" dirty="0" err="1"/>
              <a:t>J.Wayers</a:t>
            </a:r>
            <a:r>
              <a:rPr lang="en-GB" sz="1400" dirty="0"/>
              <a:t> (2012)</a:t>
            </a:r>
          </a:p>
        </p:txBody>
      </p:sp>
    </p:spTree>
    <p:extLst>
      <p:ext uri="{BB962C8B-B14F-4D97-AF65-F5344CB8AC3E}">
        <p14:creationId xmlns:p14="http://schemas.microsoft.com/office/powerpoint/2010/main" val="754508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CA0ED88-9C20-4060-9509-4412CFE64470}"/>
              </a:ext>
            </a:extLst>
          </p:cNvPr>
          <p:cNvSpPr>
            <a:spLocks noGrp="1"/>
          </p:cNvSpPr>
          <p:nvPr>
            <p:ph type="title"/>
          </p:nvPr>
        </p:nvSpPr>
        <p:spPr>
          <a:xfrm>
            <a:off x="0" y="44624"/>
            <a:ext cx="8229600" cy="1143000"/>
          </a:xfrm>
        </p:spPr>
        <p:txBody>
          <a:bodyPr>
            <a:normAutofit fontScale="90000"/>
          </a:bodyPr>
          <a:lstStyle/>
          <a:p>
            <a:r>
              <a:rPr lang="en-US" sz="4400" b="0" dirty="0">
                <a:solidFill>
                  <a:prstClr val="black"/>
                </a:solidFill>
                <a:effectLst/>
                <a:ea typeface="+mn-ea"/>
                <a:cs typeface="+mn-cs"/>
              </a:rPr>
              <a:t>Engaging with the PDP process </a:t>
            </a:r>
            <a:endParaRPr lang="en-GB" dirty="0"/>
          </a:p>
        </p:txBody>
      </p:sp>
      <p:sp>
        <p:nvSpPr>
          <p:cNvPr id="5" name="Content Placeholder 4">
            <a:extLst>
              <a:ext uri="{FF2B5EF4-FFF2-40B4-BE49-F238E27FC236}">
                <a16:creationId xmlns:a16="http://schemas.microsoft.com/office/drawing/2014/main" id="{A7215380-D097-4F88-89C2-F3A41B350FE5}"/>
              </a:ext>
            </a:extLst>
          </p:cNvPr>
          <p:cNvSpPr>
            <a:spLocks noGrp="1"/>
          </p:cNvSpPr>
          <p:nvPr>
            <p:ph idx="1"/>
          </p:nvPr>
        </p:nvSpPr>
        <p:spPr/>
        <p:txBody>
          <a:bodyPr>
            <a:normAutofit/>
          </a:bodyPr>
          <a:lstStyle/>
          <a:p>
            <a:r>
              <a:rPr lang="en-US" sz="2400" dirty="0"/>
              <a:t>Clarify your personal career goals; </a:t>
            </a:r>
          </a:p>
          <a:p>
            <a:r>
              <a:rPr lang="en-US" sz="2400" dirty="0"/>
              <a:t>Understand more fully what and how you are learning, what your strengths and weakness are and how to get better results; </a:t>
            </a:r>
          </a:p>
          <a:p>
            <a:r>
              <a:rPr lang="en-US" sz="2400" dirty="0"/>
              <a:t>Take responsibility for your own development by setting yourself personal and academic targets and evaluating progress towards these;</a:t>
            </a:r>
          </a:p>
          <a:p>
            <a:r>
              <a:rPr lang="en-US" sz="2400" dirty="0"/>
              <a:t>Improve your employability; </a:t>
            </a:r>
          </a:p>
          <a:p>
            <a:r>
              <a:rPr lang="en-US" sz="2400" dirty="0"/>
              <a:t>Start the process of continuing professional development in your chosen career area.</a:t>
            </a:r>
            <a:endParaRPr kumimoji="0" lang="en-US" sz="2400" b="0" i="0" u="none" strike="noStrike" kern="1200" cap="none" spc="0" normalizeH="0" baseline="0" noProof="0" dirty="0">
              <a:ln>
                <a:noFill/>
              </a:ln>
              <a:solidFill>
                <a:prstClr val="black"/>
              </a:solidFill>
              <a:effectLst/>
              <a:uLnTx/>
              <a:uFillTx/>
              <a:latin typeface="Lucida Sans Unicode"/>
              <a:ea typeface="+mn-ea"/>
              <a:cs typeface="+mn-cs"/>
            </a:endParaRPr>
          </a:p>
        </p:txBody>
      </p:sp>
    </p:spTree>
    <p:extLst>
      <p:ext uri="{BB962C8B-B14F-4D97-AF65-F5344CB8AC3E}">
        <p14:creationId xmlns:p14="http://schemas.microsoft.com/office/powerpoint/2010/main" val="9884827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661E9BB-FFB7-46E6-9EB4-0495D73581F5}"/>
              </a:ext>
            </a:extLst>
          </p:cNvPr>
          <p:cNvSpPr>
            <a:spLocks noGrp="1"/>
          </p:cNvSpPr>
          <p:nvPr>
            <p:ph type="title"/>
          </p:nvPr>
        </p:nvSpPr>
        <p:spPr>
          <a:xfrm>
            <a:off x="0" y="-137984"/>
            <a:ext cx="8229600" cy="1143000"/>
          </a:xfrm>
        </p:spPr>
        <p:txBody>
          <a:bodyPr/>
          <a:lstStyle/>
          <a:p>
            <a:r>
              <a:rPr lang="en-GB" dirty="0"/>
              <a:t>Aim, Goal and Objective</a:t>
            </a:r>
          </a:p>
        </p:txBody>
      </p:sp>
      <p:sp>
        <p:nvSpPr>
          <p:cNvPr id="4" name="Rectangle 1">
            <a:extLst>
              <a:ext uri="{FF2B5EF4-FFF2-40B4-BE49-F238E27FC236}">
                <a16:creationId xmlns:a16="http://schemas.microsoft.com/office/drawing/2014/main" id="{5664C639-1274-456A-821F-200E12440BFD}"/>
              </a:ext>
            </a:extLst>
          </p:cNvPr>
          <p:cNvSpPr>
            <a:spLocks noChangeArrowheads="1"/>
          </p:cNvSpPr>
          <p:nvPr/>
        </p:nvSpPr>
        <p:spPr bwMode="auto">
          <a:xfrm>
            <a:off x="179512" y="859066"/>
            <a:ext cx="8964488" cy="5139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0070C0"/>
                </a:solidFill>
                <a:effectLst/>
              </a:rPr>
              <a:t>Aim:</a:t>
            </a:r>
            <a:r>
              <a:rPr kumimoji="0" lang="en-US" altLang="en-US" sz="3600" b="1" i="0" u="none" strike="noStrike" cap="none" normalizeH="0" baseline="0" dirty="0">
                <a:ln>
                  <a:noFill/>
                </a:ln>
                <a:solidFill>
                  <a:schemeClr val="tx1"/>
                </a:solidFill>
                <a:effectLst/>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800" b="1" dirty="0"/>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rPr>
              <a:t>A broad statement of what you want to achieve overall</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endParaRPr>
          </a:p>
          <a:p>
            <a:pPr lvl="1" eaLnBrk="0" fontAlgn="base" hangingPunct="0">
              <a:spcBef>
                <a:spcPct val="0"/>
              </a:spcBef>
              <a:spcAft>
                <a:spcPct val="0"/>
              </a:spcAft>
              <a:buFontTx/>
              <a:buChar char="•"/>
            </a:pPr>
            <a:r>
              <a:rPr kumimoji="0" lang="en-US" altLang="en-US" sz="2400" b="1" i="0" u="none" strike="noStrike" cap="none" normalizeH="0" baseline="0" dirty="0">
                <a:ln>
                  <a:noFill/>
                </a:ln>
                <a:solidFill>
                  <a:schemeClr val="tx1"/>
                </a:solidFill>
                <a:effectLst/>
              </a:rPr>
              <a:t> Focus:</a:t>
            </a:r>
            <a:r>
              <a:rPr kumimoji="0" lang="en-US" altLang="en-US" sz="2400" b="0" i="0" u="none" strike="noStrike" cap="none" normalizeH="0" baseline="0" dirty="0">
                <a:ln>
                  <a:noFill/>
                </a:ln>
                <a:solidFill>
                  <a:schemeClr val="tx1"/>
                </a:solidFill>
                <a:effectLst/>
              </a:rPr>
              <a:t> The </a:t>
            </a:r>
            <a:r>
              <a:rPr kumimoji="0" lang="en-US" altLang="en-US" sz="2400" b="0" i="1" u="none" strike="noStrike" cap="none" normalizeH="0" baseline="0" dirty="0">
                <a:ln>
                  <a:noFill/>
                </a:ln>
                <a:solidFill>
                  <a:schemeClr val="tx1"/>
                </a:solidFill>
                <a:effectLst/>
              </a:rPr>
              <a:t>general direction or purpose</a:t>
            </a:r>
            <a:r>
              <a:rPr kumimoji="0" lang="en-US" altLang="en-US" sz="2400" b="0" i="0" u="none" strike="noStrike" cap="none" normalizeH="0" baseline="0" dirty="0">
                <a:ln>
                  <a:noFill/>
                </a:ln>
                <a:solidFill>
                  <a:schemeClr val="tx1"/>
                </a:solidFill>
                <a:effectLst/>
              </a:rPr>
              <a:t> of your work.</a:t>
            </a:r>
          </a:p>
          <a:p>
            <a:pPr lvl="1" eaLnBrk="0" fontAlgn="base" hangingPunct="0">
              <a:spcBef>
                <a:spcPct val="0"/>
              </a:spcBef>
              <a:spcAft>
                <a:spcPct val="0"/>
              </a:spcAft>
              <a:buFontTx/>
              <a:buChar char="•"/>
            </a:pPr>
            <a:r>
              <a:rPr kumimoji="0" lang="en-US" altLang="en-US" sz="2400" b="1" i="0" u="none" strike="noStrike" cap="none" normalizeH="0" baseline="0" dirty="0">
                <a:ln>
                  <a:noFill/>
                </a:ln>
                <a:solidFill>
                  <a:schemeClr val="tx1"/>
                </a:solidFill>
                <a:effectLst/>
              </a:rPr>
              <a:t> Example:</a:t>
            </a:r>
            <a:r>
              <a:rPr kumimoji="0" lang="en-US" altLang="en-US" sz="2400" b="0" i="0" u="none" strike="noStrike" cap="none" normalizeH="0" baseline="0" dirty="0">
                <a:ln>
                  <a:noFill/>
                </a:ln>
                <a:solidFill>
                  <a:schemeClr val="tx1"/>
                </a:solidFill>
                <a:effectLst/>
              </a:rPr>
              <a:t> </a:t>
            </a:r>
          </a:p>
          <a:p>
            <a:pPr lvl="2" eaLnBrk="0" fontAlgn="base" hangingPunct="0">
              <a:spcBef>
                <a:spcPct val="0"/>
              </a:spcBef>
              <a:spcAft>
                <a:spcPct val="0"/>
              </a:spcAft>
              <a:buFontTx/>
              <a:buChar char="•"/>
            </a:pPr>
            <a:r>
              <a:rPr lang="en-GB" altLang="en-US" sz="2400" dirty="0"/>
              <a:t> </a:t>
            </a:r>
            <a:r>
              <a:rPr kumimoji="0" lang="en-GB" altLang="en-US" sz="2400" b="0" i="0" u="none" strike="noStrike" cap="none" normalizeH="0" baseline="0" dirty="0">
                <a:ln>
                  <a:noFill/>
                </a:ln>
                <a:solidFill>
                  <a:schemeClr val="tx1"/>
                </a:solidFill>
                <a:effectLst/>
              </a:rPr>
              <a:t>To become a competent and employable software developer.</a:t>
            </a:r>
          </a:p>
          <a:p>
            <a:pPr lvl="2" eaLnBrk="0" fontAlgn="base" hangingPunct="0">
              <a:spcBef>
                <a:spcPct val="0"/>
              </a:spcBef>
              <a:spcAft>
                <a:spcPct val="0"/>
              </a:spcAft>
              <a:buFontTx/>
              <a:buChar char="•"/>
            </a:pPr>
            <a:r>
              <a:rPr lang="en-GB" altLang="en-US" sz="2400" dirty="0"/>
              <a:t> </a:t>
            </a:r>
            <a:r>
              <a:rPr kumimoji="0" lang="en-GB" altLang="en-US" sz="2400" b="0" i="0" u="none" strike="noStrike" cap="none" normalizeH="0" baseline="0" dirty="0">
                <a:ln>
                  <a:noFill/>
                </a:ln>
                <a:solidFill>
                  <a:schemeClr val="tx1"/>
                </a:solidFill>
                <a:effectLst/>
              </a:rPr>
              <a:t>To build strong technical and problem-solving skills for a career in cybersecurity.</a:t>
            </a:r>
          </a:p>
          <a:p>
            <a:pPr lvl="2" eaLnBrk="0" fontAlgn="base" hangingPunct="0">
              <a:spcBef>
                <a:spcPct val="0"/>
              </a:spcBef>
              <a:spcAft>
                <a:spcPct val="0"/>
              </a:spcAft>
              <a:buFontTx/>
              <a:buChar char="•"/>
            </a:pPr>
            <a:endParaRPr kumimoji="0" lang="en-US" altLang="en-US"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rPr>
              <a:t>Think of it as the </a:t>
            </a:r>
            <a:r>
              <a:rPr kumimoji="0" lang="en-US" altLang="en-US" sz="2400" b="0" i="1" u="none" strike="noStrike" cap="none" normalizeH="0" baseline="0" dirty="0">
                <a:ln>
                  <a:noFill/>
                </a:ln>
                <a:solidFill>
                  <a:schemeClr val="tx1"/>
                </a:solidFill>
                <a:effectLst/>
              </a:rPr>
              <a:t>big picture, </a:t>
            </a:r>
            <a:r>
              <a:rPr kumimoji="0" lang="en-US" altLang="en-US" sz="2400" b="0" i="0" u="none" strike="noStrike" cap="none" normalizeH="0" baseline="0" dirty="0">
                <a:ln>
                  <a:noFill/>
                </a:ln>
                <a:solidFill>
                  <a:schemeClr val="tx1"/>
                </a:solidFill>
                <a:effectLst/>
              </a:rPr>
              <a:t>what you hope to accomplish in the long term.</a:t>
            </a:r>
          </a:p>
        </p:txBody>
      </p:sp>
    </p:spTree>
    <p:extLst>
      <p:ext uri="{BB962C8B-B14F-4D97-AF65-F5344CB8AC3E}">
        <p14:creationId xmlns:p14="http://schemas.microsoft.com/office/powerpoint/2010/main" val="3490892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661E9BB-FFB7-46E6-9EB4-0495D73581F5}"/>
              </a:ext>
            </a:extLst>
          </p:cNvPr>
          <p:cNvSpPr>
            <a:spLocks noGrp="1"/>
          </p:cNvSpPr>
          <p:nvPr>
            <p:ph type="title"/>
          </p:nvPr>
        </p:nvSpPr>
        <p:spPr>
          <a:xfrm>
            <a:off x="0" y="-137984"/>
            <a:ext cx="8229600" cy="1143000"/>
          </a:xfrm>
        </p:spPr>
        <p:txBody>
          <a:bodyPr/>
          <a:lstStyle/>
          <a:p>
            <a:r>
              <a:rPr lang="en-GB" dirty="0"/>
              <a:t>Aim, Goal and Objective</a:t>
            </a:r>
          </a:p>
        </p:txBody>
      </p:sp>
      <p:sp>
        <p:nvSpPr>
          <p:cNvPr id="6" name="Rectangle 3">
            <a:extLst>
              <a:ext uri="{FF2B5EF4-FFF2-40B4-BE49-F238E27FC236}">
                <a16:creationId xmlns:a16="http://schemas.microsoft.com/office/drawing/2014/main" id="{F9E839BA-DFD9-4AF5-A8B3-1B6D4CACAE07}"/>
              </a:ext>
            </a:extLst>
          </p:cNvPr>
          <p:cNvSpPr>
            <a:spLocks noChangeArrowheads="1"/>
          </p:cNvSpPr>
          <p:nvPr/>
        </p:nvSpPr>
        <p:spPr bwMode="auto">
          <a:xfrm>
            <a:off x="0" y="772491"/>
            <a:ext cx="9217024"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0070C0"/>
                </a:solidFill>
                <a:effectLst/>
              </a:rPr>
              <a:t>Goal:</a:t>
            </a:r>
            <a:r>
              <a:rPr kumimoji="0" lang="en-US" altLang="en-US" sz="2000" b="1" i="0" u="none" strike="noStrike" cap="none" normalizeH="0" baseline="0" dirty="0">
                <a:ln>
                  <a:noFill/>
                </a:ln>
                <a:solidFill>
                  <a:schemeClr val="tx1"/>
                </a:solidFill>
                <a:effectLst/>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000" b="1" dirty="0"/>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rPr>
              <a:t>A specific result you want to reach that supports your aim.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endParaRPr>
          </a:p>
          <a:p>
            <a:pPr lvl="1" eaLnBrk="0" fontAlgn="base" hangingPunct="0">
              <a:spcBef>
                <a:spcPct val="0"/>
              </a:spcBef>
              <a:spcAft>
                <a:spcPct val="0"/>
              </a:spcAft>
              <a:buFontTx/>
              <a:buChar char="•"/>
            </a:pPr>
            <a:r>
              <a:rPr kumimoji="0" lang="en-US" altLang="en-US" sz="2400" b="1" i="0" u="none" strike="noStrike" cap="none" normalizeH="0" baseline="0" dirty="0">
                <a:ln>
                  <a:noFill/>
                </a:ln>
                <a:solidFill>
                  <a:schemeClr val="tx1"/>
                </a:solidFill>
                <a:effectLst/>
              </a:rPr>
              <a:t> Focus:</a:t>
            </a:r>
            <a:r>
              <a:rPr kumimoji="0" lang="en-US" altLang="en-US" sz="2400" b="0" i="0" u="none" strike="noStrike" cap="none" normalizeH="0" baseline="0" dirty="0">
                <a:ln>
                  <a:noFill/>
                </a:ln>
                <a:solidFill>
                  <a:schemeClr val="tx1"/>
                </a:solidFill>
                <a:effectLst/>
              </a:rPr>
              <a:t> More concrete than an aim, but still not too detailed.</a:t>
            </a:r>
          </a:p>
          <a:p>
            <a:pPr lvl="1" eaLnBrk="0" fontAlgn="base" hangingPunct="0">
              <a:spcBef>
                <a:spcPct val="0"/>
              </a:spcBef>
              <a:spcAft>
                <a:spcPct val="0"/>
              </a:spcAft>
              <a:buFontTx/>
              <a:buChar char="•"/>
            </a:pPr>
            <a:r>
              <a:rPr lang="en-US" altLang="en-US" sz="2400" b="1" dirty="0"/>
              <a:t> </a:t>
            </a:r>
            <a:r>
              <a:rPr kumimoji="0" lang="en-US" altLang="en-US" sz="2400" b="1" i="0" u="none" strike="noStrike" cap="none" normalizeH="0" baseline="0" dirty="0">
                <a:ln>
                  <a:noFill/>
                </a:ln>
                <a:solidFill>
                  <a:schemeClr val="tx1"/>
                </a:solidFill>
                <a:effectLst/>
              </a:rPr>
              <a:t>Example:</a:t>
            </a:r>
            <a:r>
              <a:rPr kumimoji="0" lang="en-US" altLang="en-US" sz="2400" b="0" i="0" u="none" strike="noStrike" cap="none" normalizeH="0" baseline="0" dirty="0">
                <a:ln>
                  <a:noFill/>
                </a:ln>
                <a:solidFill>
                  <a:schemeClr val="tx1"/>
                </a:solidFill>
                <a:effectLst/>
              </a:rPr>
              <a:t> </a:t>
            </a:r>
          </a:p>
          <a:p>
            <a:pPr lvl="2" eaLnBrk="0" fontAlgn="base" hangingPunct="0">
              <a:spcBef>
                <a:spcPct val="0"/>
              </a:spcBef>
              <a:spcAft>
                <a:spcPct val="0"/>
              </a:spcAft>
              <a:buFontTx/>
              <a:buChar char="•"/>
            </a:pPr>
            <a:r>
              <a:rPr lang="en-GB" altLang="en-US" sz="2400" dirty="0"/>
              <a:t> </a:t>
            </a:r>
            <a:r>
              <a:rPr kumimoji="0" lang="en-GB" altLang="en-US" sz="2400" b="0" i="0" u="none" strike="noStrike" cap="none" normalizeH="0" baseline="0" dirty="0">
                <a:ln>
                  <a:noFill/>
                </a:ln>
                <a:solidFill>
                  <a:schemeClr val="tx1"/>
                </a:solidFill>
                <a:effectLst/>
              </a:rPr>
              <a:t>To develop proficiency in Python and Java within the next academic year.</a:t>
            </a:r>
          </a:p>
          <a:p>
            <a:pPr lvl="2" eaLnBrk="0" fontAlgn="base" hangingPunct="0">
              <a:spcBef>
                <a:spcPct val="0"/>
              </a:spcBef>
              <a:spcAft>
                <a:spcPct val="0"/>
              </a:spcAft>
              <a:buFontTx/>
              <a:buChar char="•"/>
            </a:pPr>
            <a:r>
              <a:rPr lang="en-GB" altLang="en-US" sz="2400" dirty="0"/>
              <a:t> </a:t>
            </a:r>
            <a:r>
              <a:rPr kumimoji="0" lang="en-GB" altLang="en-US" sz="2400" b="0" i="0" u="none" strike="noStrike" cap="none" normalizeH="0" baseline="0" dirty="0">
                <a:ln>
                  <a:noFill/>
                </a:ln>
                <a:solidFill>
                  <a:schemeClr val="tx1"/>
                </a:solidFill>
                <a:effectLst/>
              </a:rPr>
              <a:t>To gain work experience through an industry placement before graduation.</a:t>
            </a:r>
          </a:p>
          <a:p>
            <a:pPr lvl="2" eaLnBrk="0" fontAlgn="base" hangingPunct="0">
              <a:spcBef>
                <a:spcPct val="0"/>
              </a:spcBef>
              <a:spcAft>
                <a:spcPct val="0"/>
              </a:spcAft>
              <a:buFontTx/>
              <a:buChar char="•"/>
            </a:pPr>
            <a:r>
              <a:rPr lang="en-GB" altLang="en-US" sz="2400" dirty="0"/>
              <a:t> </a:t>
            </a:r>
            <a:r>
              <a:rPr kumimoji="0" lang="en-GB" altLang="en-US" sz="2400" b="0" i="0" u="none" strike="noStrike" cap="none" normalizeH="0" baseline="0" dirty="0">
                <a:ln>
                  <a:noFill/>
                </a:ln>
                <a:solidFill>
                  <a:schemeClr val="tx1"/>
                </a:solidFill>
                <a:effectLst/>
              </a:rPr>
              <a:t>To achieve at least a 2:1 classification in my Computing degree.</a:t>
            </a:r>
            <a:endParaRPr kumimoji="0" lang="en-US" altLang="en-US"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rPr>
              <a:t>Goals make the aim more measurable and actionable, often linked to outcomes.</a:t>
            </a:r>
          </a:p>
        </p:txBody>
      </p:sp>
    </p:spTree>
    <p:extLst>
      <p:ext uri="{BB962C8B-B14F-4D97-AF65-F5344CB8AC3E}">
        <p14:creationId xmlns:p14="http://schemas.microsoft.com/office/powerpoint/2010/main" val="3906066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661E9BB-FFB7-46E6-9EB4-0495D73581F5}"/>
              </a:ext>
            </a:extLst>
          </p:cNvPr>
          <p:cNvSpPr>
            <a:spLocks noGrp="1"/>
          </p:cNvSpPr>
          <p:nvPr>
            <p:ph type="title"/>
          </p:nvPr>
        </p:nvSpPr>
        <p:spPr>
          <a:xfrm>
            <a:off x="0" y="-137984"/>
            <a:ext cx="8229600" cy="1143000"/>
          </a:xfrm>
        </p:spPr>
        <p:txBody>
          <a:bodyPr/>
          <a:lstStyle/>
          <a:p>
            <a:r>
              <a:rPr lang="en-GB" dirty="0"/>
              <a:t>Aim, Goal and Objective</a:t>
            </a:r>
          </a:p>
        </p:txBody>
      </p:sp>
      <p:sp>
        <p:nvSpPr>
          <p:cNvPr id="8" name="Rectangle 5">
            <a:extLst>
              <a:ext uri="{FF2B5EF4-FFF2-40B4-BE49-F238E27FC236}">
                <a16:creationId xmlns:a16="http://schemas.microsoft.com/office/drawing/2014/main" id="{B47894FB-6D07-4C99-9FD7-495A65907013}"/>
              </a:ext>
            </a:extLst>
          </p:cNvPr>
          <p:cNvSpPr>
            <a:spLocks noChangeArrowheads="1"/>
          </p:cNvSpPr>
          <p:nvPr/>
        </p:nvSpPr>
        <p:spPr bwMode="auto">
          <a:xfrm>
            <a:off x="107504" y="920621"/>
            <a:ext cx="8675218"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0070C0"/>
                </a:solidFill>
                <a:effectLst/>
              </a:rPr>
              <a:t>Objective:</a:t>
            </a:r>
            <a:r>
              <a:rPr kumimoji="0" lang="en-US" altLang="en-US" sz="3600" b="1" i="0" u="none" strike="noStrike" cap="none" normalizeH="0" baseline="0" dirty="0">
                <a:ln>
                  <a:noFill/>
                </a:ln>
                <a:solidFill>
                  <a:schemeClr val="tx1"/>
                </a:solidFill>
                <a:effectLst/>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000"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i="0" u="none" strike="noStrike" cap="none" normalizeH="0" baseline="0" dirty="0">
                <a:ln>
                  <a:noFill/>
                </a:ln>
                <a:solidFill>
                  <a:schemeClr val="tx1"/>
                </a:solidFill>
                <a:effectLst/>
              </a:rPr>
              <a:t>D</a:t>
            </a:r>
            <a:r>
              <a:rPr kumimoji="0" lang="en-US" altLang="en-US" sz="2400" b="0" i="0" u="none" strike="noStrike" cap="none" normalizeH="0" baseline="0" dirty="0">
                <a:ln>
                  <a:noFill/>
                </a:ln>
                <a:solidFill>
                  <a:schemeClr val="tx1"/>
                </a:solidFill>
                <a:effectLst/>
              </a:rPr>
              <a:t>etailed, measurable steps you will take to achieve your goal.</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endParaRPr>
          </a:p>
          <a:p>
            <a:pPr lvl="1" eaLnBrk="0" fontAlgn="base" hangingPunct="0">
              <a:spcBef>
                <a:spcPct val="0"/>
              </a:spcBef>
              <a:spcAft>
                <a:spcPct val="0"/>
              </a:spcAft>
              <a:buFontTx/>
              <a:buChar char="•"/>
            </a:pPr>
            <a:r>
              <a:rPr kumimoji="0" lang="en-US" altLang="en-US" sz="2400" b="1" i="0" u="none" strike="noStrike" cap="none" normalizeH="0" baseline="0" dirty="0">
                <a:ln>
                  <a:noFill/>
                </a:ln>
                <a:solidFill>
                  <a:schemeClr val="tx1"/>
                </a:solidFill>
                <a:effectLst/>
              </a:rPr>
              <a:t> Focus:</a:t>
            </a:r>
            <a:r>
              <a:rPr kumimoji="0" lang="en-US" altLang="en-US" sz="2400" b="0" i="0" u="none" strike="noStrike" cap="none" normalizeH="0" baseline="0" dirty="0">
                <a:ln>
                  <a:noFill/>
                </a:ln>
                <a:solidFill>
                  <a:schemeClr val="tx1"/>
                </a:solidFill>
                <a:effectLst/>
              </a:rPr>
              <a:t> Short-term and </a:t>
            </a:r>
            <a:r>
              <a:rPr kumimoji="0" lang="en-US" altLang="en-US" sz="2400" b="0" i="1" u="none" strike="noStrike" cap="none" normalizeH="0" baseline="0" dirty="0">
                <a:ln>
                  <a:noFill/>
                </a:ln>
                <a:solidFill>
                  <a:schemeClr val="tx1"/>
                </a:solidFill>
                <a:effectLst/>
              </a:rPr>
              <a:t>specific actions</a:t>
            </a:r>
            <a:r>
              <a:rPr kumimoji="0" lang="en-US" altLang="en-US" sz="2400" b="0" i="0" u="none" strike="noStrike" cap="none" normalizeH="0" baseline="0" dirty="0">
                <a:ln>
                  <a:noFill/>
                </a:ln>
                <a:solidFill>
                  <a:schemeClr val="tx1"/>
                </a:solidFill>
                <a:effectLst/>
              </a:rPr>
              <a:t>.</a:t>
            </a:r>
          </a:p>
          <a:p>
            <a:pPr lvl="1" eaLnBrk="0" fontAlgn="base" hangingPunct="0">
              <a:spcBef>
                <a:spcPct val="0"/>
              </a:spcBef>
              <a:spcAft>
                <a:spcPct val="0"/>
              </a:spcAft>
              <a:buFontTx/>
              <a:buChar char="•"/>
            </a:pPr>
            <a:r>
              <a:rPr kumimoji="0" lang="en-US" altLang="en-US" sz="2400" b="1" i="0" u="none" strike="noStrike" cap="none" normalizeH="0" baseline="0" dirty="0">
                <a:ln>
                  <a:noFill/>
                </a:ln>
                <a:solidFill>
                  <a:schemeClr val="tx1"/>
                </a:solidFill>
                <a:effectLst/>
              </a:rPr>
              <a:t> Example:</a:t>
            </a:r>
            <a:endParaRPr kumimoji="0" lang="en-US" altLang="en-US" sz="2400" b="0" i="0" u="none" strike="noStrike" cap="none" normalizeH="0" baseline="0" dirty="0">
              <a:ln>
                <a:noFill/>
              </a:ln>
              <a:solidFill>
                <a:schemeClr val="tx1"/>
              </a:solidFill>
              <a:effectLst/>
            </a:endParaRPr>
          </a:p>
          <a:p>
            <a:pPr lvl="2" eaLnBrk="0" fontAlgn="base" hangingPunct="0">
              <a:spcBef>
                <a:spcPct val="0"/>
              </a:spcBef>
              <a:spcAft>
                <a:spcPct val="0"/>
              </a:spcAft>
              <a:buFontTx/>
              <a:buChar char="•"/>
            </a:pPr>
            <a:r>
              <a:rPr lang="en-US" altLang="en-US" sz="2400" dirty="0"/>
              <a:t> </a:t>
            </a:r>
            <a:r>
              <a:rPr kumimoji="0" lang="en-GB" altLang="en-US" sz="2400" b="0" i="0" u="none" strike="noStrike" cap="none" normalizeH="0" baseline="0" dirty="0">
                <a:ln>
                  <a:noFill/>
                </a:ln>
                <a:solidFill>
                  <a:schemeClr val="tx1"/>
                </a:solidFill>
                <a:effectLst/>
              </a:rPr>
              <a:t>To complete one online Python project by the end of this semester.</a:t>
            </a:r>
          </a:p>
          <a:p>
            <a:pPr lvl="2" eaLnBrk="0" fontAlgn="base" hangingPunct="0">
              <a:spcBef>
                <a:spcPct val="0"/>
              </a:spcBef>
              <a:spcAft>
                <a:spcPct val="0"/>
              </a:spcAft>
              <a:buFontTx/>
              <a:buChar char="•"/>
            </a:pPr>
            <a:r>
              <a:rPr lang="en-GB" altLang="en-US" sz="2400" dirty="0"/>
              <a:t> </a:t>
            </a:r>
            <a:r>
              <a:rPr kumimoji="0" lang="en-GB" altLang="en-US" sz="2400" b="0" i="0" u="none" strike="noStrike" cap="none" normalizeH="0" baseline="0" dirty="0">
                <a:ln>
                  <a:noFill/>
                </a:ln>
                <a:solidFill>
                  <a:schemeClr val="tx1"/>
                </a:solidFill>
                <a:effectLst/>
              </a:rPr>
              <a:t>To attend at least two networking or tech meet-up events this term.</a:t>
            </a:r>
          </a:p>
          <a:p>
            <a:pPr marL="0" lvl="2" eaLnBrk="0" fontAlgn="base" hangingPunct="0">
              <a:spcBef>
                <a:spcPct val="0"/>
              </a:spcBef>
              <a:spcAft>
                <a:spcPct val="0"/>
              </a:spcAft>
            </a:pPr>
            <a:endParaRPr lang="en-US" altLang="en-US" sz="2400" dirty="0"/>
          </a:p>
          <a:p>
            <a:pPr marL="0" lvl="2" eaLnBrk="0" fontAlgn="base" hangingPunct="0">
              <a:spcBef>
                <a:spcPct val="0"/>
              </a:spcBef>
              <a:spcAft>
                <a:spcPct val="0"/>
              </a:spcAft>
            </a:pPr>
            <a:r>
              <a:rPr kumimoji="0" lang="en-US" altLang="en-US" sz="2400" b="0" i="0" u="none" strike="noStrike" cap="none" normalizeH="0" baseline="0" dirty="0">
                <a:ln>
                  <a:noFill/>
                </a:ln>
                <a:solidFill>
                  <a:schemeClr val="tx1"/>
                </a:solidFill>
                <a:effectLst/>
              </a:rPr>
              <a:t>Objectives are usually </a:t>
            </a:r>
            <a:r>
              <a:rPr kumimoji="0" lang="en-US" altLang="en-US" sz="2400" b="1" i="0" u="none" strike="noStrike" cap="none" normalizeH="0" baseline="0" dirty="0">
                <a:ln>
                  <a:noFill/>
                </a:ln>
                <a:solidFill>
                  <a:schemeClr val="tx1"/>
                </a:solidFill>
                <a:effectLst/>
              </a:rPr>
              <a:t>SMART</a:t>
            </a:r>
            <a:r>
              <a:rPr kumimoji="0" lang="en-US" altLang="en-US" sz="2400" b="0" i="0" u="none" strike="noStrike" cap="none" normalizeH="0" baseline="0" dirty="0">
                <a:ln>
                  <a:noFill/>
                </a:ln>
                <a:solidFill>
                  <a:schemeClr val="tx1"/>
                </a:solidFill>
                <a:effectLst/>
              </a:rPr>
              <a:t> </a:t>
            </a:r>
          </a:p>
        </p:txBody>
      </p:sp>
    </p:spTree>
    <p:extLst>
      <p:ext uri="{BB962C8B-B14F-4D97-AF65-F5344CB8AC3E}">
        <p14:creationId xmlns:p14="http://schemas.microsoft.com/office/powerpoint/2010/main" val="21521418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pPr>
              <a:buNone/>
            </a:pPr>
            <a:r>
              <a:rPr lang="en-GB" sz="4400" b="1">
                <a:solidFill>
                  <a:srgbClr val="FF0000"/>
                </a:solidFill>
              </a:rPr>
              <a:t>S</a:t>
            </a:r>
            <a:r>
              <a:rPr lang="en-GB"/>
              <a:t>pecific</a:t>
            </a:r>
          </a:p>
          <a:p>
            <a:pPr>
              <a:buNone/>
            </a:pPr>
            <a:r>
              <a:rPr lang="en-GB" sz="4400" b="1">
                <a:solidFill>
                  <a:srgbClr val="FF0000"/>
                </a:solidFill>
              </a:rPr>
              <a:t>M</a:t>
            </a:r>
            <a:r>
              <a:rPr lang="en-GB"/>
              <a:t>easurable</a:t>
            </a:r>
          </a:p>
          <a:p>
            <a:pPr>
              <a:buNone/>
            </a:pPr>
            <a:r>
              <a:rPr lang="en-GB" sz="4400" b="1">
                <a:solidFill>
                  <a:srgbClr val="FF0000"/>
                </a:solidFill>
              </a:rPr>
              <a:t>A</a:t>
            </a:r>
            <a:r>
              <a:rPr lang="en-GB"/>
              <a:t>ttainable</a:t>
            </a:r>
          </a:p>
          <a:p>
            <a:pPr>
              <a:buNone/>
            </a:pPr>
            <a:r>
              <a:rPr lang="en-GB" sz="4400" b="1">
                <a:solidFill>
                  <a:srgbClr val="FF0000"/>
                </a:solidFill>
              </a:rPr>
              <a:t>R</a:t>
            </a:r>
            <a:r>
              <a:rPr lang="en-GB"/>
              <a:t>ealistic</a:t>
            </a:r>
          </a:p>
          <a:p>
            <a:pPr>
              <a:buNone/>
            </a:pPr>
            <a:r>
              <a:rPr lang="en-GB" sz="4400" b="1">
                <a:solidFill>
                  <a:srgbClr val="FF0000"/>
                </a:solidFill>
              </a:rPr>
              <a:t>T</a:t>
            </a:r>
            <a:r>
              <a:rPr lang="en-GB"/>
              <a:t>ime-Limited</a:t>
            </a:r>
            <a:endParaRPr lang="en-GB" dirty="0"/>
          </a:p>
        </p:txBody>
      </p:sp>
      <p:sp>
        <p:nvSpPr>
          <p:cNvPr id="5" name="Title 4"/>
          <p:cNvSpPr>
            <a:spLocks noGrp="1"/>
          </p:cNvSpPr>
          <p:nvPr>
            <p:ph type="title"/>
          </p:nvPr>
        </p:nvSpPr>
        <p:spPr/>
        <p:txBody>
          <a:bodyPr/>
          <a:lstStyle/>
          <a:p>
            <a:r>
              <a:rPr lang="en-GB"/>
              <a:t>Setting Goals</a:t>
            </a:r>
            <a:endParaRPr lang="en-GB" dirty="0"/>
          </a:p>
        </p:txBody>
      </p:sp>
      <p:pic>
        <p:nvPicPr>
          <p:cNvPr id="3074" name="Picture 2" descr="C:\Users\James Williams\AppData\Local\Microsoft\Windows\Temporary Internet Files\Content.IE5\6BED7QGZ\MP900448426[1].jpg"/>
          <p:cNvPicPr>
            <a:picLocks noChangeAspect="1" noChangeArrowheads="1"/>
          </p:cNvPicPr>
          <p:nvPr/>
        </p:nvPicPr>
        <p:blipFill>
          <a:blip r:embed="rId2" cstate="print"/>
          <a:srcRect/>
          <a:stretch>
            <a:fillRect/>
          </a:stretch>
        </p:blipFill>
        <p:spPr bwMode="auto">
          <a:xfrm>
            <a:off x="4572000" y="0"/>
            <a:ext cx="3390707" cy="6858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iterate type="lt">
                                    <p:tmAbs val="0"/>
                                  </p:iterate>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iterate type="lt">
                                    <p:tmAbs val="0"/>
                                  </p:iterate>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iterate type="lt">
                                    <p:tmAbs val="0"/>
                                  </p:iterate>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iterate type="lt">
                                    <p:tmAbs val="0"/>
                                  </p:iterate>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iterate type="lt">
                                    <p:tmAbs val="0"/>
                                  </p:iterate>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548680"/>
            <a:ext cx="8382436"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20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Student Task</a:t>
            </a:r>
          </a:p>
        </p:txBody>
      </p:sp>
      <p:sp>
        <p:nvSpPr>
          <p:cNvPr id="3" name="Content Placeholder 2"/>
          <p:cNvSpPr>
            <a:spLocks noGrp="1"/>
          </p:cNvSpPr>
          <p:nvPr>
            <p:ph idx="1"/>
          </p:nvPr>
        </p:nvSpPr>
        <p:spPr/>
        <p:txBody>
          <a:bodyPr>
            <a:normAutofit/>
          </a:bodyPr>
          <a:lstStyle/>
          <a:p>
            <a:r>
              <a:rPr lang="en-GB" dirty="0"/>
              <a:t>Example. You decide to improve your health and fitness (AIM), so your GOAL is to ‘Get fit, eat healthily and lose some weight’</a:t>
            </a:r>
          </a:p>
          <a:p>
            <a:endParaRPr lang="en-GB" dirty="0"/>
          </a:p>
          <a:p>
            <a:r>
              <a:rPr lang="en-GB" dirty="0"/>
              <a:t>You now need to break this general aim down into more specific objectives that follow SMART</a:t>
            </a:r>
          </a:p>
          <a:p>
            <a:endParaRPr lang="en-GB" dirty="0"/>
          </a:p>
        </p:txBody>
      </p:sp>
    </p:spTree>
    <p:extLst>
      <p:ext uri="{BB962C8B-B14F-4D97-AF65-F5344CB8AC3E}">
        <p14:creationId xmlns:p14="http://schemas.microsoft.com/office/powerpoint/2010/main" val="3199425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Example</a:t>
            </a:r>
          </a:p>
        </p:txBody>
      </p:sp>
      <p:sp>
        <p:nvSpPr>
          <p:cNvPr id="3" name="Content Placeholder 2"/>
          <p:cNvSpPr>
            <a:spLocks noGrp="1"/>
          </p:cNvSpPr>
          <p:nvPr>
            <p:ph idx="1"/>
          </p:nvPr>
        </p:nvSpPr>
        <p:spPr/>
        <p:txBody>
          <a:bodyPr>
            <a:normAutofit/>
          </a:bodyPr>
          <a:lstStyle/>
          <a:p>
            <a:r>
              <a:rPr lang="en-GB" dirty="0"/>
              <a:t>‘Get fit, eat healthily and lose some weight’</a:t>
            </a:r>
          </a:p>
          <a:p>
            <a:endParaRPr lang="en-GB" dirty="0"/>
          </a:p>
          <a:p>
            <a:r>
              <a:rPr lang="en-GB" dirty="0"/>
              <a:t>Specific objectives:</a:t>
            </a:r>
          </a:p>
          <a:p>
            <a:r>
              <a:rPr lang="en-GB" dirty="0"/>
              <a:t>1) Perform research to discover what constitutes an optimal diet. Devise a shopping list, clear out all the old junk in the cupboards so that by December 1</a:t>
            </a:r>
            <a:r>
              <a:rPr lang="en-GB" baseline="30000" dirty="0"/>
              <a:t>st</a:t>
            </a:r>
            <a:r>
              <a:rPr lang="en-GB" dirty="0"/>
              <a:t>, the new diet can start.</a:t>
            </a:r>
          </a:p>
          <a:p>
            <a:pPr marL="109728" indent="0">
              <a:buNone/>
            </a:pPr>
            <a:endParaRPr lang="en-GB" dirty="0"/>
          </a:p>
        </p:txBody>
      </p:sp>
    </p:spTree>
    <p:extLst>
      <p:ext uri="{BB962C8B-B14F-4D97-AF65-F5344CB8AC3E}">
        <p14:creationId xmlns:p14="http://schemas.microsoft.com/office/powerpoint/2010/main" val="1589362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Example</a:t>
            </a:r>
          </a:p>
        </p:txBody>
      </p:sp>
      <p:sp>
        <p:nvSpPr>
          <p:cNvPr id="3" name="Content Placeholder 2"/>
          <p:cNvSpPr>
            <a:spLocks noGrp="1"/>
          </p:cNvSpPr>
          <p:nvPr>
            <p:ph idx="1"/>
          </p:nvPr>
        </p:nvSpPr>
        <p:spPr/>
        <p:txBody>
          <a:bodyPr>
            <a:normAutofit lnSpcReduction="10000"/>
          </a:bodyPr>
          <a:lstStyle/>
          <a:p>
            <a:r>
              <a:rPr lang="en-GB" dirty="0"/>
              <a:t>‘Get fit, eat healthily and lose some weight’</a:t>
            </a:r>
          </a:p>
          <a:p>
            <a:endParaRPr lang="en-GB" dirty="0"/>
          </a:p>
          <a:p>
            <a:r>
              <a:rPr lang="en-GB" dirty="0"/>
              <a:t>Specific objectives:</a:t>
            </a:r>
          </a:p>
          <a:p>
            <a:r>
              <a:rPr lang="en-GB" dirty="0"/>
              <a:t>2) join the ‘park run’ scheme by the end of the week. Read the ‘couch to 5K’ training schemes. Use Google calendar to schedule the training runs so that I will do my first 5K run in the 1</a:t>
            </a:r>
            <a:r>
              <a:rPr lang="en-GB" baseline="30000" dirty="0"/>
              <a:t>st</a:t>
            </a:r>
            <a:r>
              <a:rPr lang="en-GB" dirty="0"/>
              <a:t> week of January.</a:t>
            </a:r>
          </a:p>
          <a:p>
            <a:r>
              <a:rPr lang="en-GB" dirty="0"/>
              <a:t>Keep training to achieve a sub 30 min 5K by April next and sub 20 min within 12 months of starting.</a:t>
            </a:r>
          </a:p>
        </p:txBody>
      </p:sp>
    </p:spTree>
    <p:extLst>
      <p:ext uri="{BB962C8B-B14F-4D97-AF65-F5344CB8AC3E}">
        <p14:creationId xmlns:p14="http://schemas.microsoft.com/office/powerpoint/2010/main" val="6835174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Example</a:t>
            </a:r>
          </a:p>
        </p:txBody>
      </p:sp>
      <p:sp>
        <p:nvSpPr>
          <p:cNvPr id="3" name="Content Placeholder 2"/>
          <p:cNvSpPr>
            <a:spLocks noGrp="1"/>
          </p:cNvSpPr>
          <p:nvPr>
            <p:ph idx="1"/>
          </p:nvPr>
        </p:nvSpPr>
        <p:spPr/>
        <p:txBody>
          <a:bodyPr>
            <a:normAutofit/>
          </a:bodyPr>
          <a:lstStyle/>
          <a:p>
            <a:r>
              <a:rPr lang="en-GB" dirty="0"/>
              <a:t>‘Get fit, eat healthily and lose some weight’</a:t>
            </a:r>
          </a:p>
          <a:p>
            <a:endParaRPr lang="en-GB" dirty="0"/>
          </a:p>
          <a:p>
            <a:r>
              <a:rPr lang="en-GB" dirty="0"/>
              <a:t>Specific objectives:</a:t>
            </a:r>
          </a:p>
          <a:p>
            <a:r>
              <a:rPr lang="en-GB" dirty="0"/>
              <a:t>3) Weight is 100Kg now. Weigh at the end of every week. Keep a record in the form of am excel spreadsheet. Aim to get to 90Kg by June 1</a:t>
            </a:r>
            <a:r>
              <a:rPr lang="en-GB" baseline="30000" dirty="0"/>
              <a:t>st</a:t>
            </a:r>
            <a:r>
              <a:rPr lang="en-GB" dirty="0"/>
              <a:t> next summer.</a:t>
            </a:r>
            <a:br>
              <a:rPr lang="en-GB" dirty="0"/>
            </a:br>
            <a:r>
              <a:rPr lang="en-GB" dirty="0"/>
              <a:t>(perhaps produce a more detailed breakdown of your goals for a weekly/daily food plan to do this?)</a:t>
            </a:r>
          </a:p>
        </p:txBody>
      </p:sp>
    </p:spTree>
    <p:extLst>
      <p:ext uri="{BB962C8B-B14F-4D97-AF65-F5344CB8AC3E}">
        <p14:creationId xmlns:p14="http://schemas.microsoft.com/office/powerpoint/2010/main" val="7709938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Student Task</a:t>
            </a:r>
          </a:p>
        </p:txBody>
      </p:sp>
      <p:sp>
        <p:nvSpPr>
          <p:cNvPr id="3" name="Content Placeholder 2"/>
          <p:cNvSpPr>
            <a:spLocks noGrp="1"/>
          </p:cNvSpPr>
          <p:nvPr>
            <p:ph idx="1"/>
          </p:nvPr>
        </p:nvSpPr>
        <p:spPr/>
        <p:txBody>
          <a:bodyPr>
            <a:normAutofit fontScale="92500"/>
          </a:bodyPr>
          <a:lstStyle/>
          <a:p>
            <a:r>
              <a:rPr lang="en-GB" dirty="0"/>
              <a:t>Understand what motivates you - why are you here? What do you ultimately want out of life?</a:t>
            </a:r>
          </a:p>
          <a:p>
            <a:endParaRPr lang="en-GB" dirty="0"/>
          </a:p>
          <a:p>
            <a:r>
              <a:rPr lang="en-GB" dirty="0"/>
              <a:t>Identify 2 or 3 short/medium term goals that you want to implement</a:t>
            </a:r>
          </a:p>
          <a:p>
            <a:endParaRPr lang="en-GB" dirty="0"/>
          </a:p>
          <a:p>
            <a:r>
              <a:rPr lang="en-GB" dirty="0"/>
              <a:t>Break down your goal(s) into small chunks, small stepping stones that will help you plan the steps needed to achieve these goals. Produce an action plan, with enough detail and timescales to let you achieve these goals – remember to use S.M.A.R.T</a:t>
            </a:r>
          </a:p>
          <a:p>
            <a:endParaRPr lang="en-GB" dirty="0"/>
          </a:p>
          <a:p>
            <a:endParaRPr lang="en-GB" dirty="0"/>
          </a:p>
        </p:txBody>
      </p:sp>
    </p:spTree>
    <p:extLst>
      <p:ext uri="{BB962C8B-B14F-4D97-AF65-F5344CB8AC3E}">
        <p14:creationId xmlns:p14="http://schemas.microsoft.com/office/powerpoint/2010/main" val="29369120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Short term goals/tasks</a:t>
            </a:r>
            <a:br>
              <a:rPr lang="en-GB" dirty="0"/>
            </a:br>
            <a:endParaRPr lang="en-GB" dirty="0"/>
          </a:p>
        </p:txBody>
      </p:sp>
      <p:sp>
        <p:nvSpPr>
          <p:cNvPr id="3" name="Content Placeholder 2"/>
          <p:cNvSpPr>
            <a:spLocks noGrp="1"/>
          </p:cNvSpPr>
          <p:nvPr>
            <p:ph idx="1"/>
          </p:nvPr>
        </p:nvSpPr>
        <p:spPr/>
        <p:txBody>
          <a:bodyPr>
            <a:normAutofit/>
          </a:bodyPr>
          <a:lstStyle/>
          <a:p>
            <a:r>
              <a:rPr lang="en-GB" dirty="0"/>
              <a:t>Think of the things you need and want to do this semester.</a:t>
            </a:r>
          </a:p>
          <a:p>
            <a:r>
              <a:rPr lang="en-GB" dirty="0"/>
              <a:t>What are your deadlines?</a:t>
            </a:r>
          </a:p>
          <a:p>
            <a:r>
              <a:rPr lang="en-GB" dirty="0"/>
              <a:t>Do your short term tasks align with or support your long term goals?</a:t>
            </a:r>
          </a:p>
          <a:p>
            <a:r>
              <a:rPr lang="en-GB" dirty="0"/>
              <a:t>Do you need to prioritise?</a:t>
            </a:r>
          </a:p>
          <a:p>
            <a:endParaRPr lang="en-GB" dirty="0"/>
          </a:p>
        </p:txBody>
      </p:sp>
    </p:spTree>
    <p:extLst>
      <p:ext uri="{BB962C8B-B14F-4D97-AF65-F5344CB8AC3E}">
        <p14:creationId xmlns:p14="http://schemas.microsoft.com/office/powerpoint/2010/main" val="29546421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35AC8-1790-4D9E-A8C6-D627D1C63B31}"/>
              </a:ext>
            </a:extLst>
          </p:cNvPr>
          <p:cNvSpPr>
            <a:spLocks noGrp="1"/>
          </p:cNvSpPr>
          <p:nvPr>
            <p:ph type="title"/>
          </p:nvPr>
        </p:nvSpPr>
        <p:spPr>
          <a:xfrm>
            <a:off x="11890" y="7488"/>
            <a:ext cx="8229600" cy="1143000"/>
          </a:xfrm>
        </p:spPr>
        <p:txBody>
          <a:bodyPr/>
          <a:lstStyle/>
          <a:p>
            <a:r>
              <a:rPr lang="en-GB" dirty="0"/>
              <a:t>PDP sample action plan</a:t>
            </a:r>
          </a:p>
        </p:txBody>
      </p:sp>
      <p:pic>
        <p:nvPicPr>
          <p:cNvPr id="4" name="Picture 3">
            <a:extLst>
              <a:ext uri="{FF2B5EF4-FFF2-40B4-BE49-F238E27FC236}">
                <a16:creationId xmlns:a16="http://schemas.microsoft.com/office/drawing/2014/main" id="{8AD399BC-832E-4784-A647-9A0518288D6B}"/>
              </a:ext>
            </a:extLst>
          </p:cNvPr>
          <p:cNvPicPr>
            <a:picLocks noChangeAspect="1"/>
          </p:cNvPicPr>
          <p:nvPr/>
        </p:nvPicPr>
        <p:blipFill>
          <a:blip r:embed="rId3"/>
          <a:stretch>
            <a:fillRect/>
          </a:stretch>
        </p:blipFill>
        <p:spPr>
          <a:xfrm>
            <a:off x="73863" y="908720"/>
            <a:ext cx="9063150" cy="5472608"/>
          </a:xfrm>
          <a:prstGeom prst="rect">
            <a:avLst/>
          </a:prstGeom>
        </p:spPr>
      </p:pic>
      <p:sp>
        <p:nvSpPr>
          <p:cNvPr id="6" name="Rectangle 5">
            <a:extLst>
              <a:ext uri="{FF2B5EF4-FFF2-40B4-BE49-F238E27FC236}">
                <a16:creationId xmlns:a16="http://schemas.microsoft.com/office/drawing/2014/main" id="{F85DEB06-E791-466F-B52B-DBB135ADB65F}"/>
              </a:ext>
            </a:extLst>
          </p:cNvPr>
          <p:cNvSpPr/>
          <p:nvPr/>
        </p:nvSpPr>
        <p:spPr>
          <a:xfrm>
            <a:off x="169987" y="1311611"/>
            <a:ext cx="1584176" cy="9843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222EA85C-A4D4-4105-8437-584DA4BB1BD0}"/>
              </a:ext>
            </a:extLst>
          </p:cNvPr>
          <p:cNvSpPr/>
          <p:nvPr/>
        </p:nvSpPr>
        <p:spPr>
          <a:xfrm>
            <a:off x="1993628" y="1311611"/>
            <a:ext cx="1744791" cy="9551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F76A34DF-FB7F-41CD-94FE-421E147CA1FD}"/>
              </a:ext>
            </a:extLst>
          </p:cNvPr>
          <p:cNvSpPr/>
          <p:nvPr/>
        </p:nvSpPr>
        <p:spPr>
          <a:xfrm>
            <a:off x="3820529" y="1311611"/>
            <a:ext cx="1744791" cy="9551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68FD411A-3F03-41F9-83DF-CA71F3F8058A}"/>
              </a:ext>
            </a:extLst>
          </p:cNvPr>
          <p:cNvSpPr/>
          <p:nvPr/>
        </p:nvSpPr>
        <p:spPr>
          <a:xfrm>
            <a:off x="5653983" y="1320205"/>
            <a:ext cx="1744791" cy="9802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9A9B4AE-E583-4EA2-BE43-56606CC1BBE1}"/>
              </a:ext>
            </a:extLst>
          </p:cNvPr>
          <p:cNvSpPr/>
          <p:nvPr/>
        </p:nvSpPr>
        <p:spPr>
          <a:xfrm>
            <a:off x="7488347" y="1320206"/>
            <a:ext cx="612046" cy="9551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17125A55-1C8D-46BA-98EB-1FE215BEB1D6}"/>
              </a:ext>
            </a:extLst>
          </p:cNvPr>
          <p:cNvSpPr txBox="1"/>
          <p:nvPr/>
        </p:nvSpPr>
        <p:spPr>
          <a:xfrm>
            <a:off x="101644" y="1301770"/>
            <a:ext cx="1832278" cy="830997"/>
          </a:xfrm>
          <a:prstGeom prst="rect">
            <a:avLst/>
          </a:prstGeom>
          <a:noFill/>
        </p:spPr>
        <p:txBody>
          <a:bodyPr wrap="square" rtlCol="0">
            <a:spAutoFit/>
          </a:bodyPr>
          <a:lstStyle/>
          <a:p>
            <a:r>
              <a:rPr lang="en-GB" sz="1200" dirty="0"/>
              <a:t>I will attend a photography course to learn new technics for taking photos</a:t>
            </a:r>
          </a:p>
        </p:txBody>
      </p:sp>
      <p:sp>
        <p:nvSpPr>
          <p:cNvPr id="7" name="TextBox 6">
            <a:extLst>
              <a:ext uri="{FF2B5EF4-FFF2-40B4-BE49-F238E27FC236}">
                <a16:creationId xmlns:a16="http://schemas.microsoft.com/office/drawing/2014/main" id="{226FE953-38D6-408C-80EC-672068942C4A}"/>
              </a:ext>
            </a:extLst>
          </p:cNvPr>
          <p:cNvSpPr txBox="1"/>
          <p:nvPr/>
        </p:nvSpPr>
        <p:spPr>
          <a:xfrm>
            <a:off x="1894060" y="1294899"/>
            <a:ext cx="1832278" cy="1015663"/>
          </a:xfrm>
          <a:prstGeom prst="rect">
            <a:avLst/>
          </a:prstGeom>
          <a:noFill/>
        </p:spPr>
        <p:txBody>
          <a:bodyPr wrap="square" rtlCol="0">
            <a:spAutoFit/>
          </a:bodyPr>
          <a:lstStyle/>
          <a:p>
            <a:r>
              <a:rPr lang="en-GB" sz="1200" dirty="0"/>
              <a:t>Complete an appropriate training course on new technics for taking photos</a:t>
            </a:r>
          </a:p>
        </p:txBody>
      </p:sp>
      <p:sp>
        <p:nvSpPr>
          <p:cNvPr id="8" name="TextBox 7">
            <a:extLst>
              <a:ext uri="{FF2B5EF4-FFF2-40B4-BE49-F238E27FC236}">
                <a16:creationId xmlns:a16="http://schemas.microsoft.com/office/drawing/2014/main" id="{85F94B0C-F7E9-4F40-ADC4-FD5AE7DF9E0D}"/>
              </a:ext>
            </a:extLst>
          </p:cNvPr>
          <p:cNvSpPr txBox="1"/>
          <p:nvPr/>
        </p:nvSpPr>
        <p:spPr>
          <a:xfrm>
            <a:off x="3726760" y="1294899"/>
            <a:ext cx="1832278" cy="646331"/>
          </a:xfrm>
          <a:prstGeom prst="rect">
            <a:avLst/>
          </a:prstGeom>
          <a:noFill/>
        </p:spPr>
        <p:txBody>
          <a:bodyPr wrap="square" rtlCol="0">
            <a:spAutoFit/>
          </a:bodyPr>
          <a:lstStyle/>
          <a:p>
            <a:r>
              <a:rPr lang="en-GB" sz="1200" dirty="0"/>
              <a:t>£200 tuition</a:t>
            </a:r>
          </a:p>
          <a:p>
            <a:r>
              <a:rPr lang="en-GB" sz="1200" dirty="0"/>
              <a:t>Three consecutive weekends</a:t>
            </a:r>
          </a:p>
        </p:txBody>
      </p:sp>
      <p:sp>
        <p:nvSpPr>
          <p:cNvPr id="9" name="TextBox 8">
            <a:extLst>
              <a:ext uri="{FF2B5EF4-FFF2-40B4-BE49-F238E27FC236}">
                <a16:creationId xmlns:a16="http://schemas.microsoft.com/office/drawing/2014/main" id="{ACBEFA89-83C6-4554-B11A-E81816EB1FED}"/>
              </a:ext>
            </a:extLst>
          </p:cNvPr>
          <p:cNvSpPr txBox="1"/>
          <p:nvPr/>
        </p:nvSpPr>
        <p:spPr>
          <a:xfrm>
            <a:off x="5621011" y="1301770"/>
            <a:ext cx="1832278" cy="830997"/>
          </a:xfrm>
          <a:prstGeom prst="rect">
            <a:avLst/>
          </a:prstGeom>
          <a:noFill/>
        </p:spPr>
        <p:txBody>
          <a:bodyPr wrap="square" rtlCol="0">
            <a:spAutoFit/>
          </a:bodyPr>
          <a:lstStyle/>
          <a:p>
            <a:r>
              <a:rPr lang="en-GB" sz="1200" dirty="0"/>
              <a:t>Booked and paid for the course.</a:t>
            </a:r>
          </a:p>
          <a:p>
            <a:r>
              <a:rPr lang="en-GB" sz="1200" dirty="0"/>
              <a:t>I will ask my friend to evaluate my pictures</a:t>
            </a:r>
          </a:p>
        </p:txBody>
      </p:sp>
      <p:sp>
        <p:nvSpPr>
          <p:cNvPr id="10" name="TextBox 9">
            <a:extLst>
              <a:ext uri="{FF2B5EF4-FFF2-40B4-BE49-F238E27FC236}">
                <a16:creationId xmlns:a16="http://schemas.microsoft.com/office/drawing/2014/main" id="{2477361C-B44D-4842-9321-DA7B0C7F799A}"/>
              </a:ext>
            </a:extLst>
          </p:cNvPr>
          <p:cNvSpPr txBox="1"/>
          <p:nvPr/>
        </p:nvSpPr>
        <p:spPr>
          <a:xfrm>
            <a:off x="7372972" y="1318166"/>
            <a:ext cx="1832278" cy="276999"/>
          </a:xfrm>
          <a:prstGeom prst="rect">
            <a:avLst/>
          </a:prstGeom>
          <a:noFill/>
        </p:spPr>
        <p:txBody>
          <a:bodyPr wrap="square" rtlCol="0">
            <a:spAutoFit/>
          </a:bodyPr>
          <a:lstStyle/>
          <a:p>
            <a:r>
              <a:rPr lang="en-GB" sz="1200" dirty="0"/>
              <a:t>2 months</a:t>
            </a:r>
          </a:p>
        </p:txBody>
      </p:sp>
      <p:sp>
        <p:nvSpPr>
          <p:cNvPr id="11" name="TextBox 10">
            <a:extLst>
              <a:ext uri="{FF2B5EF4-FFF2-40B4-BE49-F238E27FC236}">
                <a16:creationId xmlns:a16="http://schemas.microsoft.com/office/drawing/2014/main" id="{4AA77EE2-1B7F-4DE7-8882-B93346D473AF}"/>
              </a:ext>
            </a:extLst>
          </p:cNvPr>
          <p:cNvSpPr txBox="1"/>
          <p:nvPr/>
        </p:nvSpPr>
        <p:spPr>
          <a:xfrm>
            <a:off x="4551784" y="6457798"/>
            <a:ext cx="3294492" cy="369332"/>
          </a:xfrm>
          <a:prstGeom prst="rect">
            <a:avLst/>
          </a:prstGeom>
          <a:noFill/>
        </p:spPr>
        <p:txBody>
          <a:bodyPr wrap="none" rtlCol="0">
            <a:spAutoFit/>
          </a:bodyPr>
          <a:lstStyle/>
          <a:p>
            <a:r>
              <a:rPr lang="en-GB" b="1" dirty="0">
                <a:solidFill>
                  <a:srgbClr val="00B0F0"/>
                </a:solidFill>
              </a:rPr>
              <a:t>Adapt it to fit your needs !!!</a:t>
            </a:r>
          </a:p>
        </p:txBody>
      </p:sp>
    </p:spTree>
    <p:extLst>
      <p:ext uri="{BB962C8B-B14F-4D97-AF65-F5344CB8AC3E}">
        <p14:creationId xmlns:p14="http://schemas.microsoft.com/office/powerpoint/2010/main" val="19725451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7504" y="99961"/>
            <a:ext cx="8229600" cy="1143000"/>
          </a:xfrm>
        </p:spPr>
        <p:txBody>
          <a:bodyPr/>
          <a:lstStyle/>
          <a:p>
            <a:r>
              <a:rPr lang="en-US" dirty="0"/>
              <a:t>DON’T BE BORING!</a:t>
            </a:r>
            <a:endParaRPr lang="en-GB" dirty="0"/>
          </a:p>
        </p:txBody>
      </p:sp>
      <p:sp>
        <p:nvSpPr>
          <p:cNvPr id="4" name="TextBox 3">
            <a:extLst>
              <a:ext uri="{FF2B5EF4-FFF2-40B4-BE49-F238E27FC236}">
                <a16:creationId xmlns:a16="http://schemas.microsoft.com/office/drawing/2014/main" id="{AAB433DF-044D-4828-A721-90BC3871E625}"/>
              </a:ext>
            </a:extLst>
          </p:cNvPr>
          <p:cNvSpPr txBox="1"/>
          <p:nvPr/>
        </p:nvSpPr>
        <p:spPr>
          <a:xfrm>
            <a:off x="540640" y="2269874"/>
            <a:ext cx="3384376" cy="1384995"/>
          </a:xfrm>
          <a:prstGeom prst="rect">
            <a:avLst/>
          </a:prstGeom>
          <a:noFill/>
        </p:spPr>
        <p:txBody>
          <a:bodyPr wrap="square">
            <a:spAutoFit/>
          </a:bodyPr>
          <a:lstStyle/>
          <a:p>
            <a:r>
              <a:rPr lang="en-US" sz="2800" dirty="0"/>
              <a:t>BE CREATIVE AND IMAGINATIVE WITH YOUR PDP </a:t>
            </a:r>
            <a:endParaRPr lang="en-GB" sz="2800" dirty="0"/>
          </a:p>
        </p:txBody>
      </p:sp>
      <p:pic>
        <p:nvPicPr>
          <p:cNvPr id="1026" name="Picture 2" descr="See the source image">
            <a:extLst>
              <a:ext uri="{FF2B5EF4-FFF2-40B4-BE49-F238E27FC236}">
                <a16:creationId xmlns:a16="http://schemas.microsoft.com/office/drawing/2014/main" id="{57EFCB6D-FDF8-4B9D-9674-26BE099275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8985" y="1417638"/>
            <a:ext cx="3925015" cy="45458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03714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753B98E-FD1F-46B9-9E0B-6186DA785CC4}"/>
              </a:ext>
            </a:extLst>
          </p:cNvPr>
          <p:cNvSpPr>
            <a:spLocks noGrp="1"/>
          </p:cNvSpPr>
          <p:nvPr>
            <p:ph idx="1"/>
          </p:nvPr>
        </p:nvSpPr>
        <p:spPr>
          <a:xfrm>
            <a:off x="22884" y="1052736"/>
            <a:ext cx="8437548" cy="4954555"/>
          </a:xfrm>
        </p:spPr>
        <p:txBody>
          <a:bodyPr>
            <a:normAutofit fontScale="70000" lnSpcReduction="20000"/>
          </a:bodyPr>
          <a:lstStyle/>
          <a:p>
            <a:pPr algn="l"/>
            <a:r>
              <a:rPr lang="en-GB" b="1" i="0" dirty="0">
                <a:solidFill>
                  <a:srgbClr val="212529"/>
                </a:solidFill>
                <a:effectLst/>
                <a:latin typeface="-apple-system"/>
              </a:rPr>
              <a:t>Quietly and without influence from others ask yourself and answer the following questions:</a:t>
            </a:r>
          </a:p>
          <a:p>
            <a:pPr algn="l"/>
            <a:endParaRPr lang="en-GB" b="1" i="0" dirty="0">
              <a:solidFill>
                <a:srgbClr val="212529"/>
              </a:solidFill>
              <a:effectLst/>
              <a:latin typeface="-apple-system"/>
            </a:endParaRPr>
          </a:p>
          <a:p>
            <a:pPr algn="l"/>
            <a:r>
              <a:rPr lang="en-GB" b="0" i="0" dirty="0">
                <a:solidFill>
                  <a:srgbClr val="212529"/>
                </a:solidFill>
                <a:effectLst/>
                <a:latin typeface="-apple-system"/>
              </a:rPr>
              <a:t>1. Goals &amp; Direction Ask Yourself:</a:t>
            </a:r>
          </a:p>
          <a:p>
            <a:pPr lvl="1">
              <a:buFont typeface="Arial" panose="020B0604020202020204" pitchFamily="34" charset="0"/>
              <a:buChar char="•"/>
            </a:pPr>
            <a:r>
              <a:rPr lang="en-GB" b="0" i="0">
                <a:solidFill>
                  <a:srgbClr val="212529"/>
                </a:solidFill>
                <a:effectLst/>
                <a:latin typeface="-apple-system"/>
              </a:rPr>
              <a:t>What </a:t>
            </a:r>
            <a:r>
              <a:rPr lang="en-GB" b="0" i="0" dirty="0">
                <a:solidFill>
                  <a:srgbClr val="212529"/>
                </a:solidFill>
                <a:effectLst/>
                <a:latin typeface="-apple-system"/>
              </a:rPr>
              <a:t>is my Heart's desire?</a:t>
            </a:r>
          </a:p>
          <a:p>
            <a:pPr lvl="1">
              <a:buFont typeface="Arial" panose="020B0604020202020204" pitchFamily="34" charset="0"/>
              <a:buChar char="•"/>
            </a:pPr>
            <a:r>
              <a:rPr lang="en-GB" b="0" i="0" dirty="0">
                <a:solidFill>
                  <a:srgbClr val="212529"/>
                </a:solidFill>
                <a:effectLst/>
                <a:latin typeface="-apple-system"/>
              </a:rPr>
              <a:t>What type of person do I want to be in life?</a:t>
            </a:r>
          </a:p>
          <a:p>
            <a:pPr lvl="1">
              <a:buFont typeface="Arial" panose="020B0604020202020204" pitchFamily="34" charset="0"/>
              <a:buChar char="•"/>
            </a:pPr>
            <a:r>
              <a:rPr lang="en-GB" b="0" i="0" dirty="0">
                <a:solidFill>
                  <a:srgbClr val="212529"/>
                </a:solidFill>
                <a:effectLst/>
                <a:latin typeface="-apple-system"/>
              </a:rPr>
              <a:t>What do I want to do in Life?</a:t>
            </a:r>
          </a:p>
          <a:p>
            <a:pPr lvl="1">
              <a:buFont typeface="Arial" panose="020B0604020202020204" pitchFamily="34" charset="0"/>
              <a:buChar char="•"/>
            </a:pPr>
            <a:r>
              <a:rPr lang="en-GB" b="0" i="0" dirty="0">
                <a:solidFill>
                  <a:srgbClr val="212529"/>
                </a:solidFill>
                <a:effectLst/>
                <a:latin typeface="-apple-system"/>
              </a:rPr>
              <a:t>What do I want to achieve in Life?</a:t>
            </a:r>
          </a:p>
          <a:p>
            <a:pPr lvl="1">
              <a:buFont typeface="Arial" panose="020B0604020202020204" pitchFamily="34" charset="0"/>
              <a:buChar char="•"/>
            </a:pPr>
            <a:r>
              <a:rPr lang="en-GB" b="0" i="0" dirty="0">
                <a:solidFill>
                  <a:srgbClr val="212529"/>
                </a:solidFill>
                <a:effectLst/>
                <a:latin typeface="-apple-system"/>
              </a:rPr>
              <a:t>How am I going to achieve it?</a:t>
            </a:r>
          </a:p>
          <a:p>
            <a:pPr lvl="1">
              <a:buFont typeface="Arial" panose="020B0604020202020204" pitchFamily="34" charset="0"/>
              <a:buChar char="•"/>
            </a:pPr>
            <a:endParaRPr lang="en-GB" b="0" i="0" dirty="0">
              <a:solidFill>
                <a:srgbClr val="212529"/>
              </a:solidFill>
              <a:effectLst/>
              <a:latin typeface="-apple-system"/>
            </a:endParaRPr>
          </a:p>
          <a:p>
            <a:pPr algn="l"/>
            <a:r>
              <a:rPr lang="en-GB" b="1" i="0" dirty="0">
                <a:solidFill>
                  <a:srgbClr val="212529"/>
                </a:solidFill>
                <a:effectLst/>
                <a:latin typeface="-apple-system"/>
              </a:rPr>
              <a:t>The above exercise will help you to complete the next activity.</a:t>
            </a:r>
          </a:p>
          <a:p>
            <a:pPr algn="l"/>
            <a:endParaRPr lang="en-GB" b="1" i="0" dirty="0">
              <a:solidFill>
                <a:srgbClr val="212529"/>
              </a:solidFill>
              <a:effectLst/>
              <a:latin typeface="-apple-system"/>
            </a:endParaRPr>
          </a:p>
          <a:p>
            <a:pPr algn="l"/>
            <a:r>
              <a:rPr lang="en-GB" b="0" i="0" dirty="0">
                <a:solidFill>
                  <a:srgbClr val="212529"/>
                </a:solidFill>
                <a:effectLst/>
                <a:latin typeface="-apple-system"/>
              </a:rPr>
              <a:t>2. Reflect on your answers and write down your:</a:t>
            </a:r>
          </a:p>
          <a:p>
            <a:pPr lvl="1">
              <a:buFont typeface="Arial" panose="020B0604020202020204" pitchFamily="34" charset="0"/>
              <a:buChar char="•"/>
            </a:pPr>
            <a:r>
              <a:rPr lang="en-GB" b="0" i="0" dirty="0">
                <a:solidFill>
                  <a:srgbClr val="212529"/>
                </a:solidFill>
                <a:effectLst/>
                <a:latin typeface="-apple-system"/>
              </a:rPr>
              <a:t>`Future Long-term goals</a:t>
            </a:r>
          </a:p>
          <a:p>
            <a:pPr lvl="1">
              <a:buFont typeface="Arial" panose="020B0604020202020204" pitchFamily="34" charset="0"/>
              <a:buChar char="•"/>
            </a:pPr>
            <a:r>
              <a:rPr lang="en-GB" b="0" i="0" dirty="0">
                <a:solidFill>
                  <a:srgbClr val="212529"/>
                </a:solidFill>
                <a:effectLst/>
                <a:latin typeface="-apple-system"/>
              </a:rPr>
              <a:t>Current Short-term goals.</a:t>
            </a:r>
          </a:p>
          <a:p>
            <a:pPr lvl="1">
              <a:buFont typeface="Arial" panose="020B0604020202020204" pitchFamily="34" charset="0"/>
              <a:buChar char="•"/>
            </a:pPr>
            <a:endParaRPr lang="en-GB" b="0" i="0" dirty="0">
              <a:solidFill>
                <a:srgbClr val="212529"/>
              </a:solidFill>
              <a:effectLst/>
              <a:latin typeface="-apple-system"/>
            </a:endParaRPr>
          </a:p>
          <a:p>
            <a:pPr algn="l"/>
            <a:r>
              <a:rPr lang="en-GB" b="0" i="0" dirty="0">
                <a:solidFill>
                  <a:srgbClr val="212529"/>
                </a:solidFill>
                <a:effectLst/>
                <a:latin typeface="-apple-system"/>
              </a:rPr>
              <a:t>Tip: Do your short-term tasks align with and support your long-term goals?</a:t>
            </a:r>
            <a:br>
              <a:rPr lang="en-GB" b="0" i="0" dirty="0">
                <a:solidFill>
                  <a:srgbClr val="212529"/>
                </a:solidFill>
                <a:effectLst/>
                <a:latin typeface="-apple-system"/>
              </a:rPr>
            </a:br>
            <a:endParaRPr lang="en-GB" b="0" i="0" dirty="0">
              <a:solidFill>
                <a:srgbClr val="212529"/>
              </a:solidFill>
              <a:effectLst/>
              <a:latin typeface="-apple-system"/>
            </a:endParaRPr>
          </a:p>
          <a:p>
            <a:pPr marL="109728" indent="0" algn="l">
              <a:buNone/>
            </a:pPr>
            <a:endParaRPr lang="en-GB" b="0" i="0" dirty="0">
              <a:solidFill>
                <a:srgbClr val="212529"/>
              </a:solidFill>
              <a:effectLst/>
              <a:latin typeface="-apple-system"/>
            </a:endParaRPr>
          </a:p>
        </p:txBody>
      </p:sp>
      <p:sp>
        <p:nvSpPr>
          <p:cNvPr id="3" name="Title 2">
            <a:extLst>
              <a:ext uri="{FF2B5EF4-FFF2-40B4-BE49-F238E27FC236}">
                <a16:creationId xmlns:a16="http://schemas.microsoft.com/office/drawing/2014/main" id="{3C460593-2727-4485-84FE-6BEE2258817D}"/>
              </a:ext>
            </a:extLst>
          </p:cNvPr>
          <p:cNvSpPr>
            <a:spLocks noGrp="1"/>
          </p:cNvSpPr>
          <p:nvPr>
            <p:ph type="title"/>
          </p:nvPr>
        </p:nvSpPr>
        <p:spPr>
          <a:xfrm>
            <a:off x="22884" y="61961"/>
            <a:ext cx="8229600" cy="1143000"/>
          </a:xfrm>
        </p:spPr>
        <p:txBody>
          <a:bodyPr/>
          <a:lstStyle/>
          <a:p>
            <a:r>
              <a:rPr lang="en-GB" dirty="0"/>
              <a:t>Class exercise</a:t>
            </a:r>
          </a:p>
        </p:txBody>
      </p:sp>
    </p:spTree>
    <p:extLst>
      <p:ext uri="{BB962C8B-B14F-4D97-AF65-F5344CB8AC3E}">
        <p14:creationId xmlns:p14="http://schemas.microsoft.com/office/powerpoint/2010/main" val="12935460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BAE209E-9A5B-4C97-9B94-F396BAAD908A}"/>
              </a:ext>
            </a:extLst>
          </p:cNvPr>
          <p:cNvSpPr>
            <a:spLocks noGrp="1"/>
          </p:cNvSpPr>
          <p:nvPr>
            <p:ph idx="1"/>
          </p:nvPr>
        </p:nvSpPr>
        <p:spPr>
          <a:xfrm>
            <a:off x="251520" y="893446"/>
            <a:ext cx="8496944" cy="4525963"/>
          </a:xfrm>
        </p:spPr>
        <p:txBody>
          <a:bodyPr>
            <a:normAutofit fontScale="70000" lnSpcReduction="20000"/>
          </a:bodyPr>
          <a:lstStyle/>
          <a:p>
            <a:pPr marL="109728" indent="0">
              <a:lnSpc>
                <a:spcPct val="150000"/>
              </a:lnSpc>
              <a:buNone/>
            </a:pPr>
            <a:r>
              <a:rPr lang="en-US" sz="2800">
                <a:solidFill>
                  <a:srgbClr val="373A3C"/>
                </a:solidFill>
              </a:rPr>
              <a:t>'e-Portfolio’ or progress files- </a:t>
            </a:r>
            <a:r>
              <a:rPr lang="en-US" sz="2800" b="1">
                <a:solidFill>
                  <a:srgbClr val="373A3C"/>
                </a:solidFill>
              </a:rPr>
              <a:t>Personal Learning </a:t>
            </a:r>
            <a:r>
              <a:rPr lang="en-US" b="1">
                <a:solidFill>
                  <a:srgbClr val="373A3C"/>
                </a:solidFill>
              </a:rPr>
              <a:t>Space </a:t>
            </a:r>
            <a:r>
              <a:rPr lang="en-US">
                <a:solidFill>
                  <a:srgbClr val="373A3C"/>
                </a:solidFill>
              </a:rPr>
              <a:t>that:</a:t>
            </a:r>
          </a:p>
          <a:p>
            <a:pPr marL="457200" indent="-457200">
              <a:lnSpc>
                <a:spcPct val="150000"/>
              </a:lnSpc>
              <a:buFont typeface="Wingdings" panose="05000000000000000000" pitchFamily="2" charset="2"/>
              <a:buChar char="Ø"/>
            </a:pPr>
            <a:r>
              <a:rPr lang="en-US">
                <a:solidFill>
                  <a:srgbClr val="373A3C"/>
                </a:solidFill>
              </a:rPr>
              <a:t>provides an access to review, update, and log your Personal, Academic and Professional achievements, certificates awards and rewards.</a:t>
            </a:r>
          </a:p>
          <a:p>
            <a:pPr marL="457200" indent="-457200">
              <a:lnSpc>
                <a:spcPct val="150000"/>
              </a:lnSpc>
              <a:buFont typeface="Wingdings" panose="05000000000000000000" pitchFamily="2" charset="2"/>
              <a:buChar char="Ø"/>
            </a:pPr>
            <a:r>
              <a:rPr lang="en-US">
                <a:solidFill>
                  <a:srgbClr val="373A3C"/>
                </a:solidFill>
              </a:rPr>
              <a:t>collection of evidence to support your PDP and CV; can be used as part of the process of reflection on your achievements and goals and to demonstrate your skills and abilities</a:t>
            </a:r>
          </a:p>
          <a:p>
            <a:pPr marL="457200" indent="-457200">
              <a:lnSpc>
                <a:spcPct val="150000"/>
              </a:lnSpc>
              <a:buFont typeface="Wingdings" panose="05000000000000000000" pitchFamily="2" charset="2"/>
              <a:buChar char="Ø"/>
            </a:pPr>
            <a:r>
              <a:rPr lang="en-US">
                <a:solidFill>
                  <a:srgbClr val="373A3C"/>
                </a:solidFill>
              </a:rPr>
              <a:t>is an exercise in structuring your thoughts &amp; ideas, goals &amp; dreams.</a:t>
            </a:r>
          </a:p>
          <a:p>
            <a:pPr marL="457200" indent="-457200">
              <a:lnSpc>
                <a:spcPct val="150000"/>
              </a:lnSpc>
              <a:buFont typeface="Wingdings" panose="05000000000000000000" pitchFamily="2" charset="2"/>
              <a:buChar char="Ø"/>
            </a:pPr>
            <a:r>
              <a:rPr lang="en-US">
                <a:solidFill>
                  <a:srgbClr val="373A3C"/>
                </a:solidFill>
              </a:rPr>
              <a:t>allows you to clarify your Goals, jot-down ideas, reflect and journal, solve problems, find solutions to any life challenges</a:t>
            </a:r>
            <a:r>
              <a:rPr lang="en-US" sz="2800">
                <a:solidFill>
                  <a:srgbClr val="373A3C"/>
                </a:solidFill>
              </a:rPr>
              <a:t>. </a:t>
            </a:r>
          </a:p>
          <a:p>
            <a:endParaRPr lang="en-GB"/>
          </a:p>
        </p:txBody>
      </p:sp>
      <p:sp>
        <p:nvSpPr>
          <p:cNvPr id="3" name="Title 2"/>
          <p:cNvSpPr>
            <a:spLocks noGrp="1"/>
          </p:cNvSpPr>
          <p:nvPr>
            <p:ph type="title"/>
          </p:nvPr>
        </p:nvSpPr>
        <p:spPr>
          <a:xfrm>
            <a:off x="7985" y="0"/>
            <a:ext cx="8229600" cy="1143000"/>
          </a:xfrm>
        </p:spPr>
        <p:txBody>
          <a:bodyPr/>
          <a:lstStyle/>
          <a:p>
            <a:r>
              <a:rPr lang="en-GB"/>
              <a:t>E-portfolio</a:t>
            </a:r>
          </a:p>
        </p:txBody>
      </p:sp>
      <p:sp>
        <p:nvSpPr>
          <p:cNvPr id="10" name="TextBox 9">
            <a:extLst>
              <a:ext uri="{FF2B5EF4-FFF2-40B4-BE49-F238E27FC236}">
                <a16:creationId xmlns:a16="http://schemas.microsoft.com/office/drawing/2014/main" id="{D67099E8-09D3-49B3-86D9-E73A1AE3C1D3}"/>
              </a:ext>
            </a:extLst>
          </p:cNvPr>
          <p:cNvSpPr txBox="1"/>
          <p:nvPr/>
        </p:nvSpPr>
        <p:spPr>
          <a:xfrm>
            <a:off x="3563888" y="5419409"/>
            <a:ext cx="5873240" cy="1304203"/>
          </a:xfrm>
          <a:prstGeom prst="rect">
            <a:avLst/>
          </a:prstGeom>
          <a:noFill/>
        </p:spPr>
        <p:txBody>
          <a:bodyPr wrap="square">
            <a:spAutoFit/>
          </a:bodyPr>
          <a:lstStyle/>
          <a:p>
            <a:pPr algn="l">
              <a:lnSpc>
                <a:spcPct val="150000"/>
              </a:lnSpc>
            </a:pPr>
            <a:endParaRPr lang="en-US" sz="1800" b="0" i="0">
              <a:solidFill>
                <a:srgbClr val="373A3C"/>
              </a:solidFill>
              <a:effectLst/>
            </a:endParaRPr>
          </a:p>
          <a:p>
            <a:pPr algn="l">
              <a:lnSpc>
                <a:spcPct val="150000"/>
              </a:lnSpc>
            </a:pPr>
            <a:r>
              <a:rPr lang="en-US" sz="1800" b="1" i="0">
                <a:solidFill>
                  <a:srgbClr val="00B0F0"/>
                </a:solidFill>
                <a:effectLst/>
              </a:rPr>
              <a:t>It is dynamic and fluid and changes as you learn grow and change though-out your life.</a:t>
            </a:r>
          </a:p>
        </p:txBody>
      </p:sp>
    </p:spTree>
    <p:extLst>
      <p:ext uri="{BB962C8B-B14F-4D97-AF65-F5344CB8AC3E}">
        <p14:creationId xmlns:p14="http://schemas.microsoft.com/office/powerpoint/2010/main" val="38610169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CE3E5E5-14DF-47EB-8A03-76420954CE84}"/>
              </a:ext>
            </a:extLst>
          </p:cNvPr>
          <p:cNvSpPr>
            <a:spLocks noGrp="1"/>
          </p:cNvSpPr>
          <p:nvPr>
            <p:ph type="title"/>
          </p:nvPr>
        </p:nvSpPr>
        <p:spPr>
          <a:xfrm>
            <a:off x="0" y="0"/>
            <a:ext cx="8229600" cy="1143000"/>
          </a:xfrm>
        </p:spPr>
        <p:txBody>
          <a:bodyPr/>
          <a:lstStyle/>
          <a:p>
            <a:r>
              <a:rPr lang="en-GB" dirty="0"/>
              <a:t>E-portfolio Tools</a:t>
            </a:r>
          </a:p>
        </p:txBody>
      </p:sp>
      <p:sp>
        <p:nvSpPr>
          <p:cNvPr id="4" name="TextBox 3">
            <a:extLst>
              <a:ext uri="{FF2B5EF4-FFF2-40B4-BE49-F238E27FC236}">
                <a16:creationId xmlns:a16="http://schemas.microsoft.com/office/drawing/2014/main" id="{3A73F176-1917-498F-818E-0339039D6A90}"/>
              </a:ext>
            </a:extLst>
          </p:cNvPr>
          <p:cNvSpPr txBox="1"/>
          <p:nvPr/>
        </p:nvSpPr>
        <p:spPr>
          <a:xfrm>
            <a:off x="0" y="886691"/>
            <a:ext cx="4572000" cy="3416320"/>
          </a:xfrm>
          <a:prstGeom prst="rect">
            <a:avLst/>
          </a:prstGeom>
          <a:noFill/>
        </p:spPr>
        <p:txBody>
          <a:bodyPr wrap="square" rtlCol="0">
            <a:spAutoFit/>
          </a:bodyPr>
          <a:lstStyle/>
          <a:p>
            <a:r>
              <a:rPr lang="en-GB" b="1" dirty="0"/>
              <a:t>Google Sites</a:t>
            </a:r>
          </a:p>
          <a:p>
            <a:pPr>
              <a:buFont typeface="Arial" panose="020B0604020202020204" pitchFamily="34" charset="0"/>
              <a:buChar char="•"/>
            </a:pPr>
            <a:r>
              <a:rPr lang="en-GB" dirty="0"/>
              <a:t> free and very easy to use</a:t>
            </a:r>
          </a:p>
          <a:p>
            <a:pPr>
              <a:buFont typeface="Arial" panose="020B0604020202020204" pitchFamily="34" charset="0"/>
              <a:buChar char="•"/>
            </a:pPr>
            <a:r>
              <a:rPr lang="en-GB" dirty="0"/>
              <a:t> integrates well with Google Drive</a:t>
            </a:r>
          </a:p>
          <a:p>
            <a:pPr>
              <a:buFont typeface="Arial" panose="020B0604020202020204" pitchFamily="34" charset="0"/>
              <a:buChar char="•"/>
            </a:pPr>
            <a:r>
              <a:rPr lang="en-GB" dirty="0"/>
              <a:t> good for showcasing projects, reports, coding portfolios, and media</a:t>
            </a:r>
          </a:p>
          <a:p>
            <a:pPr>
              <a:buFont typeface="Arial" panose="020B0604020202020204" pitchFamily="34" charset="0"/>
              <a:buChar char="•"/>
            </a:pPr>
            <a:r>
              <a:rPr lang="en-GB" dirty="0"/>
              <a:t> clean, professional templates</a:t>
            </a:r>
          </a:p>
          <a:p>
            <a:endParaRPr lang="en-GB" b="1" dirty="0"/>
          </a:p>
          <a:p>
            <a:r>
              <a:rPr lang="en-GB" b="1" dirty="0"/>
              <a:t>Best for:</a:t>
            </a:r>
            <a:r>
              <a:rPr lang="en-GB" dirty="0"/>
              <a:t> beginners, students wanting simplicity</a:t>
            </a:r>
          </a:p>
          <a:p>
            <a:endParaRPr lang="en-GB" dirty="0"/>
          </a:p>
          <a:p>
            <a:r>
              <a:rPr lang="en-GB" dirty="0">
                <a:hlinkClick r:id="rId2"/>
              </a:rPr>
              <a:t>https://sites.google.com/</a:t>
            </a:r>
            <a:r>
              <a:rPr lang="en-GB" dirty="0"/>
              <a:t> </a:t>
            </a:r>
          </a:p>
          <a:p>
            <a:endParaRPr lang="en-GB" dirty="0"/>
          </a:p>
        </p:txBody>
      </p:sp>
      <p:sp>
        <p:nvSpPr>
          <p:cNvPr id="7" name="TextBox 6">
            <a:extLst>
              <a:ext uri="{FF2B5EF4-FFF2-40B4-BE49-F238E27FC236}">
                <a16:creationId xmlns:a16="http://schemas.microsoft.com/office/drawing/2014/main" id="{A6A1B460-49C3-4BA8-A435-9F901BB4F282}"/>
              </a:ext>
            </a:extLst>
          </p:cNvPr>
          <p:cNvSpPr txBox="1"/>
          <p:nvPr/>
        </p:nvSpPr>
        <p:spPr>
          <a:xfrm>
            <a:off x="4793673" y="138545"/>
            <a:ext cx="4572000" cy="3139321"/>
          </a:xfrm>
          <a:prstGeom prst="rect">
            <a:avLst/>
          </a:prstGeom>
          <a:noFill/>
        </p:spPr>
        <p:txBody>
          <a:bodyPr wrap="square" rtlCol="0">
            <a:spAutoFit/>
          </a:bodyPr>
          <a:lstStyle/>
          <a:p>
            <a:r>
              <a:rPr lang="en-GB" b="1" dirty="0"/>
              <a:t>WordPress (WordPress.com)</a:t>
            </a:r>
          </a:p>
          <a:p>
            <a:pPr>
              <a:buFont typeface="Arial" panose="020B0604020202020204" pitchFamily="34" charset="0"/>
              <a:buChar char="•"/>
            </a:pPr>
            <a:r>
              <a:rPr lang="en-GB" dirty="0"/>
              <a:t> highly customisable</a:t>
            </a:r>
          </a:p>
          <a:p>
            <a:pPr>
              <a:buFont typeface="Arial" panose="020B0604020202020204" pitchFamily="34" charset="0"/>
              <a:buChar char="•"/>
            </a:pPr>
            <a:r>
              <a:rPr lang="en-GB" dirty="0"/>
              <a:t> can create a professional website-style portfolio</a:t>
            </a:r>
          </a:p>
          <a:p>
            <a:pPr>
              <a:buFont typeface="Arial" panose="020B0604020202020204" pitchFamily="34" charset="0"/>
              <a:buChar char="•"/>
            </a:pPr>
            <a:r>
              <a:rPr lang="en-GB" dirty="0"/>
              <a:t> supports plugins (on paid tiers) for galleries, code embeds, CV layouts</a:t>
            </a:r>
          </a:p>
          <a:p>
            <a:endParaRPr lang="en-GB" b="1" dirty="0"/>
          </a:p>
          <a:p>
            <a:r>
              <a:rPr lang="en-GB" b="1" dirty="0"/>
              <a:t>Best for:</a:t>
            </a:r>
            <a:r>
              <a:rPr lang="en-GB" dirty="0"/>
              <a:t> students wanting a polished, long-term portfolio</a:t>
            </a:r>
          </a:p>
          <a:p>
            <a:endParaRPr lang="en-GB" dirty="0"/>
          </a:p>
          <a:p>
            <a:r>
              <a:rPr lang="en-GB" dirty="0">
                <a:hlinkClick r:id="rId3"/>
              </a:rPr>
              <a:t>https://wordpress.com/</a:t>
            </a:r>
            <a:r>
              <a:rPr lang="en-GB" dirty="0"/>
              <a:t> </a:t>
            </a:r>
          </a:p>
        </p:txBody>
      </p:sp>
      <p:sp>
        <p:nvSpPr>
          <p:cNvPr id="8" name="TextBox 7">
            <a:extLst>
              <a:ext uri="{FF2B5EF4-FFF2-40B4-BE49-F238E27FC236}">
                <a16:creationId xmlns:a16="http://schemas.microsoft.com/office/drawing/2014/main" id="{4400C861-2E2B-4E63-BD3B-5E6B5F89D275}"/>
              </a:ext>
            </a:extLst>
          </p:cNvPr>
          <p:cNvSpPr txBox="1"/>
          <p:nvPr/>
        </p:nvSpPr>
        <p:spPr>
          <a:xfrm>
            <a:off x="0" y="4303011"/>
            <a:ext cx="4202546" cy="2862322"/>
          </a:xfrm>
          <a:prstGeom prst="rect">
            <a:avLst/>
          </a:prstGeom>
          <a:noFill/>
        </p:spPr>
        <p:txBody>
          <a:bodyPr wrap="square" rtlCol="0">
            <a:spAutoFit/>
          </a:bodyPr>
          <a:lstStyle/>
          <a:p>
            <a:r>
              <a:rPr lang="en-GB" b="1" dirty="0"/>
              <a:t>Adobe Portfolio</a:t>
            </a:r>
          </a:p>
          <a:p>
            <a:pPr>
              <a:buFont typeface="Arial" panose="020B0604020202020204" pitchFamily="34" charset="0"/>
              <a:buChar char="•"/>
            </a:pPr>
            <a:r>
              <a:rPr lang="en-GB" dirty="0"/>
              <a:t> part of the Adobe Creative Cloud</a:t>
            </a:r>
          </a:p>
          <a:p>
            <a:pPr>
              <a:buFont typeface="Arial" panose="020B0604020202020204" pitchFamily="34" charset="0"/>
              <a:buChar char="•"/>
            </a:pPr>
            <a:r>
              <a:rPr lang="en-GB" dirty="0"/>
              <a:t> clean layouts, especially for design, media or UX portfolios</a:t>
            </a:r>
          </a:p>
          <a:p>
            <a:endParaRPr lang="en-GB" b="1" dirty="0"/>
          </a:p>
          <a:p>
            <a:r>
              <a:rPr lang="en-GB" b="1" dirty="0"/>
              <a:t>Best for:</a:t>
            </a:r>
            <a:r>
              <a:rPr lang="en-GB" dirty="0"/>
              <a:t> students with access to Adobe tools</a:t>
            </a:r>
          </a:p>
          <a:p>
            <a:endParaRPr lang="en-GB" dirty="0"/>
          </a:p>
          <a:p>
            <a:r>
              <a:rPr lang="en-GB" dirty="0">
                <a:hlinkClick r:id="rId4"/>
              </a:rPr>
              <a:t>https://portfolio.adobe.com/</a:t>
            </a:r>
            <a:r>
              <a:rPr lang="en-GB" dirty="0"/>
              <a:t> </a:t>
            </a:r>
          </a:p>
          <a:p>
            <a:endParaRPr lang="en-GB" dirty="0"/>
          </a:p>
        </p:txBody>
      </p:sp>
      <p:sp>
        <p:nvSpPr>
          <p:cNvPr id="9" name="TextBox 8">
            <a:extLst>
              <a:ext uri="{FF2B5EF4-FFF2-40B4-BE49-F238E27FC236}">
                <a16:creationId xmlns:a16="http://schemas.microsoft.com/office/drawing/2014/main" id="{834A7923-8992-4F95-8B90-9C65B1191C4F}"/>
              </a:ext>
            </a:extLst>
          </p:cNvPr>
          <p:cNvSpPr txBox="1"/>
          <p:nvPr/>
        </p:nvSpPr>
        <p:spPr>
          <a:xfrm>
            <a:off x="4636655" y="3708493"/>
            <a:ext cx="4572000" cy="3139321"/>
          </a:xfrm>
          <a:prstGeom prst="rect">
            <a:avLst/>
          </a:prstGeom>
          <a:noFill/>
        </p:spPr>
        <p:txBody>
          <a:bodyPr wrap="square" rtlCol="0">
            <a:spAutoFit/>
          </a:bodyPr>
          <a:lstStyle/>
          <a:p>
            <a:r>
              <a:rPr lang="en-GB" b="1" dirty="0" err="1"/>
              <a:t>Mahara</a:t>
            </a:r>
            <a:endParaRPr lang="en-GB" b="1" dirty="0"/>
          </a:p>
          <a:p>
            <a:pPr>
              <a:buFont typeface="Arial" panose="020B0604020202020204" pitchFamily="34" charset="0"/>
              <a:buChar char="•"/>
            </a:pPr>
            <a:r>
              <a:rPr lang="en-GB" dirty="0"/>
              <a:t> purpose-built for academic e-portfolios</a:t>
            </a:r>
          </a:p>
          <a:p>
            <a:pPr>
              <a:buFont typeface="Arial" panose="020B0604020202020204" pitchFamily="34" charset="0"/>
              <a:buChar char="•"/>
            </a:pPr>
            <a:r>
              <a:rPr lang="en-GB" dirty="0"/>
              <a:t> supports reflections, competencies, modules, file uploads</a:t>
            </a:r>
          </a:p>
          <a:p>
            <a:pPr>
              <a:buFont typeface="Arial" panose="020B0604020202020204" pitchFamily="34" charset="0"/>
              <a:buChar char="•"/>
            </a:pPr>
            <a:r>
              <a:rPr lang="en-GB" dirty="0"/>
              <a:t> often integrates with Moodle</a:t>
            </a:r>
          </a:p>
          <a:p>
            <a:endParaRPr lang="en-GB" b="1" dirty="0"/>
          </a:p>
          <a:p>
            <a:r>
              <a:rPr lang="en-GB" b="1" dirty="0"/>
              <a:t>Best for:</a:t>
            </a:r>
            <a:r>
              <a:rPr lang="en-GB" dirty="0"/>
              <a:t> formal academic portfolios</a:t>
            </a:r>
          </a:p>
          <a:p>
            <a:endParaRPr lang="en-GB" dirty="0"/>
          </a:p>
          <a:p>
            <a:r>
              <a:rPr lang="en-GB" dirty="0">
                <a:hlinkClick r:id="rId5"/>
              </a:rPr>
              <a:t>https://mahara.org/</a:t>
            </a:r>
            <a:endParaRPr lang="en-GB" dirty="0"/>
          </a:p>
          <a:p>
            <a:endParaRPr lang="en-GB" dirty="0"/>
          </a:p>
        </p:txBody>
      </p:sp>
    </p:spTree>
    <p:extLst>
      <p:ext uri="{BB962C8B-B14F-4D97-AF65-F5344CB8AC3E}">
        <p14:creationId xmlns:p14="http://schemas.microsoft.com/office/powerpoint/2010/main" val="37063055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02CF9D-40C0-43C3-8259-701464C4ABAA}"/>
              </a:ext>
            </a:extLst>
          </p:cNvPr>
          <p:cNvSpPr txBox="1"/>
          <p:nvPr/>
        </p:nvSpPr>
        <p:spPr>
          <a:xfrm>
            <a:off x="251520" y="0"/>
            <a:ext cx="9217024" cy="6709529"/>
          </a:xfrm>
          <a:prstGeom prst="rect">
            <a:avLst/>
          </a:prstGeom>
          <a:noFill/>
        </p:spPr>
        <p:txBody>
          <a:bodyPr wrap="square">
            <a:spAutoFit/>
          </a:bodyPr>
          <a:lstStyle/>
          <a:p>
            <a:pPr algn="l"/>
            <a:r>
              <a:rPr lang="en-US" sz="1600" b="0" i="0">
                <a:solidFill>
                  <a:srgbClr val="373A3C"/>
                </a:solidFill>
                <a:effectLst/>
                <a:latin typeface="arial" panose="020B0604020202020204" pitchFamily="34" charset="0"/>
              </a:rPr>
              <a:t>New folder/section:</a:t>
            </a:r>
            <a:r>
              <a:rPr lang="en-US" sz="1600" b="1" i="0">
                <a:solidFill>
                  <a:srgbClr val="373A3C"/>
                </a:solidFill>
                <a:effectLst/>
                <a:latin typeface="arial" panose="020B0604020202020204" pitchFamily="34" charset="0"/>
              </a:rPr>
              <a:t> e-Portfolio</a:t>
            </a:r>
            <a:br>
              <a:rPr lang="en-US" sz="1600" b="1" i="0">
                <a:solidFill>
                  <a:srgbClr val="373A3C"/>
                </a:solidFill>
                <a:effectLst/>
                <a:latin typeface="arial" panose="020B0604020202020204" pitchFamily="34" charset="0"/>
              </a:rPr>
            </a:br>
            <a:endParaRPr lang="en-US" sz="1600" b="0" i="0">
              <a:solidFill>
                <a:srgbClr val="373A3C"/>
              </a:solidFill>
              <a:effectLst/>
              <a:latin typeface="-apple-system"/>
            </a:endParaRPr>
          </a:p>
          <a:p>
            <a:pPr marL="269875" indent="-269875" algn="l">
              <a:buFont typeface="Arial" panose="020B0604020202020204" pitchFamily="34" charset="0"/>
              <a:buChar char="•"/>
            </a:pPr>
            <a:r>
              <a:rPr lang="en-US" sz="1600" b="0" i="0">
                <a:solidFill>
                  <a:srgbClr val="373A3C"/>
                </a:solidFill>
                <a:effectLst/>
                <a:latin typeface="arial" panose="020B0604020202020204" pitchFamily="34" charset="0"/>
              </a:rPr>
              <a:t>Sub-folder: </a:t>
            </a:r>
            <a:r>
              <a:rPr lang="en-US" sz="1600" b="1" i="0">
                <a:solidFill>
                  <a:srgbClr val="373A3C"/>
                </a:solidFill>
                <a:effectLst/>
                <a:latin typeface="arial" panose="020B0604020202020204" pitchFamily="34" charset="0"/>
              </a:rPr>
              <a:t>Personal development </a:t>
            </a:r>
            <a:endParaRPr lang="en-US" sz="1600" b="0" i="0">
              <a:solidFill>
                <a:srgbClr val="373A3C"/>
              </a:solidFill>
              <a:effectLst/>
              <a:latin typeface="-apple-system"/>
            </a:endParaRPr>
          </a:p>
          <a:p>
            <a:pPr marL="742950" lvl="1" indent="-285750" algn="l">
              <a:buFont typeface="Arial" panose="020B0604020202020204" pitchFamily="34" charset="0"/>
              <a:buChar char="•"/>
            </a:pPr>
            <a:r>
              <a:rPr lang="en-US" sz="1600" b="0" i="0">
                <a:solidFill>
                  <a:srgbClr val="373A3C"/>
                </a:solidFill>
                <a:effectLst/>
                <a:latin typeface="-apple-system"/>
              </a:rPr>
              <a:t>File: </a:t>
            </a:r>
            <a:r>
              <a:rPr lang="en-US" sz="1600" b="1" i="0">
                <a:solidFill>
                  <a:srgbClr val="373A3C"/>
                </a:solidFill>
                <a:effectLst/>
                <a:latin typeface="-apple-system"/>
              </a:rPr>
              <a:t>Reflective Journal</a:t>
            </a:r>
            <a:endParaRPr lang="en-US" sz="1600" b="0" i="0">
              <a:solidFill>
                <a:srgbClr val="373A3C"/>
              </a:solidFill>
              <a:effectLst/>
              <a:latin typeface="-apple-system"/>
            </a:endParaRPr>
          </a:p>
          <a:p>
            <a:pPr marL="1143000" lvl="2" indent="-228600" algn="l">
              <a:buFont typeface="Arial" panose="020B0604020202020204" pitchFamily="34" charset="0"/>
              <a:buChar char="•"/>
            </a:pPr>
            <a:r>
              <a:rPr lang="en-US" sz="1600" b="0" i="0">
                <a:solidFill>
                  <a:srgbClr val="373A3C"/>
                </a:solidFill>
                <a:effectLst/>
                <a:latin typeface="-apple-system"/>
              </a:rPr>
              <a:t>This section is where you turn into your own Guide, where you can jot down your reflections about how things are going in life. Very flexible and fluid that simply include your personal </a:t>
            </a:r>
            <a:r>
              <a:rPr lang="en-US" sz="1600" b="1" i="0">
                <a:solidFill>
                  <a:srgbClr val="373A3C"/>
                </a:solidFill>
                <a:effectLst/>
                <a:latin typeface="-apple-system"/>
              </a:rPr>
              <a:t>Notes. </a:t>
            </a:r>
            <a:r>
              <a:rPr lang="en-US" sz="1600" b="0" i="0">
                <a:solidFill>
                  <a:srgbClr val="373A3C"/>
                </a:solidFill>
                <a:effectLst/>
                <a:latin typeface="-apple-system"/>
              </a:rPr>
              <a:t>Notes thoughts and feelings</a:t>
            </a:r>
            <a:r>
              <a:rPr lang="en-US" sz="1600" b="1" i="0">
                <a:solidFill>
                  <a:srgbClr val="373A3C"/>
                </a:solidFill>
                <a:effectLst/>
                <a:latin typeface="-apple-system"/>
              </a:rPr>
              <a:t> </a:t>
            </a:r>
            <a:r>
              <a:rPr lang="en-US" sz="1600" b="0" i="0">
                <a:solidFill>
                  <a:srgbClr val="373A3C"/>
                </a:solidFill>
                <a:effectLst/>
                <a:latin typeface="-apple-system"/>
              </a:rPr>
              <a:t>about how things are going, things you would like to improve or change. Can be </a:t>
            </a:r>
            <a:r>
              <a:rPr lang="en-US" sz="1600" b="0" i="0" err="1">
                <a:solidFill>
                  <a:srgbClr val="373A3C"/>
                </a:solidFill>
                <a:effectLst/>
                <a:latin typeface="-apple-system"/>
              </a:rPr>
              <a:t>organised</a:t>
            </a:r>
            <a:r>
              <a:rPr lang="en-US" sz="1600" b="0" i="0">
                <a:solidFill>
                  <a:srgbClr val="373A3C"/>
                </a:solidFill>
                <a:effectLst/>
                <a:latin typeface="-apple-system"/>
              </a:rPr>
              <a:t> like a diary by date but this optional.</a:t>
            </a:r>
          </a:p>
          <a:p>
            <a:pPr marL="742950" lvl="1" indent="-285750" algn="l">
              <a:buFont typeface="Arial" panose="020B0604020202020204" pitchFamily="34" charset="0"/>
              <a:buChar char="•"/>
            </a:pPr>
            <a:r>
              <a:rPr lang="en-US" sz="1600" b="0" i="0">
                <a:solidFill>
                  <a:srgbClr val="373A3C"/>
                </a:solidFill>
                <a:effectLst/>
                <a:latin typeface="-apple-system"/>
              </a:rPr>
              <a:t>File: </a:t>
            </a:r>
            <a:r>
              <a:rPr lang="en-US" sz="1600" b="1" i="0">
                <a:solidFill>
                  <a:srgbClr val="373A3C"/>
                </a:solidFill>
                <a:effectLst/>
                <a:latin typeface="-apple-system"/>
              </a:rPr>
              <a:t>Goals</a:t>
            </a:r>
            <a:endParaRPr lang="en-US" sz="1600" b="0" i="0">
              <a:solidFill>
                <a:srgbClr val="373A3C"/>
              </a:solidFill>
              <a:effectLst/>
              <a:latin typeface="-apple-system"/>
            </a:endParaRPr>
          </a:p>
          <a:p>
            <a:pPr marL="1143000" lvl="2" indent="-228600" algn="l">
              <a:buFont typeface="Arial" panose="020B0604020202020204" pitchFamily="34" charset="0"/>
              <a:buChar char="•"/>
            </a:pPr>
            <a:r>
              <a:rPr lang="en-US" sz="1600" b="0" i="0">
                <a:solidFill>
                  <a:srgbClr val="373A3C"/>
                </a:solidFill>
                <a:effectLst/>
                <a:latin typeface="-apple-system"/>
              </a:rPr>
              <a:t>Section: Short-term</a:t>
            </a:r>
          </a:p>
          <a:p>
            <a:pPr marL="1143000" lvl="2" indent="-228600" algn="l">
              <a:buFont typeface="Arial" panose="020B0604020202020204" pitchFamily="34" charset="0"/>
              <a:buChar char="•"/>
            </a:pPr>
            <a:r>
              <a:rPr lang="en-US" sz="1600" b="0" i="0">
                <a:solidFill>
                  <a:srgbClr val="373A3C"/>
                </a:solidFill>
                <a:effectLst/>
                <a:latin typeface="-apple-system"/>
              </a:rPr>
              <a:t>Section: Long-term</a:t>
            </a:r>
          </a:p>
          <a:p>
            <a:pPr marL="742950" lvl="1" indent="-285750" algn="l">
              <a:buFont typeface="Arial" panose="020B0604020202020204" pitchFamily="34" charset="0"/>
              <a:buChar char="•"/>
            </a:pPr>
            <a:r>
              <a:rPr lang="en-US" sz="1600" b="0" i="0">
                <a:solidFill>
                  <a:srgbClr val="373A3C"/>
                </a:solidFill>
                <a:effectLst/>
                <a:latin typeface="-apple-system"/>
              </a:rPr>
              <a:t>File: </a:t>
            </a:r>
            <a:r>
              <a:rPr lang="en-US" sz="1600" b="1" i="0">
                <a:solidFill>
                  <a:srgbClr val="373A3C"/>
                </a:solidFill>
                <a:effectLst/>
                <a:latin typeface="-apple-system"/>
              </a:rPr>
              <a:t>About Me</a:t>
            </a:r>
            <a:endParaRPr lang="en-US" sz="1600" b="0" i="0">
              <a:solidFill>
                <a:srgbClr val="373A3C"/>
              </a:solidFill>
              <a:effectLst/>
              <a:latin typeface="-apple-system"/>
            </a:endParaRPr>
          </a:p>
          <a:p>
            <a:pPr marL="1143000" lvl="2" indent="-228600" algn="l">
              <a:buFont typeface="Arial" panose="020B0604020202020204" pitchFamily="34" charset="0"/>
              <a:buChar char="•"/>
            </a:pPr>
            <a:r>
              <a:rPr lang="en-US" sz="1600" b="0" i="0">
                <a:solidFill>
                  <a:srgbClr val="373A3C"/>
                </a:solidFill>
                <a:effectLst/>
                <a:latin typeface="-apple-system"/>
              </a:rPr>
              <a:t>Section: Summary</a:t>
            </a:r>
          </a:p>
          <a:p>
            <a:pPr marL="1143000" lvl="2" indent="-228600" algn="l">
              <a:buFont typeface="Arial" panose="020B0604020202020204" pitchFamily="34" charset="0"/>
              <a:buChar char="•"/>
            </a:pPr>
            <a:r>
              <a:rPr lang="en-US" sz="1600" b="0" i="0">
                <a:solidFill>
                  <a:srgbClr val="373A3C"/>
                </a:solidFill>
                <a:effectLst/>
                <a:latin typeface="-apple-system"/>
              </a:rPr>
              <a:t>Section: Hobbies/Interests</a:t>
            </a:r>
          </a:p>
          <a:p>
            <a:pPr marL="895350" indent="269875">
              <a:buFont typeface="Arial" panose="020B0604020202020204" pitchFamily="34" charset="0"/>
              <a:buChar char="•"/>
            </a:pPr>
            <a:r>
              <a:rPr lang="en-US" sz="1600">
                <a:solidFill>
                  <a:srgbClr val="373A3C"/>
                </a:solidFill>
                <a:latin typeface="-apple-system"/>
              </a:rPr>
              <a:t>Section: Values </a:t>
            </a:r>
            <a:r>
              <a:rPr lang="en-US" sz="1400">
                <a:hlinkClick r:id="rId3"/>
              </a:rPr>
              <a:t>https://www.wikihow.com/Define-Your-Personal-Values</a:t>
            </a:r>
            <a:r>
              <a:rPr lang="en-US" sz="1400"/>
              <a:t> </a:t>
            </a:r>
          </a:p>
          <a:p>
            <a:pPr marL="895350"/>
            <a:r>
              <a:rPr lang="en-GB" sz="1400">
                <a:hlinkClick r:id="rId4"/>
              </a:rPr>
              <a:t>	CareerPath_Final2 (cmu.edu)</a:t>
            </a:r>
            <a:endParaRPr lang="en-US" sz="1600" b="0" i="0">
              <a:solidFill>
                <a:srgbClr val="373A3C"/>
              </a:solidFill>
              <a:effectLst/>
              <a:latin typeface="-apple-system"/>
            </a:endParaRPr>
          </a:p>
          <a:p>
            <a:pPr marL="228600" lvl="2" indent="-228600">
              <a:buFont typeface="Arial" panose="020B0604020202020204" pitchFamily="34" charset="0"/>
              <a:buChar char="•"/>
            </a:pPr>
            <a:r>
              <a:rPr lang="en-US" sz="1600">
                <a:solidFill>
                  <a:srgbClr val="373A3C"/>
                </a:solidFill>
                <a:latin typeface="arial" panose="020B0604020202020204" pitchFamily="34" charset="0"/>
              </a:rPr>
              <a:t>Sub-folder: </a:t>
            </a:r>
            <a:r>
              <a:rPr lang="en-US" sz="1600" b="1">
                <a:solidFill>
                  <a:srgbClr val="373A3C"/>
                </a:solidFill>
                <a:latin typeface="arial" panose="020B0604020202020204" pitchFamily="34" charset="0"/>
              </a:rPr>
              <a:t>Professional development</a:t>
            </a:r>
            <a:endParaRPr lang="en-US" sz="1600" b="0" i="0">
              <a:solidFill>
                <a:srgbClr val="373A3C"/>
              </a:solidFill>
              <a:effectLst/>
              <a:latin typeface="-apple-system"/>
            </a:endParaRPr>
          </a:p>
          <a:p>
            <a:pPr marL="742950" lvl="1" indent="-285750" algn="l">
              <a:buFont typeface="Arial" panose="020B0604020202020204" pitchFamily="34" charset="0"/>
              <a:buChar char="•"/>
            </a:pPr>
            <a:r>
              <a:rPr lang="en-US" sz="1600" b="0" i="0">
                <a:solidFill>
                  <a:srgbClr val="373A3C"/>
                </a:solidFill>
                <a:effectLst/>
                <a:latin typeface="-apple-system"/>
              </a:rPr>
              <a:t>File: </a:t>
            </a:r>
            <a:r>
              <a:rPr lang="en-US" sz="1600" b="1" i="0">
                <a:solidFill>
                  <a:srgbClr val="373A3C"/>
                </a:solidFill>
                <a:effectLst/>
                <a:latin typeface="-apple-system"/>
              </a:rPr>
              <a:t>Personal Statement</a:t>
            </a:r>
            <a:endParaRPr lang="en-US" sz="1600" b="0" i="0">
              <a:solidFill>
                <a:srgbClr val="373A3C"/>
              </a:solidFill>
              <a:effectLst/>
              <a:latin typeface="-apple-system"/>
            </a:endParaRPr>
          </a:p>
          <a:p>
            <a:pPr marL="742950" lvl="1" indent="-285750" algn="l">
              <a:buFont typeface="Arial" panose="020B0604020202020204" pitchFamily="34" charset="0"/>
              <a:buChar char="•"/>
            </a:pPr>
            <a:r>
              <a:rPr lang="en-US" sz="1600" b="0" i="0">
                <a:solidFill>
                  <a:srgbClr val="373A3C"/>
                </a:solidFill>
                <a:effectLst/>
                <a:latin typeface="-apple-system"/>
              </a:rPr>
              <a:t>File: </a:t>
            </a:r>
            <a:r>
              <a:rPr lang="en-US" sz="1600" b="1" i="0">
                <a:solidFill>
                  <a:srgbClr val="373A3C"/>
                </a:solidFill>
                <a:effectLst/>
                <a:latin typeface="-apple-system"/>
              </a:rPr>
              <a:t>CV </a:t>
            </a:r>
            <a:r>
              <a:rPr lang="en-US" sz="1600" b="0" i="0">
                <a:solidFill>
                  <a:srgbClr val="373A3C"/>
                </a:solidFill>
                <a:effectLst/>
                <a:latin typeface="-apple-system"/>
              </a:rPr>
              <a:t>(Inc. Qualifications, Work Experience, Projects)</a:t>
            </a:r>
          </a:p>
          <a:p>
            <a:pPr marL="742950" lvl="1" indent="-285750" algn="l">
              <a:buFont typeface="Arial" panose="020B0604020202020204" pitchFamily="34" charset="0"/>
              <a:buChar char="•"/>
            </a:pPr>
            <a:r>
              <a:rPr lang="en-US" sz="1600" b="0" i="0">
                <a:solidFill>
                  <a:srgbClr val="373A3C"/>
                </a:solidFill>
                <a:effectLst/>
                <a:latin typeface="-apple-system"/>
              </a:rPr>
              <a:t>File: </a:t>
            </a:r>
            <a:r>
              <a:rPr lang="en-US" sz="1600" b="1" i="0">
                <a:solidFill>
                  <a:srgbClr val="373A3C"/>
                </a:solidFill>
                <a:effectLst/>
                <a:latin typeface="-apple-system"/>
              </a:rPr>
              <a:t>Job Sites</a:t>
            </a:r>
            <a:endParaRPr lang="en-US" sz="1600" b="0" i="0">
              <a:solidFill>
                <a:srgbClr val="373A3C"/>
              </a:solidFill>
              <a:effectLst/>
              <a:latin typeface="-apple-system"/>
            </a:endParaRPr>
          </a:p>
          <a:p>
            <a:pPr marL="285750" lvl="1" indent="-285750" algn="l">
              <a:buFont typeface="Arial" panose="020B0604020202020204" pitchFamily="34" charset="0"/>
              <a:buChar char="•"/>
            </a:pPr>
            <a:r>
              <a:rPr lang="en-US" sz="1600" b="0" i="0">
                <a:solidFill>
                  <a:srgbClr val="373A3C"/>
                </a:solidFill>
                <a:effectLst/>
                <a:latin typeface="arial" panose="020B0604020202020204" pitchFamily="34" charset="0"/>
              </a:rPr>
              <a:t>Sub-folder: </a:t>
            </a:r>
            <a:r>
              <a:rPr lang="en-US" sz="1600" b="1" i="0">
                <a:solidFill>
                  <a:srgbClr val="373A3C"/>
                </a:solidFill>
                <a:effectLst/>
                <a:latin typeface="arial" panose="020B0604020202020204" pitchFamily="34" charset="0"/>
              </a:rPr>
              <a:t>Self-Evaluation</a:t>
            </a:r>
            <a:endParaRPr lang="en-US" sz="1600" b="0" i="0">
              <a:solidFill>
                <a:srgbClr val="373A3C"/>
              </a:solidFill>
              <a:effectLst/>
              <a:latin typeface="-apple-system"/>
            </a:endParaRPr>
          </a:p>
          <a:p>
            <a:pPr marL="1143000" lvl="2" indent="-228600" algn="l">
              <a:buFont typeface="Arial" panose="020B0604020202020204" pitchFamily="34" charset="0"/>
              <a:buChar char="•"/>
            </a:pPr>
            <a:r>
              <a:rPr lang="en-US" sz="1600" b="0" i="0">
                <a:solidFill>
                  <a:srgbClr val="373A3C"/>
                </a:solidFill>
                <a:effectLst/>
                <a:latin typeface="-apple-system"/>
              </a:rPr>
              <a:t>files: Positive Qualities/Strengths/Virtues &amp; Areas to enhance</a:t>
            </a:r>
            <a:r>
              <a:rPr lang="en-US" sz="1600" b="0" i="0">
                <a:solidFill>
                  <a:srgbClr val="373A3C"/>
                </a:solidFill>
                <a:effectLst/>
                <a:latin typeface="arial" panose="020B0604020202020204" pitchFamily="34" charset="0"/>
              </a:rPr>
              <a:t>.</a:t>
            </a:r>
            <a:endParaRPr lang="en-US" sz="1600" b="0" i="0">
              <a:solidFill>
                <a:srgbClr val="373A3C"/>
              </a:solidFill>
              <a:effectLst/>
              <a:latin typeface="-apple-system"/>
            </a:endParaRPr>
          </a:p>
          <a:p>
            <a:pPr marL="269875" indent="-269875" algn="l">
              <a:buFont typeface="Arial" panose="020B0604020202020204" pitchFamily="34" charset="0"/>
              <a:buChar char="•"/>
            </a:pPr>
            <a:r>
              <a:rPr lang="en-US" sz="1600" b="0" i="0">
                <a:solidFill>
                  <a:srgbClr val="373A3C"/>
                </a:solidFill>
                <a:effectLst/>
                <a:latin typeface="arial" panose="020B0604020202020204" pitchFamily="34" charset="0"/>
              </a:rPr>
              <a:t>Sub-folder: </a:t>
            </a:r>
            <a:r>
              <a:rPr lang="en-US" sz="1600" b="1" i="0">
                <a:solidFill>
                  <a:srgbClr val="373A3C"/>
                </a:solidFill>
                <a:effectLst/>
                <a:latin typeface="arial" panose="020B0604020202020204" pitchFamily="34" charset="0"/>
              </a:rPr>
              <a:t>Academic development</a:t>
            </a:r>
            <a:endParaRPr lang="en-US" sz="1600" b="0" i="0">
              <a:solidFill>
                <a:srgbClr val="373A3C"/>
              </a:solidFill>
              <a:effectLst/>
              <a:latin typeface="-apple-system"/>
            </a:endParaRPr>
          </a:p>
          <a:p>
            <a:pPr marL="742950" lvl="1" indent="-285750" algn="l">
              <a:buFont typeface="Arial" panose="020B0604020202020204" pitchFamily="34" charset="0"/>
              <a:buChar char="•"/>
            </a:pPr>
            <a:r>
              <a:rPr lang="en-US" sz="1600" b="0" i="0">
                <a:solidFill>
                  <a:srgbClr val="373A3C"/>
                </a:solidFill>
                <a:effectLst/>
                <a:latin typeface="-apple-system"/>
              </a:rPr>
              <a:t>Sub-folder &amp; files: </a:t>
            </a:r>
            <a:r>
              <a:rPr lang="en-US" sz="1600" b="1" i="0">
                <a:solidFill>
                  <a:srgbClr val="373A3C"/>
                </a:solidFill>
                <a:effectLst/>
                <a:latin typeface="-apple-system"/>
              </a:rPr>
              <a:t>Skills Evaluation</a:t>
            </a:r>
            <a:endParaRPr lang="en-US" sz="1600" b="0" i="0">
              <a:solidFill>
                <a:srgbClr val="373A3C"/>
              </a:solidFill>
              <a:effectLst/>
              <a:latin typeface="-apple-system"/>
            </a:endParaRPr>
          </a:p>
          <a:p>
            <a:pPr marL="742950" lvl="1" indent="-285750" algn="l">
              <a:buFont typeface="Arial" panose="020B0604020202020204" pitchFamily="34" charset="0"/>
              <a:buChar char="•"/>
            </a:pPr>
            <a:r>
              <a:rPr lang="en-US" sz="1600" b="0" i="0">
                <a:solidFill>
                  <a:srgbClr val="373A3C"/>
                </a:solidFill>
                <a:effectLst/>
                <a:latin typeface="-apple-system"/>
              </a:rPr>
              <a:t>Sub-folder &amp; files: </a:t>
            </a:r>
            <a:r>
              <a:rPr lang="en-US" sz="1600" b="1" i="0">
                <a:solidFill>
                  <a:srgbClr val="373A3C"/>
                </a:solidFill>
                <a:effectLst/>
                <a:latin typeface="-apple-system"/>
              </a:rPr>
              <a:t>Assignments</a:t>
            </a:r>
            <a:endParaRPr lang="en-US" sz="1600" b="0" i="0">
              <a:solidFill>
                <a:srgbClr val="373A3C"/>
              </a:solidFill>
              <a:effectLst/>
              <a:latin typeface="-apple-system"/>
            </a:endParaRPr>
          </a:p>
          <a:p>
            <a:pPr marL="1143000" lvl="2" indent="-228600" algn="l">
              <a:buFont typeface="Arial" panose="020B0604020202020204" pitchFamily="34" charset="0"/>
              <a:buChar char="•"/>
            </a:pPr>
            <a:r>
              <a:rPr lang="en-US" sz="1600" b="0" i="0">
                <a:solidFill>
                  <a:srgbClr val="373A3C"/>
                </a:solidFill>
                <a:effectLst/>
                <a:latin typeface="-apple-system"/>
              </a:rPr>
              <a:t>Tip: Create a sub-folder for each Module.</a:t>
            </a:r>
          </a:p>
          <a:p>
            <a:pPr marL="742950" lvl="1" indent="-285750" algn="l">
              <a:buFont typeface="Arial" panose="020B0604020202020204" pitchFamily="34" charset="0"/>
              <a:buChar char="•"/>
            </a:pPr>
            <a:r>
              <a:rPr lang="en-US" sz="1600" b="0" i="0">
                <a:solidFill>
                  <a:srgbClr val="373A3C"/>
                </a:solidFill>
                <a:effectLst/>
                <a:latin typeface="-apple-system"/>
              </a:rPr>
              <a:t>File: </a:t>
            </a:r>
            <a:r>
              <a:rPr lang="en-US" sz="1600" b="1" i="0">
                <a:solidFill>
                  <a:srgbClr val="373A3C"/>
                </a:solidFill>
                <a:effectLst/>
                <a:latin typeface="-apple-system"/>
              </a:rPr>
              <a:t>Publications.</a:t>
            </a:r>
            <a:endParaRPr lang="en-US" sz="1600" b="0" i="0">
              <a:solidFill>
                <a:srgbClr val="373A3C"/>
              </a:solidFill>
              <a:effectLst/>
              <a:latin typeface="-apple-system"/>
            </a:endParaRPr>
          </a:p>
        </p:txBody>
      </p:sp>
      <p:sp>
        <p:nvSpPr>
          <p:cNvPr id="2" name="TextBox 1">
            <a:extLst>
              <a:ext uri="{FF2B5EF4-FFF2-40B4-BE49-F238E27FC236}">
                <a16:creationId xmlns:a16="http://schemas.microsoft.com/office/drawing/2014/main" id="{58C7E3A8-E23A-45B5-8744-F65EB75F0164}"/>
              </a:ext>
            </a:extLst>
          </p:cNvPr>
          <p:cNvSpPr txBox="1"/>
          <p:nvPr/>
        </p:nvSpPr>
        <p:spPr>
          <a:xfrm>
            <a:off x="6676809" y="6063198"/>
            <a:ext cx="2215671" cy="646331"/>
          </a:xfrm>
          <a:prstGeom prst="rect">
            <a:avLst/>
          </a:prstGeom>
          <a:noFill/>
        </p:spPr>
        <p:txBody>
          <a:bodyPr wrap="none" rtlCol="0">
            <a:spAutoFit/>
          </a:bodyPr>
          <a:lstStyle/>
          <a:p>
            <a:r>
              <a:rPr lang="en-GB" b="1">
                <a:solidFill>
                  <a:srgbClr val="00B0F0"/>
                </a:solidFill>
              </a:rPr>
              <a:t>DO NOT COPY IT!</a:t>
            </a:r>
          </a:p>
          <a:p>
            <a:r>
              <a:rPr lang="en-GB" b="1">
                <a:solidFill>
                  <a:srgbClr val="00B0F0"/>
                </a:solidFill>
              </a:rPr>
              <a:t>MAKE YOUR OWN!</a:t>
            </a:r>
          </a:p>
        </p:txBody>
      </p:sp>
    </p:spTree>
    <p:extLst>
      <p:ext uri="{BB962C8B-B14F-4D97-AF65-F5344CB8AC3E}">
        <p14:creationId xmlns:p14="http://schemas.microsoft.com/office/powerpoint/2010/main" val="38890436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FBC7E4-598A-4E08-8805-96B956008332}"/>
              </a:ext>
            </a:extLst>
          </p:cNvPr>
          <p:cNvSpPr txBox="1"/>
          <p:nvPr/>
        </p:nvSpPr>
        <p:spPr>
          <a:xfrm>
            <a:off x="179512" y="-24011"/>
            <a:ext cx="6840760" cy="6840591"/>
          </a:xfrm>
          <a:prstGeom prst="rect">
            <a:avLst/>
          </a:prstGeom>
          <a:noFill/>
        </p:spPr>
        <p:txBody>
          <a:bodyPr wrap="square">
            <a:spAutoFit/>
          </a:bodyPr>
          <a:lstStyle/>
          <a:p>
            <a:pPr>
              <a:lnSpc>
                <a:spcPct val="115000"/>
              </a:lnSpc>
              <a:spcAft>
                <a:spcPts val="1000"/>
              </a:spcAft>
            </a:pPr>
            <a:r>
              <a:rPr lang="en-GB" sz="2800" u="sng" err="1">
                <a:effectLst/>
                <a:latin typeface="Calibri" panose="020F0502020204030204" pitchFamily="34" charset="0"/>
                <a:ea typeface="SimSun" panose="02010600030101010101" pitchFamily="2" charset="-122"/>
                <a:cs typeface="Times New Roman" panose="02020603050405020304" pitchFamily="18" charset="0"/>
              </a:rPr>
              <a:t>Fo</a:t>
            </a:r>
            <a:r>
              <a:rPr lang="en-GB" sz="2800" u="sng">
                <a:effectLst/>
                <a:latin typeface="Calibri" panose="020F0502020204030204" pitchFamily="34" charset="0"/>
                <a:ea typeface="SimSun" panose="02010600030101010101" pitchFamily="2" charset="-122"/>
                <a:cs typeface="Times New Roman" panose="02020603050405020304" pitchFamily="18" charset="0"/>
              </a:rPr>
              <a:t>: e-Portfolio</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nSpc>
                <a:spcPct val="115000"/>
              </a:lnSpc>
              <a:buFont typeface="Symbol" panose="05050102010706020507" pitchFamily="18" charset="2"/>
              <a:buChar char=""/>
            </a:pPr>
            <a:r>
              <a:rPr lang="en-GB" sz="2000">
                <a:effectLst/>
                <a:latin typeface="Calibri" panose="020F0502020204030204" pitchFamily="34" charset="0"/>
                <a:ea typeface="SimSun" panose="02010600030101010101" pitchFamily="2" charset="-122"/>
                <a:cs typeface="Times New Roman" panose="02020603050405020304" pitchFamily="18" charset="0"/>
              </a:rPr>
              <a:t>fi: Personal Statement (few paragraphs)</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nSpc>
                <a:spcPct val="115000"/>
              </a:lnSpc>
              <a:buFont typeface="Symbol" panose="05050102010706020507" pitchFamily="18" charset="2"/>
              <a:buChar char=""/>
            </a:pPr>
            <a:r>
              <a:rPr lang="en-GB" sz="2000">
                <a:effectLst/>
                <a:latin typeface="Calibri" panose="020F0502020204030204" pitchFamily="34" charset="0"/>
                <a:ea typeface="SimSun" panose="02010600030101010101" pitchFamily="2" charset="-122"/>
                <a:cs typeface="Times New Roman" panose="02020603050405020304" pitchFamily="18" charset="0"/>
              </a:rPr>
              <a:t>fi: CV (2 page summary)</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nSpc>
                <a:spcPct val="115000"/>
              </a:lnSpc>
              <a:buFont typeface="Symbol" panose="05050102010706020507" pitchFamily="18" charset="2"/>
              <a:buChar char=""/>
            </a:pPr>
            <a:r>
              <a:rPr lang="en-GB" sz="2000">
                <a:effectLst/>
                <a:latin typeface="Calibri" panose="020F0502020204030204" pitchFamily="34" charset="0"/>
                <a:ea typeface="SimSun" panose="02010600030101010101" pitchFamily="2" charset="-122"/>
                <a:cs typeface="Times New Roman" panose="02020603050405020304" pitchFamily="18" charset="0"/>
              </a:rPr>
              <a:t>fi: Goals</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nSpc>
                <a:spcPct val="115000"/>
              </a:lnSpc>
              <a:buFont typeface="Symbol" panose="05050102010706020507" pitchFamily="18" charset="2"/>
              <a:buChar char=""/>
            </a:pPr>
            <a:r>
              <a:rPr lang="en-GB" sz="2000" err="1">
                <a:effectLst/>
                <a:latin typeface="Calibri" panose="020F0502020204030204" pitchFamily="34" charset="0"/>
                <a:ea typeface="SimSun" panose="02010600030101010101" pitchFamily="2" charset="-122"/>
                <a:cs typeface="Times New Roman" panose="02020603050405020304" pitchFamily="18" charset="0"/>
              </a:rPr>
              <a:t>fo</a:t>
            </a:r>
            <a:r>
              <a:rPr lang="en-GB" sz="2000">
                <a:effectLst/>
                <a:latin typeface="Calibri" panose="020F0502020204030204" pitchFamily="34" charset="0"/>
                <a:ea typeface="SimSun" panose="02010600030101010101" pitchFamily="2" charset="-122"/>
                <a:cs typeface="Times New Roman" panose="02020603050405020304" pitchFamily="18" charset="0"/>
              </a:rPr>
              <a:t>: Education &amp; CPD Training</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742950" lvl="1" indent="-285750">
              <a:lnSpc>
                <a:spcPct val="115000"/>
              </a:lnSpc>
              <a:buFont typeface="Courier New" panose="02070309020205020404" pitchFamily="49" charset="0"/>
              <a:buChar char="o"/>
            </a:pPr>
            <a:r>
              <a:rPr lang="en-GB" sz="2000">
                <a:effectLst/>
                <a:latin typeface="Calibri" panose="020F0502020204030204" pitchFamily="34" charset="0"/>
                <a:ea typeface="SimSun" panose="02010600030101010101" pitchFamily="2" charset="-122"/>
                <a:cs typeface="Times New Roman" panose="02020603050405020304" pitchFamily="18" charset="0"/>
              </a:rPr>
              <a:t>fi: Qualifications &amp; Skills gained</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742950" lvl="1" indent="-285750">
              <a:lnSpc>
                <a:spcPct val="115000"/>
              </a:lnSpc>
              <a:buFont typeface="Courier New" panose="02070309020205020404" pitchFamily="49" charset="0"/>
              <a:buChar char="o"/>
            </a:pPr>
            <a:r>
              <a:rPr lang="en-GB" sz="2000" err="1">
                <a:effectLst/>
                <a:latin typeface="Calibri" panose="020F0502020204030204" pitchFamily="34" charset="0"/>
                <a:ea typeface="SimSun" panose="02010600030101010101" pitchFamily="2" charset="-122"/>
                <a:cs typeface="Times New Roman" panose="02020603050405020304" pitchFamily="18" charset="0"/>
              </a:rPr>
              <a:t>fo</a:t>
            </a:r>
            <a:r>
              <a:rPr lang="en-GB" sz="2000">
                <a:effectLst/>
                <a:latin typeface="Calibri" panose="020F0502020204030204" pitchFamily="34" charset="0"/>
                <a:ea typeface="SimSun" panose="02010600030101010101" pitchFamily="2" charset="-122"/>
                <a:cs typeface="Times New Roman" panose="02020603050405020304" pitchFamily="18" charset="0"/>
              </a:rPr>
              <a:t>: Assignments</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nSpc>
                <a:spcPct val="115000"/>
              </a:lnSpc>
              <a:buFont typeface="Symbol" panose="05050102010706020507" pitchFamily="18" charset="2"/>
              <a:buChar char=""/>
            </a:pPr>
            <a:r>
              <a:rPr lang="en-GB" sz="2000" err="1">
                <a:effectLst/>
                <a:latin typeface="Calibri" panose="020F0502020204030204" pitchFamily="34" charset="0"/>
                <a:ea typeface="SimSun" panose="02010600030101010101" pitchFamily="2" charset="-122"/>
                <a:cs typeface="Times New Roman" panose="02020603050405020304" pitchFamily="18" charset="0"/>
              </a:rPr>
              <a:t>fo</a:t>
            </a:r>
            <a:r>
              <a:rPr lang="en-GB" sz="2000">
                <a:effectLst/>
                <a:latin typeface="Calibri" panose="020F0502020204030204" pitchFamily="34" charset="0"/>
                <a:ea typeface="SimSun" panose="02010600030101010101" pitchFamily="2" charset="-122"/>
                <a:cs typeface="Times New Roman" panose="02020603050405020304" pitchFamily="18" charset="0"/>
              </a:rPr>
              <a:t>: Experience</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742950" lvl="1" indent="-285750">
              <a:lnSpc>
                <a:spcPct val="115000"/>
              </a:lnSpc>
              <a:buFont typeface="Courier New" panose="02070309020205020404" pitchFamily="49" charset="0"/>
              <a:buChar char="o"/>
            </a:pPr>
            <a:r>
              <a:rPr lang="en-GB" sz="2000">
                <a:effectLst/>
                <a:latin typeface="Calibri" panose="020F0502020204030204" pitchFamily="34" charset="0"/>
                <a:ea typeface="SimSun" panose="02010600030101010101" pitchFamily="2" charset="-122"/>
                <a:cs typeface="Times New Roman" panose="02020603050405020304" pitchFamily="18" charset="0"/>
              </a:rPr>
              <a:t>fi: Work Experience &amp; Skills gained</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742950" lvl="1" indent="-285750">
              <a:lnSpc>
                <a:spcPct val="115000"/>
              </a:lnSpc>
              <a:buFont typeface="Courier New" panose="02070309020205020404" pitchFamily="49" charset="0"/>
              <a:buChar char="o"/>
            </a:pPr>
            <a:r>
              <a:rPr lang="en-GB" sz="2000" err="1">
                <a:effectLst/>
                <a:latin typeface="Calibri" panose="020F0502020204030204" pitchFamily="34" charset="0"/>
                <a:ea typeface="SimSun" panose="02010600030101010101" pitchFamily="2" charset="-122"/>
                <a:cs typeface="Times New Roman" panose="02020603050405020304" pitchFamily="18" charset="0"/>
              </a:rPr>
              <a:t>fo</a:t>
            </a:r>
            <a:r>
              <a:rPr lang="en-GB" sz="2000">
                <a:effectLst/>
                <a:latin typeface="Calibri" panose="020F0502020204030204" pitchFamily="34" charset="0"/>
                <a:ea typeface="SimSun" panose="02010600030101010101" pitchFamily="2" charset="-122"/>
                <a:cs typeface="Times New Roman" panose="02020603050405020304" pitchFamily="18" charset="0"/>
              </a:rPr>
              <a:t>: Project files</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nSpc>
                <a:spcPct val="115000"/>
              </a:lnSpc>
              <a:buFont typeface="Symbol" panose="05050102010706020507" pitchFamily="18" charset="2"/>
              <a:buChar char=""/>
            </a:pPr>
            <a:r>
              <a:rPr lang="en-GB" sz="2000" err="1">
                <a:effectLst/>
                <a:latin typeface="Calibri" panose="020F0502020204030204" pitchFamily="34" charset="0"/>
                <a:ea typeface="SimSun" panose="02010600030101010101" pitchFamily="2" charset="-122"/>
                <a:cs typeface="Times New Roman" panose="02020603050405020304" pitchFamily="18" charset="0"/>
              </a:rPr>
              <a:t>fo</a:t>
            </a:r>
            <a:r>
              <a:rPr lang="en-GB" sz="2000">
                <a:effectLst/>
                <a:latin typeface="Calibri" panose="020F0502020204030204" pitchFamily="34" charset="0"/>
                <a:ea typeface="SimSun" panose="02010600030101010101" pitchFamily="2" charset="-122"/>
                <a:cs typeface="Times New Roman" panose="02020603050405020304" pitchFamily="18" charset="0"/>
              </a:rPr>
              <a:t>: Self Awareness</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742950" lvl="1" indent="-285750">
              <a:lnSpc>
                <a:spcPct val="115000"/>
              </a:lnSpc>
              <a:buFont typeface="Courier New" panose="02070309020205020404" pitchFamily="49" charset="0"/>
              <a:buChar char="o"/>
            </a:pPr>
            <a:r>
              <a:rPr lang="en-GB" sz="2000">
                <a:effectLst/>
                <a:latin typeface="Calibri" panose="020F0502020204030204" pitchFamily="34" charset="0"/>
                <a:ea typeface="SimSun" panose="02010600030101010101" pitchFamily="2" charset="-122"/>
                <a:cs typeface="Times New Roman" panose="02020603050405020304" pitchFamily="18" charset="0"/>
              </a:rPr>
              <a:t>fi: Journal</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742950" lvl="1" indent="-285750">
              <a:lnSpc>
                <a:spcPct val="115000"/>
              </a:lnSpc>
              <a:buFont typeface="Courier New" panose="02070309020205020404" pitchFamily="49" charset="0"/>
              <a:buChar char="o"/>
            </a:pPr>
            <a:r>
              <a:rPr lang="en-GB" sz="2000">
                <a:effectLst/>
                <a:latin typeface="Calibri" panose="020F0502020204030204" pitchFamily="34" charset="0"/>
                <a:ea typeface="SimSun" panose="02010600030101010101" pitchFamily="2" charset="-122"/>
                <a:cs typeface="Times New Roman" panose="02020603050405020304" pitchFamily="18" charset="0"/>
              </a:rPr>
              <a:t>fi: Employability Skills</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742950" lvl="1" indent="-285750">
              <a:lnSpc>
                <a:spcPct val="115000"/>
              </a:lnSpc>
              <a:buFont typeface="Courier New" panose="02070309020205020404" pitchFamily="49" charset="0"/>
              <a:buChar char="o"/>
            </a:pPr>
            <a:r>
              <a:rPr lang="en-GB" sz="2000">
                <a:effectLst/>
                <a:latin typeface="Calibri" panose="020F0502020204030204" pitchFamily="34" charset="0"/>
                <a:ea typeface="SimSun" panose="02010600030101010101" pitchFamily="2" charset="-122"/>
                <a:cs typeface="Times New Roman" panose="02020603050405020304" pitchFamily="18" charset="0"/>
              </a:rPr>
              <a:t>fi: Positive attributes</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742950" lvl="1" indent="-285750">
              <a:lnSpc>
                <a:spcPct val="115000"/>
              </a:lnSpc>
              <a:buFont typeface="Courier New" panose="02070309020205020404" pitchFamily="49" charset="0"/>
              <a:buChar char="o"/>
            </a:pPr>
            <a:r>
              <a:rPr lang="en-GB" sz="2000">
                <a:effectLst/>
                <a:latin typeface="Calibri" panose="020F0502020204030204" pitchFamily="34" charset="0"/>
                <a:ea typeface="SimSun" panose="02010600030101010101" pitchFamily="2" charset="-122"/>
                <a:cs typeface="Times New Roman" panose="02020603050405020304" pitchFamily="18" charset="0"/>
              </a:rPr>
              <a:t>fi: Values</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742950" lvl="1" indent="-285750">
              <a:lnSpc>
                <a:spcPct val="115000"/>
              </a:lnSpc>
              <a:buFont typeface="Courier New" panose="02070309020205020404" pitchFamily="49" charset="0"/>
              <a:buChar char="o"/>
            </a:pPr>
            <a:r>
              <a:rPr lang="en-GB" sz="2000">
                <a:effectLst/>
                <a:latin typeface="Calibri" panose="020F0502020204030204" pitchFamily="34" charset="0"/>
                <a:ea typeface="SimSun" panose="02010600030101010101" pitchFamily="2" charset="-122"/>
                <a:cs typeface="Times New Roman" panose="02020603050405020304" pitchFamily="18" charset="0"/>
              </a:rPr>
              <a:t>fi: Personality Type</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GB" sz="2000">
                <a:effectLst/>
                <a:latin typeface="Calibri" panose="020F0502020204030204" pitchFamily="34" charset="0"/>
                <a:ea typeface="SimSun" panose="02010600030101010101" pitchFamily="2" charset="-122"/>
                <a:cs typeface="Times New Roman" panose="02020603050405020304" pitchFamily="18" charset="0"/>
              </a:rPr>
              <a:t>fi: Interests / Hobbies </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GB" sz="2000" u="sng" err="1">
                <a:effectLst/>
                <a:latin typeface="Calibri" panose="020F0502020204030204" pitchFamily="34" charset="0"/>
                <a:ea typeface="SimSun" panose="02010600030101010101" pitchFamily="2" charset="-122"/>
                <a:cs typeface="Times New Roman" panose="02020603050405020304" pitchFamily="18" charset="0"/>
              </a:rPr>
              <a:t>Linkedin</a:t>
            </a:r>
            <a:r>
              <a:rPr lang="en-GB" sz="2000" u="sng">
                <a:effectLst/>
                <a:latin typeface="Calibri" panose="020F0502020204030204" pitchFamily="34" charset="0"/>
                <a:ea typeface="SimSun" panose="02010600030101010101" pitchFamily="2" charset="-122"/>
                <a:cs typeface="Times New Roman" panose="02020603050405020304" pitchFamily="18" charset="0"/>
              </a:rPr>
              <a:t> (Public Profile)</a:t>
            </a:r>
            <a:endParaRPr lang="en-GB" sz="1100">
              <a:effectLst/>
              <a:latin typeface="Calibri" panose="020F0502020204030204" pitchFamily="34" charset="0"/>
              <a:ea typeface="SimSun" panose="02010600030101010101" pitchFamily="2" charset="-122"/>
              <a:cs typeface="Times New Roman" panose="02020603050405020304" pitchFamily="18" charset="0"/>
            </a:endParaRPr>
          </a:p>
        </p:txBody>
      </p:sp>
      <p:pic>
        <p:nvPicPr>
          <p:cNvPr id="4" name="Picture 3">
            <a:extLst>
              <a:ext uri="{FF2B5EF4-FFF2-40B4-BE49-F238E27FC236}">
                <a16:creationId xmlns:a16="http://schemas.microsoft.com/office/drawing/2014/main" id="{3E90DC33-EABB-43E0-AC80-257CA9D3A5D7}"/>
              </a:ext>
            </a:extLst>
          </p:cNvPr>
          <p:cNvPicPr>
            <a:picLocks noChangeAspect="1"/>
          </p:cNvPicPr>
          <p:nvPr/>
        </p:nvPicPr>
        <p:blipFill rotWithShape="1">
          <a:blip r:embed="rId3"/>
          <a:srcRect l="12162" r="20270"/>
          <a:stretch/>
        </p:blipFill>
        <p:spPr>
          <a:xfrm>
            <a:off x="4959692" y="41420"/>
            <a:ext cx="4121159" cy="5904656"/>
          </a:xfrm>
          <a:prstGeom prst="rect">
            <a:avLst/>
          </a:prstGeom>
        </p:spPr>
      </p:pic>
    </p:spTree>
    <p:extLst>
      <p:ext uri="{BB962C8B-B14F-4D97-AF65-F5344CB8AC3E}">
        <p14:creationId xmlns:p14="http://schemas.microsoft.com/office/powerpoint/2010/main" val="525372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4D71D59-B18F-4C29-955E-ED9E6F3E3D1D}"/>
              </a:ext>
            </a:extLst>
          </p:cNvPr>
          <p:cNvSpPr>
            <a:spLocks noGrp="1"/>
          </p:cNvSpPr>
          <p:nvPr>
            <p:ph idx="1"/>
          </p:nvPr>
        </p:nvSpPr>
        <p:spPr>
          <a:xfrm>
            <a:off x="251520" y="1052736"/>
            <a:ext cx="8229600" cy="4525963"/>
          </a:xfrm>
        </p:spPr>
        <p:txBody>
          <a:bodyPr>
            <a:normAutofit lnSpcReduction="10000"/>
          </a:bodyPr>
          <a:lstStyle/>
          <a:p>
            <a:pPr algn="l"/>
            <a:r>
              <a:rPr lang="en-US" b="0" i="0">
                <a:solidFill>
                  <a:srgbClr val="373A3C"/>
                </a:solidFill>
                <a:effectLst/>
                <a:latin typeface="arial" panose="020B0604020202020204" pitchFamily="34" charset="0"/>
              </a:rPr>
              <a:t>All of this information is supposed to be a long term resource - think in terms of decades!</a:t>
            </a:r>
            <a:endParaRPr lang="en-US" b="0" i="0">
              <a:solidFill>
                <a:srgbClr val="373A3C"/>
              </a:solidFill>
              <a:effectLst/>
              <a:latin typeface="-apple-system"/>
            </a:endParaRPr>
          </a:p>
          <a:p>
            <a:pPr algn="l"/>
            <a:r>
              <a:rPr lang="en-US" b="0" i="0">
                <a:solidFill>
                  <a:srgbClr val="373A3C"/>
                </a:solidFill>
                <a:effectLst/>
                <a:latin typeface="arial" panose="020B0604020202020204" pitchFamily="34" charset="0"/>
              </a:rPr>
              <a:t>You may want to consider creating your initial structure in a format that has maximum longevity, e.g. as a Windows directory structure, and the information itself in .doc type files. Here you can store EVERYTHING, including personal goals etc.</a:t>
            </a:r>
            <a:endParaRPr lang="en-US" b="0" i="0">
              <a:solidFill>
                <a:srgbClr val="373A3C"/>
              </a:solidFill>
              <a:effectLst/>
              <a:latin typeface="-apple-system"/>
            </a:endParaRPr>
          </a:p>
          <a:p>
            <a:pPr algn="l"/>
            <a:r>
              <a:rPr lang="en-US" b="0" i="0">
                <a:solidFill>
                  <a:srgbClr val="373A3C"/>
                </a:solidFill>
                <a:effectLst/>
                <a:latin typeface="arial" panose="020B0604020202020204" pitchFamily="34" charset="0"/>
              </a:rPr>
              <a:t>You can then easily extract this information to cut, paste and create other presentation formats or platforms such as a web based tool for public viewing.</a:t>
            </a:r>
            <a:endParaRPr lang="en-US" b="0" i="0">
              <a:solidFill>
                <a:srgbClr val="373A3C"/>
              </a:solidFill>
              <a:effectLst/>
              <a:latin typeface="-apple-system"/>
            </a:endParaRPr>
          </a:p>
          <a:p>
            <a:endParaRPr lang="en-GB"/>
          </a:p>
        </p:txBody>
      </p:sp>
      <p:sp>
        <p:nvSpPr>
          <p:cNvPr id="2" name="Title 1">
            <a:extLst>
              <a:ext uri="{FF2B5EF4-FFF2-40B4-BE49-F238E27FC236}">
                <a16:creationId xmlns:a16="http://schemas.microsoft.com/office/drawing/2014/main" id="{C9ADEFA2-7283-4FE4-866C-EBEAD8BF0B71}"/>
              </a:ext>
            </a:extLst>
          </p:cNvPr>
          <p:cNvSpPr>
            <a:spLocks noGrp="1"/>
          </p:cNvSpPr>
          <p:nvPr>
            <p:ph type="title"/>
          </p:nvPr>
        </p:nvSpPr>
        <p:spPr>
          <a:xfrm>
            <a:off x="0" y="116632"/>
            <a:ext cx="8229600" cy="1143000"/>
          </a:xfrm>
        </p:spPr>
        <p:txBody>
          <a:bodyPr/>
          <a:lstStyle/>
          <a:p>
            <a:r>
              <a:rPr lang="en-GB"/>
              <a:t>Final tips:</a:t>
            </a:r>
          </a:p>
        </p:txBody>
      </p:sp>
      <p:sp>
        <p:nvSpPr>
          <p:cNvPr id="5" name="TextBox 4">
            <a:extLst>
              <a:ext uri="{FF2B5EF4-FFF2-40B4-BE49-F238E27FC236}">
                <a16:creationId xmlns:a16="http://schemas.microsoft.com/office/drawing/2014/main" id="{DF7286A8-F21D-42A9-A52C-DECF95D8F9EF}"/>
              </a:ext>
            </a:extLst>
          </p:cNvPr>
          <p:cNvSpPr txBox="1"/>
          <p:nvPr/>
        </p:nvSpPr>
        <p:spPr>
          <a:xfrm>
            <a:off x="3779912" y="5264040"/>
            <a:ext cx="4576762" cy="1477328"/>
          </a:xfrm>
          <a:prstGeom prst="rect">
            <a:avLst/>
          </a:prstGeom>
          <a:noFill/>
        </p:spPr>
        <p:txBody>
          <a:bodyPr wrap="square">
            <a:spAutoFit/>
          </a:bodyPr>
          <a:lstStyle/>
          <a:p>
            <a:pPr algn="l"/>
            <a:r>
              <a:rPr lang="en-US" sz="1800" b="1" i="0">
                <a:solidFill>
                  <a:srgbClr val="00B0F0"/>
                </a:solidFill>
                <a:effectLst/>
                <a:cs typeface="Calibri" panose="020F0502020204030204" pitchFamily="34" charset="0"/>
              </a:rPr>
              <a:t>(hint - seriously consider sticking to standard file formats such as .doc </a:t>
            </a:r>
            <a:r>
              <a:rPr lang="en-US" sz="1800" b="1" i="0" err="1">
                <a:solidFill>
                  <a:srgbClr val="00B0F0"/>
                </a:solidFill>
                <a:effectLst/>
                <a:cs typeface="Calibri" panose="020F0502020204030204" pitchFamily="34" charset="0"/>
              </a:rPr>
              <a:t>etc</a:t>
            </a:r>
            <a:r>
              <a:rPr lang="en-US" sz="1800" b="1" i="0">
                <a:solidFill>
                  <a:srgbClr val="00B0F0"/>
                </a:solidFill>
                <a:effectLst/>
                <a:cs typeface="Calibri" panose="020F0502020204030204" pitchFamily="34" charset="0"/>
              </a:rPr>
              <a:t>, and create the structure using a normal windows tree/hierarchical based directory method)</a:t>
            </a:r>
          </a:p>
        </p:txBody>
      </p:sp>
    </p:spTree>
    <p:extLst>
      <p:ext uri="{BB962C8B-B14F-4D97-AF65-F5344CB8AC3E}">
        <p14:creationId xmlns:p14="http://schemas.microsoft.com/office/powerpoint/2010/main" val="39807549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9E134A6-D266-4B49-98DB-28B66319CF77}"/>
              </a:ext>
            </a:extLst>
          </p:cNvPr>
          <p:cNvSpPr>
            <a:spLocks noGrp="1"/>
          </p:cNvSpPr>
          <p:nvPr>
            <p:ph idx="1"/>
          </p:nvPr>
        </p:nvSpPr>
        <p:spPr>
          <a:xfrm>
            <a:off x="215516" y="922610"/>
            <a:ext cx="8712968" cy="5935390"/>
          </a:xfrm>
        </p:spPr>
        <p:txBody>
          <a:bodyPr>
            <a:normAutofit fontScale="85000" lnSpcReduction="10000"/>
          </a:bodyPr>
          <a:lstStyle/>
          <a:p>
            <a:pPr algn="l"/>
            <a:r>
              <a:rPr lang="en-GB" sz="3400" b="0" i="0">
                <a:solidFill>
                  <a:srgbClr val="373A3C"/>
                </a:solidFill>
                <a:effectLst/>
                <a:latin typeface="-apple-system"/>
              </a:rPr>
              <a:t>Visit </a:t>
            </a:r>
            <a:r>
              <a:rPr lang="en-GB" sz="3400" b="0" i="0" u="none" strike="noStrike">
                <a:solidFill>
                  <a:srgbClr val="013E5B"/>
                </a:solidFill>
                <a:effectLst/>
                <a:latin typeface="-apple-system"/>
                <a:hlinkClick r:id="rId3"/>
              </a:rPr>
              <a:t>How to Define Your Personal Values: 13 Steps (with Pictures) (wikihow.com)</a:t>
            </a:r>
            <a:r>
              <a:rPr lang="en-GB" sz="3400" b="0" i="0" u="none" strike="noStrike">
                <a:solidFill>
                  <a:srgbClr val="013E5B"/>
                </a:solidFill>
                <a:effectLst/>
                <a:latin typeface="-apple-system"/>
              </a:rPr>
              <a:t> </a:t>
            </a:r>
            <a:r>
              <a:rPr lang="en-GB" sz="3400" b="0" i="0">
                <a:solidFill>
                  <a:srgbClr val="373A3C"/>
                </a:solidFill>
                <a:effectLst/>
                <a:latin typeface="-apple-system"/>
              </a:rPr>
              <a:t>and the link within it to </a:t>
            </a:r>
            <a:r>
              <a:rPr lang="en-GB" sz="3400" b="0" i="0" u="none" strike="noStrike">
                <a:solidFill>
                  <a:srgbClr val="013E5B"/>
                </a:solidFill>
                <a:effectLst/>
                <a:latin typeface="-apple-system"/>
                <a:hlinkClick r:id="rId4"/>
              </a:rPr>
              <a:t>CareerPath_Final2 (cmu.edu)</a:t>
            </a:r>
            <a:r>
              <a:rPr lang="en-GB" sz="3400" b="0" i="0" u="none" strike="noStrike">
                <a:solidFill>
                  <a:srgbClr val="013E5B"/>
                </a:solidFill>
                <a:effectLst/>
                <a:latin typeface="-apple-system"/>
              </a:rPr>
              <a:t> t</a:t>
            </a:r>
            <a:r>
              <a:rPr lang="en-GB" sz="3400" b="0" i="0">
                <a:solidFill>
                  <a:srgbClr val="373A3C"/>
                </a:solidFill>
                <a:effectLst/>
                <a:latin typeface="-apple-system"/>
              </a:rPr>
              <a:t>o help you think about and perhaps understand more about yourself.</a:t>
            </a:r>
          </a:p>
          <a:p>
            <a:pPr algn="l"/>
            <a:r>
              <a:rPr lang="en-GB" sz="3400" b="0" i="0">
                <a:solidFill>
                  <a:srgbClr val="373A3C"/>
                </a:solidFill>
                <a:effectLst/>
                <a:latin typeface="-apple-system"/>
              </a:rPr>
              <a:t>Use these thoughts to help formulate an initial goals list. What exactly do you want to do in, with, and get out of, life?</a:t>
            </a:r>
          </a:p>
          <a:p>
            <a:pPr algn="l"/>
            <a:r>
              <a:rPr lang="en-GB" sz="3400" b="0" i="0">
                <a:solidFill>
                  <a:srgbClr val="373A3C"/>
                </a:solidFill>
                <a:effectLst/>
                <a:latin typeface="-apple-system"/>
              </a:rPr>
              <a:t>Make some notes, so you can include them when you start to create your PDP.</a:t>
            </a:r>
          </a:p>
          <a:p>
            <a:pPr algn="l"/>
            <a:r>
              <a:rPr lang="en-GB" sz="3400" b="0" i="0">
                <a:solidFill>
                  <a:srgbClr val="373A3C"/>
                </a:solidFill>
                <a:effectLst/>
                <a:latin typeface="-apple-system"/>
              </a:rPr>
              <a:t>Take this seriously. Thinking about and setting goals can be a life-changing experience!</a:t>
            </a:r>
          </a:p>
          <a:p>
            <a:pPr algn="l"/>
            <a:endParaRPr lang="en-GB" sz="3400">
              <a:solidFill>
                <a:srgbClr val="373A3C"/>
              </a:solidFill>
              <a:latin typeface="-apple-system"/>
            </a:endParaRPr>
          </a:p>
          <a:p>
            <a:pPr algn="l"/>
            <a:r>
              <a:rPr lang="en-GB" sz="3400" b="1" i="0">
                <a:solidFill>
                  <a:srgbClr val="00B0F0"/>
                </a:solidFill>
                <a:effectLst/>
                <a:latin typeface="-apple-system"/>
              </a:rPr>
              <a:t>YOU WILL NEED IT FOR YOUR PRESENTATION AND FINAL </a:t>
            </a:r>
            <a:r>
              <a:rPr lang="en-GB" sz="3400" b="1">
                <a:solidFill>
                  <a:srgbClr val="00B0F0"/>
                </a:solidFill>
                <a:latin typeface="-apple-system"/>
              </a:rPr>
              <a:t>    </a:t>
            </a:r>
            <a:r>
              <a:rPr lang="en-GB" sz="3400" b="1" i="0">
                <a:solidFill>
                  <a:srgbClr val="00B0F0"/>
                </a:solidFill>
                <a:effectLst/>
                <a:latin typeface="-apple-system"/>
              </a:rPr>
              <a:t>ASSESSMENT !!!</a:t>
            </a:r>
          </a:p>
          <a:p>
            <a:endParaRPr lang="en-GB"/>
          </a:p>
        </p:txBody>
      </p:sp>
      <p:sp>
        <p:nvSpPr>
          <p:cNvPr id="3" name="Title 2">
            <a:extLst>
              <a:ext uri="{FF2B5EF4-FFF2-40B4-BE49-F238E27FC236}">
                <a16:creationId xmlns:a16="http://schemas.microsoft.com/office/drawing/2014/main" id="{E389FBA2-AA80-4F40-B929-228987E3BD8D}"/>
              </a:ext>
            </a:extLst>
          </p:cNvPr>
          <p:cNvSpPr>
            <a:spLocks noGrp="1"/>
          </p:cNvSpPr>
          <p:nvPr>
            <p:ph type="title"/>
          </p:nvPr>
        </p:nvSpPr>
        <p:spPr>
          <a:xfrm>
            <a:off x="22884" y="14988"/>
            <a:ext cx="8229600" cy="1143000"/>
          </a:xfrm>
        </p:spPr>
        <p:txBody>
          <a:bodyPr/>
          <a:lstStyle/>
          <a:p>
            <a:r>
              <a:rPr lang="en-GB"/>
              <a:t>Class Activity:</a:t>
            </a:r>
          </a:p>
        </p:txBody>
      </p:sp>
    </p:spTree>
    <p:extLst>
      <p:ext uri="{BB962C8B-B14F-4D97-AF65-F5344CB8AC3E}">
        <p14:creationId xmlns:p14="http://schemas.microsoft.com/office/powerpoint/2010/main" val="42068283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E0B5FB8-9F82-46F6-9E35-DCC2DA761A6B}"/>
              </a:ext>
            </a:extLst>
          </p:cNvPr>
          <p:cNvSpPr>
            <a:spLocks noGrp="1"/>
          </p:cNvSpPr>
          <p:nvPr>
            <p:ph idx="1"/>
          </p:nvPr>
        </p:nvSpPr>
        <p:spPr>
          <a:xfrm>
            <a:off x="323528" y="1340768"/>
            <a:ext cx="8229600" cy="1443616"/>
          </a:xfrm>
        </p:spPr>
        <p:txBody>
          <a:bodyPr>
            <a:noAutofit/>
          </a:bodyPr>
          <a:lstStyle/>
          <a:p>
            <a:r>
              <a:rPr lang="en-GB" sz="2800" b="1" i="0">
                <a:solidFill>
                  <a:srgbClr val="373A3C"/>
                </a:solidFill>
                <a:effectLst/>
                <a:latin typeface="-apple-system"/>
              </a:rPr>
              <a:t>Re-read the PDP/</a:t>
            </a:r>
            <a:r>
              <a:rPr lang="en-GB" sz="2800" b="1" i="0" err="1">
                <a:solidFill>
                  <a:srgbClr val="373A3C"/>
                </a:solidFill>
                <a:effectLst/>
                <a:latin typeface="-apple-system"/>
              </a:rPr>
              <a:t>ePortfolio</a:t>
            </a:r>
            <a:r>
              <a:rPr lang="en-GB" sz="2800" b="1" i="0">
                <a:solidFill>
                  <a:srgbClr val="373A3C"/>
                </a:solidFill>
                <a:effectLst/>
                <a:latin typeface="-apple-system"/>
              </a:rPr>
              <a:t> notes and think about the various sections and items you should, and would like to, include.</a:t>
            </a:r>
            <a:endParaRPr lang="en-GB" sz="2800" b="0" i="0">
              <a:solidFill>
                <a:srgbClr val="373A3C"/>
              </a:solidFill>
              <a:effectLst/>
              <a:latin typeface="-apple-system"/>
            </a:endParaRPr>
          </a:p>
          <a:p>
            <a:endParaRPr lang="en-GB" sz="2800"/>
          </a:p>
          <a:p>
            <a:r>
              <a:rPr lang="en-GB" sz="2800"/>
              <a:t>Structure your e-portfolio and organise your current work in the correct files</a:t>
            </a:r>
          </a:p>
        </p:txBody>
      </p:sp>
      <p:sp>
        <p:nvSpPr>
          <p:cNvPr id="3" name="Title 2">
            <a:extLst>
              <a:ext uri="{FF2B5EF4-FFF2-40B4-BE49-F238E27FC236}">
                <a16:creationId xmlns:a16="http://schemas.microsoft.com/office/drawing/2014/main" id="{740BE73F-B61A-4F25-AF7D-E33EB6E12BD9}"/>
              </a:ext>
            </a:extLst>
          </p:cNvPr>
          <p:cNvSpPr>
            <a:spLocks noGrp="1"/>
          </p:cNvSpPr>
          <p:nvPr>
            <p:ph type="title"/>
          </p:nvPr>
        </p:nvSpPr>
        <p:spPr>
          <a:xfrm>
            <a:off x="21455" y="0"/>
            <a:ext cx="8229600" cy="1143000"/>
          </a:xfrm>
        </p:spPr>
        <p:txBody>
          <a:bodyPr/>
          <a:lstStyle/>
          <a:p>
            <a:r>
              <a:rPr lang="en-GB"/>
              <a:t>At home:</a:t>
            </a:r>
          </a:p>
        </p:txBody>
      </p:sp>
    </p:spTree>
    <p:extLst>
      <p:ext uri="{BB962C8B-B14F-4D97-AF65-F5344CB8AC3E}">
        <p14:creationId xmlns:p14="http://schemas.microsoft.com/office/powerpoint/2010/main" val="17246846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0</TotalTime>
  <Words>2729</Words>
  <Application>Microsoft Office PowerPoint</Application>
  <PresentationFormat>On-screen Show (4:3)</PresentationFormat>
  <Paragraphs>330</Paragraphs>
  <Slides>33</Slides>
  <Notes>28</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33</vt:i4>
      </vt:variant>
    </vt:vector>
  </HeadingPairs>
  <TitlesOfParts>
    <vt:vector size="46" baseType="lpstr">
      <vt:lpstr>-apple-system</vt:lpstr>
      <vt:lpstr>arial</vt:lpstr>
      <vt:lpstr>arial</vt:lpstr>
      <vt:lpstr>Calibri</vt:lpstr>
      <vt:lpstr>Courier New</vt:lpstr>
      <vt:lpstr>Helvetica</vt:lpstr>
      <vt:lpstr>Lucida Sans Unicode</vt:lpstr>
      <vt:lpstr>Symbol</vt:lpstr>
      <vt:lpstr>Verdana</vt:lpstr>
      <vt:lpstr>Wingdings</vt:lpstr>
      <vt:lpstr>Wingdings 2</vt:lpstr>
      <vt:lpstr>Wingdings 3</vt:lpstr>
      <vt:lpstr>Concourse</vt:lpstr>
      <vt:lpstr>Personal Development Plan</vt:lpstr>
      <vt:lpstr>Introduction </vt:lpstr>
      <vt:lpstr>Personal Development Plan, PDP</vt:lpstr>
      <vt:lpstr>PDP as an action plan</vt:lpstr>
      <vt:lpstr>Benefits of a PDP</vt:lpstr>
      <vt:lpstr>SWOT Analysis</vt:lpstr>
      <vt:lpstr>SWOT analysis</vt:lpstr>
      <vt:lpstr>SWOT analysis - example</vt:lpstr>
      <vt:lpstr>Class exercise</vt:lpstr>
      <vt:lpstr>PowerPoint Presentation</vt:lpstr>
      <vt:lpstr>What to reflect on?</vt:lpstr>
      <vt:lpstr>Engaging with the PDP process </vt:lpstr>
      <vt:lpstr>Aim, Goal and Objective</vt:lpstr>
      <vt:lpstr>Aim, Goal and Objective</vt:lpstr>
      <vt:lpstr>Aim, Goal and Objective</vt:lpstr>
      <vt:lpstr>Setting Goals</vt:lpstr>
      <vt:lpstr>PowerPoint Presentation</vt:lpstr>
      <vt:lpstr>Student Task</vt:lpstr>
      <vt:lpstr>Example</vt:lpstr>
      <vt:lpstr>Example</vt:lpstr>
      <vt:lpstr>Example</vt:lpstr>
      <vt:lpstr>Student Task</vt:lpstr>
      <vt:lpstr>Short term goals/tasks </vt:lpstr>
      <vt:lpstr>PDP sample action plan</vt:lpstr>
      <vt:lpstr>DON’T BE BORING!</vt:lpstr>
      <vt:lpstr>Class exercise</vt:lpstr>
      <vt:lpstr>E-portfolio</vt:lpstr>
      <vt:lpstr>E-portfolio Tools</vt:lpstr>
      <vt:lpstr>PowerPoint Presentation</vt:lpstr>
      <vt:lpstr>PowerPoint Presentation</vt:lpstr>
      <vt:lpstr>Final tips:</vt:lpstr>
      <vt:lpstr>Class Activity:</vt:lpstr>
      <vt:lpstr>At home: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&amp; Referencing</dc:title>
  <dc:creator>James Williams</dc:creator>
  <cp:lastModifiedBy>Ewa Kazimierska</cp:lastModifiedBy>
  <cp:revision>60</cp:revision>
  <cp:lastPrinted>2022-10-26T12:18:05Z</cp:lastPrinted>
  <dcterms:created xsi:type="dcterms:W3CDTF">2012-11-11T17:48:28Z</dcterms:created>
  <dcterms:modified xsi:type="dcterms:W3CDTF">2025-11-19T21:51:49Z</dcterms:modified>
</cp:coreProperties>
</file>