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presProps" Target="presProps.xml" /><Relationship Id="rId3" Type="http://schemas.openxmlformats.org/officeDocument/2006/relationships/slide" Target="slides/slide2.xml" /><Relationship Id="rId21" Type="http://schemas.openxmlformats.org/officeDocument/2006/relationships/tableStyles" Target="tableStyle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C2E019-F5EA-6A4F-B3A5-CEAD1695EE09}" type="datetimeFigureOut">
              <a:rPr lang="en-US" smtClean="0"/>
              <a:t>6/9/2026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4FE135-4720-D94D-A4CA-3F0CFA42EF0F}" type="slidenum">
              <a:rPr lang="en-US" smtClean="0"/>
              <a:t>‹#›</a:t>
            </a:fld>
            <a:endParaRPr lang="en-US"/>
          </a:p>
        </p:txBody>
      </p:sp>
    </p:spTree>
    <p:extLst>
      <p:ext uri="{BB962C8B-B14F-4D97-AF65-F5344CB8AC3E}">
        <p14:creationId xmlns:p14="http://schemas.microsoft.com/office/powerpoint/2010/main" val="1471694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 / afternoon. My name is </a:t>
            </a:r>
            <a:r>
              <a:rPr lang="en-GB" dirty="0" err="1"/>
              <a:t>Rabina</a:t>
            </a:r>
            <a:r>
              <a:rPr lang="en-GB" dirty="0"/>
              <a:t> Akhtar. I am a Trainee Early Years Support Worker at Children’s Centre London. This presentation is for module LCHS4010 — Psychology in Health and Social Care. Today I will talk about Isaac, aged 4, and explain his behaviour using Erikson’s Psychosocial Theory and Bowlby’s Attachment Theory. I will also show how we can support him.”</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1</a:t>
            </a:fld>
            <a:endParaRPr lang="en-US"/>
          </a:p>
        </p:txBody>
      </p:sp>
    </p:spTree>
    <p:extLst>
      <p:ext uri="{BB962C8B-B14F-4D97-AF65-F5344CB8AC3E}">
        <p14:creationId xmlns:p14="http://schemas.microsoft.com/office/powerpoint/2010/main" val="3591261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this is Isaac. He is 4 years old. He lives only with his mum, and they moved to London recently. His mum has been feeling low, not very confident, and does not have much support. Over his first 2 years of life, Isaac was cared for by many different people, not just one person.
What we see now is: he is quiet, stays alone, gets very upset and clings when his mum leaves. He talks less than other children his age, won’t join in group play, is scared to try new things, and finds it hard to settle or sleep.
I will use two theories to explain exactly why he behaves like this.”</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2</a:t>
            </a:fld>
            <a:endParaRPr lang="en-US"/>
          </a:p>
        </p:txBody>
      </p:sp>
    </p:spTree>
    <p:extLst>
      <p:ext uri="{BB962C8B-B14F-4D97-AF65-F5344CB8AC3E}">
        <p14:creationId xmlns:p14="http://schemas.microsoft.com/office/powerpoint/2010/main" val="311435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theory: Erik Erikson. He said we all go through 8 stages of development from baby to old age. Each stage has a problem or conflict we need to solve.
For Isaac, because he is 4 years old, we only look at Stages 1, 2 and 3:
​
- Stage 1: Trust vs Mistrust (0–1 year)
​
- Stage 2: Autonomy vs Shame &amp; Doubt (1–3 years)
​
- Stage 3: Initiative vs Guilt (3–6 years) — this is exactly where Isaac is now.
Let me explain each one linked directly to Isaac.”</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3</a:t>
            </a:fld>
            <a:endParaRPr lang="en-US"/>
          </a:p>
        </p:txBody>
      </p:sp>
    </p:spTree>
    <p:extLst>
      <p:ext uri="{BB962C8B-B14F-4D97-AF65-F5344CB8AC3E}">
        <p14:creationId xmlns:p14="http://schemas.microsoft.com/office/powerpoint/2010/main" val="28044908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“Stage 1: Trust vs Mistrust. The big question here is: Can I rely on people?
If a baby gets good, steady care, they learn: ‘I am safe, I trust people.’
If care is poor or changes a lot, they learn: ‘People leave, I cannot trust.’
For Isaac: when he was a baby, his mum was unwell, and he had too many different carers. No one person stayed with him. So he learned: ‘People might go away and not come back.’
Result now: That is why he clings tight to his mum and cries when she leaves — he is scared she will not return. This behaviour comes straight from Stage 1.”</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4</a:t>
            </a:fld>
            <a:endParaRPr lang="en-US"/>
          </a:p>
        </p:txBody>
      </p:sp>
    </p:spTree>
    <p:extLst>
      <p:ext uri="{BB962C8B-B14F-4D97-AF65-F5344CB8AC3E}">
        <p14:creationId xmlns:p14="http://schemas.microsoft.com/office/powerpoint/2010/main" val="2050811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“Stage 2: Autonomy vs Shame &amp; Doubt. Question: Can I do things myself?
If you let a child try things and praise them, they think: ‘I can do it! I am good.’
If you do everything for them and never praise, they think: ‘I am no good, I can’t do anything.’
For Isaac: everything was done for him, he was never allowed to try alone, and no one said ‘well done’. He learned: ‘I am not good at anything. I better not try.’
Result now: He won’t play alone, always needs help, and is scared to try anything new. This is Stage 2 showing in his behaviour.”</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5</a:t>
            </a:fld>
            <a:endParaRPr lang="en-US"/>
          </a:p>
        </p:txBody>
      </p:sp>
    </p:spTree>
    <p:extLst>
      <p:ext uri="{BB962C8B-B14F-4D97-AF65-F5344CB8AC3E}">
        <p14:creationId xmlns:p14="http://schemas.microsoft.com/office/powerpoint/2010/main" val="28478490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“Stage 3: Initiative vs Guilt. Question: Am I good or bad? Can I have ideas?
If you encourage play and ideas: ‘My ideas are good, I can try.’
If you stop them or ignore them: ‘Everything I do is wrong or annoying.’
For Isaac: there was very little play or talking at home. He felt he was naughty or a nuisance. He learned: ‘I must be quiet, do nothing, then I won’t be bad.’
Result now: He is quiet, sits alone, won’t join in, and feels guilty just for being there. Everything Isaac does comes from these three stages.”</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6</a:t>
            </a:fld>
            <a:endParaRPr lang="en-US"/>
          </a:p>
        </p:txBody>
      </p:sp>
    </p:spTree>
    <p:extLst>
      <p:ext uri="{BB962C8B-B14F-4D97-AF65-F5344CB8AC3E}">
        <p14:creationId xmlns:p14="http://schemas.microsoft.com/office/powerpoint/2010/main" val="1957639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the second theory: John Bowlby’s Attachment Theory.
Main idea: Every child needs one close, safe bond with someone who cares for them — this is called attachment (Bowlby, 1969).
Key points:
​
- The child builds an internal working model — a rule book of what people are like (Bowlby, 1973). Isaac’s rule book says: ‘Adults are not reliable.’
​
- They need a secure base: if they feel safe, they are brave enough to play and learn.
​
- The first 2–3 years are the most important time for this bond to form.”</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7</a:t>
            </a:fld>
            <a:endParaRPr lang="en-US"/>
          </a:p>
        </p:txBody>
      </p:sp>
    </p:spTree>
    <p:extLst>
      <p:ext uri="{BB962C8B-B14F-4D97-AF65-F5344CB8AC3E}">
        <p14:creationId xmlns:p14="http://schemas.microsoft.com/office/powerpoint/2010/main" val="4051348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Isaac: he never had one steady attachment person in those first 2–3 years. Mum was unwell, too many carers moved in and out. This means he has insecure attachment.
He learned adults are not reliable.
Result now:
​
- No secure base → scared to move away or play
​
- Clingy behaviour = trying to keep his safe person close
​
- Quiet / alone = his way of defending himself when he feels unsafe
Bowlby explains perfectly why he holds on so tight and won’t let go.”</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8</a:t>
            </a:fld>
            <a:endParaRPr lang="en-US"/>
          </a:p>
        </p:txBody>
      </p:sp>
    </p:spTree>
    <p:extLst>
      <p:ext uri="{BB962C8B-B14F-4D97-AF65-F5344CB8AC3E}">
        <p14:creationId xmlns:p14="http://schemas.microsoft.com/office/powerpoint/2010/main" val="5175771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is Isaac like this because of how he was born, or because of what happened to him?
Nature (born with): Isaac is naturally careful and sensitive — so change upsets him more than other children. Stress slowed his speech. This made things harder, but it is NOT the real cause of his behaviour.
Nurture (life events — REAL CAUSE): Mum’s illness meant care was not steady. Too many different carers = no consistency — this is the biggest problem. Moving house twice, very little play or praise — all this made him feel unsafe.
Truth: Isaac is NOT naughty. He is just a child who learned fear from hard things that happened to him.”</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9</a:t>
            </a:fld>
            <a:endParaRPr lang="en-US"/>
          </a:p>
        </p:txBody>
      </p:sp>
    </p:spTree>
    <p:extLst>
      <p:ext uri="{BB962C8B-B14F-4D97-AF65-F5344CB8AC3E}">
        <p14:creationId xmlns:p14="http://schemas.microsoft.com/office/powerpoint/2010/main" val="64639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how do we help him? These are the steps we take:
​
1. Understand: He is not naughty, just scared. Stay calm, soft voice, same way every time.
​
2. Build safety: Same routine every day — same times, same rules. Warn him before changes.
​
3. Safe goodbyes: Mum stays 5 minutes, leaves slowly. Use a clock so he knows exactly when she comes back. He learns she always returns.
​
4. Praise everything: Every small try — ‘Good talking Isaac! Well done playing!’ This builds his confidence fast.
​
5. Work with mum: Teach her the same rules, help her feel better. Happy mum = safe happy Isaac.”</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10</a:t>
            </a:fld>
            <a:endParaRPr lang="en-US"/>
          </a:p>
        </p:txBody>
      </p:sp>
    </p:spTree>
    <p:extLst>
      <p:ext uri="{BB962C8B-B14F-4D97-AF65-F5344CB8AC3E}">
        <p14:creationId xmlns:p14="http://schemas.microsoft.com/office/powerpoint/2010/main" val="540964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my written plan, using research:
✅ 1. One steady person: I will be his key worker every single day (</a:t>
            </a:r>
            <a:r>
              <a:rPr lang="en-GB" dirty="0" err="1"/>
              <a:t>Elfer</a:t>
            </a:r>
            <a:r>
              <a:rPr lang="en-GB" dirty="0"/>
              <a:t> et al., 2012). Short, clear goodbyes.
✅ 2. Help mum: Support her mood and confidence (Steele &amp; Steele, 2018). Show her easy ways to play with him.
✅ 3. Help him talk &amp; play: Songs, stories, games only with me first, so he feels safe (</a:t>
            </a:r>
            <a:r>
              <a:rPr lang="en-GB" dirty="0" err="1"/>
              <a:t>Cattani</a:t>
            </a:r>
            <a:r>
              <a:rPr lang="en-GB" dirty="0"/>
              <a:t> et al., 2010). Start very small — only 1–2 friends.
✅ 4. Help feelings: If he gets upset, calm him down together. Let him bring his own toy or blanket for comfort.
✅ 5. Work together: Health team, speech team, staff, mum — all do exactly the same thing, so Isaac is never confused.”</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11</a:t>
            </a:fld>
            <a:endParaRPr lang="en-US"/>
          </a:p>
        </p:txBody>
      </p:sp>
    </p:spTree>
    <p:extLst>
      <p:ext uri="{BB962C8B-B14F-4D97-AF65-F5344CB8AC3E}">
        <p14:creationId xmlns:p14="http://schemas.microsoft.com/office/powerpoint/2010/main" val="2924965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GOOD:
​
- Erikson fits his age perfectly, clear stages, easy to use daily.
​
- Bowlby explains exactly why he clings and feels unsafe.
​
- Both focus on feelings and relationships — which is exactly what Isaac needs.
❌ BAD:
​
- Both are Western ideas, so not right for every culture.
​
- Stages are too fixed — every child is different.
​
- Neither explains speech delay or health problems.
✅ Verdict: Together, they are the best way to understand Isaac and help him grow.”</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12</a:t>
            </a:fld>
            <a:endParaRPr lang="en-US"/>
          </a:p>
        </p:txBody>
      </p:sp>
    </p:spTree>
    <p:extLst>
      <p:ext uri="{BB962C8B-B14F-4D97-AF65-F5344CB8AC3E}">
        <p14:creationId xmlns:p14="http://schemas.microsoft.com/office/powerpoint/2010/main" val="3190492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Isaac’s problems come from weak trust and insecure attachment.
​
- Caused by: too many changes, mum’s low mood, no steady person.
​
- Development = what he is born with + what happens to him.
​
- We fix it by: keeping things steady, building trust, praising him, supporting mum.
​
- Both theories work very well, but we adapt them to suit this child.
Thank you for listening.”</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13</a:t>
            </a:fld>
            <a:endParaRPr lang="en-US"/>
          </a:p>
        </p:txBody>
      </p:sp>
    </p:spTree>
    <p:extLst>
      <p:ext uri="{BB962C8B-B14F-4D97-AF65-F5344CB8AC3E}">
        <p14:creationId xmlns:p14="http://schemas.microsoft.com/office/powerpoint/2010/main" val="13593242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“Any questions?”</a:t>
            </a:r>
            <a:endParaRPr lang="en-US" dirty="0"/>
          </a:p>
        </p:txBody>
      </p:sp>
      <p:sp>
        <p:nvSpPr>
          <p:cNvPr id="4" name="Slide Number Placeholder 3"/>
          <p:cNvSpPr>
            <a:spLocks noGrp="1"/>
          </p:cNvSpPr>
          <p:nvPr>
            <p:ph type="sldNum" sz="quarter" idx="5"/>
          </p:nvPr>
        </p:nvSpPr>
        <p:spPr/>
        <p:txBody>
          <a:bodyPr/>
          <a:lstStyle/>
          <a:p>
            <a:fld id="{8F4FE135-4720-D94D-A4CA-3F0CFA42EF0F}" type="slidenum">
              <a:rPr lang="en-US" smtClean="0"/>
              <a:t>15</a:t>
            </a:fld>
            <a:endParaRPr lang="en-US"/>
          </a:p>
        </p:txBody>
      </p:sp>
    </p:spTree>
    <p:extLst>
      <p:ext uri="{BB962C8B-B14F-4D97-AF65-F5344CB8AC3E}">
        <p14:creationId xmlns:p14="http://schemas.microsoft.com/office/powerpoint/2010/main" val="1408989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CB701-92D4-26BD-EEB7-399C31C7A5A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222D5C1-B4E6-194D-B035-B9BE7436B7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B546427-367E-FAD0-E94D-FE3EA63C70D3}"/>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5" name="Footer Placeholder 4">
            <a:extLst>
              <a:ext uri="{FF2B5EF4-FFF2-40B4-BE49-F238E27FC236}">
                <a16:creationId xmlns:a16="http://schemas.microsoft.com/office/drawing/2014/main" id="{48F81C33-6E5E-3774-FE93-CFAAF29878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7722B7-921C-C207-D7A5-BCAE8DF96AA1}"/>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319579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932F7-F514-05DA-8655-2602278AE49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5B4CCEC-DE67-811B-F797-4DD2AB8E942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FF80B50-7100-9E55-4D60-05C2C9193C01}"/>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5" name="Footer Placeholder 4">
            <a:extLst>
              <a:ext uri="{FF2B5EF4-FFF2-40B4-BE49-F238E27FC236}">
                <a16:creationId xmlns:a16="http://schemas.microsoft.com/office/drawing/2014/main" id="{4F6B056F-BAB7-3C93-A0B4-643F1BD7D4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1261F0-58EA-7CD2-665D-37AF11E58F13}"/>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2030915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719D8-6AD5-FEDA-00C5-3A5E5C0C10D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931FA38-5198-98C7-75FE-7FE8A3AC53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C127A2-2A0B-D5C2-FEEB-7EB14D349E30}"/>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5" name="Footer Placeholder 4">
            <a:extLst>
              <a:ext uri="{FF2B5EF4-FFF2-40B4-BE49-F238E27FC236}">
                <a16:creationId xmlns:a16="http://schemas.microsoft.com/office/drawing/2014/main" id="{F3B79581-282B-F6FB-DD8F-C72F782962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AAFF36-0D31-7F37-CA5E-65922DD312D4}"/>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1493258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D99BB-CFBB-B206-BDE4-F8FF8C87038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AA38B8A-A538-78AB-01DB-E4B06C2E134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A28ED84-673C-6F7D-C34C-962F322E1D5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75F0CA4-170F-B122-097D-41D8C56E9AE5}"/>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6" name="Footer Placeholder 5">
            <a:extLst>
              <a:ext uri="{FF2B5EF4-FFF2-40B4-BE49-F238E27FC236}">
                <a16:creationId xmlns:a16="http://schemas.microsoft.com/office/drawing/2014/main" id="{980E98A2-72D0-6C1A-6AD0-F139F7D8DA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BEB7BC-A785-E92C-EC02-CA9D49F0B6BA}"/>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3574566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DD8FA-DEDD-94BE-215C-5ABF695EC82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D7081BE-416C-7CCB-F541-B62CC97E25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A7C8CB0-60BF-6309-5D2C-A28210CAF23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679704E-9E22-A6CE-2D1E-62477C7831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D000E60-CF4C-A9E5-F3D2-B76210826E5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57127AC-FB49-08BB-20EE-E9C671AC77A8}"/>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8" name="Footer Placeholder 7">
            <a:extLst>
              <a:ext uri="{FF2B5EF4-FFF2-40B4-BE49-F238E27FC236}">
                <a16:creationId xmlns:a16="http://schemas.microsoft.com/office/drawing/2014/main" id="{68179157-0704-9CCE-3C82-984249CA0D6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1D32C54-1C66-0B5E-F0FF-B522DECDDFFE}"/>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505891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E1983-A026-BAB1-1651-844A7906A80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58FF0AD-A7FC-7253-4482-F5ABC301572C}"/>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4" name="Footer Placeholder 3">
            <a:extLst>
              <a:ext uri="{FF2B5EF4-FFF2-40B4-BE49-F238E27FC236}">
                <a16:creationId xmlns:a16="http://schemas.microsoft.com/office/drawing/2014/main" id="{8FA9D668-5B9C-DD95-753F-CF31CFB6B4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5BDE8D-DC7A-413A-A123-9F63FAD98D35}"/>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3484878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83AAE6-8BE1-D461-86A1-35A7D6202DA1}"/>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3" name="Footer Placeholder 2">
            <a:extLst>
              <a:ext uri="{FF2B5EF4-FFF2-40B4-BE49-F238E27FC236}">
                <a16:creationId xmlns:a16="http://schemas.microsoft.com/office/drawing/2014/main" id="{C6E73835-468F-4725-EDA6-966D222B826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C23DE85-0B3E-8402-A443-300C3B272FFA}"/>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2224705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2CCB6-89A9-36D3-E99F-45FF1D931E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0F0B95B-257C-288B-84F8-8AE4D8975E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14BF9BF-A2F7-0A5F-7C2B-3F282EC523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29936F6-FC20-FE82-557A-0646A4531110}"/>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6" name="Footer Placeholder 5">
            <a:extLst>
              <a:ext uri="{FF2B5EF4-FFF2-40B4-BE49-F238E27FC236}">
                <a16:creationId xmlns:a16="http://schemas.microsoft.com/office/drawing/2014/main" id="{387363F6-472E-07CE-ED87-57E274A7CB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0B8A7E-2DAF-F5AC-52A7-BE8869982590}"/>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2285071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921C0-72F4-B91F-D912-A3326A7D57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9A36D25-5AF2-B554-7BA1-3353378542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87FC529-801E-6C65-5D6A-C82962EE50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BC98F45-D5D1-58AD-0E12-EE29936320C7}"/>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6" name="Footer Placeholder 5">
            <a:extLst>
              <a:ext uri="{FF2B5EF4-FFF2-40B4-BE49-F238E27FC236}">
                <a16:creationId xmlns:a16="http://schemas.microsoft.com/office/drawing/2014/main" id="{CF026471-B288-47EB-629E-745A684BF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0C1ED8-DC18-883F-A6CC-CDFC1529D813}"/>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3374511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A867B-8984-7C78-0A30-1800E99E971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0FE32E8-C85C-C7EA-5C5D-682E223190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CFDA9F-07AD-3F01-221A-7F27C5A3114F}"/>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5" name="Footer Placeholder 4">
            <a:extLst>
              <a:ext uri="{FF2B5EF4-FFF2-40B4-BE49-F238E27FC236}">
                <a16:creationId xmlns:a16="http://schemas.microsoft.com/office/drawing/2014/main" id="{EECC0CD0-2F87-849E-85F4-C314E2E8F1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D2A9A5-4BB4-CEC5-FEBC-C84CAAFAE9CF}"/>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2445128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22E452-CFC2-9E5F-2FE2-F75CC3AC731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13DB2D3-74DA-72B0-6A6A-92693950574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A71A79A-06BB-BCCA-C328-4082B18F225F}"/>
              </a:ext>
            </a:extLst>
          </p:cNvPr>
          <p:cNvSpPr>
            <a:spLocks noGrp="1"/>
          </p:cNvSpPr>
          <p:nvPr>
            <p:ph type="dt" sz="half" idx="10"/>
          </p:nvPr>
        </p:nvSpPr>
        <p:spPr/>
        <p:txBody>
          <a:bodyPr/>
          <a:lstStyle/>
          <a:p>
            <a:fld id="{DD44D8BE-B1B2-1841-B59B-2A977A990273}" type="datetimeFigureOut">
              <a:rPr lang="en-US" smtClean="0"/>
              <a:t>6/9/2026</a:t>
            </a:fld>
            <a:endParaRPr lang="en-US"/>
          </a:p>
        </p:txBody>
      </p:sp>
      <p:sp>
        <p:nvSpPr>
          <p:cNvPr id="5" name="Footer Placeholder 4">
            <a:extLst>
              <a:ext uri="{FF2B5EF4-FFF2-40B4-BE49-F238E27FC236}">
                <a16:creationId xmlns:a16="http://schemas.microsoft.com/office/drawing/2014/main" id="{A8BBC92F-B2F4-B938-7CFD-BE8EC7B9AD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1B47CE-15DB-A04C-CC4A-C5DDD7E8E32B}"/>
              </a:ext>
            </a:extLst>
          </p:cNvPr>
          <p:cNvSpPr>
            <a:spLocks noGrp="1"/>
          </p:cNvSpPr>
          <p:nvPr>
            <p:ph type="sldNum" sz="quarter" idx="12"/>
          </p:nvPr>
        </p:nvSpPr>
        <p:spPr/>
        <p:txBody>
          <a:bodyPr/>
          <a:lstStyle/>
          <a:p>
            <a:fld id="{5CB8C579-8308-4440-8735-575C8265C923}" type="slidenum">
              <a:rPr lang="en-US" smtClean="0"/>
              <a:t>‹#›</a:t>
            </a:fld>
            <a:endParaRPr lang="en-US"/>
          </a:p>
        </p:txBody>
      </p:sp>
    </p:spTree>
    <p:extLst>
      <p:ext uri="{BB962C8B-B14F-4D97-AF65-F5344CB8AC3E}">
        <p14:creationId xmlns:p14="http://schemas.microsoft.com/office/powerpoint/2010/main" val="2802320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764931-7C45-86FF-1BB8-D414AB9E29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F784A77-A8A3-1DFE-830E-8BA8086E2A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2A35BA9-8186-8540-C0DE-8E4BE201CD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44D8BE-B1B2-1841-B59B-2A977A990273}" type="datetimeFigureOut">
              <a:rPr lang="en-US" smtClean="0"/>
              <a:t>6/9/2026</a:t>
            </a:fld>
            <a:endParaRPr lang="en-US"/>
          </a:p>
        </p:txBody>
      </p:sp>
      <p:sp>
        <p:nvSpPr>
          <p:cNvPr id="5" name="Footer Placeholder 4">
            <a:extLst>
              <a:ext uri="{FF2B5EF4-FFF2-40B4-BE49-F238E27FC236}">
                <a16:creationId xmlns:a16="http://schemas.microsoft.com/office/drawing/2014/main" id="{5B31C662-7A96-FEDD-CE9D-D403266BD2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BE27BA-29E0-112D-562F-D0D465422E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B8C579-8308-4440-8735-575C8265C923}" type="slidenum">
              <a:rPr lang="en-US" smtClean="0"/>
              <a:t>‹#›</a:t>
            </a:fld>
            <a:endParaRPr lang="en-US"/>
          </a:p>
        </p:txBody>
      </p:sp>
    </p:spTree>
    <p:extLst>
      <p:ext uri="{BB962C8B-B14F-4D97-AF65-F5344CB8AC3E}">
        <p14:creationId xmlns:p14="http://schemas.microsoft.com/office/powerpoint/2010/main" val="25298074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85280-15B3-9023-BA47-9EBE9C3F7E9A}"/>
              </a:ext>
            </a:extLst>
          </p:cNvPr>
          <p:cNvSpPr>
            <a:spLocks noGrp="1"/>
          </p:cNvSpPr>
          <p:nvPr>
            <p:ph type="ctrTitle"/>
          </p:nvPr>
        </p:nvSpPr>
        <p:spPr/>
        <p:txBody>
          <a:bodyPr>
            <a:normAutofit fontScale="90000"/>
          </a:bodyPr>
          <a:lstStyle/>
          <a:p>
            <a:r>
              <a:rPr lang="en-GB" dirty="0"/>
              <a:t>Understanding and Supporting Isaac: Psychological Theories</a:t>
            </a:r>
            <a:endParaRPr lang="en-US" dirty="0"/>
          </a:p>
        </p:txBody>
      </p:sp>
      <p:sp>
        <p:nvSpPr>
          <p:cNvPr id="3" name="Subtitle 2">
            <a:extLst>
              <a:ext uri="{FF2B5EF4-FFF2-40B4-BE49-F238E27FC236}">
                <a16:creationId xmlns:a16="http://schemas.microsoft.com/office/drawing/2014/main" id="{B8276FC5-13E8-26A5-952D-896C3E6EEFB8}"/>
              </a:ext>
            </a:extLst>
          </p:cNvPr>
          <p:cNvSpPr>
            <a:spLocks noGrp="1"/>
          </p:cNvSpPr>
          <p:nvPr>
            <p:ph type="subTitle" idx="1"/>
          </p:nvPr>
        </p:nvSpPr>
        <p:spPr/>
        <p:txBody>
          <a:bodyPr>
            <a:normAutofit fontScale="40000" lnSpcReduction="20000"/>
          </a:bodyPr>
          <a:lstStyle/>
          <a:p>
            <a:r>
              <a:rPr lang="en-GB" dirty="0"/>
              <a:t>Trainee Early Years Support Worker
Children’s Centre – London
Student Name: </a:t>
            </a:r>
            <a:r>
              <a:rPr lang="en-GB" dirty="0" err="1"/>
              <a:t>Rabina</a:t>
            </a:r>
            <a:r>
              <a:rPr lang="en-GB" dirty="0"/>
              <a:t> Akhtar
Student ID: 2421435
Module: LCHS4010 Psychology in Health and Social Care
Date: 24 </a:t>
            </a:r>
            <a:r>
              <a:rPr lang="en-GB"/>
              <a:t>JMay </a:t>
            </a:r>
            <a:r>
              <a:rPr lang="en-GB" dirty="0"/>
              <a:t>2026</a:t>
            </a:r>
            <a:endParaRPr lang="en-US" dirty="0"/>
          </a:p>
        </p:txBody>
      </p:sp>
    </p:spTree>
    <p:extLst>
      <p:ext uri="{BB962C8B-B14F-4D97-AF65-F5344CB8AC3E}">
        <p14:creationId xmlns:p14="http://schemas.microsoft.com/office/powerpoint/2010/main" val="3723379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E93D2-6214-6352-6E2B-C415C970D7E3}"/>
              </a:ext>
            </a:extLst>
          </p:cNvPr>
          <p:cNvSpPr>
            <a:spLocks noGrp="1"/>
          </p:cNvSpPr>
          <p:nvPr>
            <p:ph type="title"/>
          </p:nvPr>
        </p:nvSpPr>
        <p:spPr/>
        <p:txBody>
          <a:bodyPr/>
          <a:lstStyle/>
          <a:p>
            <a:r>
              <a:rPr lang="en-GB" dirty="0"/>
              <a:t>Isaac – Age: 4 Years Old</a:t>
            </a:r>
            <a:endParaRPr lang="en-US" dirty="0"/>
          </a:p>
        </p:txBody>
      </p:sp>
      <p:sp>
        <p:nvSpPr>
          <p:cNvPr id="3" name="Content Placeholder 2">
            <a:extLst>
              <a:ext uri="{FF2B5EF4-FFF2-40B4-BE49-F238E27FC236}">
                <a16:creationId xmlns:a16="http://schemas.microsoft.com/office/drawing/2014/main" id="{715A600D-406F-7D5A-73D2-1F1A49566DEE}"/>
              </a:ext>
            </a:extLst>
          </p:cNvPr>
          <p:cNvSpPr>
            <a:spLocks noGrp="1"/>
          </p:cNvSpPr>
          <p:nvPr>
            <p:ph idx="1"/>
          </p:nvPr>
        </p:nvSpPr>
        <p:spPr/>
        <p:txBody>
          <a:bodyPr>
            <a:normAutofit fontScale="92500" lnSpcReduction="20000"/>
          </a:bodyPr>
          <a:lstStyle/>
          <a:p>
            <a:r>
              <a:rPr lang="en-GB" dirty="0"/>
              <a:t> Lives with mum only; moved to London recently
 Mum: feels low, not confident, little support
 Past: many different carers over 2 years</a:t>
            </a:r>
          </a:p>
          <a:p>
            <a:r>
              <a:rPr lang="en-GB" dirty="0"/>
              <a:t> What we see:
 Quiet, stays alone
Upset / clings when mum leaves</a:t>
            </a:r>
          </a:p>
          <a:p>
            <a:r>
              <a:rPr lang="en-GB" dirty="0"/>
              <a:t>Talks less than other children
Won’t join group play
Scared to try new things</a:t>
            </a:r>
          </a:p>
          <a:p>
            <a:r>
              <a:rPr lang="en-GB" dirty="0"/>
              <a:t>Hard to settle / sleep</a:t>
            </a:r>
            <a:endParaRPr lang="en-US" dirty="0"/>
          </a:p>
        </p:txBody>
      </p:sp>
    </p:spTree>
    <p:extLst>
      <p:ext uri="{BB962C8B-B14F-4D97-AF65-F5344CB8AC3E}">
        <p14:creationId xmlns:p14="http://schemas.microsoft.com/office/powerpoint/2010/main" val="1717536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69367-662D-A4EB-B450-407058F691A9}"/>
              </a:ext>
            </a:extLst>
          </p:cNvPr>
          <p:cNvSpPr>
            <a:spLocks noGrp="1"/>
          </p:cNvSpPr>
          <p:nvPr>
            <p:ph type="title"/>
          </p:nvPr>
        </p:nvSpPr>
        <p:spPr/>
        <p:txBody>
          <a:bodyPr/>
          <a:lstStyle/>
          <a:p>
            <a:r>
              <a:rPr lang="en-GB" dirty="0"/>
              <a:t>Erikson’s Psychosocial Stages</a:t>
            </a:r>
            <a:endParaRPr lang="en-US" dirty="0"/>
          </a:p>
        </p:txBody>
      </p:sp>
      <p:sp>
        <p:nvSpPr>
          <p:cNvPr id="3" name="Content Placeholder 2">
            <a:extLst>
              <a:ext uri="{FF2B5EF4-FFF2-40B4-BE49-F238E27FC236}">
                <a16:creationId xmlns:a16="http://schemas.microsoft.com/office/drawing/2014/main" id="{FA913F31-6A38-1E84-1844-55B650BAD9E8}"/>
              </a:ext>
            </a:extLst>
          </p:cNvPr>
          <p:cNvSpPr>
            <a:spLocks noGrp="1"/>
          </p:cNvSpPr>
          <p:nvPr>
            <p:ph idx="1"/>
          </p:nvPr>
        </p:nvSpPr>
        <p:spPr/>
        <p:txBody>
          <a:bodyPr>
            <a:normAutofit fontScale="25000" lnSpcReduction="20000"/>
          </a:bodyPr>
          <a:lstStyle/>
          <a:p>
            <a:pPr marL="0" indent="0">
              <a:buNone/>
            </a:pPr>
            <a:r>
              <a:rPr lang="en-GB" dirty="0"/>
              <a:t>
• 8 stages from baby to old age
• Each stage has a conflict to solve
1. Trust vs Mistrust → 0–1 year
​
2. Autonomy vs Shame &amp; Doubt → 1–3 years
​
3. Initiative vs Guilt → 3–6 years ✅ ISAAC HERE
​
4. Industry vs Inferiority → 6–12 years
​
5. Identity vs Role Confusion → 12–18 years
​
6. Intimacy vs Isolation → 18–40 years
​
7. Generativity vs Stagnation → 40–65 years
​
8. Integrity vs Despair → 65+ years
• For Isaac: focus only on Stages 1, 2, 3</a:t>
            </a:r>
            <a:endParaRPr lang="en-US" dirty="0"/>
          </a:p>
        </p:txBody>
      </p:sp>
    </p:spTree>
    <p:extLst>
      <p:ext uri="{BB962C8B-B14F-4D97-AF65-F5344CB8AC3E}">
        <p14:creationId xmlns:p14="http://schemas.microsoft.com/office/powerpoint/2010/main" val="3872735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884D0-7DBA-F311-65D5-04F2408BB9AB}"/>
              </a:ext>
            </a:extLst>
          </p:cNvPr>
          <p:cNvSpPr>
            <a:spLocks noGrp="1"/>
          </p:cNvSpPr>
          <p:nvPr>
            <p:ph type="title"/>
          </p:nvPr>
        </p:nvSpPr>
        <p:spPr/>
        <p:txBody>
          <a:bodyPr/>
          <a:lstStyle/>
          <a:p>
            <a:r>
              <a:rPr lang="en-GB" dirty="0"/>
              <a:t>Trust vs Mistrust (0–1 year) – LINKED TO ISAAC</a:t>
            </a:r>
            <a:endParaRPr lang="en-US" dirty="0"/>
          </a:p>
        </p:txBody>
      </p:sp>
      <p:sp>
        <p:nvSpPr>
          <p:cNvPr id="3" name="Content Placeholder 2">
            <a:extLst>
              <a:ext uri="{FF2B5EF4-FFF2-40B4-BE49-F238E27FC236}">
                <a16:creationId xmlns:a16="http://schemas.microsoft.com/office/drawing/2014/main" id="{6BBDCA22-9436-85F4-CCF6-4DBF9228C260}"/>
              </a:ext>
            </a:extLst>
          </p:cNvPr>
          <p:cNvSpPr>
            <a:spLocks noGrp="1"/>
          </p:cNvSpPr>
          <p:nvPr>
            <p:ph idx="1"/>
          </p:nvPr>
        </p:nvSpPr>
        <p:spPr/>
        <p:txBody>
          <a:bodyPr>
            <a:normAutofit fontScale="55000" lnSpcReduction="20000"/>
          </a:bodyPr>
          <a:lstStyle/>
          <a:p>
            <a:pPr marL="0" indent="0">
              <a:buNone/>
            </a:pPr>
            <a:r>
              <a:rPr lang="en-GB" dirty="0"/>
              <a:t>
❓ Conflict: Can I rely on people?
✅ Good care → “I am safe, I trust people”
❌ Poor care → “People leave, I cannot trust”
👶 Isaac’s story:
• Mum had post‑natal depression → care not steady
• Too many different carers → no one stayed the same
📘 Learned: “People might go away and not come back”
➡️ RESULT NOW:
He clings tight to mum + cries when she leaves → scared she won’t return</a:t>
            </a:r>
            <a:endParaRPr lang="en-US" dirty="0"/>
          </a:p>
        </p:txBody>
      </p:sp>
    </p:spTree>
    <p:extLst>
      <p:ext uri="{BB962C8B-B14F-4D97-AF65-F5344CB8AC3E}">
        <p14:creationId xmlns:p14="http://schemas.microsoft.com/office/powerpoint/2010/main" val="1444028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FABD6-F2E2-692F-C4D8-D055BEA536D2}"/>
              </a:ext>
            </a:extLst>
          </p:cNvPr>
          <p:cNvSpPr>
            <a:spLocks noGrp="1"/>
          </p:cNvSpPr>
          <p:nvPr>
            <p:ph type="title"/>
          </p:nvPr>
        </p:nvSpPr>
        <p:spPr/>
        <p:txBody>
          <a:bodyPr/>
          <a:lstStyle/>
          <a:p>
            <a:r>
              <a:rPr lang="en-GB" dirty="0"/>
              <a:t>Autonomy vs Shame &amp; Doubt (1–3 years) – LINKED TO ISAAC</a:t>
            </a:r>
            <a:endParaRPr lang="en-US" dirty="0"/>
          </a:p>
        </p:txBody>
      </p:sp>
      <p:sp>
        <p:nvSpPr>
          <p:cNvPr id="3" name="Content Placeholder 2">
            <a:extLst>
              <a:ext uri="{FF2B5EF4-FFF2-40B4-BE49-F238E27FC236}">
                <a16:creationId xmlns:a16="http://schemas.microsoft.com/office/drawing/2014/main" id="{F5001BF4-C041-7D61-2F6F-A706E3E59720}"/>
              </a:ext>
            </a:extLst>
          </p:cNvPr>
          <p:cNvSpPr>
            <a:spLocks noGrp="1"/>
          </p:cNvSpPr>
          <p:nvPr>
            <p:ph idx="1"/>
          </p:nvPr>
        </p:nvSpPr>
        <p:spPr/>
        <p:txBody>
          <a:bodyPr>
            <a:normAutofit fontScale="92500" lnSpcReduction="20000"/>
          </a:bodyPr>
          <a:lstStyle/>
          <a:p>
            <a:pPr marL="0" indent="0">
              <a:buNone/>
            </a:pPr>
            <a:r>
              <a:rPr lang="en-GB" dirty="0"/>
              <a:t>
❓ Conflict: Can I do things myself?
✅ Let me try + praise → “I can do it! I am good”
❌ Do it for me + no praise → “I am no good, I can’t do anything” 
🧸 Isaac’s story:
 Everything done FOR him → no chance to try alone
 No one said “well done” or praised him 
📘 Learned: “I am not good at anything. I better not try” 
➡️ RESULT NOW:
Won’t play alone + always needs help → scared to try anything new</a:t>
            </a:r>
            <a:endParaRPr lang="en-US" dirty="0"/>
          </a:p>
        </p:txBody>
      </p:sp>
    </p:spTree>
    <p:extLst>
      <p:ext uri="{BB962C8B-B14F-4D97-AF65-F5344CB8AC3E}">
        <p14:creationId xmlns:p14="http://schemas.microsoft.com/office/powerpoint/2010/main" val="170024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1F7A3-D4E7-3029-1491-02B7A6695157}"/>
              </a:ext>
            </a:extLst>
          </p:cNvPr>
          <p:cNvSpPr>
            <a:spLocks noGrp="1"/>
          </p:cNvSpPr>
          <p:nvPr>
            <p:ph type="title"/>
          </p:nvPr>
        </p:nvSpPr>
        <p:spPr/>
        <p:txBody>
          <a:bodyPr/>
          <a:lstStyle/>
          <a:p>
            <a:r>
              <a:rPr lang="en-GB" dirty="0"/>
              <a:t>Initiative vs Guilt (3–6 years) – LINKED TO ISAAC</a:t>
            </a:r>
            <a:endParaRPr lang="en-US" dirty="0"/>
          </a:p>
        </p:txBody>
      </p:sp>
      <p:sp>
        <p:nvSpPr>
          <p:cNvPr id="3" name="Content Placeholder 2">
            <a:extLst>
              <a:ext uri="{FF2B5EF4-FFF2-40B4-BE49-F238E27FC236}">
                <a16:creationId xmlns:a16="http://schemas.microsoft.com/office/drawing/2014/main" id="{CC85A0E0-DD82-9E26-93C8-F9FF5008EF9D}"/>
              </a:ext>
            </a:extLst>
          </p:cNvPr>
          <p:cNvSpPr>
            <a:spLocks noGrp="1"/>
          </p:cNvSpPr>
          <p:nvPr>
            <p:ph idx="1"/>
          </p:nvPr>
        </p:nvSpPr>
        <p:spPr/>
        <p:txBody>
          <a:bodyPr>
            <a:normAutofit fontScale="92500" lnSpcReduction="20000"/>
          </a:bodyPr>
          <a:lstStyle/>
          <a:p>
            <a:pPr marL="0" indent="0">
              <a:buNone/>
            </a:pPr>
            <a:r>
              <a:rPr lang="en-GB" dirty="0"/>
              <a:t>
❓ Conflict: Am I good or bad? Can I have ideas?
✅ Encourage + play → “My ideas are good. I can try”
❌ Stop / ignore → “Everything I do is wrong or annoying”
🎈 Isaac’s story:
• Little play or talk at home
• Felt he was naughty or a nuisance 
📘 Learned: “I must be quiet. Do nothing. Then I won’t be bad” 
➡️ RESULT NOW:
Quiet, sits alone, won’t join in → feels guilty just for being there</a:t>
            </a:r>
            <a:endParaRPr lang="en-US" dirty="0"/>
          </a:p>
        </p:txBody>
      </p:sp>
    </p:spTree>
    <p:extLst>
      <p:ext uri="{BB962C8B-B14F-4D97-AF65-F5344CB8AC3E}">
        <p14:creationId xmlns:p14="http://schemas.microsoft.com/office/powerpoint/2010/main" val="2109125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3C639-2EB9-BFC7-7705-267D70F2710B}"/>
              </a:ext>
            </a:extLst>
          </p:cNvPr>
          <p:cNvSpPr>
            <a:spLocks noGrp="1"/>
          </p:cNvSpPr>
          <p:nvPr>
            <p:ph type="title"/>
          </p:nvPr>
        </p:nvSpPr>
        <p:spPr/>
        <p:txBody>
          <a:bodyPr/>
          <a:lstStyle/>
          <a:p>
            <a:r>
              <a:rPr lang="en-GB" dirty="0"/>
              <a:t>Bowlby’s Attachment Theory</a:t>
            </a:r>
            <a:endParaRPr lang="en-US" dirty="0"/>
          </a:p>
        </p:txBody>
      </p:sp>
      <p:sp>
        <p:nvSpPr>
          <p:cNvPr id="3" name="Content Placeholder 2">
            <a:extLst>
              <a:ext uri="{FF2B5EF4-FFF2-40B4-BE49-F238E27FC236}">
                <a16:creationId xmlns:a16="http://schemas.microsoft.com/office/drawing/2014/main" id="{556CC9EF-50E2-D150-07CB-D276939C0E55}"/>
              </a:ext>
            </a:extLst>
          </p:cNvPr>
          <p:cNvSpPr>
            <a:spLocks noGrp="1"/>
          </p:cNvSpPr>
          <p:nvPr>
            <p:ph idx="1"/>
          </p:nvPr>
        </p:nvSpPr>
        <p:spPr/>
        <p:txBody>
          <a:bodyPr>
            <a:normAutofit/>
          </a:bodyPr>
          <a:lstStyle/>
          <a:p>
            <a:pPr marL="0" indent="0">
              <a:buNone/>
            </a:pPr>
            <a:endParaRPr lang="en-GB" dirty="0"/>
          </a:p>
          <a:p>
            <a:pPr marL="0" indent="0">
              <a:buNone/>
            </a:pPr>
            <a:r>
              <a:rPr lang="en-GB" dirty="0"/>
              <a:t>Main idea:
Every child needs a close, safe bond with someone who cares (Bowlby, 1969)
Key points:
Internal working model: child learns what to expect from people (Bowlby, 1973)
Secure base: feel safe → brave enough to play and learn
First 2–3 years most important for attachment</a:t>
            </a:r>
            <a:endParaRPr lang="en-US" dirty="0"/>
          </a:p>
        </p:txBody>
      </p:sp>
    </p:spTree>
    <p:extLst>
      <p:ext uri="{BB962C8B-B14F-4D97-AF65-F5344CB8AC3E}">
        <p14:creationId xmlns:p14="http://schemas.microsoft.com/office/powerpoint/2010/main" val="2270813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C82A4-5E75-192C-2F01-C92D7FAF2B32}"/>
              </a:ext>
            </a:extLst>
          </p:cNvPr>
          <p:cNvSpPr>
            <a:spLocks noGrp="1"/>
          </p:cNvSpPr>
          <p:nvPr>
            <p:ph type="title"/>
          </p:nvPr>
        </p:nvSpPr>
        <p:spPr/>
        <p:txBody>
          <a:bodyPr/>
          <a:lstStyle/>
          <a:p>
            <a:r>
              <a:rPr lang="en-GB" dirty="0"/>
              <a:t>Bowlby’s Theory – LINKED TO ISAAC</a:t>
            </a:r>
            <a:endParaRPr lang="en-US" dirty="0"/>
          </a:p>
        </p:txBody>
      </p:sp>
      <p:sp>
        <p:nvSpPr>
          <p:cNvPr id="3" name="Content Placeholder 2">
            <a:extLst>
              <a:ext uri="{FF2B5EF4-FFF2-40B4-BE49-F238E27FC236}">
                <a16:creationId xmlns:a16="http://schemas.microsoft.com/office/drawing/2014/main" id="{8CD7194F-3490-BCA4-3A94-2E7D1DA377D3}"/>
              </a:ext>
            </a:extLst>
          </p:cNvPr>
          <p:cNvSpPr>
            <a:spLocks noGrp="1"/>
          </p:cNvSpPr>
          <p:nvPr>
            <p:ph idx="1"/>
          </p:nvPr>
        </p:nvSpPr>
        <p:spPr/>
        <p:txBody>
          <a:bodyPr>
            <a:normAutofit/>
          </a:bodyPr>
          <a:lstStyle/>
          <a:p>
            <a:r>
              <a:rPr lang="en-GB" dirty="0"/>
              <a:t>What happened:
No steady attachment figure in early years
Mum unwell + many carers = insecure attachment
Learned: “Adults are not reliable”
RESULT NOW:
No secure base → scared to move away or play
Clingy behaviour = trying to keep his safe person close
Quiet / withdrawn = defence when he feels unsafe</a:t>
            </a:r>
            <a:endParaRPr lang="en-US" dirty="0"/>
          </a:p>
        </p:txBody>
      </p:sp>
    </p:spTree>
    <p:extLst>
      <p:ext uri="{BB962C8B-B14F-4D97-AF65-F5344CB8AC3E}">
        <p14:creationId xmlns:p14="http://schemas.microsoft.com/office/powerpoint/2010/main" val="615484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7C597-A217-A8C9-9016-A38E5A8814D3}"/>
              </a:ext>
            </a:extLst>
          </p:cNvPr>
          <p:cNvSpPr>
            <a:spLocks noGrp="1"/>
          </p:cNvSpPr>
          <p:nvPr>
            <p:ph type="title"/>
          </p:nvPr>
        </p:nvSpPr>
        <p:spPr/>
        <p:txBody>
          <a:bodyPr/>
          <a:lstStyle/>
          <a:p>
            <a:r>
              <a:rPr lang="en-GB" dirty="0"/>
              <a:t>NATURE vs NURTURE – LINKED TO ISAAC</a:t>
            </a:r>
            <a:endParaRPr lang="en-US" dirty="0"/>
          </a:p>
        </p:txBody>
      </p:sp>
      <p:sp>
        <p:nvSpPr>
          <p:cNvPr id="3" name="Content Placeholder 2">
            <a:extLst>
              <a:ext uri="{FF2B5EF4-FFF2-40B4-BE49-F238E27FC236}">
                <a16:creationId xmlns:a16="http://schemas.microsoft.com/office/drawing/2014/main" id="{F2DE7972-487C-9075-937F-113A14D525F8}"/>
              </a:ext>
            </a:extLst>
          </p:cNvPr>
          <p:cNvSpPr>
            <a:spLocks noGrp="1"/>
          </p:cNvSpPr>
          <p:nvPr>
            <p:ph idx="1"/>
          </p:nvPr>
        </p:nvSpPr>
        <p:spPr/>
        <p:txBody>
          <a:bodyPr>
            <a:normAutofit fontScale="85000" lnSpcReduction="20000"/>
          </a:bodyPr>
          <a:lstStyle/>
          <a:p>
            <a:r>
              <a:rPr lang="en-GB" dirty="0"/>
              <a:t>🧬 NATURE (Born with)</a:t>
            </a:r>
          </a:p>
          <a:p>
            <a:r>
              <a:rPr lang="en-GB" dirty="0"/>
              <a:t>Isaac is naturally careful &amp; sensitive → change upsets him more
Stress from early life slowed speech &amp; confidence</a:t>
            </a:r>
          </a:p>
          <a:p>
            <a:r>
              <a:rPr lang="en-GB" dirty="0"/>
              <a:t>→ Made it HARDER, but NOT the real cause 
🏡 NURTURE (Life events – THE REAL CAUSE)
Mum’s illness → inconsistent care</a:t>
            </a:r>
          </a:p>
          <a:p>
            <a:r>
              <a:rPr lang="en-GB" dirty="0"/>
              <a:t>Too many different carers → NO CONSISTENCY (biggest issue)
Moving house twice → more fear &amp; change
Little play / talk / praise → low self‑esteem
👉 THIS is what made Isaac mistrustful, scared and unsure
✅ TRUTH: Isaac is NOT naughty — he learned fear from hard times</a:t>
            </a:r>
            <a:endParaRPr lang="en-US" dirty="0"/>
          </a:p>
        </p:txBody>
      </p:sp>
    </p:spTree>
    <p:extLst>
      <p:ext uri="{BB962C8B-B14F-4D97-AF65-F5344CB8AC3E}">
        <p14:creationId xmlns:p14="http://schemas.microsoft.com/office/powerpoint/2010/main" val="1474645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DB608-2B00-3F49-3FEF-5B3B2F619861}"/>
              </a:ext>
            </a:extLst>
          </p:cNvPr>
          <p:cNvSpPr>
            <a:spLocks noGrp="1"/>
          </p:cNvSpPr>
          <p:nvPr>
            <p:ph type="title"/>
          </p:nvPr>
        </p:nvSpPr>
        <p:spPr/>
        <p:txBody>
          <a:bodyPr/>
          <a:lstStyle/>
          <a:p>
            <a:r>
              <a:rPr lang="en-GB" dirty="0"/>
              <a:t>How We Cope &amp; Support – JUST FOR ISAAC</a:t>
            </a:r>
            <a:endParaRPr lang="en-US" dirty="0"/>
          </a:p>
        </p:txBody>
      </p:sp>
      <p:sp>
        <p:nvSpPr>
          <p:cNvPr id="3" name="Content Placeholder 2">
            <a:extLst>
              <a:ext uri="{FF2B5EF4-FFF2-40B4-BE49-F238E27FC236}">
                <a16:creationId xmlns:a16="http://schemas.microsoft.com/office/drawing/2014/main" id="{A81F87E1-1169-9499-A214-EA75F35DA0F4}"/>
              </a:ext>
            </a:extLst>
          </p:cNvPr>
          <p:cNvSpPr>
            <a:spLocks noGrp="1"/>
          </p:cNvSpPr>
          <p:nvPr>
            <p:ph idx="1"/>
          </p:nvPr>
        </p:nvSpPr>
        <p:spPr/>
        <p:txBody>
          <a:bodyPr>
            <a:normAutofit fontScale="47500" lnSpcReduction="20000"/>
          </a:bodyPr>
          <a:lstStyle/>
          <a:p>
            <a:r>
              <a:rPr lang="en-GB" dirty="0"/>
              <a:t>❤️ 1. Understand his feelings</a:t>
            </a:r>
          </a:p>
          <a:p>
            <a:r>
              <a:rPr lang="en-GB" dirty="0"/>
              <a:t> Not naughty → scared &amp; unsure
 Stay calm, soft voice, same way every time</a:t>
            </a:r>
          </a:p>
          <a:p>
            <a:r>
              <a:rPr lang="en-GB" dirty="0"/>
              <a:t>🛡️ 2. Build safety first Same routine every day → same times, same rules
Warn before changes: “Soon we will tidy up”
⏰ 3. Safe goodbyes
Mum stays 5 </a:t>
            </a:r>
            <a:r>
              <a:rPr lang="en-GB" dirty="0" err="1"/>
              <a:t>mins</a:t>
            </a:r>
            <a:r>
              <a:rPr lang="en-GB" dirty="0"/>
              <a:t> → leaves slowly
Use clock: “When big hand is top → Mum comes back”
→ He learns: she ALWAYS returns
👏 4. Praise EVERY small try
“Good talking Isaac!” “Well done playing!”
→ Builds self‑esteem fast
👩‍👦 5. Work with Mum</a:t>
            </a:r>
          </a:p>
          <a:p>
            <a:r>
              <a:rPr lang="en-GB" dirty="0"/>
              <a:t> Teach her same rules at home
Help her get health support
→ Happy mum = safe happy Isaac</a:t>
            </a:r>
            <a:endParaRPr lang="en-US" dirty="0"/>
          </a:p>
        </p:txBody>
      </p:sp>
    </p:spTree>
    <p:extLst>
      <p:ext uri="{BB962C8B-B14F-4D97-AF65-F5344CB8AC3E}">
        <p14:creationId xmlns:p14="http://schemas.microsoft.com/office/powerpoint/2010/main" val="2132250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2E8E1-357C-3D79-7FEA-FE7A942D6374}"/>
              </a:ext>
            </a:extLst>
          </p:cNvPr>
          <p:cNvSpPr>
            <a:spLocks noGrp="1"/>
          </p:cNvSpPr>
          <p:nvPr>
            <p:ph type="title"/>
          </p:nvPr>
        </p:nvSpPr>
        <p:spPr/>
        <p:txBody>
          <a:bodyPr/>
          <a:lstStyle/>
          <a:p>
            <a:r>
              <a:rPr lang="en-GB" dirty="0"/>
              <a:t>Plan to Help Isaac</a:t>
            </a:r>
            <a:endParaRPr lang="en-US" dirty="0"/>
          </a:p>
        </p:txBody>
      </p:sp>
      <p:sp>
        <p:nvSpPr>
          <p:cNvPr id="3" name="Content Placeholder 2">
            <a:extLst>
              <a:ext uri="{FF2B5EF4-FFF2-40B4-BE49-F238E27FC236}">
                <a16:creationId xmlns:a16="http://schemas.microsoft.com/office/drawing/2014/main" id="{F971443C-113C-E899-3C4C-85370014DB5D}"/>
              </a:ext>
            </a:extLst>
          </p:cNvPr>
          <p:cNvSpPr>
            <a:spLocks noGrp="1"/>
          </p:cNvSpPr>
          <p:nvPr>
            <p:ph idx="1"/>
          </p:nvPr>
        </p:nvSpPr>
        <p:spPr/>
        <p:txBody>
          <a:bodyPr>
            <a:normAutofit fontScale="32500" lnSpcReduction="20000"/>
          </a:bodyPr>
          <a:lstStyle/>
          <a:p>
            <a:pPr marL="0" indent="0">
              <a:buNone/>
            </a:pPr>
            <a:r>
              <a:rPr lang="en-GB" dirty="0"/>
              <a:t>✅ 1. One steady person
• Key person: same worker every day (</a:t>
            </a:r>
            <a:r>
              <a:rPr lang="en-GB" dirty="0" err="1"/>
              <a:t>Elfer</a:t>
            </a:r>
            <a:r>
              <a:rPr lang="en-GB" dirty="0"/>
              <a:t> et al., 2012)
• Short, clear goodbyes
✅ 2. Help mum
• Support for her mood and confidence (Steele &amp; Steele, 2018)
• Play together – show her easy ways
✅ 3. Help him talk &amp; play
• Songs, stories, games – with safe person (</a:t>
            </a:r>
            <a:r>
              <a:rPr lang="en-GB" dirty="0" err="1"/>
              <a:t>Cattani</a:t>
            </a:r>
            <a:r>
              <a:rPr lang="en-GB" dirty="0"/>
              <a:t> et al., 2010)
• Start small: 1–2 friends only
✅ 4. Help feelings
• Calm him down together first
• Let him bring his own toy/blanket
✅ 5. Work together
• Health, speech, staff – all same plan</a:t>
            </a:r>
            <a:endParaRPr lang="en-US" dirty="0"/>
          </a:p>
        </p:txBody>
      </p:sp>
    </p:spTree>
    <p:extLst>
      <p:ext uri="{BB962C8B-B14F-4D97-AF65-F5344CB8AC3E}">
        <p14:creationId xmlns:p14="http://schemas.microsoft.com/office/powerpoint/2010/main" val="1712271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D81A8-EE20-BCB3-FA4C-0E097D8453E8}"/>
              </a:ext>
            </a:extLst>
          </p:cNvPr>
          <p:cNvSpPr>
            <a:spLocks noGrp="1"/>
          </p:cNvSpPr>
          <p:nvPr>
            <p:ph type="title"/>
          </p:nvPr>
        </p:nvSpPr>
        <p:spPr/>
        <p:txBody>
          <a:bodyPr/>
          <a:lstStyle/>
          <a:p>
            <a:r>
              <a:rPr lang="en-GB" dirty="0"/>
              <a:t>Good and Bad Points of Both Theories</a:t>
            </a:r>
            <a:endParaRPr lang="en-US" dirty="0"/>
          </a:p>
        </p:txBody>
      </p:sp>
      <p:sp>
        <p:nvSpPr>
          <p:cNvPr id="3" name="Content Placeholder 2">
            <a:extLst>
              <a:ext uri="{FF2B5EF4-FFF2-40B4-BE49-F238E27FC236}">
                <a16:creationId xmlns:a16="http://schemas.microsoft.com/office/drawing/2014/main" id="{F76A5A8F-972B-E7CB-8215-B4EDC0CE6EE5}"/>
              </a:ext>
            </a:extLst>
          </p:cNvPr>
          <p:cNvSpPr>
            <a:spLocks noGrp="1"/>
          </p:cNvSpPr>
          <p:nvPr>
            <p:ph idx="1"/>
          </p:nvPr>
        </p:nvSpPr>
        <p:spPr/>
        <p:txBody>
          <a:bodyPr>
            <a:normAutofit fontScale="85000" lnSpcReduction="20000"/>
          </a:bodyPr>
          <a:lstStyle/>
          <a:p>
            <a:r>
              <a:rPr lang="en-GB" dirty="0"/>
              <a:t>✅ GOOD POINTS
Erikson: fits early years, clear stages, practical (Erikson, 1950)
Bowlby: explains attachment &amp; why he clings (Bowlby, 1969)
 Both focus on feelings &amp; relationships (Maree, 2020)
Both easy to use daily 
❌ BAD POINTS
Both Western ideas – not universal (Miller, 1988)
Stages too fixed – every child is different
Do not explain speech delay or health issues 
✅ FINAL VERDICT:
Best combination to understand and help Isaac</a:t>
            </a:r>
            <a:endParaRPr lang="en-US" dirty="0"/>
          </a:p>
        </p:txBody>
      </p:sp>
    </p:spTree>
    <p:extLst>
      <p:ext uri="{BB962C8B-B14F-4D97-AF65-F5344CB8AC3E}">
        <p14:creationId xmlns:p14="http://schemas.microsoft.com/office/powerpoint/2010/main" val="1890382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ACA2D-0569-5CA5-4B9E-6C590C5B6DFC}"/>
              </a:ext>
            </a:extLst>
          </p:cNvPr>
          <p:cNvSpPr>
            <a:spLocks noGrp="1"/>
          </p:cNvSpPr>
          <p:nvPr>
            <p:ph type="title"/>
          </p:nvPr>
        </p:nvSpPr>
        <p:spPr/>
        <p:txBody>
          <a:bodyPr/>
          <a:lstStyle/>
          <a:p>
            <a:r>
              <a:rPr lang="en-GB" dirty="0"/>
              <a:t>Conclusion</a:t>
            </a:r>
            <a:endParaRPr lang="en-US" dirty="0"/>
          </a:p>
        </p:txBody>
      </p:sp>
      <p:sp>
        <p:nvSpPr>
          <p:cNvPr id="3" name="Content Placeholder 2">
            <a:extLst>
              <a:ext uri="{FF2B5EF4-FFF2-40B4-BE49-F238E27FC236}">
                <a16:creationId xmlns:a16="http://schemas.microsoft.com/office/drawing/2014/main" id="{3C0723D9-7CCF-8CE9-FF3C-C23DD9F63FFE}"/>
              </a:ext>
            </a:extLst>
          </p:cNvPr>
          <p:cNvSpPr>
            <a:spLocks noGrp="1"/>
          </p:cNvSpPr>
          <p:nvPr>
            <p:ph idx="1"/>
          </p:nvPr>
        </p:nvSpPr>
        <p:spPr/>
        <p:txBody>
          <a:bodyPr/>
          <a:lstStyle/>
          <a:p>
            <a:r>
              <a:rPr lang="en-GB" dirty="0"/>
              <a:t>Isaac’s problems = weak trust + insecure attachment</a:t>
            </a:r>
          </a:p>
          <a:p>
            <a:r>
              <a:rPr lang="en-GB" dirty="0"/>
              <a:t>Caused by: too many changes + mum’s low mood + no steady person
Development = what he’s born with + what happens to him
Plan: keep steady, build trust, praise, support mum
Both theories work well – adapt them for every child</a:t>
            </a:r>
            <a:endParaRPr lang="en-US" dirty="0"/>
          </a:p>
        </p:txBody>
      </p:sp>
    </p:spTree>
    <p:extLst>
      <p:ext uri="{BB962C8B-B14F-4D97-AF65-F5344CB8AC3E}">
        <p14:creationId xmlns:p14="http://schemas.microsoft.com/office/powerpoint/2010/main" val="2341363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72454-0EDD-A186-1C1C-05CE50D85732}"/>
              </a:ext>
            </a:extLst>
          </p:cNvPr>
          <p:cNvSpPr>
            <a:spLocks noGrp="1"/>
          </p:cNvSpPr>
          <p:nvPr>
            <p:ph type="title"/>
          </p:nvPr>
        </p:nvSpPr>
        <p:spPr/>
        <p:txBody>
          <a:bodyPr/>
          <a:lstStyle/>
          <a:p>
            <a:r>
              <a:rPr lang="en-GB" dirty="0"/>
              <a:t>References – UWTSD Harvard Style</a:t>
            </a:r>
            <a:endParaRPr lang="en-US" dirty="0"/>
          </a:p>
        </p:txBody>
      </p:sp>
      <p:sp>
        <p:nvSpPr>
          <p:cNvPr id="3" name="Content Placeholder 2">
            <a:extLst>
              <a:ext uri="{FF2B5EF4-FFF2-40B4-BE49-F238E27FC236}">
                <a16:creationId xmlns:a16="http://schemas.microsoft.com/office/drawing/2014/main" id="{3CF55F3E-0A8D-453D-E69D-E460C87FC060}"/>
              </a:ext>
            </a:extLst>
          </p:cNvPr>
          <p:cNvSpPr>
            <a:spLocks noGrp="1"/>
          </p:cNvSpPr>
          <p:nvPr>
            <p:ph idx="1"/>
          </p:nvPr>
        </p:nvSpPr>
        <p:spPr>
          <a:solidFill>
            <a:schemeClr val="bg1"/>
          </a:solidFill>
          <a:ln>
            <a:solidFill>
              <a:schemeClr val="accent1"/>
            </a:solidFill>
          </a:ln>
        </p:spPr>
        <p:txBody>
          <a:bodyPr>
            <a:normAutofit fontScale="32500" lnSpcReduction="20000"/>
          </a:bodyPr>
          <a:lstStyle/>
          <a:p>
            <a:pPr marL="0" indent="0">
              <a:buNone/>
            </a:pPr>
            <a:r>
              <a:rPr lang="en-GB" dirty="0"/>
              <a:t>1. Bowlby, J. (1969) Attachment and Loss: Volume 1 – Attachment. London: Hogarth Press.
​
2. Bowlby, J. (1973) Attachment and Loss: Volume 2 – Separation, Anxiety and Anger. London: Hogarth Press.
​
3. Boyd, D. And Bee, H. (2019) Lifespan Development. 8</a:t>
            </a:r>
            <a:r>
              <a:rPr lang="en-GB" baseline="30000" dirty="0"/>
              <a:t>th</a:t>
            </a:r>
            <a:r>
              <a:rPr lang="en-GB" dirty="0"/>
              <a:t> </a:t>
            </a:r>
            <a:r>
              <a:rPr lang="en-GB" dirty="0" err="1"/>
              <a:t>edn</a:t>
            </a:r>
            <a:r>
              <a:rPr lang="en-GB" dirty="0"/>
              <a:t>. London: Pearson.
​
4. </a:t>
            </a:r>
            <a:r>
              <a:rPr lang="en-GB" dirty="0" err="1"/>
              <a:t>Elfer</a:t>
            </a:r>
            <a:r>
              <a:rPr lang="en-GB" dirty="0"/>
              <a:t>, P., </a:t>
            </a:r>
            <a:r>
              <a:rPr lang="en-GB" dirty="0" err="1"/>
              <a:t>Goldschmied</a:t>
            </a:r>
            <a:r>
              <a:rPr lang="en-GB" dirty="0"/>
              <a:t>, E. And </a:t>
            </a:r>
            <a:r>
              <a:rPr lang="en-GB" dirty="0" err="1"/>
              <a:t>Selleck</a:t>
            </a:r>
            <a:r>
              <a:rPr lang="en-GB" dirty="0"/>
              <a:t>, D. (2012) Key Persons in Early Childhood. London: SAGE.
​
5. Erikson, E.H. (1950) Childhood and Society. New York: W.W. Norton.
​
6. Gerhardt, S. (2015) Why Love Matters: How Affection Shapes a Baby’s Brain. London: Routledge.
​
7. Howe, D. (2011) Attachment Across the </a:t>
            </a:r>
            <a:r>
              <a:rPr lang="en-GB" dirty="0" err="1"/>
              <a:t>Lifecourse</a:t>
            </a:r>
            <a:r>
              <a:rPr lang="en-GB" dirty="0"/>
              <a:t>. Basingstoke: Palgrave Macmillan.
​
8. Maree, J.G. (2020) ‘Psychosocial Development’, in Developmental Psychology.
​
9. Miller, P.H. (2018) Theories of Developmental Psychology. 6</a:t>
            </a:r>
            <a:r>
              <a:rPr lang="en-GB" baseline="30000" dirty="0"/>
              <a:t>th</a:t>
            </a:r>
            <a:r>
              <a:rPr lang="en-GB" dirty="0"/>
              <a:t> </a:t>
            </a:r>
            <a:r>
              <a:rPr lang="en-GB" dirty="0" err="1"/>
              <a:t>edn</a:t>
            </a:r>
            <a:r>
              <a:rPr lang="en-GB" dirty="0"/>
              <a:t>. New York: Worth.
​
10. Steele, H. And Steele, M. (2018) Attachment and Psychoanalysis. London: Routledge.</a:t>
            </a:r>
          </a:p>
        </p:txBody>
      </p:sp>
    </p:spTree>
    <p:extLst>
      <p:ext uri="{BB962C8B-B14F-4D97-AF65-F5344CB8AC3E}">
        <p14:creationId xmlns:p14="http://schemas.microsoft.com/office/powerpoint/2010/main" val="4027513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802F5-FBFD-55CA-ADA7-540A1C45830C}"/>
              </a:ext>
            </a:extLst>
          </p:cNvPr>
          <p:cNvSpPr>
            <a:spLocks noGrp="1"/>
          </p:cNvSpPr>
          <p:nvPr>
            <p:ph type="title"/>
          </p:nvPr>
        </p:nvSpPr>
        <p:spPr/>
        <p:txBody>
          <a:bodyPr/>
          <a:lstStyle/>
          <a:p>
            <a:r>
              <a:rPr lang="en-GB" dirty="0"/>
              <a:t>Thank You</a:t>
            </a:r>
            <a:endParaRPr lang="en-US" dirty="0"/>
          </a:p>
        </p:txBody>
      </p:sp>
      <p:sp>
        <p:nvSpPr>
          <p:cNvPr id="3" name="Content Placeholder 2">
            <a:extLst>
              <a:ext uri="{FF2B5EF4-FFF2-40B4-BE49-F238E27FC236}">
                <a16:creationId xmlns:a16="http://schemas.microsoft.com/office/drawing/2014/main" id="{976F5DD3-AA86-1B8B-B233-FA109B62CE07}"/>
              </a:ext>
            </a:extLst>
          </p:cNvPr>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dirty="0"/>
              <a:t>                    </a:t>
            </a:r>
          </a:p>
          <a:p>
            <a:pPr marL="0" indent="0">
              <a:buNone/>
            </a:pPr>
            <a:r>
              <a:rPr lang="en-GB" dirty="0"/>
              <a:t>                      Any questions?</a:t>
            </a:r>
            <a:endParaRPr lang="en-US" dirty="0"/>
          </a:p>
        </p:txBody>
      </p:sp>
    </p:spTree>
    <p:extLst>
      <p:ext uri="{BB962C8B-B14F-4D97-AF65-F5344CB8AC3E}">
        <p14:creationId xmlns:p14="http://schemas.microsoft.com/office/powerpoint/2010/main" val="2578519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14</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Understanding and Supporting Isaac: Psychological Theories</vt:lpstr>
      <vt:lpstr>Isaac – Age: 4 Years Old</vt:lpstr>
      <vt:lpstr>Erikson’s Psychosocial Stages</vt:lpstr>
      <vt:lpstr>Trust vs Mistrust (0–1 year) – LINKED TO ISAAC</vt:lpstr>
      <vt:lpstr>Autonomy vs Shame &amp; Doubt (1–3 years) – LINKED TO ISAAC</vt:lpstr>
      <vt:lpstr>Initiative vs Guilt (3–6 years) – LINKED TO ISAAC</vt:lpstr>
      <vt:lpstr>Bowlby’s Attachment Theory</vt:lpstr>
      <vt:lpstr>Bowlby’s Theory – LINKED TO ISAAC</vt:lpstr>
      <vt:lpstr>NATURE vs NURTURE – LINKED TO ISAAC</vt:lpstr>
      <vt:lpstr>How We Cope &amp; Support – JUST FOR ISAAC</vt:lpstr>
      <vt:lpstr>Plan to Help Isaac</vt:lpstr>
      <vt:lpstr>Good and Bad Points of Both Theories</vt:lpstr>
      <vt:lpstr>Conclusion</vt:lpstr>
      <vt:lpstr>References – UWTSD Harvard Style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and Supporting Isaac: Psychological Theories</dc:title>
  <dc:creator>Safa khan</dc:creator>
  <cp:lastModifiedBy>Safa khan</cp:lastModifiedBy>
  <cp:revision>8</cp:revision>
  <dcterms:created xsi:type="dcterms:W3CDTF">2026-05-20T11:24:05Z</dcterms:created>
  <dcterms:modified xsi:type="dcterms:W3CDTF">2026-06-09T13:36:02Z</dcterms:modified>
</cp:coreProperties>
</file>