
<file path=[Content_Types].xml><?xml version="1.0" encoding="utf-8"?>
<Types xmlns="http://schemas.openxmlformats.org/package/2006/content-types">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44a58f84ff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44a58f84ff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44a58f84ff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44a58f84ff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344a58f84ff_0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344a58f84ff_0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 name="Shape 78"/>
        <p:cNvGrpSpPr/>
        <p:nvPr/>
      </p:nvGrpSpPr>
      <p:grpSpPr>
        <a:xfrm>
          <a:off x="0" y="0"/>
          <a:ext cx="0" cy="0"/>
          <a:chOff x="0" y="0"/>
          <a:chExt cx="0" cy="0"/>
        </a:xfrm>
      </p:grpSpPr>
      <p:sp>
        <p:nvSpPr>
          <p:cNvPr id="79" name="Google Shape;79;g344a58f84ff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344a58f84ff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44a58f84ff_0_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344a58f84ff_0_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44a58f84ff_0_1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44a58f84ff_0_1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44a58f84ff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344a58f84ff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44a58f84ff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44a58f84ff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44a58f84ff_0_2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44a58f84ff_0_2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344a58f84ff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344a58f84ff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344a58f84ff_0_2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344a58f84ff_0_2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344a58f84ff_0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344a58f84ff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44a58f84ff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44a58f84ff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344a58f84ff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344a58f84ff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344a58f84ff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344a58f84ff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44a58f84ff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44a58f84ff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g344a58f84ff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344a58f84ff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344b122b9ea_0_1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344b122b9ea_0_1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344a58f84ff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344a58f84ff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344a58f84ff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344a58f84ff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344a58f84ff_0_2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344a58f84ff_0_2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344a58f84ff_0_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344a58f84ff_0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g344a58f84ff_0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6" name="Google Shape;206;g344a58f84ff_0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344a58f84ff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2" name="Google Shape;212;g344a58f84ff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344a58f84ff_0_2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344a58f84ff_0_2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344a58f84ff_0_1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344a58f84ff_0_1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344a58f84ff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344a58f84ff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344a58f84ff_0_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8" name="Google Shape;238;g344a58f84ff_0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g344a58f84ff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4" name="Google Shape;244;g344a58f84ff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344a58f84ff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344a58f84ff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344a58f84ff_0_1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344a58f84ff_0_1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344a58f84ff_0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344a58f84ff_0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g344a58f84ff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8" name="Google Shape;268;g344a58f84ff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344a58f84ff_0_2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344a58f84ff_0_2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hyperlink" Target="https://www.bbc.co.uk/news/articles/c9dqzv316pvo"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png"/><Relationship Id="rId4" Type="http://schemas.openxmlformats.org/officeDocument/2006/relationships/hyperlink" Target="https://www.csl-uk.com/the-consequential-effects-of-nhs-waiting-time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 Id="rId4" Type="http://schemas.openxmlformats.org/officeDocument/2006/relationships/hyperlink" Target="https://www.bbc.co.uk/news/articles/c9dqzv316pv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8.gif"/><Relationship Id="rId4" Type="http://schemas.openxmlformats.org/officeDocument/2006/relationships/hyperlink" Target="https://www.uhb.nhs.uk/services/emergency-department/live-emergency-department-a-and-e-waiting-time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4.png"/><Relationship Id="rId4" Type="http://schemas.openxmlformats.org/officeDocument/2006/relationships/hyperlink" Target="https://www.uhb.nhs.uk/services/emergency-department/live-emergency-department-a-and-e-waiting-time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www.myplannedcare.nhs.uk/" TargetMode="External"/><Relationship Id="rId4" Type="http://schemas.openxmlformats.org/officeDocument/2006/relationships/hyperlink" Target="https://digital.nhs.uk/services/nhs-app/nhs-app-features/waiting-times-in-the-nhs-ap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10.png"/><Relationship Id="rId4" Type="http://schemas.openxmlformats.org/officeDocument/2006/relationships/hyperlink" Target="https://www.siemens-healthineers.com/fr-ch/angio/artis-interventional-angiography-systems/artis-icono"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6.png"/><Relationship Id="rId4" Type="http://schemas.openxmlformats.org/officeDocument/2006/relationships/hyperlink" Target="https://www.bbc.co.uk/news/articles/c9dqzv316pvo"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hyperlink" Target="https://www.healthcareers.nhs.uk/" TargetMode="External"/><Relationship Id="rId4" Type="http://schemas.openxmlformats.org/officeDocument/2006/relationships/hyperlink" Target="https://www.jobs.nhs.uk/candidate" TargetMode="External"/><Relationship Id="rId10" Type="http://schemas.openxmlformats.org/officeDocument/2006/relationships/hyperlink" Target="https://volunteering.england.nhs.uk/volunteer" TargetMode="External"/><Relationship Id="rId9" Type="http://schemas.openxmlformats.org/officeDocument/2006/relationships/hyperlink" Target="https://nationalcareers.service.gov.uk/" TargetMode="External"/><Relationship Id="rId5" Type="http://schemas.openxmlformats.org/officeDocument/2006/relationships/hyperlink" Target="https://www.trac.jobs/" TargetMode="External"/><Relationship Id="rId6" Type="http://schemas.openxmlformats.org/officeDocument/2006/relationships/hyperlink" Target="https://www.nhs.uk/" TargetMode="External"/><Relationship Id="rId7" Type="http://schemas.openxmlformats.org/officeDocument/2006/relationships/hyperlink" Target="https://www.gov.uk/education/further-and-higher-education-skills-and-vocational-training" TargetMode="External"/><Relationship Id="rId8" Type="http://schemas.openxmlformats.org/officeDocument/2006/relationships/hyperlink" Target="https://www.nhsbsa.nhs.uk/student-service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5.xml"/><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idx="1" type="subTitle"/>
          </p:nvPr>
        </p:nvSpPr>
        <p:spPr>
          <a:xfrm>
            <a:off x="311700" y="813525"/>
            <a:ext cx="8520600" cy="29919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Shelton Mapira</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GB"/>
              <a:t>Neuro Diagnostic </a:t>
            </a:r>
            <a:r>
              <a:rPr lang="en-GB"/>
              <a:t>Radiographer, Management Accountant</a:t>
            </a:r>
            <a:endParaRPr/>
          </a:p>
        </p:txBody>
      </p:sp>
      <p:sp>
        <p:nvSpPr>
          <p:cNvPr id="55" name="Google Shape;55;p1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idx="1" type="subTitle"/>
          </p:nvPr>
        </p:nvSpPr>
        <p:spPr>
          <a:xfrm>
            <a:off x="311700" y="250400"/>
            <a:ext cx="7860000" cy="860400"/>
          </a:xfrm>
          <a:prstGeom prst="rect">
            <a:avLst/>
          </a:prstGeom>
        </p:spPr>
        <p:txBody>
          <a:bodyPr anchorCtr="0" anchor="t" bIns="91425" lIns="91425" spcFirstLastPara="1" rIns="91425" wrap="square" tIns="91425">
            <a:normAutofit fontScale="85000" lnSpcReduction="20000"/>
          </a:bodyPr>
          <a:lstStyle/>
          <a:p>
            <a:pPr indent="0" lvl="0" marL="0" rtl="0" algn="ctr">
              <a:spcBef>
                <a:spcPts val="0"/>
              </a:spcBef>
              <a:spcAft>
                <a:spcPts val="0"/>
              </a:spcAft>
              <a:buClr>
                <a:srgbClr val="000000"/>
              </a:buClr>
              <a:buSzPct val="26902"/>
              <a:buFont typeface="Arial"/>
              <a:buNone/>
            </a:pPr>
            <a:r>
              <a:rPr lang="en-GB" sz="3680">
                <a:solidFill>
                  <a:srgbClr val="000000"/>
                </a:solidFill>
              </a:rPr>
              <a:t>NHS Waiting Times</a:t>
            </a:r>
            <a:endParaRPr sz="3680">
              <a:solidFill>
                <a:srgbClr val="000000"/>
              </a:solidFill>
            </a:endParaRPr>
          </a:p>
          <a:p>
            <a:pPr indent="0" lvl="0" marL="0" rtl="0" algn="ctr">
              <a:spcBef>
                <a:spcPts val="0"/>
              </a:spcBef>
              <a:spcAft>
                <a:spcPts val="0"/>
              </a:spcAft>
              <a:buNone/>
            </a:pPr>
            <a:r>
              <a:t/>
            </a:r>
            <a:endParaRPr/>
          </a:p>
        </p:txBody>
      </p:sp>
      <p:sp>
        <p:nvSpPr>
          <p:cNvPr id="61" name="Google Shape;61;p14"/>
          <p:cNvSpPr txBox="1"/>
          <p:nvPr/>
        </p:nvSpPr>
        <p:spPr>
          <a:xfrm>
            <a:off x="545075" y="926600"/>
            <a:ext cx="8299200" cy="3934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62" name="Google Shape;62;p14"/>
          <p:cNvPicPr preferRelativeResize="0"/>
          <p:nvPr/>
        </p:nvPicPr>
        <p:blipFill>
          <a:blip r:embed="rId3">
            <a:alphaModFix/>
          </a:blip>
          <a:stretch>
            <a:fillRect/>
          </a:stretch>
        </p:blipFill>
        <p:spPr>
          <a:xfrm>
            <a:off x="764725" y="1069800"/>
            <a:ext cx="7859899" cy="3750000"/>
          </a:xfrm>
          <a:prstGeom prst="rect">
            <a:avLst/>
          </a:prstGeom>
          <a:noFill/>
          <a:ln>
            <a:noFill/>
          </a:ln>
        </p:spPr>
      </p:pic>
      <p:sp>
        <p:nvSpPr>
          <p:cNvPr id="63" name="Google Shape;63;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idx="1" type="subTitle"/>
          </p:nvPr>
        </p:nvSpPr>
        <p:spPr>
          <a:xfrm>
            <a:off x="311700" y="1892775"/>
            <a:ext cx="8520600" cy="2972400"/>
          </a:xfrm>
          <a:prstGeom prst="rect">
            <a:avLst/>
          </a:prstGeom>
        </p:spPr>
        <p:txBody>
          <a:bodyPr anchorCtr="0" anchor="t" bIns="91425" lIns="91425" spcFirstLastPara="1" rIns="91425" wrap="square" tIns="91425">
            <a:normAutofit fontScale="40000" lnSpcReduction="20000"/>
          </a:bodyPr>
          <a:lstStyle/>
          <a:p>
            <a:pPr indent="0" lvl="0" marL="0" rtl="0" algn="ctr">
              <a:spcBef>
                <a:spcPts val="0"/>
              </a:spcBef>
              <a:spcAft>
                <a:spcPts val="0"/>
              </a:spcAft>
              <a:buNone/>
            </a:pPr>
            <a:r>
              <a:rPr lang="en-GB" sz="8311"/>
              <a:t>Waiting time refers to the duration between the point at which a patient or individual requests medical attention or treatment and the point at which they receive the care they need </a:t>
            </a:r>
            <a:r>
              <a:rPr lang="en-GB" sz="5750">
                <a:solidFill>
                  <a:srgbClr val="222222"/>
                </a:solidFill>
                <a:highlight>
                  <a:srgbClr val="FFFFFF"/>
                </a:highlight>
              </a:rPr>
              <a:t>(</a:t>
            </a:r>
            <a:r>
              <a:rPr lang="en-GB" sz="5750">
                <a:solidFill>
                  <a:srgbClr val="222222"/>
                </a:solidFill>
                <a:highlight>
                  <a:srgbClr val="FFFFFF"/>
                </a:highlight>
              </a:rPr>
              <a:t>Biya et al, 2022)</a:t>
            </a:r>
            <a:endParaRPr sz="10561"/>
          </a:p>
          <a:p>
            <a:pPr indent="0" lvl="0" marL="0" rtl="0" algn="ctr">
              <a:spcBef>
                <a:spcPts val="0"/>
              </a:spcBef>
              <a:spcAft>
                <a:spcPts val="0"/>
              </a:spcAft>
              <a:buNone/>
            </a:pPr>
            <a:r>
              <a:rPr lang="en-GB" sz="8311"/>
              <a:t> </a:t>
            </a:r>
            <a:endParaRPr sz="8311"/>
          </a:p>
          <a:p>
            <a:pPr indent="0" lvl="0" marL="0" rtl="0" algn="ctr">
              <a:spcBef>
                <a:spcPts val="0"/>
              </a:spcBef>
              <a:spcAft>
                <a:spcPts val="0"/>
              </a:spcAft>
              <a:buNone/>
            </a:pPr>
            <a:r>
              <a:t/>
            </a:r>
            <a:endParaRPr sz="3696"/>
          </a:p>
        </p:txBody>
      </p:sp>
      <p:sp>
        <p:nvSpPr>
          <p:cNvPr id="69" name="Google Shape;69;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6"/>
          <p:cNvSpPr txBox="1"/>
          <p:nvPr>
            <p:ph idx="1" type="body"/>
          </p:nvPr>
        </p:nvSpPr>
        <p:spPr>
          <a:xfrm>
            <a:off x="311700" y="55325"/>
            <a:ext cx="8520600" cy="45135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NHS</a:t>
            </a:r>
            <a:endParaRPr/>
          </a:p>
        </p:txBody>
      </p:sp>
      <p:pic>
        <p:nvPicPr>
          <p:cNvPr id="75" name="Google Shape;75;p16"/>
          <p:cNvPicPr preferRelativeResize="0"/>
          <p:nvPr/>
        </p:nvPicPr>
        <p:blipFill>
          <a:blip r:embed="rId3">
            <a:alphaModFix/>
          </a:blip>
          <a:stretch>
            <a:fillRect/>
          </a:stretch>
        </p:blipFill>
        <p:spPr>
          <a:xfrm>
            <a:off x="1446725" y="122950"/>
            <a:ext cx="6014424" cy="4194725"/>
          </a:xfrm>
          <a:prstGeom prst="rect">
            <a:avLst/>
          </a:prstGeom>
          <a:noFill/>
          <a:ln>
            <a:noFill/>
          </a:ln>
        </p:spPr>
      </p:pic>
      <p:sp>
        <p:nvSpPr>
          <p:cNvPr id="76" name="Google Shape;76;p16"/>
          <p:cNvSpPr txBox="1"/>
          <p:nvPr/>
        </p:nvSpPr>
        <p:spPr>
          <a:xfrm>
            <a:off x="206975" y="4502100"/>
            <a:ext cx="8827200" cy="450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u="sng">
                <a:solidFill>
                  <a:schemeClr val="hlink"/>
                </a:solidFill>
                <a:hlinkClick r:id="rId4"/>
              </a:rPr>
              <a:t>https://www.bbc.co.uk/news/articles/c9dqzv316pvo</a:t>
            </a:r>
            <a:r>
              <a:rPr lang="en-GB" sz="1800">
                <a:solidFill>
                  <a:schemeClr val="dk2"/>
                </a:solidFill>
              </a:rPr>
              <a:t> - accessed 10/07/25</a:t>
            </a:r>
            <a:endParaRPr sz="1800">
              <a:solidFill>
                <a:schemeClr val="dk2"/>
              </a:solidFill>
            </a:endParaRPr>
          </a:p>
        </p:txBody>
      </p:sp>
      <p:sp>
        <p:nvSpPr>
          <p:cNvPr id="77" name="Google Shape;77;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 name="Shape 81"/>
        <p:cNvGrpSpPr/>
        <p:nvPr/>
      </p:nvGrpSpPr>
      <p:grpSpPr>
        <a:xfrm>
          <a:off x="0" y="0"/>
          <a:ext cx="0" cy="0"/>
          <a:chOff x="0" y="0"/>
          <a:chExt cx="0" cy="0"/>
        </a:xfrm>
      </p:grpSpPr>
      <p:sp>
        <p:nvSpPr>
          <p:cNvPr id="82" name="Google Shape;82;p17"/>
          <p:cNvSpPr txBox="1"/>
          <p:nvPr>
            <p:ph idx="1" type="body"/>
          </p:nvPr>
        </p:nvSpPr>
        <p:spPr>
          <a:xfrm>
            <a:off x="311700" y="393450"/>
            <a:ext cx="8520600" cy="4175400"/>
          </a:xfrm>
          <a:prstGeom prst="rect">
            <a:avLst/>
          </a:prstGeom>
        </p:spPr>
        <p:txBody>
          <a:bodyPr anchorCtr="0" anchor="t" bIns="91425" lIns="91425" spcFirstLastPara="1" rIns="91425" wrap="square" tIns="91425">
            <a:normAutofit/>
          </a:bodyPr>
          <a:lstStyle/>
          <a:p>
            <a:pPr indent="0" lvl="0" marL="0" rtl="0" algn="just">
              <a:spcBef>
                <a:spcPts val="0"/>
              </a:spcBef>
              <a:spcAft>
                <a:spcPts val="1200"/>
              </a:spcAft>
              <a:buNone/>
            </a:pPr>
            <a:r>
              <a:rPr lang="en-GB" sz="2650">
                <a:solidFill>
                  <a:srgbClr val="EEF0FF"/>
                </a:solidFill>
                <a:highlight>
                  <a:srgbClr val="1F1F1F"/>
                </a:highlight>
              </a:rPr>
              <a:t>The NHS waiting list is important because it represents the number of people waiting for NHS treatment and the time they've been waiting, reflecting the pressure on the healthcare system and the impact on patients' lives </a:t>
            </a:r>
            <a:r>
              <a:rPr lang="en-GB" sz="2026">
                <a:solidFill>
                  <a:schemeClr val="lt1"/>
                </a:solidFill>
                <a:highlight>
                  <a:schemeClr val="dk1"/>
                </a:highlight>
              </a:rPr>
              <a:t>(Dorussen et al., 2024)</a:t>
            </a:r>
            <a:r>
              <a:rPr lang="en-GB" sz="750">
                <a:solidFill>
                  <a:schemeClr val="lt1"/>
                </a:solidFill>
                <a:highlight>
                  <a:schemeClr val="dk1"/>
                </a:highlight>
              </a:rPr>
              <a:t>.</a:t>
            </a:r>
            <a:r>
              <a:rPr lang="en-GB" sz="2650">
                <a:solidFill>
                  <a:srgbClr val="EEF0FF"/>
                </a:solidFill>
                <a:highlight>
                  <a:srgbClr val="1F1F1F"/>
                </a:highlight>
              </a:rPr>
              <a:t> It affects everyone directly or </a:t>
            </a:r>
            <a:r>
              <a:rPr lang="en-GB" sz="2650">
                <a:solidFill>
                  <a:srgbClr val="EEF0FF"/>
                </a:solidFill>
                <a:highlight>
                  <a:srgbClr val="1F1F1F"/>
                </a:highlight>
              </a:rPr>
              <a:t>indirectly</a:t>
            </a:r>
            <a:r>
              <a:rPr lang="en-GB" sz="2650">
                <a:solidFill>
                  <a:srgbClr val="EEF0FF"/>
                </a:solidFill>
                <a:highlight>
                  <a:srgbClr val="1F1F1F"/>
                </a:highlight>
              </a:rPr>
              <a:t>.</a:t>
            </a:r>
            <a:r>
              <a:rPr lang="en-GB" sz="1350">
                <a:solidFill>
                  <a:srgbClr val="EEF0FF"/>
                </a:solidFill>
                <a:highlight>
                  <a:srgbClr val="1F1F1F"/>
                </a:highlight>
              </a:rPr>
              <a:t> </a:t>
            </a:r>
            <a:endParaRPr/>
          </a:p>
        </p:txBody>
      </p:sp>
      <p:sp>
        <p:nvSpPr>
          <p:cNvPr id="83" name="Google Shape;83;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8"/>
          <p:cNvSpPr txBox="1"/>
          <p:nvPr>
            <p:ph idx="1" type="subTitle"/>
          </p:nvPr>
        </p:nvSpPr>
        <p:spPr>
          <a:xfrm>
            <a:off x="311700" y="45075"/>
            <a:ext cx="8520600" cy="50103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a:p>
            <a:pPr indent="0" lvl="0" marL="0" rtl="0" algn="ctr">
              <a:spcBef>
                <a:spcPts val="0"/>
              </a:spcBef>
              <a:spcAft>
                <a:spcPts val="0"/>
              </a:spcAft>
              <a:buNone/>
            </a:pPr>
            <a:r>
              <a:t/>
            </a:r>
            <a:endParaRPr/>
          </a:p>
          <a:p>
            <a:pPr indent="0" lvl="0" marL="0" rtl="0" algn="ctr">
              <a:spcBef>
                <a:spcPts val="0"/>
              </a:spcBef>
              <a:spcAft>
                <a:spcPts val="0"/>
              </a:spcAft>
              <a:buNone/>
            </a:pPr>
            <a:r>
              <a:t/>
            </a:r>
            <a:endParaRPr/>
          </a:p>
          <a:p>
            <a:pPr indent="0" lvl="0" marL="0" rtl="0" algn="ctr">
              <a:spcBef>
                <a:spcPts val="0"/>
              </a:spcBef>
              <a:spcAft>
                <a:spcPts val="0"/>
              </a:spcAft>
              <a:buNone/>
            </a:pPr>
            <a:r>
              <a:t/>
            </a:r>
            <a:endParaRPr/>
          </a:p>
        </p:txBody>
      </p:sp>
      <p:pic>
        <p:nvPicPr>
          <p:cNvPr id="89" name="Google Shape;89;p18"/>
          <p:cNvPicPr preferRelativeResize="0"/>
          <p:nvPr/>
        </p:nvPicPr>
        <p:blipFill>
          <a:blip r:embed="rId3">
            <a:alphaModFix/>
          </a:blip>
          <a:stretch>
            <a:fillRect/>
          </a:stretch>
        </p:blipFill>
        <p:spPr>
          <a:xfrm>
            <a:off x="955075" y="112700"/>
            <a:ext cx="7315500" cy="4163975"/>
          </a:xfrm>
          <a:prstGeom prst="rect">
            <a:avLst/>
          </a:prstGeom>
          <a:noFill/>
          <a:ln>
            <a:noFill/>
          </a:ln>
        </p:spPr>
      </p:pic>
      <p:sp>
        <p:nvSpPr>
          <p:cNvPr id="90" name="Google Shape;90;p18"/>
          <p:cNvSpPr txBox="1"/>
          <p:nvPr/>
        </p:nvSpPr>
        <p:spPr>
          <a:xfrm>
            <a:off x="709125" y="4430375"/>
            <a:ext cx="7315500" cy="625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u="sng">
                <a:solidFill>
                  <a:schemeClr val="hlink"/>
                </a:solidFill>
                <a:hlinkClick r:id="rId4"/>
              </a:rPr>
              <a:t>https://www.csl-uk.com/the-consequential-effects-of-nhs-waiting-times/</a:t>
            </a:r>
            <a:r>
              <a:rPr lang="en-GB" sz="1000">
                <a:solidFill>
                  <a:schemeClr val="dk2"/>
                </a:solidFill>
              </a:rPr>
              <a:t> - accessed 9/7/2025. </a:t>
            </a:r>
            <a:r>
              <a:rPr lang="en-GB" sz="1100">
                <a:solidFill>
                  <a:srgbClr val="647397"/>
                </a:solidFill>
                <a:highlight>
                  <a:srgbClr val="FFFFFF"/>
                </a:highlight>
              </a:rPr>
              <a:t>‘First Average Wait’ refers to the average waiting time for your first appointment with a clinician, having been referred by your GP. ‘Average Wait’ refers to the average waiting time for treatment</a:t>
            </a:r>
            <a:endParaRPr sz="900">
              <a:solidFill>
                <a:schemeClr val="dk2"/>
              </a:solidFill>
            </a:endParaRPr>
          </a:p>
        </p:txBody>
      </p:sp>
      <p:sp>
        <p:nvSpPr>
          <p:cNvPr id="91" name="Google Shape;91;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9"/>
          <p:cNvSpPr txBox="1"/>
          <p:nvPr>
            <p:ph idx="1" type="subTitle"/>
          </p:nvPr>
        </p:nvSpPr>
        <p:spPr>
          <a:xfrm>
            <a:off x="311700" y="96300"/>
            <a:ext cx="8520600" cy="48567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2750">
                <a:solidFill>
                  <a:srgbClr val="EEF0FF"/>
                </a:solidFill>
                <a:highlight>
                  <a:srgbClr val="1F1F1F"/>
                </a:highlight>
              </a:rPr>
              <a:t>Group Discussion</a:t>
            </a:r>
            <a:endParaRPr sz="2750">
              <a:solidFill>
                <a:srgbClr val="EEF0FF"/>
              </a:solidFill>
              <a:highlight>
                <a:srgbClr val="1F1F1F"/>
              </a:highlight>
            </a:endParaRPr>
          </a:p>
          <a:p>
            <a:pPr indent="0" lvl="0" marL="0" rtl="0" algn="ctr">
              <a:spcBef>
                <a:spcPts val="0"/>
              </a:spcBef>
              <a:spcAft>
                <a:spcPts val="0"/>
              </a:spcAft>
              <a:buNone/>
            </a:pPr>
            <a:r>
              <a:t/>
            </a:r>
            <a:endParaRPr sz="2750">
              <a:solidFill>
                <a:srgbClr val="EEF0FF"/>
              </a:solidFill>
              <a:highlight>
                <a:srgbClr val="1F1F1F"/>
              </a:highlight>
            </a:endParaRPr>
          </a:p>
          <a:p>
            <a:pPr indent="0" lvl="0" marL="0" rtl="0" algn="ctr">
              <a:spcBef>
                <a:spcPts val="0"/>
              </a:spcBef>
              <a:spcAft>
                <a:spcPts val="0"/>
              </a:spcAft>
              <a:buNone/>
            </a:pPr>
            <a:r>
              <a:t/>
            </a:r>
            <a:endParaRPr sz="2750">
              <a:solidFill>
                <a:srgbClr val="EEF0FF"/>
              </a:solidFill>
              <a:highlight>
                <a:srgbClr val="1F1F1F"/>
              </a:highlight>
            </a:endParaRPr>
          </a:p>
          <a:p>
            <a:pPr indent="0" lvl="0" marL="0" rtl="0" algn="ctr">
              <a:spcBef>
                <a:spcPts val="0"/>
              </a:spcBef>
              <a:spcAft>
                <a:spcPts val="0"/>
              </a:spcAft>
              <a:buNone/>
            </a:pPr>
            <a:r>
              <a:t/>
            </a:r>
            <a:endParaRPr sz="2750">
              <a:solidFill>
                <a:srgbClr val="EEF0FF"/>
              </a:solidFill>
              <a:highlight>
                <a:srgbClr val="1F1F1F"/>
              </a:highlight>
            </a:endParaRPr>
          </a:p>
          <a:p>
            <a:pPr indent="0" lvl="0" marL="0" rtl="0" algn="l">
              <a:spcBef>
                <a:spcPts val="0"/>
              </a:spcBef>
              <a:spcAft>
                <a:spcPts val="0"/>
              </a:spcAft>
              <a:buNone/>
            </a:pPr>
            <a:r>
              <a:rPr lang="en-GB" sz="2000">
                <a:solidFill>
                  <a:srgbClr val="EEF0FF"/>
                </a:solidFill>
                <a:highlight>
                  <a:srgbClr val="1F1F1F"/>
                </a:highlight>
              </a:rPr>
              <a:t>What are the impact of longer waits on patients, and potential solutions</a:t>
            </a:r>
            <a:endParaRPr sz="2000"/>
          </a:p>
        </p:txBody>
      </p:sp>
      <p:sp>
        <p:nvSpPr>
          <p:cNvPr id="97" name="Google Shape;97;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0"/>
          <p:cNvSpPr txBox="1"/>
          <p:nvPr>
            <p:ph idx="1" type="body"/>
          </p:nvPr>
        </p:nvSpPr>
        <p:spPr>
          <a:xfrm>
            <a:off x="73775" y="0"/>
            <a:ext cx="9026700" cy="5298600"/>
          </a:xfrm>
          <a:prstGeom prst="rect">
            <a:avLst/>
          </a:prstGeom>
        </p:spPr>
        <p:txBody>
          <a:bodyPr anchorCtr="0" anchor="t" bIns="91425" lIns="91425" spcFirstLastPara="1" rIns="91425" wrap="square" tIns="91425">
            <a:normAutofit fontScale="47500" lnSpcReduction="10000"/>
          </a:bodyPr>
          <a:lstStyle/>
          <a:p>
            <a:pPr indent="0" lvl="0" marL="0" rtl="0" algn="ctr">
              <a:lnSpc>
                <a:spcPct val="100000"/>
              </a:lnSpc>
              <a:spcBef>
                <a:spcPts val="0"/>
              </a:spcBef>
              <a:spcAft>
                <a:spcPts val="0"/>
              </a:spcAft>
              <a:buClr>
                <a:schemeClr val="dk1"/>
              </a:buClr>
              <a:buSzPts val="523"/>
              <a:buFont typeface="Arial"/>
              <a:buNone/>
            </a:pPr>
            <a:r>
              <a:rPr lang="en-GB" sz="8311"/>
              <a:t>Waiting times can vary depending on several factors, including:</a:t>
            </a:r>
            <a:endParaRPr sz="8311"/>
          </a:p>
          <a:p>
            <a:pPr indent="0" lvl="0" marL="0" rtl="0" algn="ctr">
              <a:lnSpc>
                <a:spcPct val="100000"/>
              </a:lnSpc>
              <a:spcBef>
                <a:spcPts val="0"/>
              </a:spcBef>
              <a:spcAft>
                <a:spcPts val="0"/>
              </a:spcAft>
              <a:buClr>
                <a:schemeClr val="dk1"/>
              </a:buClr>
              <a:buSzPct val="39285"/>
              <a:buFont typeface="Arial"/>
              <a:buNone/>
            </a:pPr>
            <a:r>
              <a:t/>
            </a:r>
            <a:endParaRPr sz="2800"/>
          </a:p>
          <a:p>
            <a:pPr indent="0" lvl="0" marL="0" rtl="0" algn="ctr">
              <a:lnSpc>
                <a:spcPct val="100000"/>
              </a:lnSpc>
              <a:spcBef>
                <a:spcPts val="0"/>
              </a:spcBef>
              <a:spcAft>
                <a:spcPts val="0"/>
              </a:spcAft>
              <a:buClr>
                <a:schemeClr val="dk1"/>
              </a:buClr>
              <a:buSzPct val="39285"/>
              <a:buFont typeface="Arial"/>
              <a:buNone/>
            </a:pPr>
            <a:r>
              <a:t/>
            </a:r>
            <a:endParaRPr sz="2800"/>
          </a:p>
          <a:p>
            <a:pPr indent="0" lvl="0" marL="0" rtl="0" algn="ctr">
              <a:lnSpc>
                <a:spcPct val="100000"/>
              </a:lnSpc>
              <a:spcBef>
                <a:spcPts val="0"/>
              </a:spcBef>
              <a:spcAft>
                <a:spcPts val="0"/>
              </a:spcAft>
              <a:buNone/>
            </a:pPr>
            <a:r>
              <a:rPr lang="en-GB" sz="3643"/>
              <a:t>1. Prioritisation: Patients with more urgent or critical needs may be prioritised, leading to longer waiting times for those with less urgent needs - chest pain, stroke, road accidents, blown pupil.</a:t>
            </a:r>
            <a:endParaRPr sz="3643"/>
          </a:p>
          <a:p>
            <a:pPr indent="0" lvl="0" marL="0" rtl="0" algn="ctr">
              <a:lnSpc>
                <a:spcPct val="100000"/>
              </a:lnSpc>
              <a:spcBef>
                <a:spcPts val="0"/>
              </a:spcBef>
              <a:spcAft>
                <a:spcPts val="0"/>
              </a:spcAft>
              <a:buNone/>
            </a:pPr>
            <a:r>
              <a:t/>
            </a:r>
            <a:endParaRPr sz="3643"/>
          </a:p>
          <a:p>
            <a:pPr indent="0" lvl="0" marL="0" rtl="0" algn="ctr">
              <a:lnSpc>
                <a:spcPct val="100000"/>
              </a:lnSpc>
              <a:spcBef>
                <a:spcPts val="0"/>
              </a:spcBef>
              <a:spcAft>
                <a:spcPts val="0"/>
              </a:spcAft>
              <a:buNone/>
            </a:pPr>
            <a:r>
              <a:rPr lang="en-GB" sz="3643"/>
              <a:t>2. Demand for services: High demand for healthcare services can lead to longer waiting times </a:t>
            </a:r>
            <a:r>
              <a:rPr lang="en-GB" sz="3526">
                <a:solidFill>
                  <a:srgbClr val="222222"/>
                </a:solidFill>
                <a:highlight>
                  <a:srgbClr val="FFFFFF"/>
                </a:highlight>
              </a:rPr>
              <a:t>(Dorussen et al., 2024).</a:t>
            </a:r>
            <a:r>
              <a:rPr lang="en-GB" sz="1842">
                <a:solidFill>
                  <a:srgbClr val="222222"/>
                </a:solidFill>
                <a:highlight>
                  <a:srgbClr val="FFFFFF"/>
                </a:highlight>
              </a:rPr>
              <a:t> </a:t>
            </a:r>
            <a:endParaRPr sz="3643"/>
          </a:p>
          <a:p>
            <a:pPr indent="0" lvl="0" marL="0" rtl="0" algn="ctr">
              <a:lnSpc>
                <a:spcPct val="100000"/>
              </a:lnSpc>
              <a:spcBef>
                <a:spcPts val="0"/>
              </a:spcBef>
              <a:spcAft>
                <a:spcPts val="0"/>
              </a:spcAft>
              <a:buClr>
                <a:schemeClr val="dk1"/>
              </a:buClr>
              <a:buSzPct val="30189"/>
              <a:buFont typeface="Arial"/>
              <a:buNone/>
            </a:pPr>
            <a:r>
              <a:t/>
            </a:r>
            <a:endParaRPr sz="3643"/>
          </a:p>
          <a:p>
            <a:pPr indent="0" lvl="0" marL="0" rtl="0" algn="ctr">
              <a:lnSpc>
                <a:spcPct val="100000"/>
              </a:lnSpc>
              <a:spcBef>
                <a:spcPts val="0"/>
              </a:spcBef>
              <a:spcAft>
                <a:spcPts val="0"/>
              </a:spcAft>
              <a:buClr>
                <a:schemeClr val="dk1"/>
              </a:buClr>
              <a:buSzPct val="30189"/>
              <a:buFont typeface="Arial"/>
              <a:buNone/>
            </a:pPr>
            <a:r>
              <a:rPr lang="en-GB" sz="3643"/>
              <a:t>3. Supply of services: Limited availability of healthcare providers, facilities, or resources can contribute to waiting times.</a:t>
            </a:r>
            <a:endParaRPr sz="3643"/>
          </a:p>
          <a:p>
            <a:pPr indent="0" lvl="0" marL="0" rtl="0" algn="ctr">
              <a:lnSpc>
                <a:spcPct val="100000"/>
              </a:lnSpc>
              <a:spcBef>
                <a:spcPts val="0"/>
              </a:spcBef>
              <a:spcAft>
                <a:spcPts val="0"/>
              </a:spcAft>
              <a:buClr>
                <a:schemeClr val="dk1"/>
              </a:buClr>
              <a:buSzPct val="30189"/>
              <a:buFont typeface="Arial"/>
              <a:buNone/>
            </a:pPr>
            <a:r>
              <a:t/>
            </a:r>
            <a:endParaRPr sz="3643"/>
          </a:p>
          <a:p>
            <a:pPr indent="0" lvl="0" marL="0" rtl="0" algn="ctr">
              <a:lnSpc>
                <a:spcPct val="100000"/>
              </a:lnSpc>
              <a:spcBef>
                <a:spcPts val="0"/>
              </a:spcBef>
              <a:spcAft>
                <a:spcPts val="0"/>
              </a:spcAft>
              <a:buNone/>
            </a:pPr>
            <a:r>
              <a:rPr lang="en-GB" sz="3643"/>
              <a:t>4. Efficiency of healthcare system: The organization, management, and delivery of healthcare services can impact waiting times </a:t>
            </a:r>
            <a:r>
              <a:rPr lang="en-GB" sz="3526">
                <a:solidFill>
                  <a:srgbClr val="222222"/>
                </a:solidFill>
                <a:highlight>
                  <a:srgbClr val="FFFFFF"/>
                </a:highlight>
              </a:rPr>
              <a:t>(Dorussen et al., 2024).</a:t>
            </a:r>
            <a:r>
              <a:rPr lang="en-GB" sz="1842">
                <a:solidFill>
                  <a:srgbClr val="222222"/>
                </a:solidFill>
                <a:highlight>
                  <a:srgbClr val="FFFFFF"/>
                </a:highlight>
              </a:rPr>
              <a:t> </a:t>
            </a:r>
            <a:endParaRPr sz="3643"/>
          </a:p>
          <a:p>
            <a:pPr indent="0" lvl="0" marL="0" rtl="0" algn="ctr">
              <a:lnSpc>
                <a:spcPct val="100000"/>
              </a:lnSpc>
              <a:spcBef>
                <a:spcPts val="0"/>
              </a:spcBef>
              <a:spcAft>
                <a:spcPts val="0"/>
              </a:spcAft>
              <a:buNone/>
            </a:pPr>
            <a:r>
              <a:t/>
            </a:r>
            <a:endParaRPr sz="3643"/>
          </a:p>
          <a:p>
            <a:pPr indent="0" lvl="0" marL="0" rtl="0" algn="l">
              <a:spcBef>
                <a:spcPts val="0"/>
              </a:spcBef>
              <a:spcAft>
                <a:spcPts val="0"/>
              </a:spcAft>
              <a:buClr>
                <a:schemeClr val="dk1"/>
              </a:buClr>
              <a:buSzPct val="39285"/>
              <a:buFont typeface="Arial"/>
              <a:buNone/>
            </a:pPr>
            <a:r>
              <a:t/>
            </a:r>
            <a:endParaRPr sz="2800"/>
          </a:p>
          <a:p>
            <a:pPr indent="0" lvl="0" marL="0" rtl="0" algn="l">
              <a:spcBef>
                <a:spcPts val="1200"/>
              </a:spcBef>
              <a:spcAft>
                <a:spcPts val="1200"/>
              </a:spcAft>
              <a:buNone/>
            </a:pPr>
            <a:r>
              <a:t/>
            </a:r>
            <a:endParaRPr/>
          </a:p>
        </p:txBody>
      </p:sp>
      <p:sp>
        <p:nvSpPr>
          <p:cNvPr id="103" name="Google Shape;103;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1"/>
          <p:cNvSpPr txBox="1"/>
          <p:nvPr>
            <p:ph idx="1" type="body"/>
          </p:nvPr>
        </p:nvSpPr>
        <p:spPr>
          <a:xfrm>
            <a:off x="84625" y="45400"/>
            <a:ext cx="8989200" cy="52533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b="1" lang="en-GB" sz="3300">
                <a:solidFill>
                  <a:srgbClr val="1D2228"/>
                </a:solidFill>
                <a:highlight>
                  <a:srgbClr val="FFFFFF"/>
                </a:highlight>
              </a:rPr>
              <a:t>Types of Waiting Times</a:t>
            </a:r>
            <a:endParaRPr b="1" sz="3300">
              <a:solidFill>
                <a:srgbClr val="1D2228"/>
              </a:solidFill>
              <a:highlight>
                <a:srgbClr val="FFFFFF"/>
              </a:highlight>
            </a:endParaRPr>
          </a:p>
          <a:p>
            <a:pPr indent="0" lvl="0" marL="0" rtl="0" algn="l">
              <a:spcBef>
                <a:spcPts val="1200"/>
              </a:spcBef>
              <a:spcAft>
                <a:spcPts val="0"/>
              </a:spcAft>
              <a:buClr>
                <a:schemeClr val="dk1"/>
              </a:buClr>
              <a:buSzPct val="33333"/>
              <a:buFont typeface="Arial"/>
              <a:buNone/>
            </a:pPr>
            <a:r>
              <a:t/>
            </a:r>
            <a:endParaRPr b="1" sz="3300">
              <a:solidFill>
                <a:srgbClr val="1D2228"/>
              </a:solidFill>
              <a:highlight>
                <a:srgbClr val="FFFFFF"/>
              </a:highlight>
            </a:endParaRPr>
          </a:p>
          <a:p>
            <a:pPr indent="0" lvl="0" marL="0" rtl="0" algn="l">
              <a:spcBef>
                <a:spcPts val="1200"/>
              </a:spcBef>
              <a:spcAft>
                <a:spcPts val="0"/>
              </a:spcAft>
              <a:buClr>
                <a:schemeClr val="dk1"/>
              </a:buClr>
              <a:buSzPct val="42022"/>
              <a:buFont typeface="Arial"/>
              <a:buNone/>
            </a:pPr>
            <a:r>
              <a:rPr lang="en-GB" sz="2617">
                <a:solidFill>
                  <a:srgbClr val="1D2228"/>
                </a:solidFill>
                <a:highlight>
                  <a:srgbClr val="FFFFFF"/>
                </a:highlight>
              </a:rPr>
              <a:t>1. Waiting time for appointments: The time between scheduling an appointment and the actual appointment date </a:t>
            </a:r>
            <a:r>
              <a:rPr lang="en-GB" sz="2256">
                <a:solidFill>
                  <a:srgbClr val="222222"/>
                </a:solidFill>
                <a:highlight>
                  <a:srgbClr val="FFFFFF"/>
                </a:highlight>
              </a:rPr>
              <a:t>(Dorussen et al., 2024)</a:t>
            </a:r>
            <a:r>
              <a:rPr lang="en-GB" sz="1347">
                <a:solidFill>
                  <a:srgbClr val="1D2228"/>
                </a:solidFill>
                <a:highlight>
                  <a:srgbClr val="FFFFFF"/>
                </a:highlight>
              </a:rPr>
              <a:t>.</a:t>
            </a:r>
            <a:endParaRPr sz="1347">
              <a:solidFill>
                <a:srgbClr val="1D2228"/>
              </a:solidFill>
              <a:highlight>
                <a:srgbClr val="FFFFFF"/>
              </a:highlight>
            </a:endParaRPr>
          </a:p>
          <a:p>
            <a:pPr indent="0" lvl="0" marL="0" rtl="0" algn="l">
              <a:spcBef>
                <a:spcPts val="1200"/>
              </a:spcBef>
              <a:spcAft>
                <a:spcPts val="0"/>
              </a:spcAft>
              <a:buClr>
                <a:schemeClr val="dk1"/>
              </a:buClr>
              <a:buSzPct val="42022"/>
              <a:buFont typeface="Arial"/>
              <a:buNone/>
            </a:pPr>
            <a:r>
              <a:rPr lang="en-GB" sz="2617">
                <a:solidFill>
                  <a:srgbClr val="1D2228"/>
                </a:solidFill>
                <a:highlight>
                  <a:srgbClr val="FFFFFF"/>
                </a:highlight>
              </a:rPr>
              <a:t>2. Waiting time for procedures: The time between being scheduled for a procedure and the actual procedure date </a:t>
            </a:r>
            <a:r>
              <a:rPr lang="en-GB" sz="2256">
                <a:solidFill>
                  <a:srgbClr val="222222"/>
                </a:solidFill>
                <a:highlight>
                  <a:srgbClr val="FFFFFF"/>
                </a:highlight>
              </a:rPr>
              <a:t>(Dorussen et al., 2024)</a:t>
            </a:r>
            <a:r>
              <a:rPr lang="en-GB" sz="2617">
                <a:solidFill>
                  <a:srgbClr val="1D2228"/>
                </a:solidFill>
                <a:highlight>
                  <a:srgbClr val="FFFFFF"/>
                </a:highlight>
              </a:rPr>
              <a:t>.</a:t>
            </a:r>
            <a:endParaRPr sz="2617">
              <a:solidFill>
                <a:srgbClr val="1D2228"/>
              </a:solidFill>
              <a:highlight>
                <a:srgbClr val="FFFFFF"/>
              </a:highlight>
            </a:endParaRPr>
          </a:p>
          <a:p>
            <a:pPr indent="0" lvl="0" marL="0" rtl="0" algn="l">
              <a:spcBef>
                <a:spcPts val="1200"/>
              </a:spcBef>
              <a:spcAft>
                <a:spcPts val="0"/>
              </a:spcAft>
              <a:buNone/>
            </a:pPr>
            <a:r>
              <a:rPr lang="en-GB" sz="2617">
                <a:solidFill>
                  <a:srgbClr val="1D2228"/>
                </a:solidFill>
                <a:highlight>
                  <a:srgbClr val="FFFFFF"/>
                </a:highlight>
              </a:rPr>
              <a:t>3. Waiting time in emergency departments: The time spent waiting for treatment in emergency departments </a:t>
            </a:r>
            <a:r>
              <a:rPr lang="en-GB" sz="2256">
                <a:solidFill>
                  <a:srgbClr val="222222"/>
                </a:solidFill>
                <a:highlight>
                  <a:srgbClr val="FFFFFF"/>
                </a:highlight>
              </a:rPr>
              <a:t>(Dorussen et al., 2024)</a:t>
            </a:r>
            <a:r>
              <a:rPr lang="en-GB" sz="2617">
                <a:solidFill>
                  <a:srgbClr val="1D2228"/>
                </a:solidFill>
                <a:highlight>
                  <a:srgbClr val="FFFFFF"/>
                </a:highlight>
              </a:rPr>
              <a:t>.</a:t>
            </a:r>
            <a:endParaRPr sz="2617">
              <a:solidFill>
                <a:srgbClr val="1D2228"/>
              </a:solidFill>
              <a:highlight>
                <a:srgbClr val="FFFFFF"/>
              </a:highlight>
            </a:endParaRPr>
          </a:p>
          <a:p>
            <a:pPr indent="0" lvl="0" marL="0" rtl="0" algn="l">
              <a:spcBef>
                <a:spcPts val="1200"/>
              </a:spcBef>
              <a:spcAft>
                <a:spcPts val="0"/>
              </a:spcAft>
              <a:buClr>
                <a:schemeClr val="dk1"/>
              </a:buClr>
              <a:buSzPct val="44000"/>
              <a:buFont typeface="Arial"/>
              <a:buNone/>
            </a:pPr>
            <a:r>
              <a:t/>
            </a:r>
            <a:endParaRPr sz="2500">
              <a:solidFill>
                <a:srgbClr val="1D2228"/>
              </a:solidFill>
              <a:highlight>
                <a:srgbClr val="FFFFFF"/>
              </a:highlight>
            </a:endParaRPr>
          </a:p>
          <a:p>
            <a:pPr indent="0" lvl="0" marL="0" rtl="0" algn="l">
              <a:spcBef>
                <a:spcPts val="1200"/>
              </a:spcBef>
              <a:spcAft>
                <a:spcPts val="0"/>
              </a:spcAft>
              <a:buClr>
                <a:schemeClr val="dk1"/>
              </a:buClr>
              <a:buSzPct val="44000"/>
              <a:buFont typeface="Arial"/>
              <a:buNone/>
            </a:pPr>
            <a:r>
              <a:t/>
            </a:r>
            <a:endParaRPr sz="2500">
              <a:solidFill>
                <a:srgbClr val="1D2228"/>
              </a:solidFill>
              <a:highlight>
                <a:srgbClr val="FFFFFF"/>
              </a:highlight>
            </a:endParaRPr>
          </a:p>
          <a:p>
            <a:pPr indent="0" lvl="0" marL="0" rtl="0" algn="l">
              <a:spcBef>
                <a:spcPts val="1200"/>
              </a:spcBef>
              <a:spcAft>
                <a:spcPts val="1200"/>
              </a:spcAft>
              <a:buNone/>
            </a:pPr>
            <a:r>
              <a:t/>
            </a:r>
            <a:endParaRPr/>
          </a:p>
        </p:txBody>
      </p:sp>
      <p:sp>
        <p:nvSpPr>
          <p:cNvPr id="109" name="Google Shape;109;p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22"/>
          <p:cNvSpPr txBox="1"/>
          <p:nvPr>
            <p:ph idx="1" type="body"/>
          </p:nvPr>
        </p:nvSpPr>
        <p:spPr>
          <a:xfrm>
            <a:off x="311700" y="106550"/>
            <a:ext cx="8520600" cy="4462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A&amp;E</a:t>
            </a:r>
            <a:endParaRPr/>
          </a:p>
        </p:txBody>
      </p:sp>
      <p:pic>
        <p:nvPicPr>
          <p:cNvPr id="115" name="Google Shape;115;p22"/>
          <p:cNvPicPr preferRelativeResize="0"/>
          <p:nvPr/>
        </p:nvPicPr>
        <p:blipFill>
          <a:blip r:embed="rId3">
            <a:alphaModFix/>
          </a:blip>
          <a:stretch>
            <a:fillRect/>
          </a:stretch>
        </p:blipFill>
        <p:spPr>
          <a:xfrm>
            <a:off x="333375" y="28575"/>
            <a:ext cx="8477250" cy="4606725"/>
          </a:xfrm>
          <a:prstGeom prst="rect">
            <a:avLst/>
          </a:prstGeom>
          <a:noFill/>
          <a:ln>
            <a:noFill/>
          </a:ln>
        </p:spPr>
      </p:pic>
      <p:sp>
        <p:nvSpPr>
          <p:cNvPr id="116" name="Google Shape;116;p22"/>
          <p:cNvSpPr txBox="1"/>
          <p:nvPr/>
        </p:nvSpPr>
        <p:spPr>
          <a:xfrm>
            <a:off x="452875" y="4737750"/>
            <a:ext cx="7694700" cy="348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u="sng">
                <a:solidFill>
                  <a:schemeClr val="accent5"/>
                </a:solidFill>
                <a:hlinkClick r:id="rId4">
                  <a:extLst>
                    <a:ext uri="{A12FA001-AC4F-418D-AE19-62706E023703}">
                      <ahyp:hlinkClr val="tx"/>
                    </a:ext>
                  </a:extLst>
                </a:hlinkClick>
              </a:rPr>
              <a:t>https://www.bbc.co.uk/news/articles/c9dqzv316pvo</a:t>
            </a:r>
            <a:r>
              <a:rPr lang="en-GB">
                <a:solidFill>
                  <a:schemeClr val="dk2"/>
                </a:solidFill>
              </a:rPr>
              <a:t> - accessed 10/07/25</a:t>
            </a:r>
            <a:endParaRPr>
              <a:solidFill>
                <a:schemeClr val="dk2"/>
              </a:solidFill>
            </a:endParaRPr>
          </a:p>
        </p:txBody>
      </p:sp>
      <p:sp>
        <p:nvSpPr>
          <p:cNvPr id="117" name="Google Shape;117;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3"/>
          <p:cNvSpPr txBox="1"/>
          <p:nvPr>
            <p:ph idx="1" type="body"/>
          </p:nvPr>
        </p:nvSpPr>
        <p:spPr>
          <a:xfrm>
            <a:off x="53675" y="76375"/>
            <a:ext cx="9020100" cy="52221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b="1" lang="en-GB" sz="2500">
                <a:solidFill>
                  <a:srgbClr val="1D2228"/>
                </a:solidFill>
                <a:highlight>
                  <a:srgbClr val="FFFFFF"/>
                </a:highlight>
              </a:rPr>
              <a:t>Impact of Waiting Times</a:t>
            </a:r>
            <a:endParaRPr b="1" sz="2500">
              <a:solidFill>
                <a:srgbClr val="1D2228"/>
              </a:solidFill>
              <a:highlight>
                <a:srgbClr val="FFFFFF"/>
              </a:highlight>
            </a:endParaRPr>
          </a:p>
          <a:p>
            <a:pPr indent="0" lvl="0" marL="0" rtl="0" algn="l">
              <a:spcBef>
                <a:spcPts val="1200"/>
              </a:spcBef>
              <a:spcAft>
                <a:spcPts val="0"/>
              </a:spcAft>
              <a:buNone/>
            </a:pPr>
            <a:r>
              <a:t/>
            </a:r>
            <a:endParaRPr sz="2000">
              <a:solidFill>
                <a:srgbClr val="1D2228"/>
              </a:solidFill>
              <a:highlight>
                <a:srgbClr val="FFFFFF"/>
              </a:highlight>
            </a:endParaRPr>
          </a:p>
          <a:p>
            <a:pPr indent="0" lvl="0" marL="0" rtl="0" algn="l">
              <a:spcBef>
                <a:spcPts val="1200"/>
              </a:spcBef>
              <a:spcAft>
                <a:spcPts val="0"/>
              </a:spcAft>
              <a:buClr>
                <a:schemeClr val="dk1"/>
              </a:buClr>
              <a:buSzPct val="55000"/>
              <a:buFont typeface="Arial"/>
              <a:buNone/>
            </a:pPr>
            <a:r>
              <a:rPr lang="en-GB" sz="2000">
                <a:solidFill>
                  <a:srgbClr val="1D2228"/>
                </a:solidFill>
                <a:highlight>
                  <a:srgbClr val="FFFFFF"/>
                </a:highlight>
              </a:rPr>
              <a:t>1. Patient satisfaction: Long waiting times can lead to decreased patient satisfaction and increased frustration </a:t>
            </a:r>
            <a:r>
              <a:rPr lang="en-GB" sz="1756">
                <a:solidFill>
                  <a:srgbClr val="222222"/>
                </a:solidFill>
                <a:highlight>
                  <a:srgbClr val="FFFFFF"/>
                </a:highlight>
              </a:rPr>
              <a:t>(Punton et al.,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ct val="55000"/>
              <a:buFont typeface="Arial"/>
              <a:buNone/>
            </a:pPr>
            <a:r>
              <a:rPr lang="en-GB" sz="2000">
                <a:solidFill>
                  <a:srgbClr val="1D2228"/>
                </a:solidFill>
                <a:highlight>
                  <a:srgbClr val="FFFFFF"/>
                </a:highlight>
              </a:rPr>
              <a:t>2. Health outcomes: Delayed care can impact health outcomes, particularly for those with urgent or time-sensitive conditions </a:t>
            </a:r>
            <a:r>
              <a:rPr lang="en-GB" sz="1756">
                <a:solidFill>
                  <a:srgbClr val="222222"/>
                </a:solidFill>
                <a:highlight>
                  <a:srgbClr val="FFFFFF"/>
                </a:highlight>
              </a:rPr>
              <a:t>(Punton et al.,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ct val="55000"/>
              <a:buFont typeface="Arial"/>
              <a:buNone/>
            </a:pPr>
            <a:r>
              <a:rPr lang="en-GB" sz="2000">
                <a:solidFill>
                  <a:srgbClr val="1D2228"/>
                </a:solidFill>
                <a:highlight>
                  <a:srgbClr val="FFFFFF"/>
                </a:highlight>
              </a:rPr>
              <a:t>3. Healthcare system efficiency: Waiting times can reflect inefficiencies in the healthcare system and impact the overall quality of care </a:t>
            </a:r>
            <a:r>
              <a:rPr lang="en-GB" sz="1756">
                <a:solidFill>
                  <a:srgbClr val="222222"/>
                </a:solidFill>
                <a:highlight>
                  <a:srgbClr val="FFFFFF"/>
                </a:highlight>
              </a:rPr>
              <a:t>(Punton et al.,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None/>
            </a:pPr>
            <a:r>
              <a:t/>
            </a:r>
            <a:endParaRPr sz="2000">
              <a:solidFill>
                <a:srgbClr val="1D2228"/>
              </a:solidFill>
              <a:highlight>
                <a:srgbClr val="FFFFFF"/>
              </a:highlight>
            </a:endParaRPr>
          </a:p>
          <a:p>
            <a:pPr indent="0" lvl="0" marL="0" rtl="0" algn="l">
              <a:spcBef>
                <a:spcPts val="1200"/>
              </a:spcBef>
              <a:spcAft>
                <a:spcPts val="0"/>
              </a:spcAft>
              <a:buNone/>
            </a:pPr>
            <a:r>
              <a:rPr lang="en-GB" sz="2000">
                <a:solidFill>
                  <a:srgbClr val="1D2228"/>
                </a:solidFill>
                <a:highlight>
                  <a:srgbClr val="FFFFFF"/>
                </a:highlight>
              </a:rPr>
              <a:t>Efforts to reduce waiting times and improve the efficiency of healthcare services are essential to ensuring timely access to care and promoting positive health outcomes </a:t>
            </a:r>
            <a:r>
              <a:rPr lang="en-GB" sz="1756">
                <a:solidFill>
                  <a:srgbClr val="222222"/>
                </a:solidFill>
                <a:highlight>
                  <a:srgbClr val="FFFFFF"/>
                </a:highlight>
              </a:rPr>
              <a:t>(Punton et al.,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ct val="55000"/>
              <a:buFont typeface="Arial"/>
              <a:buNone/>
            </a:pPr>
            <a:r>
              <a:t/>
            </a:r>
            <a:endParaRPr sz="2000">
              <a:solidFill>
                <a:srgbClr val="1D2228"/>
              </a:solidFill>
              <a:highlight>
                <a:srgbClr val="FFFFFF"/>
              </a:highlight>
            </a:endParaRPr>
          </a:p>
          <a:p>
            <a:pPr indent="0" lvl="0" marL="0" rtl="0" algn="l">
              <a:spcBef>
                <a:spcPts val="1200"/>
              </a:spcBef>
              <a:spcAft>
                <a:spcPts val="1200"/>
              </a:spcAft>
              <a:buNone/>
            </a:pPr>
            <a:r>
              <a:t/>
            </a:r>
            <a:endParaRPr/>
          </a:p>
        </p:txBody>
      </p:sp>
      <p:sp>
        <p:nvSpPr>
          <p:cNvPr id="123" name="Google Shape;123;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4"/>
          <p:cNvSpPr txBox="1"/>
          <p:nvPr>
            <p:ph idx="1" type="body"/>
          </p:nvPr>
        </p:nvSpPr>
        <p:spPr>
          <a:xfrm>
            <a:off x="311700" y="147550"/>
            <a:ext cx="8520600" cy="4421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Good Hope &amp; Heartlands Hospitals Live waitings times</a:t>
            </a:r>
            <a:endParaRPr/>
          </a:p>
        </p:txBody>
      </p:sp>
      <p:pic>
        <p:nvPicPr>
          <p:cNvPr id="129" name="Google Shape;129;p24" title="Good Hope.gif"/>
          <p:cNvPicPr preferRelativeResize="0"/>
          <p:nvPr/>
        </p:nvPicPr>
        <p:blipFill>
          <a:blip r:embed="rId3">
            <a:alphaModFix/>
          </a:blip>
          <a:stretch>
            <a:fillRect/>
          </a:stretch>
        </p:blipFill>
        <p:spPr>
          <a:xfrm>
            <a:off x="406525" y="677125"/>
            <a:ext cx="8330949" cy="4029900"/>
          </a:xfrm>
          <a:prstGeom prst="rect">
            <a:avLst/>
          </a:prstGeom>
          <a:noFill/>
          <a:ln>
            <a:noFill/>
          </a:ln>
        </p:spPr>
      </p:pic>
      <p:sp>
        <p:nvSpPr>
          <p:cNvPr id="130" name="Google Shape;130;p24"/>
          <p:cNvSpPr txBox="1"/>
          <p:nvPr/>
        </p:nvSpPr>
        <p:spPr>
          <a:xfrm>
            <a:off x="452875" y="4799225"/>
            <a:ext cx="8463300" cy="29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100" u="sng">
                <a:solidFill>
                  <a:schemeClr val="hlink"/>
                </a:solidFill>
                <a:hlinkClick r:id="rId4"/>
              </a:rPr>
              <a:t>https://www.uhb.nhs.uk/services/emergency-department/live-emergency-department-a-and-e-waiting-times/</a:t>
            </a:r>
            <a:r>
              <a:rPr lang="en-GB" sz="1100">
                <a:solidFill>
                  <a:schemeClr val="dk2"/>
                </a:solidFill>
              </a:rPr>
              <a:t> - accessed 10/7/25</a:t>
            </a:r>
            <a:endParaRPr sz="1100">
              <a:solidFill>
                <a:schemeClr val="dk2"/>
              </a:solidFill>
            </a:endParaRPr>
          </a:p>
        </p:txBody>
      </p:sp>
      <p:sp>
        <p:nvSpPr>
          <p:cNvPr id="131" name="Google Shape;131;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5"/>
          <p:cNvSpPr txBox="1"/>
          <p:nvPr>
            <p:ph idx="1" type="body"/>
          </p:nvPr>
        </p:nvSpPr>
        <p:spPr>
          <a:xfrm>
            <a:off x="311700" y="183725"/>
            <a:ext cx="8520600" cy="4783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Heartlands and Queens Elizabeth Live waiting Times</a:t>
            </a:r>
            <a:endParaRPr/>
          </a:p>
        </p:txBody>
      </p:sp>
      <p:pic>
        <p:nvPicPr>
          <p:cNvPr id="137" name="Google Shape;137;p25"/>
          <p:cNvPicPr preferRelativeResize="0"/>
          <p:nvPr/>
        </p:nvPicPr>
        <p:blipFill>
          <a:blip r:embed="rId3">
            <a:alphaModFix/>
          </a:blip>
          <a:stretch>
            <a:fillRect/>
          </a:stretch>
        </p:blipFill>
        <p:spPr>
          <a:xfrm>
            <a:off x="1143000" y="637775"/>
            <a:ext cx="6858000" cy="3874574"/>
          </a:xfrm>
          <a:prstGeom prst="rect">
            <a:avLst/>
          </a:prstGeom>
          <a:noFill/>
          <a:ln>
            <a:noFill/>
          </a:ln>
        </p:spPr>
      </p:pic>
      <p:sp>
        <p:nvSpPr>
          <p:cNvPr id="138" name="Google Shape;138;p25"/>
          <p:cNvSpPr txBox="1"/>
          <p:nvPr/>
        </p:nvSpPr>
        <p:spPr>
          <a:xfrm>
            <a:off x="1143000" y="4625050"/>
            <a:ext cx="7865400" cy="28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u="sng">
                <a:solidFill>
                  <a:schemeClr val="hlink"/>
                </a:solidFill>
                <a:hlinkClick r:id="rId4"/>
              </a:rPr>
              <a:t>https://www.uhb.nhs.uk/services/emergency-department/live-emergency-department-a-and-e-waiting-times/</a:t>
            </a:r>
            <a:r>
              <a:rPr lang="en-GB" sz="1000">
                <a:solidFill>
                  <a:schemeClr val="dk2"/>
                </a:solidFill>
              </a:rPr>
              <a:t> - accessed 10/07/25</a:t>
            </a:r>
            <a:endParaRPr sz="1000">
              <a:solidFill>
                <a:schemeClr val="dk2"/>
              </a:solidFill>
            </a:endParaRPr>
          </a:p>
        </p:txBody>
      </p:sp>
      <p:sp>
        <p:nvSpPr>
          <p:cNvPr id="139" name="Google Shape;139;p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6"/>
          <p:cNvSpPr txBox="1"/>
          <p:nvPr>
            <p:ph idx="1" type="body"/>
          </p:nvPr>
        </p:nvSpPr>
        <p:spPr>
          <a:xfrm>
            <a:off x="74300" y="86700"/>
            <a:ext cx="8958300" cy="49539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Clr>
                <a:schemeClr val="dk1"/>
              </a:buClr>
              <a:buSzPct val="39676"/>
              <a:buFont typeface="Arial"/>
              <a:buNone/>
            </a:pPr>
            <a:r>
              <a:rPr lang="en-GB" sz="2772"/>
              <a:t>NHS waiting times vary depending on the type of treatment and location. Here are some current waiting times:</a:t>
            </a:r>
            <a:endParaRPr sz="2772"/>
          </a:p>
          <a:p>
            <a:pPr indent="0" lvl="0" marL="0" rtl="0" algn="l">
              <a:spcBef>
                <a:spcPts val="1200"/>
              </a:spcBef>
              <a:spcAft>
                <a:spcPts val="0"/>
              </a:spcAft>
              <a:buClr>
                <a:schemeClr val="dk1"/>
              </a:buClr>
              <a:buSzPct val="39676"/>
              <a:buFont typeface="Arial"/>
              <a:buNone/>
            </a:pPr>
            <a:r>
              <a:t/>
            </a:r>
            <a:endParaRPr sz="2772"/>
          </a:p>
          <a:p>
            <a:pPr indent="0" lvl="0" marL="0" rtl="0" algn="l">
              <a:spcBef>
                <a:spcPts val="1200"/>
              </a:spcBef>
              <a:spcAft>
                <a:spcPts val="0"/>
              </a:spcAft>
              <a:buNone/>
            </a:pPr>
            <a:r>
              <a:rPr b="1" lang="en-GB" sz="2772"/>
              <a:t>A&amp;E Waiting Times</a:t>
            </a:r>
            <a:endParaRPr b="1" sz="2772"/>
          </a:p>
          <a:p>
            <a:pPr indent="0" lvl="0" marL="0" rtl="0" algn="l">
              <a:spcBef>
                <a:spcPts val="1200"/>
              </a:spcBef>
              <a:spcAft>
                <a:spcPts val="0"/>
              </a:spcAft>
              <a:buNone/>
            </a:pPr>
            <a:r>
              <a:t/>
            </a:r>
            <a:endParaRPr sz="2772"/>
          </a:p>
          <a:p>
            <a:pPr indent="0" lvl="0" marL="0" rtl="0" algn="l">
              <a:spcBef>
                <a:spcPts val="1200"/>
              </a:spcBef>
              <a:spcAft>
                <a:spcPts val="0"/>
              </a:spcAft>
              <a:buNone/>
            </a:pPr>
            <a:r>
              <a:rPr lang="en-GB" sz="2772"/>
              <a:t>- Queen Elizabeth Hospital: 220 minutes (3.67 hours)</a:t>
            </a:r>
            <a:endParaRPr sz="2772"/>
          </a:p>
          <a:p>
            <a:pPr indent="0" lvl="0" marL="0" rtl="0" algn="l">
              <a:spcBef>
                <a:spcPts val="1200"/>
              </a:spcBef>
              <a:spcAft>
                <a:spcPts val="0"/>
              </a:spcAft>
              <a:buClr>
                <a:schemeClr val="dk1"/>
              </a:buClr>
              <a:buSzPct val="39676"/>
              <a:buFont typeface="Arial"/>
              <a:buNone/>
            </a:pPr>
            <a:r>
              <a:t/>
            </a:r>
            <a:endParaRPr sz="2772"/>
          </a:p>
          <a:p>
            <a:pPr indent="0" lvl="0" marL="0" rtl="0" algn="l">
              <a:spcBef>
                <a:spcPts val="1200"/>
              </a:spcBef>
              <a:spcAft>
                <a:spcPts val="0"/>
              </a:spcAft>
              <a:buNone/>
            </a:pPr>
            <a:r>
              <a:rPr lang="en-GB" sz="2772"/>
              <a:t>- University Hospital Coventry: 195 minutes (3.25 hours) for main A&amp;E, 35 minutes for children's A&amp;E, and 58 minutes for gynaecology A&amp;E </a:t>
            </a:r>
            <a:endParaRPr sz="2772"/>
          </a:p>
          <a:p>
            <a:pPr indent="0" lvl="0" marL="0" rtl="0" algn="l">
              <a:spcBef>
                <a:spcPts val="1200"/>
              </a:spcBef>
              <a:spcAft>
                <a:spcPts val="0"/>
              </a:spcAft>
              <a:buClr>
                <a:schemeClr val="dk1"/>
              </a:buClr>
              <a:buSzPct val="39676"/>
              <a:buFont typeface="Arial"/>
              <a:buNone/>
            </a:pPr>
            <a:r>
              <a:t/>
            </a:r>
            <a:endParaRPr sz="2772"/>
          </a:p>
          <a:p>
            <a:pPr indent="0" lvl="0" marL="0" rtl="0" algn="l">
              <a:spcBef>
                <a:spcPts val="1200"/>
              </a:spcBef>
              <a:spcAft>
                <a:spcPts val="0"/>
              </a:spcAft>
              <a:buClr>
                <a:schemeClr val="dk1"/>
              </a:buClr>
              <a:buSzPct val="39676"/>
              <a:buFont typeface="Arial"/>
              <a:buNone/>
            </a:pPr>
            <a:r>
              <a:rPr lang="en-GB" sz="2772"/>
              <a:t>- Heartlands Hospital: 210 minutes (3.5 hours)</a:t>
            </a:r>
            <a:endParaRPr sz="2772"/>
          </a:p>
          <a:p>
            <a:pPr indent="0" lvl="0" marL="0" rtl="0" algn="l">
              <a:spcBef>
                <a:spcPts val="1200"/>
              </a:spcBef>
              <a:spcAft>
                <a:spcPts val="0"/>
              </a:spcAft>
              <a:buClr>
                <a:schemeClr val="dk1"/>
              </a:buClr>
              <a:buSzPct val="61111"/>
              <a:buFont typeface="Arial"/>
              <a:buNone/>
            </a:pPr>
            <a:r>
              <a:t/>
            </a:r>
            <a:endParaRPr/>
          </a:p>
          <a:p>
            <a:pPr indent="0" lvl="0" marL="0" rtl="0" algn="l">
              <a:spcBef>
                <a:spcPts val="1200"/>
              </a:spcBef>
              <a:spcAft>
                <a:spcPts val="1200"/>
              </a:spcAft>
              <a:buNone/>
            </a:pPr>
            <a:r>
              <a:rPr b="1" lang="en-GB"/>
              <a:t>Live times on the respective Hospitals websites, they keep changing</a:t>
            </a:r>
            <a:endParaRPr b="1"/>
          </a:p>
        </p:txBody>
      </p:sp>
      <p:sp>
        <p:nvSpPr>
          <p:cNvPr id="145" name="Google Shape;145;p2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7"/>
          <p:cNvSpPr txBox="1"/>
          <p:nvPr>
            <p:ph idx="1" type="body"/>
          </p:nvPr>
        </p:nvSpPr>
        <p:spPr>
          <a:xfrm>
            <a:off x="63975" y="76375"/>
            <a:ext cx="9009900" cy="49953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Clr>
                <a:schemeClr val="dk1"/>
              </a:buClr>
              <a:buSzPct val="61111"/>
              <a:buFont typeface="Arial"/>
              <a:buNone/>
            </a:pPr>
            <a:r>
              <a:t/>
            </a:r>
            <a:endParaRPr/>
          </a:p>
          <a:p>
            <a:pPr indent="0" lvl="0" marL="0" rtl="0" algn="l">
              <a:spcBef>
                <a:spcPts val="1200"/>
              </a:spcBef>
              <a:spcAft>
                <a:spcPts val="0"/>
              </a:spcAft>
              <a:buNone/>
            </a:pPr>
            <a:r>
              <a:rPr b="1" lang="en-GB" sz="2400"/>
              <a:t>Elective Treatment Waiting Times </a:t>
            </a:r>
            <a:r>
              <a:rPr lang="en-GB" sz="2308">
                <a:solidFill>
                  <a:srgbClr val="1D2228"/>
                </a:solidFill>
                <a:highlight>
                  <a:srgbClr val="FFFFFF"/>
                </a:highlight>
              </a:rPr>
              <a:t>(</a:t>
            </a:r>
            <a:r>
              <a:rPr lang="en-GB" sz="1775">
                <a:solidFill>
                  <a:srgbClr val="222222"/>
                </a:solidFill>
                <a:highlight>
                  <a:srgbClr val="FFFFFF"/>
                </a:highlight>
              </a:rPr>
              <a:t>Blythe et al., 2022)</a:t>
            </a:r>
            <a:r>
              <a:rPr lang="en-GB" sz="3083">
                <a:solidFill>
                  <a:srgbClr val="1D2228"/>
                </a:solidFill>
                <a:highlight>
                  <a:srgbClr val="FFFFFF"/>
                </a:highlight>
              </a:rPr>
              <a:t>.</a:t>
            </a:r>
            <a:endParaRPr b="1" sz="2400"/>
          </a:p>
          <a:p>
            <a:pPr indent="0" lvl="0" marL="0" rtl="0" algn="l">
              <a:spcBef>
                <a:spcPts val="1200"/>
              </a:spcBef>
              <a:spcAft>
                <a:spcPts val="0"/>
              </a:spcAft>
              <a:buClr>
                <a:schemeClr val="dk1"/>
              </a:buClr>
              <a:buSzPct val="45833"/>
              <a:buFont typeface="Arial"/>
              <a:buNone/>
            </a:pPr>
            <a:r>
              <a:t/>
            </a:r>
            <a:endParaRPr b="1" sz="2400"/>
          </a:p>
          <a:p>
            <a:pPr indent="0" lvl="0" marL="0" rtl="0" algn="l">
              <a:spcBef>
                <a:spcPts val="1200"/>
              </a:spcBef>
              <a:spcAft>
                <a:spcPts val="0"/>
              </a:spcAft>
              <a:buNone/>
            </a:pPr>
            <a:r>
              <a:rPr lang="en-GB" sz="2400"/>
              <a:t>- Median waiting time for elective treatment: 14 weeks (almost double the pre-COVID median wait of 7.5 weeks) </a:t>
            </a:r>
            <a:r>
              <a:rPr lang="en-GB" sz="1823">
                <a:solidFill>
                  <a:srgbClr val="222222"/>
                </a:solidFill>
                <a:highlight>
                  <a:srgbClr val="FFFFFF"/>
                </a:highlight>
              </a:rPr>
              <a:t>(Kirk-Wade et al., 2024).</a:t>
            </a:r>
            <a:r>
              <a:rPr lang="en-GB" sz="1000">
                <a:solidFill>
                  <a:srgbClr val="222222"/>
                </a:solidFill>
                <a:highlight>
                  <a:srgbClr val="FFFFFF"/>
                </a:highlight>
              </a:rPr>
              <a:t> </a:t>
            </a:r>
            <a:endParaRPr sz="2400"/>
          </a:p>
          <a:p>
            <a:pPr indent="0" lvl="0" marL="0" rtl="0" algn="l">
              <a:spcBef>
                <a:spcPts val="1200"/>
              </a:spcBef>
              <a:spcAft>
                <a:spcPts val="0"/>
              </a:spcAft>
              <a:buClr>
                <a:schemeClr val="dk1"/>
              </a:buClr>
              <a:buSzPct val="45833"/>
              <a:buFont typeface="Arial"/>
              <a:buNone/>
            </a:pPr>
            <a:r>
              <a:t/>
            </a:r>
            <a:endParaRPr sz="2400"/>
          </a:p>
          <a:p>
            <a:pPr indent="0" lvl="0" marL="0" rtl="0" algn="l">
              <a:spcBef>
                <a:spcPts val="1200"/>
              </a:spcBef>
              <a:spcAft>
                <a:spcPts val="0"/>
              </a:spcAft>
              <a:buNone/>
            </a:pPr>
            <a:r>
              <a:rPr lang="en-GB" sz="2400"/>
              <a:t>- 58% of patients achieve the 18-week target </a:t>
            </a:r>
            <a:r>
              <a:rPr lang="en-GB" sz="1823">
                <a:solidFill>
                  <a:srgbClr val="222222"/>
                </a:solidFill>
                <a:highlight>
                  <a:srgbClr val="FFFFFF"/>
                </a:highlight>
              </a:rPr>
              <a:t>(Kirk-Wade et al., 2024).</a:t>
            </a:r>
            <a:r>
              <a:rPr lang="en-GB" sz="1000">
                <a:solidFill>
                  <a:srgbClr val="222222"/>
                </a:solidFill>
                <a:highlight>
                  <a:srgbClr val="FFFFFF"/>
                </a:highlight>
              </a:rPr>
              <a:t> </a:t>
            </a:r>
            <a:endParaRPr sz="2400"/>
          </a:p>
          <a:p>
            <a:pPr indent="0" lvl="0" marL="0" rtl="0" algn="l">
              <a:spcBef>
                <a:spcPts val="1200"/>
              </a:spcBef>
              <a:spcAft>
                <a:spcPts val="0"/>
              </a:spcAft>
              <a:buClr>
                <a:schemeClr val="dk1"/>
              </a:buClr>
              <a:buSzPct val="45833"/>
              <a:buFont typeface="Arial"/>
              <a:buNone/>
            </a:pPr>
            <a:r>
              <a:t/>
            </a:r>
            <a:endParaRPr sz="2400"/>
          </a:p>
          <a:p>
            <a:pPr indent="0" lvl="0" marL="0" rtl="0" algn="l">
              <a:spcBef>
                <a:spcPts val="1200"/>
              </a:spcBef>
              <a:spcAft>
                <a:spcPts val="0"/>
              </a:spcAft>
              <a:buClr>
                <a:schemeClr val="dk1"/>
              </a:buClr>
              <a:buSzPct val="45833"/>
              <a:buFont typeface="Arial"/>
              <a:buNone/>
            </a:pPr>
            <a:r>
              <a:rPr lang="en-GB" sz="2400"/>
              <a:t>- Waiting list: 7.6 million cases, with 3.1 million waiting over 18 weeks and 290,000 waiting over a year </a:t>
            </a:r>
            <a:r>
              <a:rPr lang="en-GB" sz="1823">
                <a:solidFill>
                  <a:srgbClr val="222222"/>
                </a:solidFill>
                <a:highlight>
                  <a:srgbClr val="FFFFFF"/>
                </a:highlight>
              </a:rPr>
              <a:t>(Kirk-Wade et al., 2024).</a:t>
            </a:r>
            <a:r>
              <a:rPr lang="en-GB" sz="1000">
                <a:solidFill>
                  <a:srgbClr val="222222"/>
                </a:solidFill>
                <a:highlight>
                  <a:srgbClr val="FFFFFF"/>
                </a:highlight>
              </a:rPr>
              <a:t> </a:t>
            </a:r>
            <a:endParaRPr sz="2400"/>
          </a:p>
          <a:p>
            <a:pPr indent="0" lvl="0" marL="0" rtl="0" algn="l">
              <a:spcBef>
                <a:spcPts val="1200"/>
              </a:spcBef>
              <a:spcAft>
                <a:spcPts val="0"/>
              </a:spcAft>
              <a:buClr>
                <a:schemeClr val="dk1"/>
              </a:buClr>
              <a:buSzPct val="61111"/>
              <a:buFont typeface="Arial"/>
              <a:buNone/>
            </a:pPr>
            <a:r>
              <a:t/>
            </a:r>
            <a:endParaRPr/>
          </a:p>
          <a:p>
            <a:pPr indent="0" lvl="0" marL="0" rtl="0" algn="l">
              <a:spcBef>
                <a:spcPts val="1200"/>
              </a:spcBef>
              <a:spcAft>
                <a:spcPts val="1200"/>
              </a:spcAft>
              <a:buClr>
                <a:schemeClr val="dk1"/>
              </a:buClr>
              <a:buSzPct val="61111"/>
              <a:buFont typeface="Arial"/>
              <a:buNone/>
            </a:pPr>
            <a:r>
              <a:t/>
            </a:r>
            <a:endParaRPr/>
          </a:p>
        </p:txBody>
      </p:sp>
      <p:sp>
        <p:nvSpPr>
          <p:cNvPr id="151" name="Google Shape;151;p2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8"/>
          <p:cNvSpPr txBox="1"/>
          <p:nvPr>
            <p:ph idx="1" type="body"/>
          </p:nvPr>
        </p:nvSpPr>
        <p:spPr>
          <a:xfrm>
            <a:off x="92838" y="0"/>
            <a:ext cx="8958300" cy="49641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a:t>   </a:t>
            </a:r>
            <a:r>
              <a:rPr b="1" lang="en-GB"/>
              <a:t>Cancer Waiting Times, (</a:t>
            </a:r>
            <a:r>
              <a:rPr lang="en-GB" sz="1500">
                <a:solidFill>
                  <a:srgbClr val="222222"/>
                </a:solidFill>
                <a:highlight>
                  <a:srgbClr val="FFFFFF"/>
                </a:highlight>
              </a:rPr>
              <a:t>Limiri, D.M., 2025)</a:t>
            </a:r>
            <a:endParaRPr b="1" sz="2300"/>
          </a:p>
          <a:p>
            <a:pPr indent="0" lvl="0" marL="0" rtl="0" algn="l">
              <a:spcBef>
                <a:spcPts val="1200"/>
              </a:spcBef>
              <a:spcAft>
                <a:spcPts val="0"/>
              </a:spcAft>
              <a:buNone/>
            </a:pPr>
            <a:r>
              <a:t/>
            </a:r>
            <a:endParaRPr/>
          </a:p>
          <a:p>
            <a:pPr indent="0" lvl="0" marL="0" rtl="0" algn="l">
              <a:spcBef>
                <a:spcPts val="1200"/>
              </a:spcBef>
              <a:spcAft>
                <a:spcPts val="0"/>
              </a:spcAft>
              <a:buNone/>
            </a:pPr>
            <a:r>
              <a:rPr lang="en-GB" sz="2200"/>
              <a:t>- 28-day wait from referral to diagnosis: 76.7% of patients (target: 75%)</a:t>
            </a:r>
            <a:endParaRPr sz="2200"/>
          </a:p>
          <a:p>
            <a:pPr indent="0" lvl="0" marL="0" rtl="0" algn="l">
              <a:spcBef>
                <a:spcPts val="1200"/>
              </a:spcBef>
              <a:spcAft>
                <a:spcPts val="0"/>
              </a:spcAft>
              <a:buClr>
                <a:schemeClr val="dk1"/>
              </a:buClr>
              <a:buSzPts val="1100"/>
              <a:buFont typeface="Arial"/>
              <a:buNone/>
            </a:pPr>
            <a:r>
              <a:t/>
            </a:r>
            <a:endParaRPr sz="2200"/>
          </a:p>
          <a:p>
            <a:pPr indent="0" lvl="0" marL="0" rtl="0" algn="l">
              <a:spcBef>
                <a:spcPts val="1200"/>
              </a:spcBef>
              <a:spcAft>
                <a:spcPts val="0"/>
              </a:spcAft>
              <a:buNone/>
            </a:pPr>
            <a:r>
              <a:rPr lang="en-GB" sz="2200"/>
              <a:t>- 31-day wait from decision to treat to first treatment: 91.3% of patients (target: 96%)</a:t>
            </a:r>
            <a:endParaRPr sz="2200"/>
          </a:p>
          <a:p>
            <a:pPr indent="0" lvl="0" marL="0" rtl="0" algn="l">
              <a:spcBef>
                <a:spcPts val="1200"/>
              </a:spcBef>
              <a:spcAft>
                <a:spcPts val="0"/>
              </a:spcAft>
              <a:buClr>
                <a:schemeClr val="dk1"/>
              </a:buClr>
              <a:buSzPts val="1100"/>
              <a:buFont typeface="Arial"/>
              <a:buNone/>
            </a:pPr>
            <a:r>
              <a:t/>
            </a:r>
            <a:endParaRPr sz="2200"/>
          </a:p>
          <a:p>
            <a:pPr indent="0" lvl="0" marL="0" rtl="0" algn="l">
              <a:spcBef>
                <a:spcPts val="1200"/>
              </a:spcBef>
              <a:spcAft>
                <a:spcPts val="0"/>
              </a:spcAft>
              <a:buClr>
                <a:schemeClr val="dk1"/>
              </a:buClr>
              <a:buSzPts val="1100"/>
              <a:buFont typeface="Arial"/>
              <a:buNone/>
            </a:pPr>
            <a:r>
              <a:rPr lang="en-GB" sz="2200"/>
              <a:t>- 62-day wait from referral to first treatment: 69.9% of patients (target: 85%)</a:t>
            </a:r>
            <a:endParaRPr sz="2200"/>
          </a:p>
          <a:p>
            <a:pPr indent="0" lvl="0" marL="0" rtl="0" algn="l">
              <a:spcBef>
                <a:spcPts val="1200"/>
              </a:spcBef>
              <a:spcAft>
                <a:spcPts val="0"/>
              </a:spcAft>
              <a:buClr>
                <a:schemeClr val="dk1"/>
              </a:buClr>
              <a:buSzPts val="1100"/>
              <a:buFont typeface="Arial"/>
              <a:buNone/>
            </a:pPr>
            <a:r>
              <a:t/>
            </a:r>
            <a:endParaRPr/>
          </a:p>
          <a:p>
            <a:pPr indent="0" lvl="0" marL="0" rtl="0" algn="l">
              <a:spcBef>
                <a:spcPts val="1200"/>
              </a:spcBef>
              <a:spcAft>
                <a:spcPts val="1200"/>
              </a:spcAft>
              <a:buNone/>
            </a:pPr>
            <a:r>
              <a:t/>
            </a:r>
            <a:endParaRPr/>
          </a:p>
        </p:txBody>
      </p:sp>
      <p:sp>
        <p:nvSpPr>
          <p:cNvPr id="157" name="Google Shape;157;p2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9"/>
          <p:cNvSpPr txBox="1"/>
          <p:nvPr>
            <p:ph idx="1" type="body"/>
          </p:nvPr>
        </p:nvSpPr>
        <p:spPr>
          <a:xfrm>
            <a:off x="105275" y="76375"/>
            <a:ext cx="8727000" cy="49950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rPr lang="en-GB" sz="5033">
                <a:solidFill>
                  <a:srgbClr val="1D2228"/>
                </a:solidFill>
                <a:highlight>
                  <a:srgbClr val="FFFFFF"/>
                </a:highlight>
              </a:rPr>
              <a:t>To get the most up-to-date waiting times for specific hospitals or treatments, you can:</a:t>
            </a:r>
            <a:endParaRPr sz="5033">
              <a:solidFill>
                <a:srgbClr val="1D2228"/>
              </a:solidFill>
              <a:highlight>
                <a:srgbClr val="FFFFFF"/>
              </a:highlight>
            </a:endParaRPr>
          </a:p>
          <a:p>
            <a:pPr indent="0" lvl="0" marL="0" rtl="0" algn="l">
              <a:spcBef>
                <a:spcPts val="1200"/>
              </a:spcBef>
              <a:spcAft>
                <a:spcPts val="0"/>
              </a:spcAft>
              <a:buNone/>
            </a:pPr>
            <a:r>
              <a:rPr lang="en-GB" sz="5033">
                <a:solidFill>
                  <a:srgbClr val="1D2228"/>
                </a:solidFill>
                <a:highlight>
                  <a:srgbClr val="FFFFFF"/>
                </a:highlight>
              </a:rPr>
              <a:t>- Check the NHS website for live A&amp;E waiting times</a:t>
            </a:r>
            <a:endParaRPr sz="5033">
              <a:solidFill>
                <a:srgbClr val="1D2228"/>
              </a:solidFill>
              <a:highlight>
                <a:srgbClr val="FFFFFF"/>
              </a:highlight>
            </a:endParaRPr>
          </a:p>
          <a:p>
            <a:pPr indent="0" lvl="0" marL="0" rtl="0" algn="l">
              <a:spcBef>
                <a:spcPts val="1200"/>
              </a:spcBef>
              <a:spcAft>
                <a:spcPts val="0"/>
              </a:spcAft>
              <a:buNone/>
            </a:pPr>
            <a:r>
              <a:rPr lang="en-GB" sz="5033">
                <a:solidFill>
                  <a:srgbClr val="1D2228"/>
                </a:solidFill>
                <a:highlight>
                  <a:srgbClr val="FFFFFF"/>
                </a:highlight>
              </a:rPr>
              <a:t>- Use the My Planned Care website to compare waiting times at different hospitals</a:t>
            </a:r>
            <a:endParaRPr sz="5033">
              <a:solidFill>
                <a:srgbClr val="1D2228"/>
              </a:solidFill>
              <a:highlight>
                <a:srgbClr val="FFFFFF"/>
              </a:highlight>
            </a:endParaRPr>
          </a:p>
          <a:p>
            <a:pPr indent="0" lvl="0" marL="0" rtl="0" algn="l">
              <a:spcBef>
                <a:spcPts val="1200"/>
              </a:spcBef>
              <a:spcAft>
                <a:spcPts val="0"/>
              </a:spcAft>
              <a:buNone/>
            </a:pPr>
            <a:r>
              <a:rPr lang="en-GB" sz="5033">
                <a:solidFill>
                  <a:srgbClr val="1D2228"/>
                </a:solidFill>
                <a:highlight>
                  <a:srgbClr val="FFFFFF"/>
                </a:highlight>
              </a:rPr>
              <a:t>- View waiting times in the NHS App for patients aged 16 and over</a:t>
            </a:r>
            <a:endParaRPr sz="5033">
              <a:solidFill>
                <a:srgbClr val="1D2228"/>
              </a:solidFill>
              <a:highlight>
                <a:srgbClr val="FFFFFF"/>
              </a:highlight>
            </a:endParaRPr>
          </a:p>
          <a:p>
            <a:pPr indent="0" lvl="0" marL="0" rtl="0" algn="l">
              <a:spcBef>
                <a:spcPts val="1200"/>
              </a:spcBef>
              <a:spcAft>
                <a:spcPts val="0"/>
              </a:spcAft>
              <a:buNone/>
            </a:pPr>
            <a:r>
              <a:t/>
            </a:r>
            <a:endParaRPr sz="5033">
              <a:solidFill>
                <a:srgbClr val="1D2228"/>
              </a:solidFill>
              <a:highlight>
                <a:srgbClr val="FFFFFF"/>
              </a:highlight>
            </a:endParaRPr>
          </a:p>
          <a:p>
            <a:pPr indent="0" lvl="0" marL="0" rtl="0" algn="l">
              <a:spcBef>
                <a:spcPts val="1200"/>
              </a:spcBef>
              <a:spcAft>
                <a:spcPts val="0"/>
              </a:spcAft>
              <a:buNone/>
            </a:pPr>
            <a:r>
              <a:rPr lang="en-GB" u="sng">
                <a:solidFill>
                  <a:schemeClr val="accent5"/>
                </a:solidFill>
                <a:hlinkClick r:id="rId3">
                  <a:extLst>
                    <a:ext uri="{A12FA001-AC4F-418D-AE19-62706E023703}">
                      <ahyp:hlinkClr val="tx"/>
                    </a:ext>
                  </a:extLst>
                </a:hlinkClick>
              </a:rPr>
              <a:t>https://www.myplannedcare.nhs.uk/</a:t>
            </a:r>
            <a:r>
              <a:rPr lang="en-GB"/>
              <a:t>  -  </a:t>
            </a:r>
            <a:r>
              <a:rPr lang="en-GB" sz="1050">
                <a:solidFill>
                  <a:srgbClr val="BFBFBF"/>
                </a:solidFill>
                <a:highlight>
                  <a:srgbClr val="1F1F1F"/>
                </a:highlight>
              </a:rPr>
              <a:t>The maximum waiting time for non-urgent, consultant-led treatments is </a:t>
            </a:r>
            <a:r>
              <a:rPr b="1" lang="en-GB" sz="1050">
                <a:solidFill>
                  <a:srgbClr val="BFBFBF"/>
                </a:solidFill>
                <a:highlight>
                  <a:srgbClr val="1F1F1F"/>
                </a:highlight>
              </a:rPr>
              <a:t>18 weeks</a:t>
            </a:r>
            <a:r>
              <a:rPr lang="en-GB" sz="1050">
                <a:solidFill>
                  <a:srgbClr val="BFBFBF"/>
                </a:solidFill>
                <a:highlight>
                  <a:srgbClr val="1F1F1F"/>
                </a:highlight>
              </a:rPr>
              <a:t> from the day your appointment is booked through the NHS e-Referral Service.</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u="sng">
                <a:solidFill>
                  <a:schemeClr val="hlink"/>
                </a:solidFill>
                <a:hlinkClick r:id="rId4"/>
              </a:rPr>
              <a:t>https://digital.nhs.uk/services/nhs-app/nhs-app-features/waiting-times-in-the-nhs-app</a:t>
            </a:r>
            <a:r>
              <a:rPr lang="en-GB"/>
              <a:t>  -   </a:t>
            </a:r>
            <a:r>
              <a:rPr lang="en-GB" sz="2300">
                <a:solidFill>
                  <a:srgbClr val="231F20"/>
                </a:solidFill>
                <a:highlight>
                  <a:srgbClr val="E8EDEE"/>
                </a:highlight>
              </a:rPr>
              <a:t>Waiting times in the NHS App</a:t>
            </a:r>
            <a:endParaRPr sz="2300">
              <a:solidFill>
                <a:srgbClr val="231F20"/>
              </a:solidFill>
              <a:highlight>
                <a:srgbClr val="E8EDEE"/>
              </a:highlight>
            </a:endParaRPr>
          </a:p>
          <a:p>
            <a:pPr indent="0" lvl="0" marL="0" rtl="0" algn="l">
              <a:spcBef>
                <a:spcPts val="1200"/>
              </a:spcBef>
              <a:spcAft>
                <a:spcPts val="0"/>
              </a:spcAft>
              <a:buNone/>
            </a:pPr>
            <a:r>
              <a:t/>
            </a:r>
            <a:endParaRPr/>
          </a:p>
          <a:p>
            <a:pPr indent="0" lvl="0" marL="0" rtl="0" algn="l">
              <a:spcBef>
                <a:spcPts val="1200"/>
              </a:spcBef>
              <a:spcAft>
                <a:spcPts val="1200"/>
              </a:spcAft>
              <a:buClr>
                <a:schemeClr val="dk1"/>
              </a:buClr>
              <a:buSzPct val="61111"/>
              <a:buFont typeface="Arial"/>
              <a:buNone/>
            </a:pPr>
            <a:r>
              <a:t/>
            </a:r>
            <a:endParaRPr/>
          </a:p>
        </p:txBody>
      </p:sp>
      <p:sp>
        <p:nvSpPr>
          <p:cNvPr id="163" name="Google Shape;163;p2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30"/>
          <p:cNvSpPr txBox="1"/>
          <p:nvPr>
            <p:ph idx="1" type="body"/>
          </p:nvPr>
        </p:nvSpPr>
        <p:spPr>
          <a:xfrm>
            <a:off x="311700" y="138300"/>
            <a:ext cx="8520600" cy="48198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Clr>
                <a:schemeClr val="dk1"/>
              </a:buClr>
              <a:buSzPct val="50000"/>
              <a:buFont typeface="Arial"/>
              <a:buNone/>
            </a:pPr>
            <a:r>
              <a:rPr lang="en-GB" sz="2200">
                <a:solidFill>
                  <a:srgbClr val="1D2228"/>
                </a:solidFill>
                <a:highlight>
                  <a:srgbClr val="FFFFFF"/>
                </a:highlight>
              </a:rPr>
              <a:t>Keep in mind that waiting times can vary significantly between hospitals and locations. If you're waiting for treatment, consider asking your GP to refer you to a hospital with better performance ².</a:t>
            </a:r>
            <a:endParaRPr sz="2200">
              <a:solidFill>
                <a:srgbClr val="1D2228"/>
              </a:solidFill>
              <a:highlight>
                <a:srgbClr val="FFFFFF"/>
              </a:highlight>
            </a:endParaRPr>
          </a:p>
          <a:p>
            <a:pPr indent="0" lvl="0" marL="0" rtl="0" algn="l">
              <a:spcBef>
                <a:spcPts val="1200"/>
              </a:spcBef>
              <a:spcAft>
                <a:spcPts val="0"/>
              </a:spcAft>
              <a:buNone/>
            </a:pPr>
            <a:r>
              <a:t/>
            </a:r>
            <a:endParaRPr sz="2200">
              <a:solidFill>
                <a:srgbClr val="1D2228"/>
              </a:solidFill>
              <a:highlight>
                <a:srgbClr val="FFFFFF"/>
              </a:highlight>
            </a:endParaRPr>
          </a:p>
          <a:p>
            <a:pPr indent="0" lvl="0" marL="0" rtl="0" algn="l">
              <a:spcBef>
                <a:spcPts val="1200"/>
              </a:spcBef>
              <a:spcAft>
                <a:spcPts val="0"/>
              </a:spcAft>
              <a:buNone/>
            </a:pPr>
            <a:r>
              <a:rPr lang="en-GB" sz="2200">
                <a:solidFill>
                  <a:srgbClr val="1D2228"/>
                </a:solidFill>
                <a:highlight>
                  <a:srgbClr val="FFFFFF"/>
                </a:highlight>
              </a:rPr>
              <a:t>Radiology waiting times vary depending on the location and type of diagnostic test. </a:t>
            </a:r>
            <a:endParaRPr sz="2200">
              <a:solidFill>
                <a:srgbClr val="1D2228"/>
              </a:solidFill>
              <a:highlight>
                <a:srgbClr val="FFFFFF"/>
              </a:highlight>
            </a:endParaRPr>
          </a:p>
          <a:p>
            <a:pPr indent="0" lvl="0" marL="0" rtl="0" algn="l">
              <a:spcBef>
                <a:spcPts val="1200"/>
              </a:spcBef>
              <a:spcAft>
                <a:spcPts val="0"/>
              </a:spcAft>
              <a:buNone/>
            </a:pPr>
            <a:r>
              <a:t/>
            </a:r>
            <a:endParaRPr sz="2200">
              <a:solidFill>
                <a:srgbClr val="1D2228"/>
              </a:solidFill>
              <a:highlight>
                <a:srgbClr val="FFFFFF"/>
              </a:highlight>
            </a:endParaRPr>
          </a:p>
          <a:p>
            <a:pPr indent="0" lvl="0" marL="0" rtl="0" algn="l">
              <a:spcBef>
                <a:spcPts val="1200"/>
              </a:spcBef>
              <a:spcAft>
                <a:spcPts val="0"/>
              </a:spcAft>
              <a:buClr>
                <a:schemeClr val="dk1"/>
              </a:buClr>
              <a:buSzPct val="50000"/>
              <a:buFont typeface="Arial"/>
              <a:buNone/>
            </a:pPr>
            <a:r>
              <a:rPr lang="en-GB" sz="2200">
                <a:solidFill>
                  <a:srgbClr val="1D2228"/>
                </a:solidFill>
                <a:highlight>
                  <a:srgbClr val="FFFFFF"/>
                </a:highlight>
              </a:rPr>
              <a:t>Here are some current waiting time statistics:</a:t>
            </a:r>
            <a:endParaRPr sz="2200">
              <a:solidFill>
                <a:srgbClr val="1D2228"/>
              </a:solidFill>
              <a:highlight>
                <a:srgbClr val="FFFFFF"/>
              </a:highlight>
            </a:endParaRPr>
          </a:p>
          <a:p>
            <a:pPr indent="0" lvl="0" marL="0" rtl="0" algn="l">
              <a:spcBef>
                <a:spcPts val="1200"/>
              </a:spcBef>
              <a:spcAft>
                <a:spcPts val="1200"/>
              </a:spcAft>
              <a:buNone/>
            </a:pPr>
            <a:r>
              <a:rPr lang="en-GB" sz="2200">
                <a:solidFill>
                  <a:srgbClr val="1D2228"/>
                </a:solidFill>
                <a:highlight>
                  <a:srgbClr val="FFFFFF"/>
                </a:highlight>
              </a:rPr>
              <a:t>- NHS Scotland: As of December 2023, the total waiting list size for eight key diagnostic tests, including radiology tests like CT scans and MRI scans, was 144,234. About 48% of patients had not yet exceeded the six-week standard </a:t>
            </a:r>
            <a:r>
              <a:rPr lang="en-GB" sz="1891">
                <a:solidFill>
                  <a:srgbClr val="222222"/>
                </a:solidFill>
                <a:highlight>
                  <a:srgbClr val="FFFFFF"/>
                </a:highlight>
              </a:rPr>
              <a:t>(Butterfield and Skelton, 2025)</a:t>
            </a:r>
            <a:r>
              <a:rPr lang="en-GB" sz="3199">
                <a:solidFill>
                  <a:srgbClr val="1D2228"/>
                </a:solidFill>
                <a:highlight>
                  <a:srgbClr val="FFFFFF"/>
                </a:highlight>
              </a:rPr>
              <a:t>.</a:t>
            </a:r>
            <a:r>
              <a:rPr lang="en-GB" sz="2200">
                <a:solidFill>
                  <a:srgbClr val="1D2228"/>
                </a:solidFill>
                <a:highlight>
                  <a:srgbClr val="FFFFFF"/>
                </a:highlight>
              </a:rPr>
              <a:t>.</a:t>
            </a:r>
            <a:endParaRPr sz="3000"/>
          </a:p>
        </p:txBody>
      </p:sp>
      <p:sp>
        <p:nvSpPr>
          <p:cNvPr id="169" name="Google Shape;169;p3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31"/>
          <p:cNvSpPr txBox="1"/>
          <p:nvPr>
            <p:ph idx="1" type="body"/>
          </p:nvPr>
        </p:nvSpPr>
        <p:spPr>
          <a:xfrm>
            <a:off x="43350" y="45400"/>
            <a:ext cx="9051000" cy="4523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Machine Type??</a:t>
            </a:r>
            <a:endParaRPr/>
          </a:p>
        </p:txBody>
      </p:sp>
      <p:sp>
        <p:nvSpPr>
          <p:cNvPr id="175" name="Google Shape;175;p3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pic>
        <p:nvPicPr>
          <p:cNvPr id="176" name="Google Shape;176;p31"/>
          <p:cNvPicPr preferRelativeResize="0"/>
          <p:nvPr/>
        </p:nvPicPr>
        <p:blipFill>
          <a:blip r:embed="rId3">
            <a:alphaModFix/>
          </a:blip>
          <a:stretch>
            <a:fillRect/>
          </a:stretch>
        </p:blipFill>
        <p:spPr>
          <a:xfrm>
            <a:off x="301350" y="447900"/>
            <a:ext cx="8483499" cy="4120901"/>
          </a:xfrm>
          <a:prstGeom prst="rect">
            <a:avLst/>
          </a:prstGeom>
          <a:noFill/>
          <a:ln>
            <a:noFill/>
          </a:ln>
        </p:spPr>
      </p:pic>
      <p:sp>
        <p:nvSpPr>
          <p:cNvPr id="177" name="Google Shape;177;p31"/>
          <p:cNvSpPr txBox="1"/>
          <p:nvPr/>
        </p:nvSpPr>
        <p:spPr>
          <a:xfrm>
            <a:off x="288225" y="4659375"/>
            <a:ext cx="8483400" cy="26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u="sng">
                <a:solidFill>
                  <a:schemeClr val="hlink"/>
                </a:solidFill>
                <a:hlinkClick r:id="rId4"/>
              </a:rPr>
              <a:t>https://www.siemens-healthineers.com/fr-ch/angio/artis-interventional-angiography-systems/artis-icono</a:t>
            </a:r>
            <a:r>
              <a:rPr lang="en-GB" sz="1200">
                <a:solidFill>
                  <a:schemeClr val="dk2"/>
                </a:solidFill>
              </a:rPr>
              <a:t> </a:t>
            </a:r>
            <a:r>
              <a:rPr lang="en-GB" sz="1100">
                <a:solidFill>
                  <a:schemeClr val="dk2"/>
                </a:solidFill>
              </a:rPr>
              <a:t>- accessed 11/725</a:t>
            </a:r>
            <a:endParaRPr sz="1100">
              <a:solidFill>
                <a:schemeClr val="dk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32"/>
          <p:cNvSpPr txBox="1"/>
          <p:nvPr>
            <p:ph idx="1" type="body"/>
          </p:nvPr>
        </p:nvSpPr>
        <p:spPr>
          <a:xfrm>
            <a:off x="74300" y="55725"/>
            <a:ext cx="8968500" cy="5015700"/>
          </a:xfrm>
          <a:prstGeom prst="rect">
            <a:avLst/>
          </a:prstGeom>
        </p:spPr>
        <p:txBody>
          <a:bodyPr anchorCtr="0" anchor="t" bIns="91425" lIns="91425" spcFirstLastPara="1" rIns="91425" wrap="square" tIns="91425">
            <a:normAutofit fontScale="77500" lnSpcReduction="10000"/>
          </a:bodyPr>
          <a:lstStyle/>
          <a:p>
            <a:pPr indent="0" lvl="0" marL="0" rtl="0" algn="l">
              <a:spcBef>
                <a:spcPts val="0"/>
              </a:spcBef>
              <a:spcAft>
                <a:spcPts val="0"/>
              </a:spcAft>
              <a:buClr>
                <a:schemeClr val="dk1"/>
              </a:buClr>
              <a:buSzPct val="110000"/>
              <a:buFont typeface="Arial"/>
              <a:buNone/>
            </a:pPr>
            <a:r>
              <a:t/>
            </a:r>
            <a:endParaRPr sz="1000">
              <a:solidFill>
                <a:srgbClr val="1D2228"/>
              </a:solidFill>
              <a:highlight>
                <a:srgbClr val="FFFFFF"/>
              </a:highlight>
            </a:endParaRPr>
          </a:p>
          <a:p>
            <a:pPr indent="0" lvl="0" marL="0" rtl="0" algn="l">
              <a:spcBef>
                <a:spcPts val="1200"/>
              </a:spcBef>
              <a:spcAft>
                <a:spcPts val="0"/>
              </a:spcAft>
              <a:buClr>
                <a:schemeClr val="dk1"/>
              </a:buClr>
              <a:buSzPct val="110000"/>
              <a:buFont typeface="Arial"/>
              <a:buNone/>
            </a:pPr>
            <a:r>
              <a:rPr lang="en-GB" sz="1000">
                <a:solidFill>
                  <a:srgbClr val="1D2228"/>
                </a:solidFill>
                <a:highlight>
                  <a:srgbClr val="FFFFFF"/>
                </a:highlight>
              </a:rPr>
              <a:t>- </a:t>
            </a:r>
            <a:r>
              <a:rPr lang="en-GB" sz="2308">
                <a:solidFill>
                  <a:srgbClr val="1D2228"/>
                </a:solidFill>
                <a:highlight>
                  <a:srgbClr val="FFFFFF"/>
                </a:highlight>
              </a:rPr>
              <a:t>NHS England: The waiting time standard for diagnostic tests is 6 weeks or less. However, data shows that many patients are waiting longer than this standard (</a:t>
            </a:r>
            <a:r>
              <a:rPr lang="en-GB" sz="1775">
                <a:solidFill>
                  <a:srgbClr val="222222"/>
                </a:solidFill>
                <a:highlight>
                  <a:srgbClr val="FFFFFF"/>
                </a:highlight>
              </a:rPr>
              <a:t>Blythe et al., 2022)</a:t>
            </a:r>
            <a:r>
              <a:rPr lang="en-GB" sz="3083">
                <a:solidFill>
                  <a:srgbClr val="1D2228"/>
                </a:solidFill>
                <a:highlight>
                  <a:srgbClr val="FFFFFF"/>
                </a:highlight>
              </a:rPr>
              <a:t>.</a:t>
            </a:r>
            <a:endParaRPr sz="3083">
              <a:solidFill>
                <a:srgbClr val="1D2228"/>
              </a:solidFill>
              <a:highlight>
                <a:srgbClr val="FFFFFF"/>
              </a:highlight>
            </a:endParaRPr>
          </a:p>
          <a:p>
            <a:pPr indent="0" lvl="0" marL="0" rtl="0" algn="l">
              <a:spcBef>
                <a:spcPts val="1200"/>
              </a:spcBef>
              <a:spcAft>
                <a:spcPts val="0"/>
              </a:spcAft>
              <a:buClr>
                <a:schemeClr val="dk1"/>
              </a:buClr>
              <a:buSzPct val="47658"/>
              <a:buFont typeface="Arial"/>
              <a:buNone/>
            </a:pPr>
            <a:r>
              <a:rPr lang="en-GB" sz="2308">
                <a:solidFill>
                  <a:srgbClr val="1D2228"/>
                </a:solidFill>
                <a:highlight>
                  <a:srgbClr val="FFFFFF"/>
                </a:highlight>
              </a:rPr>
              <a:t>- Specific Waiting Times:</a:t>
            </a:r>
            <a:endParaRPr sz="2308">
              <a:solidFill>
                <a:srgbClr val="1D2228"/>
              </a:solidFill>
              <a:highlight>
                <a:srgbClr val="FFFFFF"/>
              </a:highlight>
            </a:endParaRPr>
          </a:p>
          <a:p>
            <a:pPr indent="0" lvl="0" marL="0" rtl="0" algn="l">
              <a:spcBef>
                <a:spcPts val="1200"/>
              </a:spcBef>
              <a:spcAft>
                <a:spcPts val="0"/>
              </a:spcAft>
              <a:buClr>
                <a:schemeClr val="dk1"/>
              </a:buClr>
              <a:buSzPct val="47658"/>
              <a:buFont typeface="Arial"/>
              <a:buNone/>
            </a:pPr>
            <a:r>
              <a:rPr lang="en-GB" sz="2308">
                <a:solidFill>
                  <a:srgbClr val="1D2228"/>
                </a:solidFill>
                <a:highlight>
                  <a:srgbClr val="FFFFFF"/>
                </a:highlight>
              </a:rPr>
              <a:t>    - CT Scans: Waiting times can range from a few weeks to several months, depending on the hospital and location </a:t>
            </a:r>
            <a:r>
              <a:rPr lang="en-GB" sz="2000">
                <a:solidFill>
                  <a:srgbClr val="222222"/>
                </a:solidFill>
                <a:highlight>
                  <a:srgbClr val="FFFFFF"/>
                </a:highlight>
              </a:rPr>
              <a:t>(Konstantinidis,2024)</a:t>
            </a:r>
            <a:r>
              <a:rPr lang="en-GB" sz="2308">
                <a:solidFill>
                  <a:srgbClr val="1D2228"/>
                </a:solidFill>
                <a:highlight>
                  <a:srgbClr val="FFFFFF"/>
                </a:highlight>
              </a:rPr>
              <a:t>.</a:t>
            </a:r>
            <a:endParaRPr sz="2308">
              <a:solidFill>
                <a:srgbClr val="1D2228"/>
              </a:solidFill>
              <a:highlight>
                <a:srgbClr val="FFFFFF"/>
              </a:highlight>
            </a:endParaRPr>
          </a:p>
          <a:p>
            <a:pPr indent="0" lvl="0" marL="0" rtl="0" algn="l">
              <a:spcBef>
                <a:spcPts val="1200"/>
              </a:spcBef>
              <a:spcAft>
                <a:spcPts val="0"/>
              </a:spcAft>
              <a:buClr>
                <a:schemeClr val="dk1"/>
              </a:buClr>
              <a:buSzPct val="47658"/>
              <a:buFont typeface="Arial"/>
              <a:buNone/>
            </a:pPr>
            <a:r>
              <a:rPr lang="en-GB" sz="2308">
                <a:solidFill>
                  <a:srgbClr val="1D2228"/>
                </a:solidFill>
                <a:highlight>
                  <a:srgbClr val="FFFFFF"/>
                </a:highlight>
              </a:rPr>
              <a:t>    - MRI Scans: Similar to CT scans, waiting times vary depending on the hospital and location </a:t>
            </a:r>
            <a:r>
              <a:rPr lang="en-GB" sz="2000">
                <a:solidFill>
                  <a:srgbClr val="222222"/>
                </a:solidFill>
                <a:highlight>
                  <a:srgbClr val="FFFFFF"/>
                </a:highlight>
              </a:rPr>
              <a:t>(Konstantinidis,2024)</a:t>
            </a:r>
            <a:r>
              <a:rPr lang="en-GB" sz="2308">
                <a:solidFill>
                  <a:srgbClr val="1D2228"/>
                </a:solidFill>
                <a:highlight>
                  <a:srgbClr val="FFFFFF"/>
                </a:highlight>
              </a:rPr>
              <a:t>.</a:t>
            </a:r>
            <a:endParaRPr sz="2308">
              <a:solidFill>
                <a:srgbClr val="1D2228"/>
              </a:solidFill>
              <a:highlight>
                <a:srgbClr val="FFFFFF"/>
              </a:highlight>
            </a:endParaRPr>
          </a:p>
          <a:p>
            <a:pPr indent="0" lvl="0" marL="0" rtl="0" algn="l">
              <a:spcBef>
                <a:spcPts val="1200"/>
              </a:spcBef>
              <a:spcAft>
                <a:spcPts val="0"/>
              </a:spcAft>
              <a:buClr>
                <a:schemeClr val="dk1"/>
              </a:buClr>
              <a:buSzPct val="47658"/>
              <a:buFont typeface="Arial"/>
              <a:buNone/>
            </a:pPr>
            <a:r>
              <a:rPr lang="en-GB" sz="2308">
                <a:solidFill>
                  <a:srgbClr val="1D2228"/>
                </a:solidFill>
                <a:highlight>
                  <a:srgbClr val="FFFFFF"/>
                </a:highlight>
              </a:rPr>
              <a:t>    - Ultrasound: Non-obstetric (</a:t>
            </a:r>
            <a:r>
              <a:rPr lang="en-GB" sz="1350">
                <a:solidFill>
                  <a:srgbClr val="EEF0FF"/>
                </a:solidFill>
                <a:highlight>
                  <a:srgbClr val="1F1F1F"/>
                </a:highlight>
              </a:rPr>
              <a:t>excluding pregnancy)</a:t>
            </a:r>
            <a:r>
              <a:rPr lang="en-GB" sz="2308">
                <a:solidFill>
                  <a:srgbClr val="1D2228"/>
                </a:solidFill>
                <a:highlight>
                  <a:srgbClr val="FFFFFF"/>
                </a:highlight>
              </a:rPr>
              <a:t> ultrasound waiting times decreased by 11% in Scotland between September and December 2023 </a:t>
            </a:r>
            <a:r>
              <a:rPr lang="en-GB" sz="1891">
                <a:solidFill>
                  <a:srgbClr val="222222"/>
                </a:solidFill>
                <a:highlight>
                  <a:srgbClr val="FFFFFF"/>
                </a:highlight>
              </a:rPr>
              <a:t>(Butterfield and Skelton, 2025)</a:t>
            </a:r>
            <a:r>
              <a:rPr lang="en-GB" sz="3199">
                <a:solidFill>
                  <a:srgbClr val="1D2228"/>
                </a:solidFill>
                <a:highlight>
                  <a:srgbClr val="FFFFFF"/>
                </a:highlight>
              </a:rPr>
              <a:t>.</a:t>
            </a:r>
            <a:endParaRPr sz="3199">
              <a:solidFill>
                <a:srgbClr val="1D2228"/>
              </a:solidFill>
              <a:highlight>
                <a:srgbClr val="FFFFFF"/>
              </a:highlight>
            </a:endParaRPr>
          </a:p>
          <a:p>
            <a:pPr indent="0" lvl="0" marL="0" rtl="0" algn="l">
              <a:spcBef>
                <a:spcPts val="1200"/>
              </a:spcBef>
              <a:spcAft>
                <a:spcPts val="0"/>
              </a:spcAft>
              <a:buClr>
                <a:schemeClr val="dk1"/>
              </a:buClr>
              <a:buSzPct val="61111"/>
              <a:buFont typeface="Arial"/>
              <a:buNone/>
            </a:pPr>
            <a:r>
              <a:t/>
            </a:r>
            <a:endParaRPr/>
          </a:p>
          <a:p>
            <a:pPr indent="0" lvl="0" marL="0" rtl="0" algn="l">
              <a:spcBef>
                <a:spcPts val="1200"/>
              </a:spcBef>
              <a:spcAft>
                <a:spcPts val="1200"/>
              </a:spcAft>
              <a:buNone/>
            </a:pPr>
            <a:r>
              <a:t/>
            </a:r>
            <a:endParaRPr/>
          </a:p>
        </p:txBody>
      </p:sp>
      <p:sp>
        <p:nvSpPr>
          <p:cNvPr id="183" name="Google Shape;183;p3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33"/>
          <p:cNvSpPr txBox="1"/>
          <p:nvPr>
            <p:ph idx="1" type="body"/>
          </p:nvPr>
        </p:nvSpPr>
        <p:spPr>
          <a:xfrm>
            <a:off x="74300" y="97025"/>
            <a:ext cx="8958300" cy="4943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Clr>
                <a:schemeClr val="dk1"/>
              </a:buClr>
              <a:buSzPct val="45833"/>
              <a:buFont typeface="Arial"/>
              <a:buNone/>
            </a:pPr>
            <a:r>
              <a:rPr b="1" lang="en-GB" sz="2400"/>
              <a:t>Factors Affecting Waiting Times:</a:t>
            </a:r>
            <a:endParaRPr b="1" sz="2400"/>
          </a:p>
          <a:p>
            <a:pPr indent="0" lvl="0" marL="0" rtl="0" algn="l">
              <a:spcBef>
                <a:spcPts val="1200"/>
              </a:spcBef>
              <a:spcAft>
                <a:spcPts val="0"/>
              </a:spcAft>
              <a:buClr>
                <a:schemeClr val="dk1"/>
              </a:buClr>
              <a:buSzPct val="45833"/>
              <a:buFont typeface="Arial"/>
              <a:buNone/>
            </a:pPr>
            <a:r>
              <a:t/>
            </a:r>
            <a:endParaRPr sz="2400"/>
          </a:p>
          <a:p>
            <a:pPr indent="0" lvl="0" marL="0" rtl="0" algn="l">
              <a:spcBef>
                <a:spcPts val="1200"/>
              </a:spcBef>
              <a:spcAft>
                <a:spcPts val="0"/>
              </a:spcAft>
              <a:buClr>
                <a:schemeClr val="dk1"/>
              </a:buClr>
              <a:buSzPct val="45833"/>
              <a:buFont typeface="Arial"/>
              <a:buNone/>
            </a:pPr>
            <a:r>
              <a:rPr lang="en-GB" sz="2400"/>
              <a:t>- Workforce Shortages: Radiology departments face staffing crises, making it challenging to meet demand</a:t>
            </a:r>
            <a:r>
              <a:rPr lang="en-GB" sz="3400"/>
              <a:t> </a:t>
            </a:r>
            <a:r>
              <a:rPr lang="en-GB" sz="2000">
                <a:solidFill>
                  <a:srgbClr val="222222"/>
                </a:solidFill>
                <a:highlight>
                  <a:srgbClr val="FFFFFF"/>
                </a:highlight>
              </a:rPr>
              <a:t>(</a:t>
            </a:r>
            <a:r>
              <a:rPr lang="en-GB" sz="2000">
                <a:solidFill>
                  <a:srgbClr val="222222"/>
                </a:solidFill>
                <a:highlight>
                  <a:srgbClr val="FFFFFF"/>
                </a:highlight>
              </a:rPr>
              <a:t>Konstantinidis, 2024)</a:t>
            </a:r>
            <a:r>
              <a:rPr lang="en-GB" sz="3400"/>
              <a:t>.</a:t>
            </a:r>
            <a:endParaRPr sz="3400"/>
          </a:p>
          <a:p>
            <a:pPr indent="0" lvl="0" marL="0" rtl="0" algn="l">
              <a:spcBef>
                <a:spcPts val="1200"/>
              </a:spcBef>
              <a:spcAft>
                <a:spcPts val="0"/>
              </a:spcAft>
              <a:buClr>
                <a:schemeClr val="dk1"/>
              </a:buClr>
              <a:buSzPct val="45833"/>
              <a:buFont typeface="Arial"/>
              <a:buNone/>
            </a:pPr>
            <a:r>
              <a:rPr lang="en-GB" sz="2400"/>
              <a:t>- Increasing Demand: The volume of scans has increased significantly, with a 9% rise in CT and MRI scans over the past year </a:t>
            </a:r>
            <a:r>
              <a:rPr lang="en-GB" sz="2000">
                <a:solidFill>
                  <a:srgbClr val="222222"/>
                </a:solidFill>
                <a:highlight>
                  <a:srgbClr val="FFFFFF"/>
                </a:highlight>
              </a:rPr>
              <a:t>(Konstantinidis, 2024)</a:t>
            </a:r>
            <a:r>
              <a:rPr lang="en-GB" sz="2400"/>
              <a:t>.</a:t>
            </a:r>
            <a:endParaRPr sz="2400"/>
          </a:p>
          <a:p>
            <a:pPr indent="0" lvl="0" marL="0" rtl="0" algn="l">
              <a:spcBef>
                <a:spcPts val="1200"/>
              </a:spcBef>
              <a:spcAft>
                <a:spcPts val="0"/>
              </a:spcAft>
              <a:buClr>
                <a:schemeClr val="dk1"/>
              </a:buClr>
              <a:buSzPct val="45833"/>
              <a:buFont typeface="Arial"/>
              <a:buNone/>
            </a:pPr>
            <a:r>
              <a:rPr lang="en-GB" sz="2400"/>
              <a:t>- Capacity Issues: Radiology departments struggle to keep up with demand, leading to delays in diagnosis and treatment </a:t>
            </a:r>
            <a:r>
              <a:rPr lang="en-GB" sz="2000">
                <a:solidFill>
                  <a:srgbClr val="222222"/>
                </a:solidFill>
                <a:highlight>
                  <a:srgbClr val="FFFFFF"/>
                </a:highlight>
              </a:rPr>
              <a:t>(Konstantinidis, 2024)</a:t>
            </a:r>
            <a:r>
              <a:rPr lang="en-GB" sz="2400"/>
              <a:t>.</a:t>
            </a:r>
            <a:endParaRPr sz="2400"/>
          </a:p>
          <a:p>
            <a:pPr indent="0" lvl="0" marL="0" rtl="0" algn="l">
              <a:spcBef>
                <a:spcPts val="1200"/>
              </a:spcBef>
              <a:spcAft>
                <a:spcPts val="0"/>
              </a:spcAft>
              <a:buClr>
                <a:schemeClr val="dk1"/>
              </a:buClr>
              <a:buSzPct val="61111"/>
              <a:buFont typeface="Arial"/>
              <a:buNone/>
            </a:pPr>
            <a:r>
              <a:t/>
            </a:r>
            <a:endParaRPr/>
          </a:p>
          <a:p>
            <a:pPr indent="0" lvl="0" marL="0" rtl="0" algn="l">
              <a:spcBef>
                <a:spcPts val="1200"/>
              </a:spcBef>
              <a:spcAft>
                <a:spcPts val="1200"/>
              </a:spcAft>
              <a:buNone/>
            </a:pPr>
            <a:r>
              <a:t/>
            </a:r>
            <a:endParaRPr/>
          </a:p>
        </p:txBody>
      </p:sp>
      <p:sp>
        <p:nvSpPr>
          <p:cNvPr id="189" name="Google Shape;189;p3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34"/>
          <p:cNvSpPr txBox="1"/>
          <p:nvPr>
            <p:ph idx="1" type="body"/>
          </p:nvPr>
        </p:nvSpPr>
        <p:spPr>
          <a:xfrm>
            <a:off x="311700" y="157800"/>
            <a:ext cx="8520600" cy="4662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Most Procedures Require </a:t>
            </a:r>
            <a:r>
              <a:rPr lang="en-GB"/>
              <a:t>Teamwork</a:t>
            </a:r>
            <a:endParaRPr/>
          </a:p>
        </p:txBody>
      </p:sp>
      <p:pic>
        <p:nvPicPr>
          <p:cNvPr id="195" name="Google Shape;195;p34"/>
          <p:cNvPicPr preferRelativeResize="0"/>
          <p:nvPr/>
        </p:nvPicPr>
        <p:blipFill>
          <a:blip r:embed="rId3">
            <a:alphaModFix/>
          </a:blip>
          <a:stretch>
            <a:fillRect/>
          </a:stretch>
        </p:blipFill>
        <p:spPr>
          <a:xfrm>
            <a:off x="1110900" y="669225"/>
            <a:ext cx="7232101" cy="4056467"/>
          </a:xfrm>
          <a:prstGeom prst="rect">
            <a:avLst/>
          </a:prstGeom>
          <a:noFill/>
          <a:ln>
            <a:noFill/>
          </a:ln>
        </p:spPr>
      </p:pic>
      <p:sp>
        <p:nvSpPr>
          <p:cNvPr id="196" name="Google Shape;196;p34"/>
          <p:cNvSpPr txBox="1"/>
          <p:nvPr/>
        </p:nvSpPr>
        <p:spPr>
          <a:xfrm>
            <a:off x="1110900" y="4725700"/>
            <a:ext cx="7746000" cy="32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500" u="sng">
                <a:solidFill>
                  <a:schemeClr val="accent5"/>
                </a:solidFill>
                <a:hlinkClick r:id="rId4">
                  <a:extLst>
                    <a:ext uri="{A12FA001-AC4F-418D-AE19-62706E023703}">
                      <ahyp:hlinkClr val="tx"/>
                    </a:ext>
                  </a:extLst>
                </a:hlinkClick>
              </a:rPr>
              <a:t>https://www.bbc.co.uk/news/articles/c9dqzv316pvo</a:t>
            </a:r>
            <a:r>
              <a:rPr lang="en-GB" sz="1500">
                <a:solidFill>
                  <a:schemeClr val="dk2"/>
                </a:solidFill>
              </a:rPr>
              <a:t> - accessed 10/07/25</a:t>
            </a:r>
            <a:endParaRPr sz="1500">
              <a:solidFill>
                <a:schemeClr val="dk2"/>
              </a:solidFill>
            </a:endParaRPr>
          </a:p>
        </p:txBody>
      </p:sp>
      <p:sp>
        <p:nvSpPr>
          <p:cNvPr id="197" name="Google Shape;197;p3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35"/>
          <p:cNvSpPr txBox="1"/>
          <p:nvPr>
            <p:ph idx="1" type="body"/>
          </p:nvPr>
        </p:nvSpPr>
        <p:spPr>
          <a:xfrm>
            <a:off x="56700" y="10"/>
            <a:ext cx="9030600" cy="49641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Clr>
                <a:schemeClr val="dk1"/>
              </a:buClr>
              <a:buSzPts val="1100"/>
              <a:buFont typeface="Arial"/>
              <a:buNone/>
            </a:pPr>
            <a:r>
              <a:rPr b="1" lang="en-GB" sz="2300"/>
              <a:t>Factors Influencing Waiting Times,</a:t>
            </a:r>
            <a:r>
              <a:rPr b="1" lang="en-GB" sz="659"/>
              <a:t> </a:t>
            </a:r>
            <a:r>
              <a:rPr lang="en-GB" sz="1885">
                <a:solidFill>
                  <a:srgbClr val="222222"/>
                </a:solidFill>
                <a:highlight>
                  <a:srgbClr val="FFFFFF"/>
                </a:highlight>
              </a:rPr>
              <a:t>(Dorussen et al., 2024).</a:t>
            </a:r>
            <a:r>
              <a:rPr lang="en-GB" sz="300">
                <a:solidFill>
                  <a:srgbClr val="222222"/>
                </a:solidFill>
                <a:highlight>
                  <a:srgbClr val="FFFFFF"/>
                </a:highlight>
              </a:rPr>
              <a:t> </a:t>
            </a:r>
            <a:endParaRPr b="1" sz="659"/>
          </a:p>
          <a:p>
            <a:pPr indent="0" lvl="0" marL="0" rtl="0" algn="l">
              <a:spcBef>
                <a:spcPts val="1200"/>
              </a:spcBef>
              <a:spcAft>
                <a:spcPts val="0"/>
              </a:spcAft>
              <a:buClr>
                <a:schemeClr val="dk1"/>
              </a:buClr>
              <a:buSzPts val="1100"/>
              <a:buFont typeface="Arial"/>
              <a:buNone/>
            </a:pPr>
            <a:r>
              <a:rPr lang="en-GB" sz="2300"/>
              <a:t>1. Arrival Rate: The rate at which patients arrive for care eg after major accident/</a:t>
            </a:r>
            <a:r>
              <a:rPr lang="en-GB" sz="2300"/>
              <a:t>incident</a:t>
            </a:r>
            <a:r>
              <a:rPr lang="en-GB" sz="2300"/>
              <a:t>.</a:t>
            </a:r>
            <a:endParaRPr sz="2300"/>
          </a:p>
          <a:p>
            <a:pPr indent="0" lvl="0" marL="0" rtl="0" algn="l">
              <a:spcBef>
                <a:spcPts val="1200"/>
              </a:spcBef>
              <a:spcAft>
                <a:spcPts val="0"/>
              </a:spcAft>
              <a:buClr>
                <a:schemeClr val="dk1"/>
              </a:buClr>
              <a:buSzPts val="1100"/>
              <a:buFont typeface="Arial"/>
              <a:buNone/>
            </a:pPr>
            <a:r>
              <a:rPr lang="en-GB" sz="2300"/>
              <a:t>2. Service Rate: The rate at which healthcare providers can deliver care.</a:t>
            </a:r>
            <a:endParaRPr sz="2300"/>
          </a:p>
          <a:p>
            <a:pPr indent="0" lvl="0" marL="0" rtl="0" algn="l">
              <a:spcBef>
                <a:spcPts val="1200"/>
              </a:spcBef>
              <a:spcAft>
                <a:spcPts val="0"/>
              </a:spcAft>
              <a:buClr>
                <a:schemeClr val="dk1"/>
              </a:buClr>
              <a:buSzPts val="1100"/>
              <a:buFont typeface="Arial"/>
              <a:buNone/>
            </a:pPr>
            <a:r>
              <a:rPr lang="en-GB" sz="2300"/>
              <a:t>3. Capacity: The availability of healthcare resources, including providers, facilities, and equipment.</a:t>
            </a:r>
            <a:endParaRPr sz="2300"/>
          </a:p>
          <a:p>
            <a:pPr indent="0" lvl="0" marL="0" rtl="0" algn="l">
              <a:spcBef>
                <a:spcPts val="1200"/>
              </a:spcBef>
              <a:spcAft>
                <a:spcPts val="0"/>
              </a:spcAft>
              <a:buClr>
                <a:schemeClr val="dk1"/>
              </a:buClr>
              <a:buSzPts val="1100"/>
              <a:buFont typeface="Arial"/>
              <a:buNone/>
            </a:pPr>
            <a:r>
              <a:rPr lang="en-GB" sz="2300"/>
              <a:t>4. Variability: The unpredictability of patient arrivals and service times.</a:t>
            </a:r>
            <a:endParaRPr sz="2300"/>
          </a:p>
          <a:p>
            <a:pPr indent="0" lvl="0" marL="0" rtl="0" algn="l">
              <a:spcBef>
                <a:spcPts val="1200"/>
              </a:spcBef>
              <a:spcAft>
                <a:spcPts val="0"/>
              </a:spcAft>
              <a:buClr>
                <a:schemeClr val="dk1"/>
              </a:buClr>
              <a:buSzPts val="1100"/>
              <a:buFont typeface="Arial"/>
              <a:buNone/>
            </a:pPr>
            <a:r>
              <a:t/>
            </a:r>
            <a:endParaRPr/>
          </a:p>
          <a:p>
            <a:pPr indent="0" lvl="0" marL="0" rtl="0" algn="l">
              <a:spcBef>
                <a:spcPts val="1200"/>
              </a:spcBef>
              <a:spcAft>
                <a:spcPts val="1200"/>
              </a:spcAft>
              <a:buNone/>
            </a:pPr>
            <a:r>
              <a:t/>
            </a:r>
            <a:endParaRPr/>
          </a:p>
        </p:txBody>
      </p:sp>
      <p:sp>
        <p:nvSpPr>
          <p:cNvPr id="203" name="Google Shape;203;p3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36"/>
          <p:cNvSpPr txBox="1"/>
          <p:nvPr>
            <p:ph idx="1" type="body"/>
          </p:nvPr>
        </p:nvSpPr>
        <p:spPr>
          <a:xfrm>
            <a:off x="94950" y="127975"/>
            <a:ext cx="8979000" cy="48507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b="1" lang="en-GB" sz="2100">
                <a:solidFill>
                  <a:srgbClr val="1D2228"/>
                </a:solidFill>
                <a:highlight>
                  <a:srgbClr val="FFFFFF"/>
                </a:highlight>
              </a:rPr>
              <a:t>Initiatives to Improve Waiting Times, </a:t>
            </a:r>
            <a:r>
              <a:rPr lang="en-GB" sz="2118">
                <a:solidFill>
                  <a:srgbClr val="222222"/>
                </a:solidFill>
                <a:highlight>
                  <a:srgbClr val="FFFFFF"/>
                </a:highlight>
              </a:rPr>
              <a:t>(Dorussen et al., 2024).</a:t>
            </a:r>
            <a:r>
              <a:rPr lang="en-GB" sz="1842">
                <a:solidFill>
                  <a:srgbClr val="222222"/>
                </a:solidFill>
                <a:highlight>
                  <a:srgbClr val="FFFFFF"/>
                </a:highlight>
              </a:rPr>
              <a:t> </a:t>
            </a:r>
            <a:endParaRPr b="1" sz="2100">
              <a:solidFill>
                <a:srgbClr val="1D2228"/>
              </a:solidFill>
              <a:highlight>
                <a:srgbClr val="FFFFFF"/>
              </a:highlight>
            </a:endParaRPr>
          </a:p>
          <a:p>
            <a:pPr indent="0" lvl="0" marL="0" marR="152400" rtl="0" algn="l">
              <a:spcBef>
                <a:spcPts val="1200"/>
              </a:spcBef>
              <a:spcAft>
                <a:spcPts val="0"/>
              </a:spcAft>
              <a:buNone/>
            </a:pPr>
            <a:r>
              <a:rPr lang="en-GB" sz="2058">
                <a:solidFill>
                  <a:srgbClr val="1D2228"/>
                </a:solidFill>
                <a:highlight>
                  <a:srgbClr val="FFFFFF"/>
                </a:highlight>
              </a:rPr>
              <a:t>- The NHS has introduced several initiatives to improve waiting times, focusing on increasing efficiency, productivity, and patient care </a:t>
            </a:r>
            <a:r>
              <a:rPr lang="en-GB" sz="2118">
                <a:solidFill>
                  <a:srgbClr val="222222"/>
                </a:solidFill>
                <a:highlight>
                  <a:srgbClr val="FFFFFF"/>
                </a:highlight>
              </a:rPr>
              <a:t>(Dorussen et al., 2024)</a:t>
            </a:r>
            <a:r>
              <a:rPr lang="en-GB" sz="2058">
                <a:solidFill>
                  <a:srgbClr val="1D2228"/>
                </a:solidFill>
                <a:highlight>
                  <a:srgbClr val="FFFFFF"/>
                </a:highlight>
              </a:rPr>
              <a:t>.</a:t>
            </a:r>
            <a:r>
              <a:rPr lang="en-GB" sz="647">
                <a:solidFill>
                  <a:srgbClr val="1D2228"/>
                </a:solidFill>
                <a:highlight>
                  <a:srgbClr val="FFFFFF"/>
                </a:highlight>
              </a:rPr>
              <a:t> </a:t>
            </a:r>
            <a:endParaRPr sz="647">
              <a:solidFill>
                <a:srgbClr val="1D2228"/>
              </a:solidFill>
              <a:highlight>
                <a:srgbClr val="FFFFFF"/>
              </a:highlight>
            </a:endParaRPr>
          </a:p>
          <a:p>
            <a:pPr indent="0" lvl="0" marL="0" marR="152400" rtl="0" algn="l">
              <a:spcBef>
                <a:spcPts val="0"/>
              </a:spcBef>
              <a:spcAft>
                <a:spcPts val="0"/>
              </a:spcAft>
              <a:buNone/>
            </a:pPr>
            <a:r>
              <a:t/>
            </a:r>
            <a:endParaRPr sz="647">
              <a:solidFill>
                <a:srgbClr val="1D2228"/>
              </a:solidFill>
              <a:highlight>
                <a:srgbClr val="FFFFFF"/>
              </a:highlight>
            </a:endParaRPr>
          </a:p>
          <a:p>
            <a:pPr indent="0" lvl="0" marL="0" marR="152400" rtl="0" algn="l">
              <a:spcBef>
                <a:spcPts val="0"/>
              </a:spcBef>
              <a:spcAft>
                <a:spcPts val="0"/>
              </a:spcAft>
              <a:buNone/>
            </a:pPr>
            <a:r>
              <a:t/>
            </a:r>
            <a:endParaRPr sz="647">
              <a:solidFill>
                <a:srgbClr val="1D2228"/>
              </a:solidFill>
              <a:highlight>
                <a:srgbClr val="FFFFFF"/>
              </a:highlight>
            </a:endParaRPr>
          </a:p>
          <a:p>
            <a:pPr indent="0" lvl="0" marL="0" rtl="0" algn="l">
              <a:spcBef>
                <a:spcPts val="0"/>
              </a:spcBef>
              <a:spcAft>
                <a:spcPts val="0"/>
              </a:spcAft>
              <a:buNone/>
            </a:pPr>
            <a:r>
              <a:rPr lang="en-GB" sz="2100">
                <a:solidFill>
                  <a:srgbClr val="1D2228"/>
                </a:solidFill>
                <a:highlight>
                  <a:srgbClr val="FFFFFF"/>
                </a:highlight>
              </a:rPr>
              <a:t>- New Targets: NHS England has introduced a new target for 100% of scans to be reported within four weeks, aiming to improve diagnosis and treatment times </a:t>
            </a:r>
            <a:r>
              <a:rPr lang="en-GB" sz="2100">
                <a:solidFill>
                  <a:srgbClr val="1D2228"/>
                </a:solidFill>
                <a:highlight>
                  <a:srgbClr val="FFFFFF"/>
                </a:highlight>
              </a:rPr>
              <a:t>(</a:t>
            </a:r>
            <a:r>
              <a:rPr lang="en-GB" sz="1941">
                <a:solidFill>
                  <a:srgbClr val="222222"/>
                </a:solidFill>
                <a:highlight>
                  <a:srgbClr val="FFFFFF"/>
                </a:highlight>
              </a:rPr>
              <a:t>Nightingale et al., 2021)</a:t>
            </a:r>
            <a:r>
              <a:rPr lang="en-GB" sz="2100">
                <a:solidFill>
                  <a:srgbClr val="1D2228"/>
                </a:solidFill>
                <a:highlight>
                  <a:srgbClr val="FFFFFF"/>
                </a:highlight>
              </a:rPr>
              <a:t>.</a:t>
            </a:r>
            <a:endParaRPr sz="2100">
              <a:solidFill>
                <a:srgbClr val="1D2228"/>
              </a:solidFill>
              <a:highlight>
                <a:srgbClr val="FFFFFF"/>
              </a:highlight>
            </a:endParaRPr>
          </a:p>
          <a:p>
            <a:pPr indent="0" lvl="0" marL="0" rtl="0" algn="l">
              <a:spcBef>
                <a:spcPts val="1200"/>
              </a:spcBef>
              <a:spcAft>
                <a:spcPts val="0"/>
              </a:spcAft>
              <a:buClr>
                <a:schemeClr val="dk1"/>
              </a:buClr>
              <a:buSzPct val="52380"/>
              <a:buFont typeface="Arial"/>
              <a:buNone/>
            </a:pPr>
            <a:r>
              <a:t/>
            </a:r>
            <a:endParaRPr sz="2100">
              <a:solidFill>
                <a:srgbClr val="1D2228"/>
              </a:solidFill>
              <a:highlight>
                <a:srgbClr val="FFFFFF"/>
              </a:highlight>
            </a:endParaRPr>
          </a:p>
          <a:p>
            <a:pPr indent="0" lvl="0" marL="0" rtl="0" algn="l">
              <a:spcBef>
                <a:spcPts val="1200"/>
              </a:spcBef>
              <a:spcAft>
                <a:spcPts val="0"/>
              </a:spcAft>
              <a:buNone/>
            </a:pPr>
            <a:r>
              <a:rPr lang="en-GB" sz="2100">
                <a:solidFill>
                  <a:srgbClr val="1D2228"/>
                </a:solidFill>
                <a:highlight>
                  <a:srgbClr val="FFFFFF"/>
                </a:highlight>
              </a:rPr>
              <a:t>- Investment in Radiology: Increased investment in radiology departments could help address workforce shortages and capacity issues (</a:t>
            </a:r>
            <a:r>
              <a:rPr lang="en-GB" sz="1941">
                <a:solidFill>
                  <a:srgbClr val="222222"/>
                </a:solidFill>
                <a:highlight>
                  <a:srgbClr val="FFFFFF"/>
                </a:highlight>
              </a:rPr>
              <a:t>Nightingale et al., 2021)</a:t>
            </a:r>
            <a:r>
              <a:rPr lang="en-GB" sz="2100">
                <a:solidFill>
                  <a:srgbClr val="1D2228"/>
                </a:solidFill>
                <a:highlight>
                  <a:srgbClr val="FFFFFF"/>
                </a:highlight>
              </a:rPr>
              <a:t>.</a:t>
            </a:r>
            <a:endParaRPr sz="2100">
              <a:solidFill>
                <a:srgbClr val="1D2228"/>
              </a:solidFill>
              <a:highlight>
                <a:srgbClr val="FFFFFF"/>
              </a:highlight>
            </a:endParaRPr>
          </a:p>
          <a:p>
            <a:pPr indent="0" lvl="0" marL="228600" marR="152400" rtl="0" algn="l">
              <a:spcBef>
                <a:spcPts val="1200"/>
              </a:spcBef>
              <a:spcAft>
                <a:spcPts val="0"/>
              </a:spcAft>
              <a:buNone/>
            </a:pPr>
            <a:r>
              <a:t/>
            </a:r>
            <a:endParaRPr sz="1932">
              <a:solidFill>
                <a:srgbClr val="1D2228"/>
              </a:solidFill>
              <a:highlight>
                <a:srgbClr val="FFFFFF"/>
              </a:highlight>
            </a:endParaRPr>
          </a:p>
          <a:p>
            <a:pPr indent="0" lvl="0" marL="228600" marR="152400" rtl="0" algn="l">
              <a:spcBef>
                <a:spcPts val="0"/>
              </a:spcBef>
              <a:spcAft>
                <a:spcPts val="0"/>
              </a:spcAft>
              <a:buNone/>
            </a:pPr>
            <a:r>
              <a:rPr lang="en-GB" sz="1932">
                <a:solidFill>
                  <a:srgbClr val="1D2228"/>
                </a:solidFill>
                <a:highlight>
                  <a:srgbClr val="FFFFFF"/>
                </a:highlight>
              </a:rPr>
              <a:t>- Insourcing Clinical Services: NHS Shared Business Services has launched a framework agreement allowing NHS trusts to engage vetted suppliers to deliver clinical services directly within their facilities. This approach optimizes existing resources, increases patient throughput, and aims to meet the 18-week referral-to-treatment target </a:t>
            </a:r>
            <a:r>
              <a:rPr lang="en-GB" sz="2118">
                <a:solidFill>
                  <a:srgbClr val="222222"/>
                </a:solidFill>
                <a:highlight>
                  <a:srgbClr val="FFFFFF"/>
                </a:highlight>
              </a:rPr>
              <a:t>(Dorussen et al., 2024)</a:t>
            </a:r>
            <a:r>
              <a:rPr lang="en-GB" sz="1932">
                <a:solidFill>
                  <a:srgbClr val="1D2228"/>
                </a:solidFill>
                <a:highlight>
                  <a:srgbClr val="FFFFFF"/>
                </a:highlight>
              </a:rPr>
              <a:t>.</a:t>
            </a:r>
            <a:endParaRPr sz="1932">
              <a:solidFill>
                <a:srgbClr val="1D2228"/>
              </a:solidFill>
              <a:highlight>
                <a:srgbClr val="FFFFFF"/>
              </a:highlight>
            </a:endParaRPr>
          </a:p>
          <a:p>
            <a:pPr indent="0" lvl="0" marL="0" rtl="0" algn="l">
              <a:spcBef>
                <a:spcPts val="0"/>
              </a:spcBef>
              <a:spcAft>
                <a:spcPts val="0"/>
              </a:spcAft>
              <a:buNone/>
            </a:pPr>
            <a:r>
              <a:t/>
            </a:r>
            <a:endParaRPr sz="2100">
              <a:solidFill>
                <a:srgbClr val="1D2228"/>
              </a:solidFill>
              <a:highlight>
                <a:srgbClr val="FFFFFF"/>
              </a:highlight>
            </a:endParaRPr>
          </a:p>
          <a:p>
            <a:pPr indent="0" lvl="0" marL="0" rtl="0" algn="l">
              <a:spcBef>
                <a:spcPts val="1200"/>
              </a:spcBef>
              <a:spcAft>
                <a:spcPts val="1200"/>
              </a:spcAft>
              <a:buNone/>
            </a:pPr>
            <a:r>
              <a:t/>
            </a:r>
            <a:endParaRPr/>
          </a:p>
        </p:txBody>
      </p:sp>
      <p:sp>
        <p:nvSpPr>
          <p:cNvPr id="209" name="Google Shape;209;p3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37"/>
          <p:cNvSpPr txBox="1"/>
          <p:nvPr>
            <p:ph idx="1" type="body"/>
          </p:nvPr>
        </p:nvSpPr>
        <p:spPr>
          <a:xfrm>
            <a:off x="105275" y="76375"/>
            <a:ext cx="8916900" cy="4953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000">
                <a:solidFill>
                  <a:srgbClr val="1D2228"/>
                </a:solidFill>
                <a:highlight>
                  <a:srgbClr val="FFFFFF"/>
                </a:highlight>
              </a:rPr>
              <a:t>There are several theories and models that explain waiting times in healthcare, </a:t>
            </a:r>
            <a:r>
              <a:rPr lang="en-GB" sz="1918">
                <a:solidFill>
                  <a:srgbClr val="222222"/>
                </a:solidFill>
                <a:highlight>
                  <a:srgbClr val="FFFFFF"/>
                </a:highlight>
              </a:rPr>
              <a:t>(Dorussen et al., 2024)</a:t>
            </a:r>
            <a:endParaRPr>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Theories and Models</a:t>
            </a:r>
            <a:endParaRPr sz="20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1. Queueing Theory: A mathematical approach to understanding waiting times, queueing theory analyzes the flow of patients through a healthcare system </a:t>
            </a:r>
            <a:r>
              <a:rPr lang="en-GB" sz="1500">
                <a:solidFill>
                  <a:srgbClr val="222222"/>
                </a:solidFill>
                <a:highlight>
                  <a:srgbClr val="FFFFFF"/>
                </a:highlight>
              </a:rPr>
              <a:t>(</a:t>
            </a:r>
            <a:r>
              <a:rPr lang="en-GB" sz="1500">
                <a:solidFill>
                  <a:srgbClr val="222222"/>
                </a:solidFill>
                <a:highlight>
                  <a:srgbClr val="FFFFFF"/>
                </a:highlight>
              </a:rPr>
              <a:t>Saini and Sharma, 2022)</a:t>
            </a:r>
            <a:r>
              <a:rPr lang="en-GB" sz="2500">
                <a:solidFill>
                  <a:srgbClr val="1D2228"/>
                </a:solidFill>
                <a:highlight>
                  <a:srgbClr val="FFFFFF"/>
                </a:highlight>
              </a:rPr>
              <a:t>.</a:t>
            </a:r>
            <a:endParaRPr sz="25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2. Supply and Demand Theory: This theory suggests that waiting times are influenced by the balance between the supply of healthcare services and the demand for those services </a:t>
            </a:r>
            <a:r>
              <a:rPr lang="en-GB" sz="1500">
                <a:solidFill>
                  <a:srgbClr val="222222"/>
                </a:solidFill>
                <a:highlight>
                  <a:srgbClr val="FFFFFF"/>
                </a:highlight>
              </a:rPr>
              <a:t>(Saini and Sharma,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3. Priority Queueing Theory: This theory takes into account the prioritization of patients based on their medical needs, with more urgent cases being treated first </a:t>
            </a:r>
            <a:r>
              <a:rPr lang="en-GB" sz="1500">
                <a:solidFill>
                  <a:srgbClr val="222222"/>
                </a:solidFill>
                <a:highlight>
                  <a:srgbClr val="FFFFFF"/>
                </a:highlight>
              </a:rPr>
              <a:t>(Saini and Sharma,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1200"/>
              </a:spcAft>
              <a:buNone/>
            </a:pPr>
            <a:r>
              <a:t/>
            </a:r>
            <a:endParaRPr/>
          </a:p>
        </p:txBody>
      </p:sp>
      <p:sp>
        <p:nvSpPr>
          <p:cNvPr id="215" name="Google Shape;215;p3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38"/>
          <p:cNvSpPr txBox="1"/>
          <p:nvPr>
            <p:ph idx="1" type="body"/>
          </p:nvPr>
        </p:nvSpPr>
        <p:spPr>
          <a:xfrm>
            <a:off x="260475" y="321250"/>
            <a:ext cx="8520600" cy="4682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Clr>
                <a:schemeClr val="dk1"/>
              </a:buClr>
              <a:buSzPts val="1100"/>
              <a:buFont typeface="Arial"/>
              <a:buNone/>
            </a:pPr>
            <a:r>
              <a:rPr lang="en-GB" sz="2000">
                <a:solidFill>
                  <a:srgbClr val="1D2228"/>
                </a:solidFill>
                <a:highlight>
                  <a:srgbClr val="FFFFFF"/>
                </a:highlight>
              </a:rPr>
              <a:t>A mathematical approach to understanding waiting times</a:t>
            </a:r>
            <a:endParaRPr/>
          </a:p>
        </p:txBody>
      </p:sp>
      <p:pic>
        <p:nvPicPr>
          <p:cNvPr id="221" name="Google Shape;221;p38"/>
          <p:cNvPicPr preferRelativeResize="0"/>
          <p:nvPr/>
        </p:nvPicPr>
        <p:blipFill>
          <a:blip r:embed="rId3">
            <a:alphaModFix/>
          </a:blip>
          <a:stretch>
            <a:fillRect/>
          </a:stretch>
        </p:blipFill>
        <p:spPr>
          <a:xfrm>
            <a:off x="1426225" y="904775"/>
            <a:ext cx="5286950" cy="3515350"/>
          </a:xfrm>
          <a:prstGeom prst="rect">
            <a:avLst/>
          </a:prstGeom>
          <a:noFill/>
          <a:ln>
            <a:noFill/>
          </a:ln>
        </p:spPr>
      </p:pic>
      <p:sp>
        <p:nvSpPr>
          <p:cNvPr id="222" name="Google Shape;222;p38"/>
          <p:cNvSpPr txBox="1"/>
          <p:nvPr/>
        </p:nvSpPr>
        <p:spPr>
          <a:xfrm>
            <a:off x="1303300" y="4491850"/>
            <a:ext cx="5491800" cy="409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sz="1500">
                <a:solidFill>
                  <a:srgbClr val="222222"/>
                </a:solidFill>
                <a:highlight>
                  <a:srgbClr val="FFFFFF"/>
                </a:highlight>
              </a:rPr>
              <a:t>Saini and Sharma, 2022</a:t>
            </a:r>
            <a:endParaRPr sz="1800">
              <a:solidFill>
                <a:schemeClr val="dk2"/>
              </a:solidFill>
            </a:endParaRPr>
          </a:p>
        </p:txBody>
      </p:sp>
      <p:sp>
        <p:nvSpPr>
          <p:cNvPr id="223" name="Google Shape;223;p3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39"/>
          <p:cNvSpPr txBox="1"/>
          <p:nvPr>
            <p:ph idx="1" type="body"/>
          </p:nvPr>
        </p:nvSpPr>
        <p:spPr>
          <a:xfrm>
            <a:off x="74300" y="117650"/>
            <a:ext cx="8958300" cy="5025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sz="2000">
                <a:solidFill>
                  <a:srgbClr val="1D2228"/>
                </a:solidFill>
                <a:highlight>
                  <a:srgbClr val="FFFFFF"/>
                </a:highlight>
              </a:rPr>
              <a:t>Applications</a:t>
            </a:r>
            <a:endParaRPr b="1" sz="2000">
              <a:solidFill>
                <a:srgbClr val="1D2228"/>
              </a:solidFill>
              <a:highlight>
                <a:srgbClr val="FFFFFF"/>
              </a:highlight>
            </a:endParaRPr>
          </a:p>
          <a:p>
            <a:pPr indent="0" lvl="0" marL="0" rtl="0" algn="l">
              <a:spcBef>
                <a:spcPts val="1200"/>
              </a:spcBef>
              <a:spcAft>
                <a:spcPts val="0"/>
              </a:spcAft>
              <a:buNone/>
            </a:pPr>
            <a:r>
              <a:rPr lang="en-GB" sz="2000">
                <a:solidFill>
                  <a:srgbClr val="1D2228"/>
                </a:solidFill>
                <a:highlight>
                  <a:srgbClr val="FFFFFF"/>
                </a:highlight>
              </a:rPr>
              <a:t>1. </a:t>
            </a:r>
            <a:r>
              <a:rPr b="1" lang="en-GB" sz="2000">
                <a:solidFill>
                  <a:srgbClr val="1D2228"/>
                </a:solidFill>
                <a:highlight>
                  <a:srgbClr val="FFFFFF"/>
                </a:highlight>
              </a:rPr>
              <a:t>Healthcare Management:</a:t>
            </a:r>
            <a:r>
              <a:rPr lang="en-GB" sz="2000">
                <a:solidFill>
                  <a:srgbClr val="1D2228"/>
                </a:solidFill>
                <a:highlight>
                  <a:srgbClr val="FFFFFF"/>
                </a:highlight>
              </a:rPr>
              <a:t> Understanding waiting times theories can help healthcare managers optimise resource allocation and reduce waiting times </a:t>
            </a:r>
            <a:r>
              <a:rPr lang="en-GB" sz="1500">
                <a:solidFill>
                  <a:srgbClr val="222222"/>
                </a:solidFill>
                <a:highlight>
                  <a:srgbClr val="FFFFFF"/>
                </a:highlight>
              </a:rPr>
              <a:t>(Saini and Sharma,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2. </a:t>
            </a:r>
            <a:r>
              <a:rPr b="1" lang="en-GB" sz="2000">
                <a:solidFill>
                  <a:srgbClr val="1D2228"/>
                </a:solidFill>
                <a:highlight>
                  <a:srgbClr val="FFFFFF"/>
                </a:highlight>
              </a:rPr>
              <a:t>Operations Research: </a:t>
            </a:r>
            <a:r>
              <a:rPr lang="en-GB" sz="2000">
                <a:solidFill>
                  <a:srgbClr val="1D2228"/>
                </a:solidFill>
                <a:highlight>
                  <a:srgbClr val="FFFFFF"/>
                </a:highlight>
              </a:rPr>
              <a:t>Queueing theory and other waiting times models can be applied to optimise healthcare operations and improve patient flow </a:t>
            </a:r>
            <a:r>
              <a:rPr lang="en-GB" sz="1500">
                <a:solidFill>
                  <a:srgbClr val="222222"/>
                </a:solidFill>
                <a:highlight>
                  <a:srgbClr val="FFFFFF"/>
                </a:highlight>
              </a:rPr>
              <a:t>(Saini and Sharma, 2022)</a:t>
            </a:r>
            <a:r>
              <a:rPr lang="en-GB" sz="2000">
                <a:solidFill>
                  <a:srgbClr val="1D2228"/>
                </a:solidFill>
                <a:highlight>
                  <a:srgbClr val="FFFFFF"/>
                </a:highlight>
              </a:rPr>
              <a:t>.</a:t>
            </a:r>
            <a:endParaRPr sz="20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2000">
                <a:solidFill>
                  <a:srgbClr val="1D2228"/>
                </a:solidFill>
                <a:highlight>
                  <a:srgbClr val="FFFFFF"/>
                </a:highlight>
              </a:rPr>
              <a:t>3. </a:t>
            </a:r>
            <a:r>
              <a:rPr b="1" lang="en-GB" sz="2000">
                <a:solidFill>
                  <a:srgbClr val="1D2228"/>
                </a:solidFill>
                <a:highlight>
                  <a:srgbClr val="FFFFFF"/>
                </a:highlight>
              </a:rPr>
              <a:t>Policy Development:</a:t>
            </a:r>
            <a:r>
              <a:rPr lang="en-GB" sz="2000">
                <a:solidFill>
                  <a:srgbClr val="1D2228"/>
                </a:solidFill>
                <a:highlight>
                  <a:srgbClr val="FFFFFF"/>
                </a:highlight>
              </a:rPr>
              <a:t> Waiting times theories can inform policy decisions aimed at reducing waiting times and improving access to care </a:t>
            </a:r>
            <a:r>
              <a:rPr lang="en-GB" sz="1500">
                <a:solidFill>
                  <a:srgbClr val="222222"/>
                </a:solidFill>
                <a:highlight>
                  <a:srgbClr val="FFFFFF"/>
                </a:highlight>
              </a:rPr>
              <a:t>(Saini and Sharma, 2022)</a:t>
            </a:r>
            <a:endParaRPr sz="20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a:solidFill>
                  <a:srgbClr val="1D2228"/>
                </a:solidFill>
                <a:highlight>
                  <a:srgbClr val="FFFFFF"/>
                </a:highlight>
              </a:rPr>
              <a:t>By applying these theories and models, healthcare professionals and policymakers can develop strategies to reduce waiting times, improve patient satisfaction, and enhance the overall quality of care.</a:t>
            </a:r>
            <a:endParaRPr>
              <a:solidFill>
                <a:srgbClr val="1D2228"/>
              </a:solidFill>
              <a:highlight>
                <a:srgbClr val="FFFFFF"/>
              </a:highlight>
            </a:endParaRPr>
          </a:p>
          <a:p>
            <a:pPr indent="0" lvl="0" marL="0" rtl="0" algn="l">
              <a:spcBef>
                <a:spcPts val="1200"/>
              </a:spcBef>
              <a:spcAft>
                <a:spcPts val="1200"/>
              </a:spcAft>
              <a:buNone/>
            </a:pPr>
            <a:r>
              <a:t/>
            </a:r>
            <a:endParaRPr/>
          </a:p>
        </p:txBody>
      </p:sp>
      <p:sp>
        <p:nvSpPr>
          <p:cNvPr id="229" name="Google Shape;229;p3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40"/>
          <p:cNvSpPr txBox="1"/>
          <p:nvPr>
            <p:ph idx="1" type="body"/>
          </p:nvPr>
        </p:nvSpPr>
        <p:spPr>
          <a:xfrm>
            <a:off x="84625" y="76375"/>
            <a:ext cx="8927400" cy="4840200"/>
          </a:xfrm>
          <a:prstGeom prst="rect">
            <a:avLst/>
          </a:prstGeom>
        </p:spPr>
        <p:txBody>
          <a:bodyPr anchorCtr="0" anchor="t" bIns="91425" lIns="91425" spcFirstLastPara="1" rIns="91425" wrap="square" tIns="91425">
            <a:noAutofit/>
          </a:bodyPr>
          <a:lstStyle/>
          <a:p>
            <a:pPr indent="0" lvl="0" marL="228600" marR="152400" rtl="0" algn="l">
              <a:spcBef>
                <a:spcPts val="0"/>
              </a:spcBef>
              <a:spcAft>
                <a:spcPts val="0"/>
              </a:spcAft>
              <a:buClr>
                <a:schemeClr val="dk1"/>
              </a:buClr>
              <a:buSzPts val="1100"/>
              <a:buFont typeface="Arial"/>
              <a:buNone/>
            </a:pPr>
            <a:r>
              <a:rPr lang="en-GB" sz="1400">
                <a:solidFill>
                  <a:srgbClr val="1D2228"/>
                </a:solidFill>
                <a:highlight>
                  <a:srgbClr val="FFFFFF"/>
                </a:highlight>
              </a:rPr>
              <a:t>- Artificial Intelligence (AI): The NHS is rolling out AI technology to reduce missed appointments and free up staff time. AI algorithms predict likely missed appointments using anonymized data, including weather, traffic, and job factors, and offer back-up bookings. This initiative has shown a 30% fall in non-attendances in pilot programs </a:t>
            </a:r>
            <a:r>
              <a:rPr lang="en-GB" sz="1700">
                <a:solidFill>
                  <a:srgbClr val="1D2228"/>
                </a:solidFill>
                <a:highlight>
                  <a:srgbClr val="FFFFFF"/>
                </a:highlight>
              </a:rPr>
              <a:t>(</a:t>
            </a:r>
            <a:r>
              <a:rPr lang="en-GB" sz="1300">
                <a:solidFill>
                  <a:srgbClr val="222222"/>
                </a:solidFill>
                <a:highlight>
                  <a:srgbClr val="FFFFFF"/>
                </a:highlight>
              </a:rPr>
              <a:t>Holloway, 2025)</a:t>
            </a:r>
            <a:r>
              <a:rPr lang="en-GB" sz="1400">
                <a:solidFill>
                  <a:srgbClr val="1D2228"/>
                </a:solidFill>
                <a:highlight>
                  <a:srgbClr val="FFFFFF"/>
                </a:highlight>
              </a:rPr>
              <a:t>.</a:t>
            </a:r>
            <a:endParaRPr sz="1400">
              <a:solidFill>
                <a:srgbClr val="1D2228"/>
              </a:solidFill>
              <a:highlight>
                <a:srgbClr val="FFFFFF"/>
              </a:highlight>
            </a:endParaRPr>
          </a:p>
          <a:p>
            <a:pPr indent="0" lvl="0" marL="228600" marR="152400" rtl="0" algn="l">
              <a:spcBef>
                <a:spcPts val="0"/>
              </a:spcBef>
              <a:spcAft>
                <a:spcPts val="0"/>
              </a:spcAft>
              <a:buClr>
                <a:schemeClr val="dk1"/>
              </a:buClr>
              <a:buSzPts val="1100"/>
              <a:buFont typeface="Arial"/>
              <a:buNone/>
            </a:pPr>
            <a:r>
              <a:rPr lang="en-GB" sz="1400">
                <a:solidFill>
                  <a:srgbClr val="1D2228"/>
                </a:solidFill>
                <a:highlight>
                  <a:srgbClr val="FFFFFF"/>
                </a:highlight>
              </a:rPr>
              <a:t>- Targeted Support Teams: The government has deployed top clinicians to NHS hospitals in areas with high economic inactivity, resulting in waiting lists decreasing at more than double the national rate. These teams introduce more productive working methods, such as running operating theatres like Formula One pit stops </a:t>
            </a:r>
            <a:r>
              <a:rPr lang="en-GB" sz="1700">
                <a:solidFill>
                  <a:srgbClr val="1D2228"/>
                </a:solidFill>
                <a:highlight>
                  <a:srgbClr val="FFFFFF"/>
                </a:highlight>
              </a:rPr>
              <a:t>(</a:t>
            </a:r>
            <a:r>
              <a:rPr lang="en-GB" sz="1300">
                <a:solidFill>
                  <a:srgbClr val="222222"/>
                </a:solidFill>
                <a:highlight>
                  <a:srgbClr val="FFFFFF"/>
                </a:highlight>
              </a:rPr>
              <a:t>Holloway, 2025)</a:t>
            </a:r>
            <a:r>
              <a:rPr lang="en-GB" sz="1400">
                <a:solidFill>
                  <a:srgbClr val="1D2228"/>
                </a:solidFill>
                <a:highlight>
                  <a:srgbClr val="FFFFFF"/>
                </a:highlight>
              </a:rPr>
              <a:t>.</a:t>
            </a:r>
            <a:endParaRPr sz="1400">
              <a:solidFill>
                <a:srgbClr val="1D2228"/>
              </a:solidFill>
              <a:highlight>
                <a:srgbClr val="FFFFFF"/>
              </a:highlight>
            </a:endParaRPr>
          </a:p>
          <a:p>
            <a:pPr indent="0" lvl="0" marL="228600" marR="152400" rtl="0" algn="l">
              <a:spcBef>
                <a:spcPts val="0"/>
              </a:spcBef>
              <a:spcAft>
                <a:spcPts val="0"/>
              </a:spcAft>
              <a:buClr>
                <a:schemeClr val="dk1"/>
              </a:buClr>
              <a:buSzPts val="1100"/>
              <a:buFont typeface="Arial"/>
              <a:buNone/>
            </a:pPr>
            <a:r>
              <a:rPr lang="en-GB" sz="1400">
                <a:solidFill>
                  <a:srgbClr val="1D2228"/>
                </a:solidFill>
                <a:highlight>
                  <a:srgbClr val="FFFFFF"/>
                </a:highlight>
              </a:rPr>
              <a:t>- Elective Recovery Combined Framework Agreement Solution: This solution supports NHS trusts in increasing patient throughput and achieving key healthcare objectives. By integrating insourcing into their operational strategies, trusts can mitigate the impact of long waiting lists and optimize resource use </a:t>
            </a:r>
            <a:r>
              <a:rPr lang="en-GB" sz="1700">
                <a:solidFill>
                  <a:srgbClr val="1D2228"/>
                </a:solidFill>
                <a:highlight>
                  <a:srgbClr val="FFFFFF"/>
                </a:highlight>
              </a:rPr>
              <a:t>(</a:t>
            </a:r>
            <a:r>
              <a:rPr lang="en-GB" sz="1300">
                <a:solidFill>
                  <a:srgbClr val="222222"/>
                </a:solidFill>
                <a:highlight>
                  <a:srgbClr val="FFFFFF"/>
                </a:highlight>
              </a:rPr>
              <a:t>Holloway, 2025)</a:t>
            </a:r>
            <a:r>
              <a:rPr lang="en-GB" sz="1400">
                <a:solidFill>
                  <a:srgbClr val="1D2228"/>
                </a:solidFill>
                <a:highlight>
                  <a:srgbClr val="FFFFFF"/>
                </a:highlight>
              </a:rPr>
              <a:t>.</a:t>
            </a:r>
            <a:endParaRPr sz="1400">
              <a:solidFill>
                <a:srgbClr val="1D2228"/>
              </a:solidFill>
              <a:highlight>
                <a:srgbClr val="FFFFFF"/>
              </a:highlight>
            </a:endParaRPr>
          </a:p>
          <a:p>
            <a:pPr indent="0" lvl="0" marL="228600" marR="152400" rtl="0" algn="l">
              <a:spcBef>
                <a:spcPts val="0"/>
              </a:spcBef>
              <a:spcAft>
                <a:spcPts val="0"/>
              </a:spcAft>
              <a:buClr>
                <a:schemeClr val="dk1"/>
              </a:buClr>
              <a:buSzPts val="1100"/>
              <a:buFont typeface="Arial"/>
              <a:buNone/>
            </a:pPr>
            <a:r>
              <a:rPr lang="en-GB" sz="1400">
                <a:solidFill>
                  <a:srgbClr val="1D2228"/>
                </a:solidFill>
                <a:highlight>
                  <a:srgbClr val="FFFFFF"/>
                </a:highlight>
              </a:rPr>
              <a:t>- Streamlined Priorities and Success Measures: NHS England has reduced national targets from 32 to 18, focusing on what matters most to patients and reducing waiting times. The new national ambition is for 65% of patients to receive elective treatment within 18 weeks by March 2026 </a:t>
            </a:r>
            <a:r>
              <a:rPr lang="en-GB" sz="1700">
                <a:solidFill>
                  <a:srgbClr val="1D2228"/>
                </a:solidFill>
                <a:highlight>
                  <a:srgbClr val="FFFFFF"/>
                </a:highlight>
              </a:rPr>
              <a:t>(</a:t>
            </a:r>
            <a:r>
              <a:rPr lang="en-GB" sz="1300">
                <a:solidFill>
                  <a:srgbClr val="222222"/>
                </a:solidFill>
                <a:highlight>
                  <a:srgbClr val="FFFFFF"/>
                </a:highlight>
              </a:rPr>
              <a:t>Holloway, 2025)</a:t>
            </a:r>
            <a:r>
              <a:rPr lang="en-GB" sz="1700">
                <a:solidFill>
                  <a:srgbClr val="1D2228"/>
                </a:solidFill>
                <a:highlight>
                  <a:srgbClr val="FFFFFF"/>
                </a:highlight>
              </a:rPr>
              <a:t>.</a:t>
            </a:r>
            <a:endParaRPr sz="1700">
              <a:solidFill>
                <a:srgbClr val="1D2228"/>
              </a:solidFill>
              <a:highlight>
                <a:srgbClr val="FFFFFF"/>
              </a:highlight>
            </a:endParaRPr>
          </a:p>
          <a:p>
            <a:pPr indent="0" lvl="0" marL="228600" marR="152400" rtl="0" algn="l">
              <a:spcBef>
                <a:spcPts val="0"/>
              </a:spcBef>
              <a:spcAft>
                <a:spcPts val="0"/>
              </a:spcAft>
              <a:buClr>
                <a:schemeClr val="dk1"/>
              </a:buClr>
              <a:buSzPts val="1100"/>
              <a:buFont typeface="Arial"/>
              <a:buNone/>
            </a:pPr>
            <a:r>
              <a:rPr lang="en-GB" sz="1400">
                <a:solidFill>
                  <a:srgbClr val="1D2228"/>
                </a:solidFill>
                <a:highlight>
                  <a:srgbClr val="FFFFFF"/>
                </a:highlight>
              </a:rPr>
              <a:t>- Increased Productivity and Efficiency: The NHS is driving efficiencies, i</a:t>
            </a:r>
            <a:r>
              <a:rPr b="1" lang="en-GB" sz="1400">
                <a:solidFill>
                  <a:srgbClr val="1D2228"/>
                </a:solidFill>
                <a:highlight>
                  <a:srgbClr val="FFFFFF"/>
                </a:highlight>
              </a:rPr>
              <a:t>ncluding reducing agency spend by 30% and achieving a 4% overall improvement in productivity.</a:t>
            </a:r>
            <a:r>
              <a:rPr lang="en-GB" sz="1400">
                <a:solidFill>
                  <a:srgbClr val="1D2228"/>
                </a:solidFill>
                <a:highlight>
                  <a:srgbClr val="FFFFFF"/>
                </a:highlight>
              </a:rPr>
              <a:t> These efforts aim to deliver better outcomes for patients while making the most of available resources </a:t>
            </a:r>
            <a:r>
              <a:rPr lang="en-GB" sz="1700">
                <a:solidFill>
                  <a:srgbClr val="1D2228"/>
                </a:solidFill>
                <a:highlight>
                  <a:srgbClr val="FFFFFF"/>
                </a:highlight>
              </a:rPr>
              <a:t>(</a:t>
            </a:r>
            <a:r>
              <a:rPr lang="en-GB" sz="1300">
                <a:solidFill>
                  <a:srgbClr val="222222"/>
                </a:solidFill>
                <a:highlight>
                  <a:srgbClr val="FFFFFF"/>
                </a:highlight>
              </a:rPr>
              <a:t>Holloway, 2025)</a:t>
            </a:r>
            <a:r>
              <a:rPr lang="en-GB" sz="1400">
                <a:solidFill>
                  <a:srgbClr val="1D2228"/>
                </a:solidFill>
                <a:highlight>
                  <a:srgbClr val="FFFFFF"/>
                </a:highlight>
              </a:rPr>
              <a:t>.</a:t>
            </a:r>
            <a:endParaRPr sz="1400">
              <a:solidFill>
                <a:srgbClr val="1D2228"/>
              </a:solidFill>
              <a:highlight>
                <a:srgbClr val="FFFFFF"/>
              </a:highlight>
            </a:endParaRPr>
          </a:p>
          <a:p>
            <a:pPr indent="0" lvl="0" marL="0" rtl="0" algn="l">
              <a:spcBef>
                <a:spcPts val="0"/>
              </a:spcBef>
              <a:spcAft>
                <a:spcPts val="1200"/>
              </a:spcAft>
              <a:buNone/>
            </a:pPr>
            <a:r>
              <a:t/>
            </a:r>
            <a:endParaRPr/>
          </a:p>
        </p:txBody>
      </p:sp>
      <p:sp>
        <p:nvSpPr>
          <p:cNvPr id="235" name="Google Shape;235;p4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41"/>
          <p:cNvSpPr txBox="1"/>
          <p:nvPr>
            <p:ph idx="1" type="body"/>
          </p:nvPr>
        </p:nvSpPr>
        <p:spPr>
          <a:xfrm>
            <a:off x="94950" y="76375"/>
            <a:ext cx="8937600" cy="4912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sz="1400">
                <a:solidFill>
                  <a:srgbClr val="1D2228"/>
                </a:solidFill>
                <a:highlight>
                  <a:srgbClr val="FFFFFF"/>
                </a:highlight>
              </a:rPr>
              <a:t>Here are some arguments against waiting lists in healthcare </a:t>
            </a:r>
            <a:r>
              <a:rPr lang="en-GB" sz="1218">
                <a:solidFill>
                  <a:srgbClr val="222222"/>
                </a:solidFill>
                <a:highlight>
                  <a:srgbClr val="FFFFFF"/>
                </a:highlight>
              </a:rPr>
              <a:t>(Dorussen et al., 2024)</a:t>
            </a:r>
            <a:r>
              <a:rPr lang="en-GB" sz="1158">
                <a:solidFill>
                  <a:srgbClr val="1D2228"/>
                </a:solidFill>
                <a:highlight>
                  <a:srgbClr val="FFFFFF"/>
                </a:highlight>
              </a:rPr>
              <a:t>.</a:t>
            </a:r>
            <a:r>
              <a:rPr lang="en-GB" sz="647">
                <a:solidFill>
                  <a:srgbClr val="1D2228"/>
                </a:solidFill>
                <a:highlight>
                  <a:srgbClr val="FFFFFF"/>
                </a:highlight>
              </a:rPr>
              <a:t> </a:t>
            </a:r>
            <a:endParaRPr b="1"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1. Delayed Care: Waiting lists can lead to delayed diagnosis and treatment, which can worsen health outcomes and reduce the effectiveness of treatment.</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2. Increased Suffering: Long waiting times can cause patients to experience prolonged suffering, anxiety, and stress.</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3. Inequitable Access: Waiting lists can disproportionately affect certain populations, such as those with lower socioeconomic status or those living in rural areas.</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4. Reduced Quality of Life: Waiting for medical treatment can impact a patient's quality of life, including their ability to work, socialize, and engage in daily activities.</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5. Increased Healthcare Costs: Delayed care can lead to more complex and costly treatments, which can increase healthcare costs in the long run.</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6. Patient Dissatisfaction: Long waiting times can lead to patient dissatisfaction, which can negatively impact patient-provider relationships and overall healthcare experiences.</a:t>
            </a:r>
            <a:endParaRPr sz="1400">
              <a:solidFill>
                <a:srgbClr val="1D2228"/>
              </a:solidFill>
              <a:highlight>
                <a:srgbClr val="FFFFFF"/>
              </a:highlight>
            </a:endParaRPr>
          </a:p>
          <a:p>
            <a:pPr indent="0" lvl="0" marL="0" rtl="0" algn="l">
              <a:spcBef>
                <a:spcPts val="1200"/>
              </a:spcBef>
              <a:spcAft>
                <a:spcPts val="0"/>
              </a:spcAft>
              <a:buClr>
                <a:schemeClr val="dk1"/>
              </a:buClr>
              <a:buSzPts val="1100"/>
              <a:buFont typeface="Arial"/>
              <a:buNone/>
            </a:pPr>
            <a:r>
              <a:rPr lang="en-GB" sz="1400">
                <a:solidFill>
                  <a:srgbClr val="1D2228"/>
                </a:solidFill>
                <a:highlight>
                  <a:srgbClr val="FFFFFF"/>
                </a:highlight>
              </a:rPr>
              <a:t>7. Clinical Deterioration: Waiting for treatment can lead to clinical deterioration, particularly for patients with chronic or progressive conditions.</a:t>
            </a:r>
            <a:endParaRPr sz="1400">
              <a:solidFill>
                <a:srgbClr val="1D2228"/>
              </a:solidFill>
              <a:highlight>
                <a:srgbClr val="FFFFFF"/>
              </a:highlight>
            </a:endParaRPr>
          </a:p>
          <a:p>
            <a:pPr indent="0" lvl="0" marL="0" rtl="0" algn="l">
              <a:spcBef>
                <a:spcPts val="1200"/>
              </a:spcBef>
              <a:spcAft>
                <a:spcPts val="1200"/>
              </a:spcAft>
              <a:buNone/>
            </a:pPr>
            <a:r>
              <a:t/>
            </a:r>
            <a:endParaRPr/>
          </a:p>
        </p:txBody>
      </p:sp>
      <p:sp>
        <p:nvSpPr>
          <p:cNvPr id="241" name="Google Shape;241;p4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42"/>
          <p:cNvSpPr txBox="1"/>
          <p:nvPr/>
        </p:nvSpPr>
        <p:spPr>
          <a:xfrm>
            <a:off x="-49494" y="10"/>
            <a:ext cx="9243000" cy="4571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2400">
                <a:solidFill>
                  <a:srgbClr val="1D2228"/>
                </a:solidFill>
                <a:highlight>
                  <a:srgbClr val="FFFFFF"/>
                </a:highlight>
              </a:rPr>
              <a:t>Potential Solutions</a:t>
            </a:r>
            <a:endParaRPr b="1" sz="2400">
              <a:solidFill>
                <a:srgbClr val="1D2228"/>
              </a:solidFill>
              <a:highlight>
                <a:srgbClr val="FFFFFF"/>
              </a:highlight>
            </a:endParaRPr>
          </a:p>
          <a:p>
            <a:pPr indent="0" lvl="0" marL="0" rtl="0" algn="l">
              <a:spcBef>
                <a:spcPts val="0"/>
              </a:spcBef>
              <a:spcAft>
                <a:spcPts val="0"/>
              </a:spcAft>
              <a:buNone/>
            </a:pPr>
            <a:r>
              <a:rPr lang="en-GB" sz="2400">
                <a:solidFill>
                  <a:srgbClr val="1D2228"/>
                </a:solidFill>
                <a:highlight>
                  <a:srgbClr val="FFFFFF"/>
                </a:highlight>
              </a:rPr>
              <a:t>1. </a:t>
            </a:r>
            <a:r>
              <a:rPr b="1" lang="en-GB" sz="2400">
                <a:solidFill>
                  <a:srgbClr val="1D2228"/>
                </a:solidFill>
                <a:highlight>
                  <a:srgbClr val="FFFFFF"/>
                </a:highlight>
              </a:rPr>
              <a:t>Increasing Healthcare Funding:</a:t>
            </a:r>
            <a:r>
              <a:rPr lang="en-GB" sz="2400">
                <a:solidFill>
                  <a:srgbClr val="1D2228"/>
                </a:solidFill>
                <a:highlight>
                  <a:srgbClr val="FFFFFF"/>
                </a:highlight>
              </a:rPr>
              <a:t> Increasing funding for healthcare services can help reduce waiting times and improve access to care </a:t>
            </a:r>
            <a:r>
              <a:rPr lang="en-GB" sz="1218">
                <a:solidFill>
                  <a:srgbClr val="222222"/>
                </a:solidFill>
                <a:highlight>
                  <a:srgbClr val="FFFFFF"/>
                </a:highlight>
              </a:rPr>
              <a:t>(Dorussen et al., 2024)</a:t>
            </a:r>
            <a:r>
              <a:rPr lang="en-GB" sz="2400">
                <a:solidFill>
                  <a:srgbClr val="1D2228"/>
                </a:solidFill>
                <a:highlight>
                  <a:srgbClr val="FFFFFF"/>
                </a:highlight>
              </a:rPr>
              <a:t>.</a:t>
            </a:r>
            <a:endParaRPr sz="2400">
              <a:solidFill>
                <a:srgbClr val="1D2228"/>
              </a:solidFill>
              <a:highlight>
                <a:srgbClr val="FFFFFF"/>
              </a:highlight>
            </a:endParaRPr>
          </a:p>
          <a:p>
            <a:pPr indent="0" lvl="0" marL="0" rtl="0" algn="l">
              <a:spcBef>
                <a:spcPts val="0"/>
              </a:spcBef>
              <a:spcAft>
                <a:spcPts val="0"/>
              </a:spcAft>
              <a:buNone/>
            </a:pPr>
            <a:r>
              <a:rPr lang="en-GB" sz="2400">
                <a:solidFill>
                  <a:srgbClr val="1D2228"/>
                </a:solidFill>
                <a:highlight>
                  <a:srgbClr val="FFFFFF"/>
                </a:highlight>
              </a:rPr>
              <a:t>2. </a:t>
            </a:r>
            <a:r>
              <a:rPr b="1" lang="en-GB" sz="2400">
                <a:solidFill>
                  <a:srgbClr val="1D2228"/>
                </a:solidFill>
                <a:highlight>
                  <a:srgbClr val="FFFFFF"/>
                </a:highlight>
              </a:rPr>
              <a:t>Improving Healthcare Efficiency:</a:t>
            </a:r>
            <a:r>
              <a:rPr lang="en-GB" sz="2400">
                <a:solidFill>
                  <a:srgbClr val="1D2228"/>
                </a:solidFill>
                <a:highlight>
                  <a:srgbClr val="FFFFFF"/>
                </a:highlight>
              </a:rPr>
              <a:t> Streamlining healthcare  processes and improving efficiency can help reduce waiting times </a:t>
            </a:r>
            <a:endParaRPr sz="2400">
              <a:solidFill>
                <a:srgbClr val="1D2228"/>
              </a:solidFill>
              <a:highlight>
                <a:srgbClr val="FFFFFF"/>
              </a:highlight>
            </a:endParaRPr>
          </a:p>
          <a:p>
            <a:pPr indent="0" lvl="0" marL="0" rtl="0" algn="l">
              <a:spcBef>
                <a:spcPts val="0"/>
              </a:spcBef>
              <a:spcAft>
                <a:spcPts val="0"/>
              </a:spcAft>
              <a:buNone/>
            </a:pPr>
            <a:r>
              <a:rPr lang="en-GB" sz="2400">
                <a:solidFill>
                  <a:srgbClr val="1D2228"/>
                </a:solidFill>
                <a:highlight>
                  <a:srgbClr val="FFFFFF"/>
                </a:highlight>
              </a:rPr>
              <a:t>3. </a:t>
            </a:r>
            <a:r>
              <a:rPr b="1" lang="en-GB" sz="2400">
                <a:solidFill>
                  <a:srgbClr val="1D2228"/>
                </a:solidFill>
                <a:highlight>
                  <a:srgbClr val="FFFFFF"/>
                </a:highlight>
              </a:rPr>
              <a:t>Expanding Healthcare Capacity:</a:t>
            </a:r>
            <a:r>
              <a:rPr lang="en-GB" sz="2400">
                <a:solidFill>
                  <a:srgbClr val="1D2228"/>
                </a:solidFill>
                <a:highlight>
                  <a:srgbClr val="FFFFFF"/>
                </a:highlight>
              </a:rPr>
              <a:t> Increasing the capacity of healthcare services, such as by hiring more staff or opening new facilities, can help reduce waiting times </a:t>
            </a:r>
            <a:r>
              <a:rPr lang="en-GB" sz="1218">
                <a:solidFill>
                  <a:srgbClr val="222222"/>
                </a:solidFill>
                <a:highlight>
                  <a:srgbClr val="FFFFFF"/>
                </a:highlight>
              </a:rPr>
              <a:t>(Dorussen et al., 2024)</a:t>
            </a:r>
            <a:r>
              <a:rPr lang="en-GB" sz="2400">
                <a:solidFill>
                  <a:srgbClr val="1D2228"/>
                </a:solidFill>
                <a:highlight>
                  <a:srgbClr val="FFFFFF"/>
                </a:highlight>
              </a:rPr>
              <a:t>.</a:t>
            </a:r>
            <a:endParaRPr sz="2400">
              <a:solidFill>
                <a:srgbClr val="1D2228"/>
              </a:solidFill>
              <a:highlight>
                <a:srgbClr val="FFFFFF"/>
              </a:highlight>
            </a:endParaRPr>
          </a:p>
          <a:p>
            <a:pPr indent="0" lvl="0" marL="0" rtl="0" algn="l">
              <a:spcBef>
                <a:spcPts val="0"/>
              </a:spcBef>
              <a:spcAft>
                <a:spcPts val="0"/>
              </a:spcAft>
              <a:buNone/>
            </a:pPr>
            <a:r>
              <a:rPr lang="en-GB" sz="2400">
                <a:solidFill>
                  <a:srgbClr val="1D2228"/>
                </a:solidFill>
                <a:highlight>
                  <a:srgbClr val="FFFFFF"/>
                </a:highlight>
              </a:rPr>
              <a:t>4. </a:t>
            </a:r>
            <a:r>
              <a:rPr b="1" lang="en-GB" sz="2400">
                <a:solidFill>
                  <a:srgbClr val="1D2228"/>
                </a:solidFill>
                <a:highlight>
                  <a:srgbClr val="FFFFFF"/>
                </a:highlight>
              </a:rPr>
              <a:t>Prioritising Patients:</a:t>
            </a:r>
            <a:r>
              <a:rPr lang="en-GB" sz="2400">
                <a:solidFill>
                  <a:srgbClr val="1D2228"/>
                </a:solidFill>
                <a:highlight>
                  <a:srgbClr val="FFFFFF"/>
                </a:highlight>
              </a:rPr>
              <a:t> Implementing effective triage systems and prioritizing patients based on clinical need can help ensure that those with the most urgent needs are treated first </a:t>
            </a:r>
            <a:r>
              <a:rPr lang="en-GB" sz="1218">
                <a:solidFill>
                  <a:srgbClr val="222222"/>
                </a:solidFill>
                <a:highlight>
                  <a:srgbClr val="FFFFFF"/>
                </a:highlight>
              </a:rPr>
              <a:t>(Dorussen et al., 2024)</a:t>
            </a:r>
            <a:r>
              <a:rPr lang="en-GB" sz="2400">
                <a:solidFill>
                  <a:srgbClr val="1D2228"/>
                </a:solidFill>
                <a:highlight>
                  <a:srgbClr val="FFFFFF"/>
                </a:highlight>
              </a:rPr>
              <a:t>.</a:t>
            </a:r>
            <a:endParaRPr sz="2400">
              <a:solidFill>
                <a:srgbClr val="1D2228"/>
              </a:solidFill>
              <a:highlight>
                <a:srgbClr val="FFFFFF"/>
              </a:highlight>
            </a:endParaRPr>
          </a:p>
        </p:txBody>
      </p:sp>
      <p:sp>
        <p:nvSpPr>
          <p:cNvPr id="247" name="Google Shape;247;p4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43"/>
          <p:cNvSpPr txBox="1"/>
          <p:nvPr>
            <p:ph idx="1" type="body"/>
          </p:nvPr>
        </p:nvSpPr>
        <p:spPr>
          <a:xfrm>
            <a:off x="63975" y="138300"/>
            <a:ext cx="9030600" cy="49434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None/>
            </a:pPr>
            <a:r>
              <a:rPr lang="en-GB"/>
              <a:t>References</a:t>
            </a:r>
            <a:endParaRPr/>
          </a:p>
          <a:p>
            <a:pPr indent="0" lvl="0" marL="0" rtl="0" algn="l">
              <a:spcBef>
                <a:spcPts val="1200"/>
              </a:spcBef>
              <a:spcAft>
                <a:spcPts val="0"/>
              </a:spcAft>
              <a:buNone/>
            </a:pPr>
            <a:r>
              <a:rPr lang="en-GB" sz="1000">
                <a:solidFill>
                  <a:srgbClr val="222222"/>
                </a:solidFill>
                <a:highlight>
                  <a:srgbClr val="FFFFFF"/>
                </a:highlight>
              </a:rPr>
              <a:t>Dorussen, H., Hansen, M.E., Pickering, S.D., Reifler, J., Scotto, T.J., Sunahara, Y. and Yen, D., 2024. The influence of waiting times and sociopolitical variables on public trust in healthcare: A cross-sectional study of the NHS in England. </a:t>
            </a:r>
            <a:r>
              <a:rPr i="1" lang="en-GB" sz="1000">
                <a:solidFill>
                  <a:srgbClr val="222222"/>
                </a:solidFill>
                <a:highlight>
                  <a:srgbClr val="FFFFFF"/>
                </a:highlight>
              </a:rPr>
              <a:t>Public Health in Practice</a:t>
            </a:r>
            <a:r>
              <a:rPr lang="en-GB" sz="1000">
                <a:solidFill>
                  <a:srgbClr val="222222"/>
                </a:solidFill>
                <a:highlight>
                  <a:srgbClr val="FFFFFF"/>
                </a:highlight>
              </a:rPr>
              <a:t>, </a:t>
            </a:r>
            <a:r>
              <a:rPr i="1" lang="en-GB" sz="1000">
                <a:solidFill>
                  <a:srgbClr val="222222"/>
                </a:solidFill>
                <a:highlight>
                  <a:srgbClr val="FFFFFF"/>
                </a:highlight>
              </a:rPr>
              <a:t>7</a:t>
            </a:r>
            <a:r>
              <a:rPr lang="en-GB" sz="1000">
                <a:solidFill>
                  <a:srgbClr val="222222"/>
                </a:solidFill>
                <a:highlight>
                  <a:srgbClr val="FFFFFF"/>
                </a:highlight>
              </a:rPr>
              <a:t>, p.100484.</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Biya, M., Gezahagn, M., Birhanu, B., Yitbarek, K., Getachew, N. and Beyene, W., 2022. Waiting time and its associated factors in patients presenting to outpatient departments at Public Hospitals of Jimma Zone, Southwest Ethiopia. </a:t>
            </a:r>
            <a:r>
              <a:rPr i="1" lang="en-GB" sz="1000">
                <a:solidFill>
                  <a:srgbClr val="222222"/>
                </a:solidFill>
                <a:highlight>
                  <a:srgbClr val="FFFFFF"/>
                </a:highlight>
              </a:rPr>
              <a:t>BMC Health Services Research</a:t>
            </a:r>
            <a:r>
              <a:rPr lang="en-GB" sz="1000">
                <a:solidFill>
                  <a:srgbClr val="222222"/>
                </a:solidFill>
                <a:highlight>
                  <a:srgbClr val="FFFFFF"/>
                </a:highlight>
              </a:rPr>
              <a:t>, </a:t>
            </a:r>
            <a:r>
              <a:rPr i="1" lang="en-GB" sz="1000">
                <a:solidFill>
                  <a:srgbClr val="222222"/>
                </a:solidFill>
                <a:highlight>
                  <a:srgbClr val="FFFFFF"/>
                </a:highlight>
              </a:rPr>
              <a:t>22</a:t>
            </a:r>
            <a:r>
              <a:rPr lang="en-GB" sz="1000">
                <a:solidFill>
                  <a:srgbClr val="222222"/>
                </a:solidFill>
                <a:highlight>
                  <a:srgbClr val="FFFFFF"/>
                </a:highlight>
              </a:rPr>
              <a:t>(1), p.107.</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Punton, Georgia, Alyson L. Dodd, and Andrew McNeill. "‘You’re on the waiting list’: An interpretive phenomenological analysis of young adults’ experiences of waiting lists within mental health services in the UK." </a:t>
            </a:r>
            <a:r>
              <a:rPr i="1" lang="en-GB" sz="1000">
                <a:solidFill>
                  <a:srgbClr val="222222"/>
                </a:solidFill>
                <a:highlight>
                  <a:srgbClr val="FFFFFF"/>
                </a:highlight>
              </a:rPr>
              <a:t>Plos one</a:t>
            </a:r>
            <a:r>
              <a:rPr lang="en-GB" sz="1000">
                <a:solidFill>
                  <a:srgbClr val="222222"/>
                </a:solidFill>
                <a:highlight>
                  <a:srgbClr val="FFFFFF"/>
                </a:highlight>
              </a:rPr>
              <a:t> 17, no. 3 (2022): e0265542.</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Konstantinidis, Kleanthis. "The shortage of radiographers: A global crisis in healthcare." </a:t>
            </a:r>
            <a:r>
              <a:rPr i="1" lang="en-GB" sz="1000">
                <a:solidFill>
                  <a:srgbClr val="222222"/>
                </a:solidFill>
                <a:highlight>
                  <a:srgbClr val="FFFFFF"/>
                </a:highlight>
              </a:rPr>
              <a:t>Journal of medical imaging and radiation sciences</a:t>
            </a:r>
            <a:r>
              <a:rPr lang="en-GB" sz="1000">
                <a:solidFill>
                  <a:srgbClr val="222222"/>
                </a:solidFill>
                <a:highlight>
                  <a:srgbClr val="FFFFFF"/>
                </a:highlight>
              </a:rPr>
              <a:t> 55, no. 4 (2024): 101333.</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Blythe, Nicola, and Shilpa Ross. "Strategies to reduce waiting times for elective care." </a:t>
            </a:r>
            <a:r>
              <a:rPr i="1" lang="en-GB" sz="1000">
                <a:solidFill>
                  <a:srgbClr val="222222"/>
                </a:solidFill>
                <a:highlight>
                  <a:srgbClr val="FFFFFF"/>
                </a:highlight>
              </a:rPr>
              <a:t>London: King's Fund</a:t>
            </a:r>
            <a:r>
              <a:rPr lang="en-GB" sz="1000">
                <a:solidFill>
                  <a:srgbClr val="222222"/>
                </a:solidFill>
                <a:highlight>
                  <a:srgbClr val="FFFFFF"/>
                </a:highlight>
              </a:rPr>
              <a:t> (2022).</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Butterfield, E. and Skelton, E., 2025. The effect of an enhanced fetal growth ultrasound protocol on pregnancy outcomes: A retrospective service evaluation within a single UK National Health Service centre between 2014 and 2022. </a:t>
            </a:r>
            <a:r>
              <a:rPr i="1" lang="en-GB" sz="1000">
                <a:solidFill>
                  <a:srgbClr val="222222"/>
                </a:solidFill>
                <a:highlight>
                  <a:srgbClr val="FFFFFF"/>
                </a:highlight>
              </a:rPr>
              <a:t>Ultrasound</a:t>
            </a:r>
            <a:r>
              <a:rPr lang="en-GB" sz="1000">
                <a:solidFill>
                  <a:srgbClr val="222222"/>
                </a:solidFill>
                <a:highlight>
                  <a:srgbClr val="FFFFFF"/>
                </a:highlight>
              </a:rPr>
              <a:t>, </a:t>
            </a:r>
            <a:r>
              <a:rPr i="1" lang="en-GB" sz="1000">
                <a:solidFill>
                  <a:srgbClr val="222222"/>
                </a:solidFill>
                <a:highlight>
                  <a:srgbClr val="FFFFFF"/>
                </a:highlight>
              </a:rPr>
              <a:t>33</a:t>
            </a:r>
            <a:r>
              <a:rPr lang="en-GB" sz="1000">
                <a:solidFill>
                  <a:srgbClr val="222222"/>
                </a:solidFill>
                <a:highlight>
                  <a:srgbClr val="FFFFFF"/>
                </a:highlight>
              </a:rPr>
              <a:t>(2), pp.91-100.</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Limiri, D.M., 2025. The Impact of Long Wait Times on Patient Health Outcomes: The Growing NHS Crisis. </a:t>
            </a:r>
            <a:r>
              <a:rPr i="1" lang="en-GB" sz="1000">
                <a:solidFill>
                  <a:srgbClr val="222222"/>
                </a:solidFill>
                <a:highlight>
                  <a:srgbClr val="FFFFFF"/>
                </a:highlight>
              </a:rPr>
              <a:t>Premier Journal of Public Health</a:t>
            </a:r>
            <a:r>
              <a:rPr lang="en-GB" sz="1000">
                <a:solidFill>
                  <a:srgbClr val="222222"/>
                </a:solidFill>
                <a:highlight>
                  <a:srgbClr val="FFFFFF"/>
                </a:highlight>
              </a:rPr>
              <a:t>.</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Nightingale, J., Burton, M., Appleyard, R., Sevens, T. and Campbell, S., 2021. Retention of radiographers: a qualitative exploration of factors influencing decisions to leave or remain within the NHS. </a:t>
            </a:r>
            <a:r>
              <a:rPr i="1" lang="en-GB" sz="1000">
                <a:solidFill>
                  <a:srgbClr val="222222"/>
                </a:solidFill>
                <a:highlight>
                  <a:srgbClr val="FFFFFF"/>
                </a:highlight>
              </a:rPr>
              <a:t>Radiography</a:t>
            </a:r>
            <a:r>
              <a:rPr lang="en-GB" sz="1000">
                <a:solidFill>
                  <a:srgbClr val="222222"/>
                </a:solidFill>
                <a:highlight>
                  <a:srgbClr val="FFFFFF"/>
                </a:highlight>
              </a:rPr>
              <a:t>, </a:t>
            </a:r>
            <a:r>
              <a:rPr i="1" lang="en-GB" sz="1000">
                <a:solidFill>
                  <a:srgbClr val="222222"/>
                </a:solidFill>
                <a:highlight>
                  <a:srgbClr val="FFFFFF"/>
                </a:highlight>
              </a:rPr>
              <a:t>27</a:t>
            </a:r>
            <a:r>
              <a:rPr lang="en-GB" sz="1000">
                <a:solidFill>
                  <a:srgbClr val="222222"/>
                </a:solidFill>
                <a:highlight>
                  <a:srgbClr val="FFFFFF"/>
                </a:highlight>
              </a:rPr>
              <a:t>(3), pp.795-802.</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Saini, B. and Sharma, K.C., 2022. Application of queuing theory for improved efficiency in healthcare systems. </a:t>
            </a:r>
            <a:r>
              <a:rPr i="1" lang="en-GB" sz="1000">
                <a:solidFill>
                  <a:srgbClr val="222222"/>
                </a:solidFill>
                <a:highlight>
                  <a:srgbClr val="FFFFFF"/>
                </a:highlight>
              </a:rPr>
              <a:t>International Journal of Engineering, Science and Mathematics</a:t>
            </a:r>
            <a:r>
              <a:rPr lang="en-GB" sz="1000">
                <a:solidFill>
                  <a:srgbClr val="222222"/>
                </a:solidFill>
                <a:highlight>
                  <a:srgbClr val="FFFFFF"/>
                </a:highlight>
              </a:rPr>
              <a:t>, </a:t>
            </a:r>
            <a:r>
              <a:rPr i="1" lang="en-GB" sz="1000">
                <a:solidFill>
                  <a:srgbClr val="222222"/>
                </a:solidFill>
                <a:highlight>
                  <a:srgbClr val="FFFFFF"/>
                </a:highlight>
              </a:rPr>
              <a:t>11</a:t>
            </a:r>
            <a:r>
              <a:rPr lang="en-GB" sz="1000">
                <a:solidFill>
                  <a:srgbClr val="222222"/>
                </a:solidFill>
                <a:highlight>
                  <a:srgbClr val="FFFFFF"/>
                </a:highlight>
              </a:rPr>
              <a:t>(11), pp.110-121.</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Kirk-Wade, E., Harker, R. and Stiebahl, S., 2024. </a:t>
            </a:r>
            <a:r>
              <a:rPr i="1" lang="en-GB" sz="1000">
                <a:solidFill>
                  <a:srgbClr val="222222"/>
                </a:solidFill>
                <a:highlight>
                  <a:srgbClr val="FFFFFF"/>
                </a:highlight>
              </a:rPr>
              <a:t>NHS key statistics: England</a:t>
            </a:r>
            <a:r>
              <a:rPr lang="en-GB" sz="1000">
                <a:solidFill>
                  <a:srgbClr val="222222"/>
                </a:solidFill>
                <a:highlight>
                  <a:srgbClr val="FFFFFF"/>
                </a:highlight>
              </a:rPr>
              <a:t> [online]</a:t>
            </a:r>
            <a:endParaRPr sz="1000">
              <a:solidFill>
                <a:srgbClr val="222222"/>
              </a:solidFill>
              <a:highlight>
                <a:srgbClr val="FFFFFF"/>
              </a:highlight>
            </a:endParaRPr>
          </a:p>
          <a:p>
            <a:pPr indent="0" lvl="0" marL="0" rtl="0" algn="l">
              <a:spcBef>
                <a:spcPts val="1200"/>
              </a:spcBef>
              <a:spcAft>
                <a:spcPts val="0"/>
              </a:spcAft>
              <a:buNone/>
            </a:pPr>
            <a:r>
              <a:rPr lang="en-GB" sz="1000">
                <a:solidFill>
                  <a:srgbClr val="222222"/>
                </a:solidFill>
                <a:highlight>
                  <a:srgbClr val="FFFFFF"/>
                </a:highlight>
              </a:rPr>
              <a:t>Holloway, V., 2025. Plans, plans everywhere: but not a direction in sight?. </a:t>
            </a:r>
            <a:r>
              <a:rPr i="1" lang="en-GB" sz="1000">
                <a:solidFill>
                  <a:srgbClr val="222222"/>
                </a:solidFill>
                <a:highlight>
                  <a:srgbClr val="FFFFFF"/>
                </a:highlight>
              </a:rPr>
              <a:t>The Bulletin of the Royal College of Surgeons of England</a:t>
            </a:r>
            <a:r>
              <a:rPr lang="en-GB" sz="1000">
                <a:solidFill>
                  <a:srgbClr val="222222"/>
                </a:solidFill>
                <a:highlight>
                  <a:srgbClr val="FFFFFF"/>
                </a:highlight>
              </a:rPr>
              <a:t>, </a:t>
            </a:r>
            <a:r>
              <a:rPr i="1" lang="en-GB" sz="1000">
                <a:solidFill>
                  <a:srgbClr val="222222"/>
                </a:solidFill>
                <a:highlight>
                  <a:srgbClr val="FFFFFF"/>
                </a:highlight>
              </a:rPr>
              <a:t>107</a:t>
            </a:r>
            <a:r>
              <a:rPr lang="en-GB" sz="1000">
                <a:solidFill>
                  <a:srgbClr val="222222"/>
                </a:solidFill>
                <a:highlight>
                  <a:srgbClr val="FFFFFF"/>
                </a:highlight>
              </a:rPr>
              <a:t>(2), pp.56-57.</a:t>
            </a:r>
            <a:endParaRPr sz="1000">
              <a:solidFill>
                <a:srgbClr val="222222"/>
              </a:solidFill>
              <a:highlight>
                <a:srgbClr val="FFFFFF"/>
              </a:highlight>
            </a:endParaRPr>
          </a:p>
          <a:p>
            <a:pPr indent="0" lvl="0" marL="0" rtl="0" algn="l">
              <a:spcBef>
                <a:spcPts val="1200"/>
              </a:spcBef>
              <a:spcAft>
                <a:spcPts val="1200"/>
              </a:spcAft>
              <a:buNone/>
            </a:pPr>
            <a:r>
              <a:t/>
            </a:r>
            <a:endParaRPr sz="1000">
              <a:solidFill>
                <a:srgbClr val="222222"/>
              </a:solidFill>
              <a:highlight>
                <a:srgbClr val="FFFFFF"/>
              </a:highlight>
            </a:endParaRPr>
          </a:p>
        </p:txBody>
      </p:sp>
      <p:sp>
        <p:nvSpPr>
          <p:cNvPr id="253" name="Google Shape;253;p4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44"/>
          <p:cNvSpPr txBox="1"/>
          <p:nvPr>
            <p:ph idx="1" type="body"/>
          </p:nvPr>
        </p:nvSpPr>
        <p:spPr>
          <a:xfrm>
            <a:off x="74300" y="107325"/>
            <a:ext cx="8989200" cy="49746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GB"/>
              <a:t>USEFUL NHS LINKS</a:t>
            </a:r>
            <a:endParaRPr b="1"/>
          </a:p>
          <a:p>
            <a:pPr indent="0" lvl="0" marL="0" rtl="0" algn="l">
              <a:spcBef>
                <a:spcPts val="1200"/>
              </a:spcBef>
              <a:spcAft>
                <a:spcPts val="0"/>
              </a:spcAft>
              <a:buNone/>
            </a:pPr>
            <a:r>
              <a:rPr lang="en-GB" u="sng">
                <a:solidFill>
                  <a:schemeClr val="hlink"/>
                </a:solidFill>
                <a:hlinkClick r:id="rId3"/>
              </a:rPr>
              <a:t>https://www.healthcareers.nhs.uk/</a:t>
            </a:r>
            <a:endParaRPr/>
          </a:p>
          <a:p>
            <a:pPr indent="0" lvl="0" marL="0" rtl="0" algn="l">
              <a:spcBef>
                <a:spcPts val="1200"/>
              </a:spcBef>
              <a:spcAft>
                <a:spcPts val="0"/>
              </a:spcAft>
              <a:buNone/>
            </a:pPr>
            <a:r>
              <a:rPr lang="en-GB" u="sng">
                <a:solidFill>
                  <a:schemeClr val="hlink"/>
                </a:solidFill>
                <a:hlinkClick r:id="rId4"/>
              </a:rPr>
              <a:t>https://www.jobs.nhs.uk/candidate</a:t>
            </a:r>
            <a:endParaRPr/>
          </a:p>
          <a:p>
            <a:pPr indent="0" lvl="0" marL="0" rtl="0" algn="l">
              <a:spcBef>
                <a:spcPts val="1200"/>
              </a:spcBef>
              <a:spcAft>
                <a:spcPts val="0"/>
              </a:spcAft>
              <a:buClr>
                <a:schemeClr val="dk1"/>
              </a:buClr>
              <a:buSzPts val="1100"/>
              <a:buFont typeface="Arial"/>
              <a:buNone/>
            </a:pPr>
            <a:r>
              <a:rPr lang="en-GB" u="sng">
                <a:solidFill>
                  <a:schemeClr val="accent5"/>
                </a:solidFill>
                <a:hlinkClick r:id="rId5">
                  <a:extLst>
                    <a:ext uri="{A12FA001-AC4F-418D-AE19-62706E023703}">
                      <ahyp:hlinkClr val="tx"/>
                    </a:ext>
                  </a:extLst>
                </a:hlinkClick>
              </a:rPr>
              <a:t>https://www.trac.jobs/</a:t>
            </a:r>
            <a:endParaRPr/>
          </a:p>
          <a:p>
            <a:pPr indent="0" lvl="0" marL="0" rtl="0" algn="l">
              <a:spcBef>
                <a:spcPts val="1200"/>
              </a:spcBef>
              <a:spcAft>
                <a:spcPts val="0"/>
              </a:spcAft>
              <a:buNone/>
            </a:pPr>
            <a:r>
              <a:rPr lang="en-GB" u="sng">
                <a:solidFill>
                  <a:schemeClr val="hlink"/>
                </a:solidFill>
                <a:hlinkClick r:id="rId6"/>
              </a:rPr>
              <a:t>https://www.nhs.uk/</a:t>
            </a:r>
            <a:r>
              <a:rPr lang="en-GB"/>
              <a:t> - information and services to help you manage your health</a:t>
            </a:r>
            <a:endParaRPr/>
          </a:p>
          <a:p>
            <a:pPr indent="0" lvl="0" marL="0" rtl="0" algn="l">
              <a:spcBef>
                <a:spcPts val="1200"/>
              </a:spcBef>
              <a:spcAft>
                <a:spcPts val="0"/>
              </a:spcAft>
              <a:buNone/>
            </a:pPr>
            <a:r>
              <a:rPr lang="en-GB" u="sng">
                <a:solidFill>
                  <a:schemeClr val="hlink"/>
                </a:solidFill>
                <a:hlinkClick r:id="rId7"/>
              </a:rPr>
              <a:t>https://www.gov.uk/education/further-and-higher-education-skills-and-vocational-training</a:t>
            </a:r>
            <a:r>
              <a:rPr lang="en-GB"/>
              <a:t> - </a:t>
            </a:r>
            <a:r>
              <a:rPr lang="en-GB" sz="1200">
                <a:solidFill>
                  <a:srgbClr val="425563"/>
                </a:solidFill>
                <a:highlight>
                  <a:srgbClr val="FFFFFF"/>
                </a:highlight>
              </a:rPr>
              <a:t>apprenticeships, including the types of apprenticeships available, how they work and the training involved</a:t>
            </a:r>
            <a:endParaRPr/>
          </a:p>
          <a:p>
            <a:pPr indent="0" lvl="0" marL="0" rtl="0" algn="l">
              <a:spcBef>
                <a:spcPts val="1200"/>
              </a:spcBef>
              <a:spcAft>
                <a:spcPts val="0"/>
              </a:spcAft>
              <a:buNone/>
            </a:pPr>
            <a:r>
              <a:rPr lang="en-GB" u="sng">
                <a:solidFill>
                  <a:schemeClr val="hlink"/>
                </a:solidFill>
                <a:hlinkClick r:id="rId8"/>
              </a:rPr>
              <a:t>https://www.nhsbsa.nhs.uk/student-services</a:t>
            </a:r>
            <a:r>
              <a:rPr lang="en-GB"/>
              <a:t> - </a:t>
            </a:r>
            <a:r>
              <a:rPr lang="en-GB" sz="1200">
                <a:solidFill>
                  <a:srgbClr val="425563"/>
                </a:solidFill>
                <a:highlight>
                  <a:srgbClr val="FFFFFF"/>
                </a:highlight>
              </a:rPr>
              <a:t>financial support for students who want to enrol on a qualifying training course.</a:t>
            </a:r>
            <a:endParaRPr/>
          </a:p>
          <a:p>
            <a:pPr indent="0" lvl="0" marL="0" rtl="0" algn="l">
              <a:spcBef>
                <a:spcPts val="1200"/>
              </a:spcBef>
              <a:spcAft>
                <a:spcPts val="0"/>
              </a:spcAft>
              <a:buNone/>
            </a:pPr>
            <a:r>
              <a:rPr lang="en-GB" u="sng">
                <a:solidFill>
                  <a:schemeClr val="hlink"/>
                </a:solidFill>
                <a:hlinkClick r:id="rId9"/>
              </a:rPr>
              <a:t>https://nationalcareers.service.gov.uk/</a:t>
            </a:r>
            <a:r>
              <a:rPr lang="en-GB"/>
              <a:t> - government</a:t>
            </a:r>
            <a:endParaRPr/>
          </a:p>
          <a:p>
            <a:pPr indent="0" lvl="0" marL="0" rtl="0" algn="l">
              <a:spcBef>
                <a:spcPts val="1200"/>
              </a:spcBef>
              <a:spcAft>
                <a:spcPts val="0"/>
              </a:spcAft>
              <a:buNone/>
            </a:pPr>
            <a:r>
              <a:rPr lang="en-GB" u="sng">
                <a:solidFill>
                  <a:schemeClr val="hlink"/>
                </a:solidFill>
                <a:hlinkClick r:id="rId10"/>
              </a:rPr>
              <a:t>https://volunteering.england.nhs.uk/volunteer</a:t>
            </a:r>
            <a:endParaRPr/>
          </a:p>
          <a:p>
            <a:pPr indent="0" lvl="0" marL="0" rtl="0" algn="l">
              <a:spcBef>
                <a:spcPts val="1200"/>
              </a:spcBef>
              <a:spcAft>
                <a:spcPts val="1200"/>
              </a:spcAft>
              <a:buNone/>
            </a:pPr>
            <a:r>
              <a:t/>
            </a:r>
            <a:endParaRPr/>
          </a:p>
        </p:txBody>
      </p:sp>
      <p:sp>
        <p:nvSpPr>
          <p:cNvPr id="259" name="Google Shape;259;p4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45"/>
          <p:cNvSpPr txBox="1"/>
          <p:nvPr/>
        </p:nvSpPr>
        <p:spPr>
          <a:xfrm>
            <a:off x="82500" y="69000"/>
            <a:ext cx="8979000" cy="500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Time Permitting - Registration with HCPC (Health and Care </a:t>
            </a:r>
            <a:r>
              <a:rPr lang="en-GB" sz="1800">
                <a:solidFill>
                  <a:schemeClr val="dk2"/>
                </a:solidFill>
              </a:rPr>
              <a:t>Professions Council)</a:t>
            </a:r>
            <a:r>
              <a:rPr lang="en-GB" sz="1800">
                <a:solidFill>
                  <a:schemeClr val="dk2"/>
                </a:solidFill>
              </a:rPr>
              <a:t> and </a:t>
            </a:r>
            <a:r>
              <a:rPr lang="en-GB" sz="1800">
                <a:solidFill>
                  <a:schemeClr val="dk2"/>
                </a:solidFill>
              </a:rPr>
              <a:t>NMC</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rPr lang="en-GB"/>
              <a:t>There is a minimum amount of updating you are required to do:</a:t>
            </a:r>
            <a:endParaRPr/>
          </a:p>
          <a:p>
            <a:pPr indent="0" lvl="0" marL="0" rtl="0" algn="l">
              <a:spcBef>
                <a:spcPts val="0"/>
              </a:spcBef>
              <a:spcAft>
                <a:spcPts val="0"/>
              </a:spcAft>
              <a:buNone/>
            </a:pPr>
            <a:r>
              <a:rPr lang="en-GB"/>
              <a:t>0 to 2 years out of practice – no requirements</a:t>
            </a:r>
            <a:endParaRPr/>
          </a:p>
          <a:p>
            <a:pPr indent="0" lvl="0" marL="0" rtl="0" algn="l">
              <a:spcBef>
                <a:spcPts val="0"/>
              </a:spcBef>
              <a:spcAft>
                <a:spcPts val="0"/>
              </a:spcAft>
              <a:buNone/>
            </a:pPr>
            <a:r>
              <a:rPr lang="en-GB"/>
              <a:t>2 to 5 years out of practice – 30 days of updating</a:t>
            </a:r>
            <a:endParaRPr/>
          </a:p>
          <a:p>
            <a:pPr indent="0" lvl="0" marL="0" rtl="0" algn="l">
              <a:spcBef>
                <a:spcPts val="0"/>
              </a:spcBef>
              <a:spcAft>
                <a:spcPts val="0"/>
              </a:spcAft>
              <a:buNone/>
            </a:pPr>
            <a:r>
              <a:rPr lang="en-GB"/>
              <a:t>5 or more years out of practice – 60 days of updating</a:t>
            </a:r>
            <a:endParaRPr/>
          </a:p>
          <a:p>
            <a:pPr indent="0" lvl="0" marL="0" rtl="0" algn="l">
              <a:spcBef>
                <a:spcPts val="0"/>
              </a:spcBef>
              <a:spcAft>
                <a:spcPts val="0"/>
              </a:spcAft>
              <a:buClr>
                <a:schemeClr val="dk1"/>
              </a:buClr>
              <a:buSzPts val="1100"/>
              <a:buFont typeface="Arial"/>
              <a:buNone/>
            </a:pPr>
            <a:r>
              <a:rPr lang="en-GB"/>
              <a:t>We consider 1 day to be equivalent to 7 hours</a:t>
            </a:r>
            <a:endParaRPr/>
          </a:p>
          <a:p>
            <a:pPr indent="0" lvl="0" marL="0" rtl="0" algn="l">
              <a:spcBef>
                <a:spcPts val="0"/>
              </a:spcBef>
              <a:spcAft>
                <a:spcPts val="0"/>
              </a:spcAft>
              <a:buNone/>
            </a:pPr>
            <a:r>
              <a:t/>
            </a:r>
            <a:endParaRPr sz="1800">
              <a:solidFill>
                <a:schemeClr val="dk2"/>
              </a:solidFill>
            </a:endParaRPr>
          </a:p>
        </p:txBody>
      </p:sp>
      <p:sp>
        <p:nvSpPr>
          <p:cNvPr id="265" name="Google Shape;265;p4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46"/>
          <p:cNvSpPr txBox="1"/>
          <p:nvPr/>
        </p:nvSpPr>
        <p:spPr>
          <a:xfrm>
            <a:off x="104500" y="45075"/>
            <a:ext cx="8862900" cy="504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HCPC - </a:t>
            </a:r>
            <a:r>
              <a:rPr lang="en-GB" sz="1600">
                <a:solidFill>
                  <a:srgbClr val="C3C6D6"/>
                </a:solidFill>
                <a:highlight>
                  <a:srgbClr val="1F1F1F"/>
                </a:highlight>
              </a:rPr>
              <a:t>Arts therapists (art, drama, music) </a:t>
            </a:r>
            <a:endParaRPr sz="1600">
              <a:solidFill>
                <a:srgbClr val="C3C6D6"/>
              </a:solidFill>
              <a:highlight>
                <a:srgbClr val="1F1F1F"/>
              </a:highlight>
            </a:endParaRPr>
          </a:p>
          <a:p>
            <a:pPr indent="-330200" lvl="0" marL="457200" marR="63500" rtl="0" algn="l">
              <a:lnSpc>
                <a:spcPct val="137500"/>
              </a:lnSpc>
              <a:spcBef>
                <a:spcPts val="600"/>
              </a:spcBef>
              <a:spcAft>
                <a:spcPts val="0"/>
              </a:spcAft>
              <a:buClr>
                <a:srgbClr val="C3C6D6"/>
              </a:buClr>
              <a:buSzPts val="1600"/>
              <a:buChar char="●"/>
            </a:pPr>
            <a:r>
              <a:rPr lang="en-GB" sz="1600">
                <a:solidFill>
                  <a:srgbClr val="C3C6D6"/>
                </a:solidFill>
                <a:highlight>
                  <a:srgbClr val="1F1F1F"/>
                </a:highlight>
              </a:rPr>
              <a:t>Biomedical scientists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Chiropodists/Podiatrists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Clinical scientists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Dietitians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Hearing aid dispensers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Occupational therapists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Operating department practitioners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Orthoptists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Paramedics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Physiotherapists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Practitioner psychologists (clinical, counselling, educational, etc.)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Prosthetists/Orthotists </a:t>
            </a:r>
            <a:endParaRPr sz="1600">
              <a:solidFill>
                <a:srgbClr val="C3C6D6"/>
              </a:solidFill>
              <a:highlight>
                <a:srgbClr val="1F1F1F"/>
              </a:highlight>
            </a:endParaRPr>
          </a:p>
          <a:p>
            <a:pPr indent="-330200" lvl="0" marL="457200" marR="635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Radiographers </a:t>
            </a:r>
            <a:endParaRPr sz="1600">
              <a:solidFill>
                <a:srgbClr val="C3C6D6"/>
              </a:solidFill>
              <a:highlight>
                <a:srgbClr val="1F1F1F"/>
              </a:highlight>
            </a:endParaRPr>
          </a:p>
          <a:p>
            <a:pPr indent="-330200" lvl="0" marL="457200" rtl="0" algn="l">
              <a:lnSpc>
                <a:spcPct val="137500"/>
              </a:lnSpc>
              <a:spcBef>
                <a:spcPts val="0"/>
              </a:spcBef>
              <a:spcAft>
                <a:spcPts val="0"/>
              </a:spcAft>
              <a:buClr>
                <a:srgbClr val="C3C6D6"/>
              </a:buClr>
              <a:buSzPts val="1600"/>
              <a:buChar char="●"/>
            </a:pPr>
            <a:r>
              <a:rPr lang="en-GB" sz="1600">
                <a:solidFill>
                  <a:srgbClr val="C3C6D6"/>
                </a:solidFill>
                <a:highlight>
                  <a:srgbClr val="1F1F1F"/>
                </a:highlight>
              </a:rPr>
              <a:t>Speech and language therapists </a:t>
            </a:r>
            <a:endParaRPr sz="1600">
              <a:solidFill>
                <a:srgbClr val="C3C6D6"/>
              </a:solidFill>
              <a:highlight>
                <a:srgbClr val="1F1F1F"/>
              </a:highlight>
            </a:endParaRPr>
          </a:p>
          <a:p>
            <a:pPr indent="0" lvl="0" marL="0" rtl="0" algn="l">
              <a:spcBef>
                <a:spcPts val="1500"/>
              </a:spcBef>
              <a:spcAft>
                <a:spcPts val="0"/>
              </a:spcAft>
              <a:buNone/>
            </a:pPr>
            <a:r>
              <a:t/>
            </a:r>
            <a:endParaRPr sz="1800">
              <a:solidFill>
                <a:schemeClr val="dk2"/>
              </a:solidFill>
            </a:endParaRPr>
          </a:p>
        </p:txBody>
      </p:sp>
      <p:sp>
        <p:nvSpPr>
          <p:cNvPr id="271" name="Google Shape;271;p4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47"/>
          <p:cNvSpPr txBox="1"/>
          <p:nvPr/>
        </p:nvSpPr>
        <p:spPr>
          <a:xfrm>
            <a:off x="575825" y="188525"/>
            <a:ext cx="8155800" cy="475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pic>
        <p:nvPicPr>
          <p:cNvPr id="277" name="Google Shape;277;p47"/>
          <p:cNvPicPr preferRelativeResize="0"/>
          <p:nvPr/>
        </p:nvPicPr>
        <p:blipFill>
          <a:blip r:embed="rId3">
            <a:alphaModFix/>
          </a:blip>
          <a:stretch>
            <a:fillRect/>
          </a:stretch>
        </p:blipFill>
        <p:spPr>
          <a:xfrm>
            <a:off x="1108624" y="273700"/>
            <a:ext cx="7036970" cy="4669225"/>
          </a:xfrm>
          <a:prstGeom prst="rect">
            <a:avLst/>
          </a:prstGeom>
          <a:noFill/>
          <a:ln>
            <a:noFill/>
          </a:ln>
        </p:spPr>
      </p:pic>
      <p:sp>
        <p:nvSpPr>
          <p:cNvPr id="278" name="Google Shape;278;p4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