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17" r:id="rId5"/>
    <p:sldId id="308" r:id="rId6"/>
    <p:sldId id="278" r:id="rId7"/>
    <p:sldId id="309" r:id="rId8"/>
    <p:sldId id="263" r:id="rId9"/>
    <p:sldId id="310" r:id="rId10"/>
    <p:sldId id="311" r:id="rId11"/>
    <p:sldId id="312" r:id="rId12"/>
    <p:sldId id="314" r:id="rId13"/>
    <p:sldId id="315" r:id="rId14"/>
    <p:sldId id="318" r:id="rId15"/>
    <p:sldId id="319" r:id="rId16"/>
    <p:sldId id="320" r:id="rId17"/>
    <p:sldId id="321" r:id="rId18"/>
    <p:sldId id="322" r:id="rId19"/>
    <p:sldId id="32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36A58"/>
    <a:srgbClr val="505A47"/>
    <a:srgbClr val="D1D8B7"/>
    <a:srgbClr val="A09D79"/>
    <a:srgbClr val="AD5C4D"/>
    <a:srgbClr val="543E35"/>
    <a:srgbClr val="637700"/>
    <a:srgbClr val="FFF4ED"/>
    <a:srgbClr val="5E6A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B964F-878C-4E96-80E5-4DA321026ABF}" v="42" dt="2026-06-28T16:36:58.440"/>
  </p1510:revLst>
</p1510:revInfo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7/1/2026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73721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74091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8133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72499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099865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32748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birthsdeathsandmarriages/ageing?utm_source=chatgpt.com" TargetMode="External"/><Relationship Id="rId3" Type="http://schemas.openxmlformats.org/officeDocument/2006/relationships/hyperlink" Target="https://www.ageuk.org.uk/globalassets/age-uk/documents/reports-and-publications/later_life_uk_factsheet.pdf?utm_source=chatgpt.com" TargetMode="External"/><Relationship Id="rId7" Type="http://schemas.openxmlformats.org/officeDocument/2006/relationships/hyperlink" Target="https://www.ons.gov.uk?utm_source=chatgpt.com" TargetMode="External"/><Relationship Id="rId12" Type="http://schemas.openxmlformats.org/officeDocument/2006/relationships/hyperlink" Target="https://www.who.int/initiatives/decade-of-healthy-ageing?utm_source=chatgpt.com" TargetMode="External"/><Relationship Id="rId2" Type="http://schemas.openxmlformats.org/officeDocument/2006/relationships/hyperlink" Target="https://www.ageuk.org.uk?utm_source=chatgpt.com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longtermplan.nhs.uk/publication/nhs-long-term-plan/?utm_source=chatgpt.com" TargetMode="External"/><Relationship Id="rId11" Type="http://schemas.openxmlformats.org/officeDocument/2006/relationships/hyperlink" Target="https://www.who.int?utm_source=chatgpt.com" TargetMode="External"/><Relationship Id="rId5" Type="http://schemas.openxmlformats.org/officeDocument/2006/relationships/hyperlink" Target="https://www.england.nhs.uk?utm_source=chatgpt.com" TargetMode="External"/><Relationship Id="rId10" Type="http://schemas.openxmlformats.org/officeDocument/2006/relationships/hyperlink" Target="https://www.kingsfund.org.uk/projects/social-care-360?utm_source=chatgpt.com" TargetMode="External"/><Relationship Id="rId4" Type="http://schemas.openxmlformats.org/officeDocument/2006/relationships/hyperlink" Target="https://www.legislation.gov.uk/ukpga/2014/23/contents/enacted?utm_source=chatgpt.com" TargetMode="External"/><Relationship Id="rId9" Type="http://schemas.openxmlformats.org/officeDocument/2006/relationships/hyperlink" Target="https://www.kingsfund.org.uk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1265440"/>
            <a:ext cx="10360152" cy="5029200"/>
          </a:xfrm>
        </p:spPr>
        <p:txBody>
          <a:bodyPr anchor="ctr"/>
          <a:lstStyle/>
          <a:p>
            <a:r>
              <a:rPr lang="en-GB" b="1">
                <a:solidFill>
                  <a:srgbClr val="000000"/>
                </a:solidFill>
              </a:rPr>
              <a:t>Evaluating the Care and Support Needs of Older People</a:t>
            </a:r>
            <a:br>
              <a:rPr lang="en-GB" b="1">
                <a:solidFill>
                  <a:srgbClr val="000000"/>
                </a:solidFill>
              </a:rPr>
            </a:br>
            <a:br>
              <a:rPr lang="en-GB" b="1">
                <a:solidFill>
                  <a:srgbClr val="000000"/>
                </a:solidFill>
              </a:rPr>
            </a:b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Shakan Pitters</a:t>
            </a:r>
            <a:b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2319072</a:t>
            </a:r>
            <a:b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BMHP6027</a:t>
            </a:r>
            <a:b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Robert </a:t>
            </a:r>
            <a:r>
              <a:rPr lang="en-GB" sz="280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946412-64F3-B654-CEB0-425A4109EB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76162" y="5633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25"/>
    </mc:Choice>
    <mc:Fallback xmlns="">
      <p:transition spd="slow" advTm="9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3EE45-3924-5A20-4FDE-7EA6BBEBD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52" y="-1763672"/>
            <a:ext cx="5641848" cy="50292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INTRODUCTION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8" name="Picture Placeholder 21" descr="Person in black skirt and white shirt holding some dandelions">
            <a:extLst>
              <a:ext uri="{FF2B5EF4-FFF2-40B4-BE49-F238E27FC236}">
                <a16:creationId xmlns:a16="http://schemas.microsoft.com/office/drawing/2014/main" id="{FFD2BD9F-962D-9BA5-14BE-C9CD52FEF9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" b="18"/>
          <a:stretch/>
        </p:blipFill>
        <p:spPr>
          <a:xfrm>
            <a:off x="7401941" y="-28006"/>
            <a:ext cx="4790059" cy="658706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3DD01-3141-B530-50A5-C0FDAF92006D}"/>
              </a:ext>
            </a:extLst>
          </p:cNvPr>
          <p:cNvSpPr txBox="1"/>
          <p:nvPr/>
        </p:nvSpPr>
        <p:spPr>
          <a:xfrm>
            <a:off x="222080" y="1443841"/>
            <a:ext cx="610599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0000"/>
                </a:solidFill>
              </a:rPr>
              <a:t>• The UK population is ageing rapidly, creating significant implications for health and social care services.</a:t>
            </a:r>
          </a:p>
          <a:p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• Older people often experience complex physical, psychological and social care needs.</a:t>
            </a:r>
          </a:p>
          <a:p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• Maintaining functional ability, independence, choice and dignity are central principles of contemporary care.</a:t>
            </a:r>
          </a:p>
          <a:p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• This presentation critically evaluates the care, empowerment and support needs of older people, examines current UK interventions and policies, analyses challenges to independence, and proposes recommendations for service improvement.</a:t>
            </a:r>
          </a:p>
          <a:p>
            <a:br>
              <a:rPr lang="en-GB" b="1">
                <a:solidFill>
                  <a:srgbClr val="000000"/>
                </a:solidFill>
              </a:rPr>
            </a:br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(ONS, 2024; WHO, 2020)</a:t>
            </a:r>
          </a:p>
          <a:p>
            <a:pPr algn="l"/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293B5E-E2AE-0CAD-591F-A0AA47554C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28071" y="6128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32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159"/>
    </mc:Choice>
    <mc:Fallback xmlns="">
      <p:transition spd="slow" advTm="52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person holding a plant">
            <a:extLst>
              <a:ext uri="{FF2B5EF4-FFF2-40B4-BE49-F238E27FC236}">
                <a16:creationId xmlns:a16="http://schemas.microsoft.com/office/drawing/2014/main" id="{0DEBEDD0-2C97-CD36-23CF-99F08280682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5"/>
          <a:srcRect l="24497" r="24497"/>
          <a:stretch/>
        </p:blipFill>
        <p:spPr>
          <a:xfrm>
            <a:off x="-1" y="261780"/>
            <a:ext cx="5046134" cy="6596220"/>
          </a:xfrm>
          <a:solidFill>
            <a:schemeClr val="tx1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4123" y="-1277633"/>
            <a:ext cx="9099485" cy="3078825"/>
          </a:xfrm>
        </p:spPr>
        <p:txBody>
          <a:bodyPr anchor="b"/>
          <a:lstStyle/>
          <a:p>
            <a:r>
              <a:rPr lang="en-GB" b="1">
                <a:solidFill>
                  <a:srgbClr val="000000"/>
                </a:solidFill>
              </a:rPr>
              <a:t>AGEING POPULATION IN THE UK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00EBDF4-3413-FCF9-2E25-9A254A61F23E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725345" y="1161112"/>
            <a:ext cx="5449824" cy="1280160"/>
          </a:xfrm>
        </p:spPr>
        <p:txBody>
          <a:bodyPr/>
          <a:lstStyle/>
          <a:p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Approximately one in five people in the UK are aged 65 years or over (ONS, 2024).</a:t>
            </a: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Increased life expectancy has resulted in a greater prevalence of long-term conditions, frailty and dementia.</a:t>
            </a: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However, healthy life expectancy has not increased at the same rate as overall life expectancy.</a:t>
            </a:r>
          </a:p>
          <a:p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Although people are living longer, many spend later life with multiple morbidities, increasing demand on health and social care services.</a:t>
            </a: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Current services remain predominantly reactive rather than preventative, limiting sustainable support for healthy ageing.</a:t>
            </a:r>
          </a:p>
          <a:p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(ONS, 2024; NHS England, 2019)</a:t>
            </a:r>
          </a:p>
          <a:p>
            <a:endParaRPr lang="en-US" sz="1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F07ECD-1E98-0597-A29C-BCBEC92047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36409" y="22200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729"/>
    </mc:Choice>
    <mc:Fallback xmlns="">
      <p:transition spd="slow" advTm="6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CARE AND SUPPORT NEEDS OF OLDER PEOPLE</a:t>
            </a:r>
            <a:br>
              <a:rPr lang="en-GB" b="1"/>
            </a:br>
            <a:endParaRPr lang="en-US" b="1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23D5E-4FF0-0690-3443-27DF3F1DD0E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Needs: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Management of chronic illness.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Mobility support.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Nutrition and hydration.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Personal care.</a:t>
            </a:r>
            <a:b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Needs: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Mental health support.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Coping with bereavement and loss.</a:t>
            </a:r>
            <a:b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Needs: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Social participation.</a:t>
            </a:r>
          </a:p>
          <a:p>
            <a:r>
              <a:rPr lang="en-GB" sz="6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Prevention of loneliness and isolation.</a:t>
            </a:r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142DB6-5FB6-EE82-EE6E-B6E8DE0C00BF}"/>
              </a:ext>
            </a:extLst>
          </p:cNvPr>
          <p:cNvSpPr txBox="1"/>
          <p:nvPr/>
        </p:nvSpPr>
        <p:spPr>
          <a:xfrm>
            <a:off x="5824923" y="2039112"/>
            <a:ext cx="448016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 Needs:</a:t>
            </a: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Dementia care.</a:t>
            </a: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Memory support.</a:t>
            </a:r>
          </a:p>
          <a:p>
            <a:b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Older people are not a homogeneous group; needs vary considerably according to health status, socioeconomic circumstances and cultural background.</a:t>
            </a: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Therefore, individualised assessment and person-centred care are essential.</a:t>
            </a:r>
          </a:p>
          <a:p>
            <a:b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2020; Age UK, 2023)</a:t>
            </a:r>
          </a:p>
          <a:p>
            <a:pPr algn="l"/>
            <a:endParaRPr lang="en-US" sz="16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EC380E-F87D-057A-2C1A-AD96173974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67272" y="13243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49"/>
    </mc:Choice>
    <mc:Fallback xmlns="">
      <p:transition spd="slow" advTm="63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2A3D95EF-8A67-7F71-37EF-9EB02511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924" y="-1421892"/>
            <a:ext cx="10360152" cy="2843784"/>
          </a:xfrm>
        </p:spPr>
        <p:txBody>
          <a:bodyPr anchor="b"/>
          <a:lstStyle/>
          <a:p>
            <a:r>
              <a:rPr lang="en-GB" sz="29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MAINTAINING FUNCTIONAL ABILITY AND INDEPENDENCE</a:t>
            </a:r>
            <a:br>
              <a:rPr lang="en-GB" sz="29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9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7846849-DC0A-EE3B-2E5E-D669EC1273D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1114" y="1421893"/>
            <a:ext cx="8109772" cy="1150672"/>
          </a:xfrm>
        </p:spPr>
        <p:txBody>
          <a:bodyPr>
            <a:normAutofit/>
          </a:bodyPr>
          <a:lstStyle/>
          <a:p>
            <a:r>
              <a:rPr lang="en-GB" sz="18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ability refers to the capacity to perform activities necessary for everyday living.</a:t>
            </a:r>
          </a:p>
          <a:p>
            <a:endParaRPr lang="en-US" sz="1800" b="1" i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934C29-EFDB-BE05-428D-A6F8F79D6F0A}"/>
              </a:ext>
            </a:extLst>
          </p:cNvPr>
          <p:cNvSpPr txBox="1"/>
          <p:nvPr/>
        </p:nvSpPr>
        <p:spPr>
          <a:xfrm>
            <a:off x="1819678" y="2610683"/>
            <a:ext cx="1150815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0000"/>
                </a:solidFill>
              </a:rPr>
              <a:t>Key factors include:</a:t>
            </a:r>
          </a:p>
          <a:p>
            <a:r>
              <a:rPr lang="en-GB" b="1">
                <a:solidFill>
                  <a:srgbClr val="000000"/>
                </a:solidFill>
              </a:rPr>
              <a:t>• Activities of Daily Living (ADLs).</a:t>
            </a:r>
          </a:p>
          <a:p>
            <a:r>
              <a:rPr lang="en-GB" b="1">
                <a:solidFill>
                  <a:srgbClr val="000000"/>
                </a:solidFill>
              </a:rPr>
              <a:t>• Mobility and exercise.</a:t>
            </a:r>
          </a:p>
          <a:p>
            <a:r>
              <a:rPr lang="en-GB" b="1">
                <a:solidFill>
                  <a:srgbClr val="000000"/>
                </a:solidFill>
              </a:rPr>
              <a:t>• Falls prevention.</a:t>
            </a:r>
          </a:p>
          <a:p>
            <a:r>
              <a:rPr lang="en-GB" b="1">
                <a:solidFill>
                  <a:srgbClr val="000000"/>
                </a:solidFill>
              </a:rPr>
              <a:t>• Access to assistive technologies.</a:t>
            </a:r>
          </a:p>
          <a:p>
            <a:br>
              <a:rPr lang="en-GB" b="1">
                <a:solidFill>
                  <a:srgbClr val="000000"/>
                </a:solidFill>
              </a:rPr>
            </a:br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Critical Analysis:</a:t>
            </a:r>
          </a:p>
          <a:p>
            <a:r>
              <a:rPr lang="en-GB" b="1">
                <a:solidFill>
                  <a:srgbClr val="000000"/>
                </a:solidFill>
              </a:rPr>
              <a:t>• Evidence suggests that maintaining functional ability improves quality of life and delays institutionalisation.</a:t>
            </a:r>
          </a:p>
          <a:p>
            <a:r>
              <a:rPr lang="en-GB" b="1">
                <a:solidFill>
                  <a:srgbClr val="000000"/>
                </a:solidFill>
              </a:rPr>
              <a:t>• Nevertheless, inequalities in access to rehabilitation and community services can compromise outcomes.</a:t>
            </a:r>
          </a:p>
          <a:p>
            <a:r>
              <a:rPr lang="en-GB" b="1">
                <a:solidFill>
                  <a:srgbClr val="000000"/>
                </a:solidFill>
              </a:rPr>
              <a:t>• Preventative interventions are more cost-effective than long-term institutional care.</a:t>
            </a:r>
          </a:p>
          <a:p>
            <a:pPr lvl="2"/>
            <a:br>
              <a:rPr lang="en-GB" b="1">
                <a:solidFill>
                  <a:srgbClr val="000000"/>
                </a:solidFill>
              </a:rPr>
            </a:br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solidFill>
                  <a:srgbClr val="000000"/>
                </a:solidFill>
              </a:rPr>
              <a:t>(WHO, 2020; Beswick et al., 2018)</a:t>
            </a:r>
          </a:p>
          <a:p>
            <a:pPr algn="l"/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149272-7EC1-1FA3-853B-8B259DE6E1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339"/>
    </mc:Choice>
    <mc:Fallback xmlns="">
      <p:transition spd="slow" advTm="69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548" y="484633"/>
            <a:ext cx="10360152" cy="9144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EMPOWERMENT, FREEDOM AND CHOICE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2F3CEF66-C6D7-C765-24E7-1DCFB38FE51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46964" y="2701838"/>
            <a:ext cx="9180472" cy="3877055"/>
          </a:xfrm>
        </p:spPr>
        <p:txBody>
          <a:bodyPr>
            <a:normAutofit fontScale="62500" lnSpcReduction="20000"/>
          </a:bodyPr>
          <a:lstStyle/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principles: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Autonomy.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Shared decision-making.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Dignity.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Self-management.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Person-centred approaches promote autonomy and satisfaction.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However, genuine empowerment may be restricted by organisational pressures, limited resources and risk-averse practice.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Older adults with cognitive impairment may experience reduced involvement in decision-making despite legislative protections.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(McCormack and </a:t>
            </a:r>
            <a:r>
              <a:rPr lang="en-GB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McCance</a:t>
            </a:r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2017; Department of Health and Social Care, 2014)</a:t>
            </a:r>
          </a:p>
          <a:p>
            <a:endParaRPr lang="en-US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5F4180-0EBE-3195-8C55-E15BE3BD0176}"/>
              </a:ext>
            </a:extLst>
          </p:cNvPr>
          <p:cNvSpPr txBox="1"/>
          <p:nvPr/>
        </p:nvSpPr>
        <p:spPr>
          <a:xfrm>
            <a:off x="946964" y="1294305"/>
            <a:ext cx="6073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Empowerment involves enabling individuals to participate actively in decisions regarding their care.</a:t>
            </a:r>
          </a:p>
          <a:p>
            <a:pPr algn="l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6C271E-CEB4-0D66-F530-5EB710A24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61"/>
    </mc:Choice>
    <mc:Fallback xmlns="">
      <p:transition spd="slow" advTm="57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THEORETICAL PERSPECTIVES ON AGEING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86154" y="2039112"/>
            <a:ext cx="10695257" cy="3904488"/>
          </a:xfrm>
        </p:spPr>
        <p:txBody>
          <a:bodyPr>
            <a:noAutofit/>
          </a:bodyPr>
          <a:lstStyle/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Theory: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Successful ageing occurs through continued social engagement.</a:t>
            </a:r>
          </a:p>
          <a:p>
            <a:b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Disengagement Theory: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Ageing involves gradual withdrawal from social roles.</a:t>
            </a:r>
          </a:p>
          <a:p>
            <a:b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Continuity Theory: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Individuals maintain established lifestyles and identities.</a:t>
            </a:r>
          </a:p>
          <a:p>
            <a:b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Activity Theory supports current active ageing policies but overlooks individuals with severe disabilities.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Disengagement Theory has been criticised for portraying withdrawal as inevitable.</a:t>
            </a: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Continuity Theory is considered more realistic as it recognises individual differences.</a:t>
            </a:r>
          </a:p>
          <a:p>
            <a:b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Havighurst</a:t>
            </a:r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1961; </a:t>
            </a:r>
            <a:r>
              <a:rPr lang="en-GB" sz="1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Cumming</a:t>
            </a:r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Henry, 1961; </a:t>
            </a:r>
            <a:r>
              <a:rPr lang="en-GB" sz="1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GB" sz="1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1989)</a:t>
            </a:r>
          </a:p>
          <a:p>
            <a:endParaRPr lang="en-US" sz="1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BC8C0E-DA0C-D0F8-5428-8BA4C7D055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81"/>
    </mc:Choice>
    <mc:Fallback xmlns="">
      <p:transition spd="slow" advTm="70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5044F7-BD97-2FDE-4E33-A565BCF0E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UK POLICY AND LEGISLATIVE FRAMEWORK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97F60-88E2-C430-D52B-6604405AD55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Autofit/>
          </a:bodyPr>
          <a:lstStyle/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legislation includes:</a:t>
            </a:r>
          </a:p>
          <a:p>
            <a:b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Care Act 2014.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Mental Capacity Act 2005.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Equality Act 2010.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NHS Long Term Plan (2019).</a:t>
            </a:r>
          </a:p>
          <a:p>
            <a:b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These policies emphasise wellbeing, prevention and independence.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Despite strong policy intentions, implementation remains inconsistent because of workforce shortages and funding constraints.</a:t>
            </a: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There is often a gap between policy aspirations and practice realities.</a:t>
            </a:r>
          </a:p>
          <a:p>
            <a:b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2014; NHS England, 2019)</a:t>
            </a:r>
          </a:p>
          <a:p>
            <a:endParaRPr lang="en-US" sz="12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Placeholder 14" descr="A person in an apron holding a computer">
            <a:extLst>
              <a:ext uri="{FF2B5EF4-FFF2-40B4-BE49-F238E27FC236}">
                <a16:creationId xmlns:a16="http://schemas.microsoft.com/office/drawing/2014/main" id="{48869757-F643-C013-26AA-3DDE9508009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l="331" r="331"/>
          <a:stretch/>
        </p:blipFill>
        <p:spPr>
          <a:xfrm>
            <a:off x="7623125" y="-20757"/>
            <a:ext cx="4589511" cy="6555026"/>
          </a:xfr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749AE2-FB7A-FDAC-C98E-5D9882CF4D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909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848"/>
    </mc:Choice>
    <mc:Fallback xmlns="">
      <p:transition spd="slow" advTm="87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B33A77B-664F-FFD3-D61A-0D344C26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CURRENT UK SERVICE PROVISION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A9EE9E-3073-7E11-3AA5-F77C3B48A97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103120"/>
            <a:ext cx="8952523" cy="3840480"/>
          </a:xfrm>
        </p:spPr>
        <p:txBody>
          <a:bodyPr>
            <a:noAutofit/>
          </a:bodyPr>
          <a:lstStyle/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b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Community nursing.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Home care.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Social prescribing.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Day centres.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Multidisciplinary teams.</a:t>
            </a:r>
          </a:p>
          <a:p>
            <a:b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 have demonstrated improvements in independence and reduced hospital admissions.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However, service availability differs significantly across geographical areas.</a:t>
            </a: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Fragmented commissioning can hinder continuity of care.</a:t>
            </a:r>
          </a:p>
          <a:p>
            <a:b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King’s Fund, 2024)</a:t>
            </a:r>
          </a:p>
          <a:p>
            <a:endParaRPr lang="en-US" sz="11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9500A-4B75-29F9-CE37-C3E13D6A5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E1AFCC-85F1-70AC-C1A0-6C5770D3E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14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51"/>
    </mc:Choice>
    <mc:Fallback xmlns="">
      <p:transition spd="slow" advTm="54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E4F88F8-17E5-45E3-77B1-77FACD99F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5682"/>
            <a:ext cx="10360152" cy="9144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TECHNOLOGY AND INNOVATION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2469ED-926E-7CEE-5AF2-BF9AC726D0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DC659E-5077-17D5-6471-BDCF6C0C350F}"/>
              </a:ext>
            </a:extLst>
          </p:cNvPr>
          <p:cNvSpPr txBox="1"/>
          <p:nvPr/>
        </p:nvSpPr>
        <p:spPr>
          <a:xfrm>
            <a:off x="785447" y="2032651"/>
            <a:ext cx="531055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Telehealth.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Telecare</a:t>
            </a:r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Wearable monitoring devices.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Digital health applications.</a:t>
            </a:r>
          </a:p>
          <a:p>
            <a:b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Early intervention.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Increased independence.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Reduced hospital admissions.</a:t>
            </a:r>
          </a:p>
          <a:p>
            <a:pPr algn="l"/>
            <a:endParaRPr lang="en-US" sz="2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772718-BF53-5C72-A590-B23A586BA0AF}"/>
              </a:ext>
            </a:extLst>
          </p:cNvPr>
          <p:cNvSpPr txBox="1"/>
          <p:nvPr/>
        </p:nvSpPr>
        <p:spPr>
          <a:xfrm>
            <a:off x="6043247" y="2032651"/>
            <a:ext cx="531055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Digital exclusion.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Privacy concerns.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Cost implications.</a:t>
            </a:r>
          </a:p>
          <a:p>
            <a:b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Technology can support ageing in place, but unequal digital literacy may exacerbate health inequalities.</a:t>
            </a:r>
          </a:p>
          <a:p>
            <a:b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 2019; WHO, 2020)</a:t>
            </a:r>
          </a:p>
          <a:p>
            <a:pPr algn="l"/>
            <a:endParaRPr lang="en-US" sz="20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4955AB-064C-84B4-17D7-E3973CD4B7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996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346"/>
    </mc:Choice>
    <mc:Fallback xmlns="">
      <p:transition spd="slow" advTm="59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614E7-3652-96F9-F1D3-108F9B7D9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983805"/>
            <a:ext cx="10710986" cy="5029200"/>
          </a:xfrm>
        </p:spPr>
        <p:txBody>
          <a:bodyPr/>
          <a:lstStyle/>
          <a:p>
            <a:r>
              <a:rPr lang="en-GB" sz="3300" b="1">
                <a:solidFill>
                  <a:srgbClr val="000000"/>
                </a:solidFill>
              </a:rPr>
              <a:t>EFFECTIVENESS OF INTERVENTIONS</a:t>
            </a:r>
            <a:br>
              <a:rPr lang="en-GB" sz="3300" b="1">
                <a:solidFill>
                  <a:srgbClr val="000000"/>
                </a:solidFill>
              </a:rPr>
            </a:br>
            <a:endParaRPr lang="en-US" sz="3300" b="1">
              <a:solidFill>
                <a:srgbClr val="000000"/>
              </a:solidFill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8D2DAAF-93EC-1E6B-B306-262AB7DFA17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18016" r="18016"/>
          <a:stretch/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2B3411-4489-CBBC-D9D6-394AF8A4E910}"/>
              </a:ext>
            </a:extLst>
          </p:cNvPr>
          <p:cNvSpPr txBox="1"/>
          <p:nvPr/>
        </p:nvSpPr>
        <p:spPr>
          <a:xfrm>
            <a:off x="0" y="1241767"/>
            <a:ext cx="827128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Falls Prevention: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Reduces injury and hospitalisation.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Prescribing: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Improves wellbeing and reduces loneliness.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Working: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Enhances coordination and patient outcomes.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Evidence generally supports integrated and preventative approaches.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However, robust long-term outcome data remain limited for some interventions.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Sustainability depends upon adequate funding and workforce capacity.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Bickerdike</a:t>
            </a:r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2017; NHS England, 2019)</a:t>
            </a:r>
          </a:p>
          <a:p>
            <a:pPr algn="l"/>
            <a:endParaRPr lang="en-US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CBBE26-2DE2-CF34-2CBF-0421B309EF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71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14"/>
    </mc:Choice>
    <mc:Fallback xmlns="">
      <p:transition spd="slow" advTm="66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AD98-EE70-6FAB-9E6C-115F2944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52" y="-1039446"/>
            <a:ext cx="5641848" cy="5029200"/>
          </a:xfrm>
        </p:spPr>
        <p:txBody>
          <a:bodyPr/>
          <a:lstStyle/>
          <a:p>
            <a:r>
              <a:rPr lang="en-GB"/>
              <a:t>CHALLENGES TO MAINTAINING INDEPENDENCE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56036-51A5-7CC9-C974-945FF0241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1797" y="517287"/>
            <a:ext cx="5106051" cy="4679830"/>
          </a:xfrm>
        </p:spPr>
        <p:txBody>
          <a:bodyPr>
            <a:noAutofit/>
          </a:bodyPr>
          <a:lstStyle/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include:</a:t>
            </a:r>
          </a:p>
          <a:p>
            <a:pPr algn="l"/>
            <a:b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Frailty.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Dementia.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Multimorbidity</a:t>
            </a:r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Social isolation.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Poverty.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Poor housing.</a:t>
            </a:r>
          </a:p>
          <a:p>
            <a:pPr algn="l"/>
            <a:b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These factors are interrelated and often reinforce one another.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Social determinants significantly influence health outcomes in later life.</a:t>
            </a: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Individuals experiencing deprivation are more likely to experience poorer health and reduced independence.</a:t>
            </a:r>
          </a:p>
          <a:p>
            <a:pPr algn="l"/>
            <a:b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(Marmot et al., 2020)</a:t>
            </a:r>
          </a:p>
          <a:p>
            <a:pPr algn="l"/>
            <a:endParaRPr lang="en-US" sz="14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AE7FD9-C900-6C2C-F299-4A35586977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38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86"/>
    </mc:Choice>
    <mc:Fallback xmlns="">
      <p:transition spd="slow" advTm="46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D5159-370A-1A51-55AF-BC88FC5F2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600200"/>
            <a:ext cx="9799190" cy="5029200"/>
          </a:xfrm>
        </p:spPr>
        <p:txBody>
          <a:bodyPr/>
          <a:lstStyle/>
          <a:p>
            <a:r>
              <a:rPr lang="en-GB" sz="4000" b="1">
                <a:solidFill>
                  <a:srgbClr val="000000"/>
                </a:solidFill>
              </a:rPr>
              <a:t>BARRIERS WITHIN HEALTH AND SOCIAL CARE</a:t>
            </a:r>
            <a:br>
              <a:rPr lang="en-GB" sz="4000" b="1">
                <a:solidFill>
                  <a:srgbClr val="000000"/>
                </a:solidFill>
              </a:rPr>
            </a:br>
            <a:endParaRPr lang="en-US" sz="4000" b="1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F756B-708F-8B79-0524-795ABBB8980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85872" y="1828800"/>
            <a:ext cx="10127436" cy="5029200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Workforce shortages.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Underfunding.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Fragmented care pathways.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Long waiting times.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Digital inequalities.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Resource pressures within social care continue to compromise service quality.</a:t>
            </a: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Fragmentation between health and social care sectors often leads to poor continuity and delayed interventions.</a:t>
            </a:r>
          </a:p>
          <a:p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King’s Fund, 2024)</a:t>
            </a:r>
          </a:p>
          <a:p>
            <a:endParaRPr lang="en-US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875032-0DD7-63EA-8F40-44F341224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208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17"/>
    </mc:Choice>
    <mc:Fallback xmlns="">
      <p:transition spd="slow" advTm="47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45531-637C-0142-98FF-D2B9A8700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30353"/>
            <a:ext cx="10360152" cy="9144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RECOMMENDATIONS FOR IMPROVEMENT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CBB424-F5E2-3A91-D9FF-B40D8D2ABEE9}"/>
              </a:ext>
            </a:extLst>
          </p:cNvPr>
          <p:cNvSpPr txBox="1"/>
          <p:nvPr/>
        </p:nvSpPr>
        <p:spPr>
          <a:xfrm>
            <a:off x="458502" y="2359153"/>
            <a:ext cx="5181600" cy="398570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investment in community and preventative services.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integration between health and social care.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 digital inclusion programmes.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 workforce recruitment and retention.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access to person-centred </a:t>
            </a:r>
            <a:r>
              <a:rPr lang="en-GB" sz="2300" b="1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services.</a:t>
            </a:r>
          </a:p>
          <a:p>
            <a:pPr algn="l"/>
            <a:endParaRPr lang="en-US" sz="23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8BA400-80BC-7812-0C86-89B8293C49BD}"/>
              </a:ext>
            </a:extLst>
          </p:cNvPr>
          <p:cNvSpPr txBox="1"/>
          <p:nvPr/>
        </p:nvSpPr>
        <p:spPr>
          <a:xfrm>
            <a:off x="6551900" y="2713096"/>
            <a:ext cx="5181598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barriers: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Financial constraints.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Workforce shortages.</a:t>
            </a:r>
          </a:p>
          <a:p>
            <a:b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solutions: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Long-term funding commitments.</a:t>
            </a:r>
          </a:p>
          <a:p>
            <a:r>
              <a:rPr lang="en-GB" sz="23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Expanded professional training.</a:t>
            </a:r>
          </a:p>
          <a:p>
            <a:pPr algn="l"/>
            <a:endParaRPr lang="en-US" sz="23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45B117-B5AC-04C1-0669-34C9B60D95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6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66"/>
    </mc:Choice>
    <mc:Fallback xmlns="">
      <p:transition spd="slow" advTm="617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6E002-0378-8D40-1D80-65A469096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753251"/>
            <a:ext cx="5641848" cy="50292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CONCLUSION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AEB90E6-9B4D-B025-FC0B-4BE768CC4CE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25948" r="25948"/>
          <a:stretch/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E4C79C-405A-B932-58B6-B06D73EA686F}"/>
              </a:ext>
            </a:extLst>
          </p:cNvPr>
          <p:cNvSpPr txBox="1"/>
          <p:nvPr/>
        </p:nvSpPr>
        <p:spPr>
          <a:xfrm>
            <a:off x="293077" y="1641882"/>
            <a:ext cx="534877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Older people experience diverse and complex care needs.</a:t>
            </a:r>
          </a:p>
          <a:p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Independence, choice and empowerment should remain central to service provision.</a:t>
            </a:r>
          </a:p>
          <a:p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Current UK policies and interventions provide important benefits but implementation challenges remain.</a:t>
            </a:r>
          </a:p>
          <a:p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Future services should prioritise prevention, integration and person-centred care to support healthy ageing.</a:t>
            </a:r>
          </a:p>
          <a:p>
            <a:pPr algn="l"/>
            <a:endParaRPr lang="en-US" sz="2200" b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CEF6E2-66FE-7B8C-D90B-92485A8264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57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90"/>
    </mc:Choice>
    <mc:Fallback xmlns="">
      <p:transition spd="slow" advTm="52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74F96-BC67-6000-BC59-DBCB646E00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897" y="-1600200"/>
            <a:ext cx="7712052" cy="5029200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REFERENCE LIST</a:t>
            </a:r>
            <a:br>
              <a:rPr lang="en-GB" b="1">
                <a:solidFill>
                  <a:srgbClr val="000000"/>
                </a:solidFill>
              </a:rPr>
            </a:b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BC763-6177-C19A-EF45-214C091E97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5897" y="1275210"/>
            <a:ext cx="10518206" cy="5230984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err="1">
                <a:solidFill>
                  <a:srgbClr val="000000"/>
                </a:solidFill>
              </a:rPr>
              <a:t>Atchley</a:t>
            </a:r>
            <a:r>
              <a:rPr lang="en-GB" b="1">
                <a:solidFill>
                  <a:srgbClr val="000000"/>
                </a:solidFill>
              </a:rPr>
              <a:t>, R.C. (1989) ‘A continuity theory of normal aging’, The Gerontologist, 29(2), pp. 183–190.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 UK</a:t>
            </a:r>
            <a:r>
              <a:rPr lang="en-GB" b="1">
                <a:solidFill>
                  <a:srgbClr val="000000"/>
                </a:solidFill>
              </a:rPr>
              <a:t> (2023) Later Life in the United Kingdom 2023. London: Age UK. Available at: </a:t>
            </a:r>
            <a:r>
              <a:rPr lang="en-GB" b="1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 UK Later Life Factsheet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</a:rPr>
              <a:t>Beswick, A.D., Rees, K., Dieppe, P., </a:t>
            </a:r>
            <a:r>
              <a:rPr lang="en-GB" b="1" err="1">
                <a:solidFill>
                  <a:srgbClr val="000000"/>
                </a:solidFill>
              </a:rPr>
              <a:t>Ayis</a:t>
            </a:r>
            <a:r>
              <a:rPr lang="en-GB" b="1">
                <a:solidFill>
                  <a:srgbClr val="000000"/>
                </a:solidFill>
              </a:rPr>
              <a:t>, S., </a:t>
            </a:r>
            <a:r>
              <a:rPr lang="en-GB" b="1" err="1">
                <a:solidFill>
                  <a:srgbClr val="000000"/>
                </a:solidFill>
              </a:rPr>
              <a:t>Gooberman-Hill</a:t>
            </a:r>
            <a:r>
              <a:rPr lang="en-GB" b="1">
                <a:solidFill>
                  <a:srgbClr val="000000"/>
                </a:solidFill>
              </a:rPr>
              <a:t>, R., </a:t>
            </a:r>
            <a:r>
              <a:rPr lang="en-GB" b="1" err="1">
                <a:solidFill>
                  <a:srgbClr val="000000"/>
                </a:solidFill>
              </a:rPr>
              <a:t>Horwood</a:t>
            </a:r>
            <a:r>
              <a:rPr lang="en-GB" b="1">
                <a:solidFill>
                  <a:srgbClr val="000000"/>
                </a:solidFill>
              </a:rPr>
              <a:t>, J. and </a:t>
            </a:r>
            <a:r>
              <a:rPr lang="en-GB" b="1" err="1">
                <a:solidFill>
                  <a:srgbClr val="000000"/>
                </a:solidFill>
              </a:rPr>
              <a:t>Ebrahim</a:t>
            </a:r>
            <a:r>
              <a:rPr lang="en-GB" b="1">
                <a:solidFill>
                  <a:srgbClr val="000000"/>
                </a:solidFill>
              </a:rPr>
              <a:t>, S. (2008) ‘Complex interventions to improve physical function and maintain independent living in elderly people: a systematic review and meta-analysis’, The Lancet, 371(9614), pp. 725–735.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err="1">
                <a:solidFill>
                  <a:srgbClr val="000000"/>
                </a:solidFill>
              </a:rPr>
              <a:t>Bickerdike</a:t>
            </a:r>
            <a:r>
              <a:rPr lang="en-GB" b="1">
                <a:solidFill>
                  <a:srgbClr val="000000"/>
                </a:solidFill>
              </a:rPr>
              <a:t>, L., Booth, A., Wilson, P.M., Farley, K. and Wright, K. (2017) ‘Social prescribing: less rhetoric and more reality. A systematic review of the evidence’, BMJ Open, 7(4), e013384.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err="1">
                <a:solidFill>
                  <a:srgbClr val="000000"/>
                </a:solidFill>
              </a:rPr>
              <a:t>Cumming</a:t>
            </a:r>
            <a:r>
              <a:rPr lang="en-GB" b="1">
                <a:solidFill>
                  <a:srgbClr val="000000"/>
                </a:solidFill>
              </a:rPr>
              <a:t>, E. and Henry, W.E. (1961) Growing Old: The Process of Disengagement. New York: Basic Books.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</a:rPr>
              <a:t>Department of Health and Social Care (2014) Care Act 2014. London: The Stationery Office. Available at: </a:t>
            </a:r>
            <a:r>
              <a:rPr lang="en-GB" b="1">
                <a:solidFill>
                  <a:srgbClr val="0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 Government Legislation - Care Act 2014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err="1">
                <a:solidFill>
                  <a:srgbClr val="000000"/>
                </a:solidFill>
              </a:rPr>
              <a:t>Havighurst</a:t>
            </a:r>
            <a:r>
              <a:rPr lang="en-GB" b="1">
                <a:solidFill>
                  <a:srgbClr val="000000"/>
                </a:solidFill>
              </a:rPr>
              <a:t>, R.J. (1961) ‘Successful aging’, The Gerontologist, 1(1), pp. 8–13.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</a:rPr>
              <a:t>Marmot, M., Allen, J., Boyce, T., </a:t>
            </a:r>
            <a:r>
              <a:rPr lang="en-GB" b="1" err="1">
                <a:solidFill>
                  <a:srgbClr val="000000"/>
                </a:solidFill>
              </a:rPr>
              <a:t>Goldblatt</a:t>
            </a:r>
            <a:r>
              <a:rPr lang="en-GB" b="1">
                <a:solidFill>
                  <a:srgbClr val="000000"/>
                </a:solidFill>
              </a:rPr>
              <a:t>, P. and Morrison, J. (2020) Health Equity in England: The Marmot Review 10 Years On. London: Institute of Health Equity.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</a:rPr>
              <a:t>McCormack, B. and </a:t>
            </a:r>
            <a:r>
              <a:rPr lang="en-GB" b="1" err="1">
                <a:solidFill>
                  <a:srgbClr val="000000"/>
                </a:solidFill>
              </a:rPr>
              <a:t>McCance</a:t>
            </a:r>
            <a:r>
              <a:rPr lang="en-GB" b="1">
                <a:solidFill>
                  <a:srgbClr val="000000"/>
                </a:solidFill>
              </a:rPr>
              <a:t>, T. (2017) Person-Centred Practice in Nursing and Health Care: Theory and Practice. 2nd </a:t>
            </a:r>
            <a:r>
              <a:rPr lang="en-GB" b="1" err="1">
                <a:solidFill>
                  <a:srgbClr val="000000"/>
                </a:solidFill>
              </a:rPr>
              <a:t>edn</a:t>
            </a:r>
            <a:r>
              <a:rPr lang="en-GB" b="1">
                <a:solidFill>
                  <a:srgbClr val="000000"/>
                </a:solidFill>
              </a:rPr>
              <a:t>. Chichester: Wiley-Blackwell.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</a:t>
            </a:r>
            <a:r>
              <a:rPr lang="en-GB" b="1">
                <a:solidFill>
                  <a:srgbClr val="000000"/>
                </a:solidFill>
              </a:rPr>
              <a:t> (2019) The NHS Long Term Plan. London: NHS England. Available at: </a:t>
            </a:r>
            <a:r>
              <a:rPr lang="en-GB" b="1">
                <a:solidFill>
                  <a:srgbClr val="000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NHS Long Term Plan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Office for National Statistics (ONS)</a:t>
            </a:r>
            <a:r>
              <a:rPr lang="en-GB" b="1">
                <a:solidFill>
                  <a:srgbClr val="000000"/>
                </a:solidFill>
              </a:rPr>
              <a:t> (2024) Living longer: implications of ageing population. Newport: ONS. Available at: </a:t>
            </a:r>
            <a:r>
              <a:rPr lang="en-GB" b="1">
                <a:solidFill>
                  <a:srgbClr val="00000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ONS Older People Statistics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King’s Fund</a:t>
            </a:r>
            <a:r>
              <a:rPr lang="en-GB" b="1">
                <a:solidFill>
                  <a:srgbClr val="000000"/>
                </a:solidFill>
              </a:rPr>
              <a:t> (2024) Social care 360. London: The King’s Fund. Available at: </a:t>
            </a:r>
            <a:r>
              <a:rPr lang="en-GB" b="1">
                <a:solidFill>
                  <a:srgbClr val="000000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Care 360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0000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Health </a:t>
            </a:r>
            <a:r>
              <a:rPr lang="en-GB" b="1" err="1">
                <a:solidFill>
                  <a:srgbClr val="000000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Organization</a:t>
            </a:r>
            <a:r>
              <a:rPr lang="en-GB" b="1">
                <a:solidFill>
                  <a:srgbClr val="000000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(WHO)</a:t>
            </a:r>
            <a:r>
              <a:rPr lang="en-GB" b="1">
                <a:solidFill>
                  <a:srgbClr val="000000"/>
                </a:solidFill>
              </a:rPr>
              <a:t> (2020) Decade of Healthy Ageing 2021–2030. Geneva: World Health </a:t>
            </a:r>
            <a:r>
              <a:rPr lang="en-GB" b="1" err="1">
                <a:solidFill>
                  <a:srgbClr val="000000"/>
                </a:solidFill>
              </a:rPr>
              <a:t>Organization</a:t>
            </a:r>
            <a:r>
              <a:rPr lang="en-GB" b="1">
                <a:solidFill>
                  <a:srgbClr val="000000"/>
                </a:solidFill>
              </a:rPr>
              <a:t>. Available at: </a:t>
            </a:r>
            <a:r>
              <a:rPr lang="en-GB" b="1">
                <a:solidFill>
                  <a:srgbClr val="000000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WHO Decade of Healthy Ageing</a:t>
            </a:r>
            <a:r>
              <a:rPr lang="en-GB" b="1">
                <a:solidFill>
                  <a:srgbClr val="000000"/>
                </a:solidFill>
              </a:rPr>
              <a:t> (Accessed: 28 June 2026).</a:t>
            </a:r>
          </a:p>
          <a:p>
            <a:endParaRPr lang="en-US" b="1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23734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9" ma:contentTypeDescription="Create a new document." ma:contentTypeScope="" ma:versionID="66ee44a3d509bc3a6c5445df676ac867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ace24b5a9fbfa6a4e497f1011d3880c5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DF9CEC-52C2-4D14-B2F5-11176002A8B6}">
  <ds:schemaRefs>
    <ds:schemaRef ds:uri="b6c735d2-3114-479d-9f38-f4e14bc16876"/>
    <ds:schemaRef ds:uri="bd58668a-75ed-4e88-8b6f-7357ab2eb40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2EB68F8-EE6D-4B49-B173-A6556A805085}">
  <ds:schemaRefs>
    <ds:schemaRef ds:uri="b6c735d2-3114-479d-9f38-f4e14bc16876"/>
    <ds:schemaRef ds:uri="bd58668a-75ed-4e88-8b6f-7357ab2eb40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Widescreen</PresentationFormat>
  <Slides>16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Custom</vt:lpstr>
      <vt:lpstr>Evaluating the Care and Support Needs of Older People  Student Name: Shakan Pitters Student Number: 2319072 Module Code: BMHP6027 Lecturer: Robert Nartowski  </vt:lpstr>
      <vt:lpstr>INTRODUCTION </vt:lpstr>
      <vt:lpstr>AGEING POPULATION IN THE UK </vt:lpstr>
      <vt:lpstr>CARE AND SUPPORT NEEDS OF OLDER PEOPLE </vt:lpstr>
      <vt:lpstr>MAINTAINING FUNCTIONAL ABILITY AND INDEPENDENCE </vt:lpstr>
      <vt:lpstr>EMPOWERMENT, FREEDOM AND CHOICE </vt:lpstr>
      <vt:lpstr>THEORETICAL PERSPECTIVES ON AGEING </vt:lpstr>
      <vt:lpstr>UK POLICY AND LEGISLATIVE FRAMEWORK </vt:lpstr>
      <vt:lpstr>CURRENT UK SERVICE PROVISION </vt:lpstr>
      <vt:lpstr>TECHNOLOGY AND INNOVATION </vt:lpstr>
      <vt:lpstr>EFFECTIVENESS OF INTERVENTIONS </vt:lpstr>
      <vt:lpstr>CHALLENGES TO MAINTAINING INDEPENDENCE </vt:lpstr>
      <vt:lpstr>BARRIERS WITHIN HEALTH AND SOCIAL CARE </vt:lpstr>
      <vt:lpstr>RECOMMENDATIONS FOR IMPROVEMENT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  Student Name: Shakan Pitters Student Number: 2319072 Module Code: Lecturer: Robert</dc:title>
  <dc:creator>Shakan Pitters (2319072)</dc:creator>
  <cp:revision>2</cp:revision>
  <dcterms:created xsi:type="dcterms:W3CDTF">2026-06-28T13:37:18Z</dcterms:created>
  <dcterms:modified xsi:type="dcterms:W3CDTF">2026-07-01T11:02:35Z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  <property fmtid="{D5CDD505-2E9C-101B-9397-08002B2CF9AE}" pid="3" name="MediaServiceImageTags">
    <vt:lpwstr/>
  </property>
</Properties>
</file>