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2" r:id="rId6"/>
    <p:sldId id="263" r:id="rId7"/>
    <p:sldId id="285" r:id="rId8"/>
    <p:sldId id="286" r:id="rId9"/>
    <p:sldId id="32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38B9DB-672C-41CC-BECF-FA86D02F92A5}" v="121" dt="2025-01-29T04:49:34.1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12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30F43C34-D249-409E-B458-4A2C669B9E7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45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6E98CE-E270-4C39-A8D5-7FB1C9169A2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0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2D792-643E-46B3-BADE-19E829129187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9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35B6E-C3CB-432A-BB8E-1A526B9AA7E2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5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C64FCE-B83E-4A43-A787-C26845067350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73635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B96515-5C55-4B1A-93CB-06D11028EDAF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28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3227C5-A751-4400-8054-1AF8A86DAA71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019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089DC4-9AFF-4927-BC88-CBF607349EAB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3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6C12DD-EBE7-4828-B20F-0E110F73BC0F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412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4CE760-78C2-4A46-8BD7-C19FF6E3AA5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A7E9EE-BB7D-4341-ABF3-363F7E51A778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300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8A3C8A16-E922-4201-93AE-A900FCB341B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4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D632463-1888-4A37-A37A-E02395FE0D8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213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ACA10C5-8A7C-4198-B631-BD191696F38F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997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C7DF384-D770-4CD9-BE84-4D640488A611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063867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7B384EC-1189-4175-8C12-CBA17082D86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05806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038A4F8-9A50-4135-B500-7EE3F2A6F11E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83318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FE4B96E-748E-4D60-AC84-604E49A6B53F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78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D362F9-3326-4ADD-AAC2-1AB0B3B53A74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68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87" r:id="rId3"/>
    <p:sldLayoutId id="2147483679" r:id="rId4"/>
    <p:sldLayoutId id="2147483682" r:id="rId5"/>
    <p:sldLayoutId id="2147483680" r:id="rId6"/>
    <p:sldLayoutId id="2147483681" r:id="rId7"/>
    <p:sldLayoutId id="2147483683" r:id="rId8"/>
    <p:sldLayoutId id="2147483684" r:id="rId9"/>
    <p:sldLayoutId id="2147483685" r:id="rId10"/>
    <p:sldLayoutId id="2147483686" r:id="rId11"/>
    <p:sldLayoutId id="2147483688" r:id="rId12"/>
    <p:sldLayoutId id="2147483695" r:id="rId13"/>
    <p:sldLayoutId id="2147483696" r:id="rId14"/>
    <p:sldLayoutId id="2147483694" r:id="rId15"/>
    <p:sldLayoutId id="2147483689" r:id="rId16"/>
    <p:sldLayoutId id="2147483690" r:id="rId17"/>
    <p:sldLayoutId id="2147483691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</a:t>
            </a:r>
            <a:br>
              <a:rPr lang="en-GB" noProof="0" dirty="0"/>
            </a:br>
            <a:br>
              <a:rPr lang="en-GB" noProof="0" dirty="0"/>
            </a:br>
            <a:r>
              <a:rPr lang="en-GB" noProof="0" dirty="0"/>
              <a:t>Introduction to the Module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Dr Serif Salem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This module aims to develop the student’s ability to apply suitable statistical and data mining techniques using a variety of supervised and unsupervised data mining methods.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D3FFB-5FBB-09C4-E8B3-D8FB28693BF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E46AC-6FFD-4DBF-97CC-A0090C4FD336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5076B-B593-04DC-9A1E-7C2F122316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2</a:t>
            </a:fld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Upon successful completion of this module, the student will be able to:</a:t>
            </a:r>
          </a:p>
          <a:p>
            <a:pPr lvl="1"/>
            <a:r>
              <a:rPr lang="en-GB" noProof="0" dirty="0"/>
              <a:t>Apply and justify the application of a range of statistical methods and data mining techniques to the extraction of information from data.</a:t>
            </a:r>
          </a:p>
          <a:p>
            <a:pPr lvl="1"/>
            <a:r>
              <a:rPr lang="en-GB" noProof="0" dirty="0"/>
              <a:t>Critically evaluate the validity of the techniques employed with respect to the relevant data and to their intended use.</a:t>
            </a:r>
          </a:p>
          <a:p>
            <a:pPr lvl="1"/>
            <a:r>
              <a:rPr lang="en-GB" noProof="0" dirty="0"/>
              <a:t>Interpret the intelligence provided by the data mining process within the context of the data set investigated.</a:t>
            </a:r>
          </a:p>
          <a:p>
            <a:pPr lvl="1"/>
            <a:r>
              <a:rPr lang="en-GB" noProof="0" dirty="0"/>
              <a:t>Effectively communicate the data mining process and its results to a decision maker.</a:t>
            </a:r>
          </a:p>
          <a:p>
            <a:pPr lvl="1"/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D4649E-2ED6-0AD2-EB80-14498AAD8BA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652FC-5307-4CF4-8697-EDC45E833906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69307-281A-F143-F0E6-1E9FC0F9DD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3</a:t>
            </a:fld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noProof="0" dirty="0"/>
              <a:t>Data mining methodologies such as CRISP-DM and SEMMA</a:t>
            </a:r>
          </a:p>
          <a:p>
            <a:pPr lvl="0"/>
            <a:r>
              <a:rPr lang="en-GB" noProof="0" dirty="0"/>
              <a:t>Data preparation, visualisation and exploration</a:t>
            </a:r>
          </a:p>
          <a:p>
            <a:pPr lvl="0"/>
            <a:r>
              <a:rPr lang="en-GB" noProof="0" dirty="0"/>
              <a:t>Basic techniques: statistical modelling, decision trees, rulesets, association rules, linear models, instance-based learning, clustering, multi-instance learning, text mining, sentiment analysis</a:t>
            </a:r>
          </a:p>
          <a:p>
            <a:pPr lvl="0"/>
            <a:r>
              <a:rPr lang="en-GB" noProof="0" dirty="0"/>
              <a:t>Credibility of data mining solutions; training and testing, information loss, cost curves; minimum description length principle</a:t>
            </a:r>
          </a:p>
          <a:p>
            <a:pPr lvl="0"/>
            <a:r>
              <a:rPr lang="en-GB" noProof="0" dirty="0"/>
              <a:t>Machine learning; classification, association, perceptron, numeric prediction, Bayesian networks, semi-supervised and unsupervised learning</a:t>
            </a:r>
          </a:p>
          <a:p>
            <a:pPr lvl="0"/>
            <a:r>
              <a:rPr lang="en-GB" noProof="0" dirty="0"/>
              <a:t>Data transformations; attribute selection, discretisation, projection, sampling, cleansing</a:t>
            </a:r>
          </a:p>
          <a:p>
            <a:pPr lvl="0"/>
            <a:r>
              <a:rPr lang="en-GB" noProof="0" dirty="0"/>
              <a:t>Applications of data mining</a:t>
            </a:r>
          </a:p>
          <a:p>
            <a:pPr lvl="0"/>
            <a:r>
              <a:rPr lang="en-GB" noProof="0" dirty="0"/>
              <a:t>Software tools for data mining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1A42B-E8DD-9F42-3665-A302BD72870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B6EFD-A956-4B97-AAE5-E3D2C4BA540E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07DA5-4FDF-7F6E-55F3-D90EE8E61C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4</a:t>
            </a:fld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100% Coursework</a:t>
            </a:r>
          </a:p>
          <a:p>
            <a:endParaRPr lang="en-GB" noProof="0" dirty="0"/>
          </a:p>
          <a:p>
            <a:r>
              <a:rPr lang="en-GB" noProof="0" dirty="0"/>
              <a:t>Coursework 1: </a:t>
            </a:r>
          </a:p>
          <a:p>
            <a:pPr lvl="1"/>
            <a:r>
              <a:rPr lang="en-GB" noProof="0" dirty="0"/>
              <a:t>25% - A short (15 minutes) presentation and summary sheet on the data set to be analysed</a:t>
            </a:r>
            <a:r>
              <a:rPr lang="en-GB" dirty="0"/>
              <a:t>.</a:t>
            </a:r>
          </a:p>
          <a:p>
            <a:pPr lvl="1"/>
            <a:endParaRPr lang="en-GB" noProof="0" dirty="0"/>
          </a:p>
          <a:p>
            <a:r>
              <a:rPr lang="en-GB" noProof="0" dirty="0"/>
              <a:t>Coursework 2:</a:t>
            </a:r>
          </a:p>
          <a:p>
            <a:pPr lvl="1"/>
            <a:r>
              <a:rPr lang="en-GB" noProof="0" dirty="0"/>
              <a:t>75% - A business report based upon the results of a data mining process run upon the selected dataset.</a:t>
            </a:r>
          </a:p>
          <a:p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0B298D-B555-488D-9DDB-D6F4649B467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0CA2E-7C11-42FB-85E7-A3081367BFAC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F3DC4C-295F-5DCA-C7D4-3F4B5FAAE3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5</a:t>
            </a:fld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Course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noProof="0" dirty="0"/>
              <a:t>Essential</a:t>
            </a:r>
          </a:p>
          <a:p>
            <a:pPr lvl="1"/>
            <a:r>
              <a:rPr lang="en-GB" noProof="0" dirty="0"/>
              <a:t>Bramer, M. (2020) Principles of Data Mining, 4th Edition, Springer.</a:t>
            </a:r>
          </a:p>
          <a:p>
            <a:pPr lvl="1"/>
            <a:r>
              <a:rPr lang="en-GB" noProof="0" dirty="0"/>
              <a:t>https://librarysearch.uwtsd.ac.uk/permalink/44WHELF_UWTSD/upgrip/alma99100348559902421</a:t>
            </a:r>
          </a:p>
          <a:p>
            <a:endParaRPr lang="en-GB" noProof="0" dirty="0"/>
          </a:p>
          <a:p>
            <a:r>
              <a:rPr lang="en-GB" noProof="0" dirty="0"/>
              <a:t>Recommended</a:t>
            </a:r>
          </a:p>
          <a:p>
            <a:r>
              <a:rPr lang="en-GB" noProof="0" dirty="0"/>
              <a:t>Witten, I. H., Frank, E., Hall, M. A., and Pal, C.J. (2016) Data Mining: Practical Machine Learning Tools and Techniques, 4th Edition, Burlington: Morgan Kaufmann</a:t>
            </a:r>
          </a:p>
          <a:p>
            <a:pPr lvl="1"/>
            <a:r>
              <a:rPr lang="en-GB" noProof="0" dirty="0"/>
              <a:t>https://librarysearch.uwtsd.ac.uk/permalink/44WHELF_UWTSD/tj3s4p/alma99100348560302421</a:t>
            </a:r>
          </a:p>
          <a:p>
            <a:endParaRPr lang="en-GB" noProof="0" dirty="0"/>
          </a:p>
          <a:p>
            <a:r>
              <a:rPr lang="en-GB" noProof="0" dirty="0"/>
              <a:t>Background</a:t>
            </a:r>
          </a:p>
          <a:p>
            <a:r>
              <a:rPr lang="en-GB" noProof="0" dirty="0" err="1"/>
              <a:t>Kranzler</a:t>
            </a:r>
            <a:r>
              <a:rPr lang="en-GB" noProof="0" dirty="0"/>
              <a:t>, J. H. (2017) Statistics for the Terrified, 6th Edition, Upper Saddle River: Prentice Hall</a:t>
            </a:r>
          </a:p>
          <a:p>
            <a:pPr lvl="1"/>
            <a:r>
              <a:rPr lang="en-GB" noProof="0" dirty="0"/>
              <a:t>https://librarysearch.uwtsd.ac.uk/permalink/44WHELF_UWTSD/igoone/cdi_proquest_miscellaneous_1418116010</a:t>
            </a:r>
          </a:p>
          <a:p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F2444-4F16-0DD8-F45F-9BE53974050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D5579-BFBC-4194-9F67-3DD2BD0E1AA5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E330B6-1A27-5A0D-492D-443B78196F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6</a:t>
            </a:fld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Course Texts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42301"/>
              </p:ext>
            </p:extLst>
          </p:nvPr>
        </p:nvGraphicFramePr>
        <p:xfrm>
          <a:off x="358775" y="1382713"/>
          <a:ext cx="11480799" cy="4600191"/>
        </p:xfrm>
        <a:graphic>
          <a:graphicData uri="http://schemas.openxmlformats.org/drawingml/2006/table">
            <a:tbl>
              <a:tblPr/>
              <a:tblGrid>
                <a:gridCol w="36355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452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750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Spiegel,</a:t>
                      </a:r>
                      <a:r>
                        <a:rPr lang="en-GB" sz="200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M. R</a:t>
                      </a: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i="1" u="none" noProof="0" dirty="0" err="1">
                          <a:latin typeface="Times New Roman"/>
                          <a:ea typeface="Times New Roman"/>
                          <a:cs typeface="Times New Roman"/>
                        </a:rPr>
                        <a:t>Shaum’s</a:t>
                      </a:r>
                      <a:r>
                        <a:rPr lang="en-GB" sz="2000" b="1" i="1" u="none" noProof="0" dirty="0">
                          <a:latin typeface="Times New Roman"/>
                          <a:ea typeface="Times New Roman"/>
                          <a:cs typeface="Times New Roman"/>
                        </a:rPr>
                        <a:t> Outline of Statistics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 err="1">
                          <a:latin typeface="Times New Roman"/>
                          <a:ea typeface="Times New Roman"/>
                          <a:cs typeface="Times New Roman"/>
                        </a:rPr>
                        <a:t>Shaum’s</a:t>
                      </a: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 Outlines, 1998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ISBN: 978-0070602816 (eBook</a:t>
                      </a:r>
                      <a:r>
                        <a:rPr lang="en-GB" sz="200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available)</a:t>
                      </a:r>
                      <a:endParaRPr lang="en-GB" sz="200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51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 err="1">
                          <a:latin typeface="Times New Roman"/>
                          <a:ea typeface="Times New Roman"/>
                          <a:cs typeface="Times New Roman"/>
                        </a:rPr>
                        <a:t>Kranzler</a:t>
                      </a: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, J.H.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i="1" noProof="0" dirty="0">
                          <a:latin typeface="Times New Roman"/>
                          <a:ea typeface="Times New Roman"/>
                          <a:cs typeface="Times New Roman"/>
                        </a:rPr>
                        <a:t>Statistics for the Terrified</a:t>
                      </a:r>
                      <a:endParaRPr lang="en-GB" sz="2000" b="0" i="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0" i="0" noProof="0" dirty="0">
                          <a:latin typeface="Times New Roman"/>
                          <a:ea typeface="Times New Roman"/>
                          <a:cs typeface="Times New Roman"/>
                        </a:rPr>
                        <a:t>Pearson,</a:t>
                      </a:r>
                      <a:r>
                        <a:rPr lang="en-GB" sz="2000" b="0" i="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2010</a:t>
                      </a:r>
                      <a:endParaRPr lang="en-GB" sz="2000" b="0" i="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0" i="0" noProof="0" dirty="0">
                          <a:latin typeface="Times New Roman"/>
                          <a:ea typeface="Times New Roman"/>
                          <a:cs typeface="Times New Roman"/>
                        </a:rPr>
                        <a:t>ISBN: 020-5004067</a:t>
                      </a:r>
                      <a:endParaRPr lang="en-GB" sz="2000" b="1" i="1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62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Klein, G. &amp; Dabney,</a:t>
                      </a:r>
                      <a:r>
                        <a:rPr lang="en-GB" sz="200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A</a:t>
                      </a:r>
                      <a:endParaRPr lang="en-GB" sz="200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i="1" noProof="0" dirty="0">
                          <a:latin typeface="Times New Roman" pitchFamily="18" charset="0"/>
                          <a:cs typeface="Times New Roman" pitchFamily="18" charset="0"/>
                        </a:rPr>
                        <a:t>The</a:t>
                      </a:r>
                      <a:r>
                        <a:rPr lang="en-GB" sz="2000" b="1" i="1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 Cartoon Introduction to Statistics</a:t>
                      </a:r>
                      <a:endParaRPr lang="en-GB" sz="2000" b="0" i="0" baseline="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en-GB" sz="2000" b="0" i="0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Farrar, </a:t>
                      </a:r>
                      <a:r>
                        <a:rPr lang="en-GB" sz="2000" b="0" i="0" baseline="0" noProof="0" dirty="0" err="1">
                          <a:latin typeface="Times New Roman" pitchFamily="18" charset="0"/>
                          <a:cs typeface="Times New Roman" pitchFamily="18" charset="0"/>
                        </a:rPr>
                        <a:t>Stralis</a:t>
                      </a:r>
                      <a:r>
                        <a:rPr lang="en-GB" sz="2000" b="0" i="0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 &amp; Giroux, 2013</a:t>
                      </a:r>
                    </a:p>
                    <a:p>
                      <a:r>
                        <a:rPr lang="en-GB" sz="2000" b="0" i="0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ISBN: 978-0809033591</a:t>
                      </a:r>
                      <a:endParaRPr lang="en-GB" sz="2000" b="1" i="1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9347"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19446A-E098-D308-D4A9-2B4A392B846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06954-DBC2-4AFB-998C-3DBBF979329C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F96E95-3CAD-6183-6225-1A8F65574D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92130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Content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noProof="0" dirty="0"/>
              <a:t>Data Mining Process</a:t>
            </a:r>
          </a:p>
          <a:p>
            <a:r>
              <a:rPr lang="en-GB" noProof="0" dirty="0"/>
              <a:t>Approaches, Problems &amp; Patterns</a:t>
            </a:r>
          </a:p>
          <a:p>
            <a:r>
              <a:rPr lang="en-GB" noProof="0" dirty="0"/>
              <a:t>Getting to Know Your Data</a:t>
            </a:r>
          </a:p>
          <a:p>
            <a:r>
              <a:rPr lang="en-GB" noProof="0" dirty="0"/>
              <a:t>Visualisation with Tableau</a:t>
            </a:r>
          </a:p>
          <a:p>
            <a:r>
              <a:rPr lang="en-GB" noProof="0" dirty="0"/>
              <a:t>Pre-processing Primary Data</a:t>
            </a:r>
          </a:p>
          <a:p>
            <a:r>
              <a:rPr lang="en-GB" noProof="0" dirty="0"/>
              <a:t>Modelling and Making Predictions</a:t>
            </a:r>
          </a:p>
          <a:p>
            <a:r>
              <a:rPr lang="en-GB" noProof="0" dirty="0"/>
              <a:t>Clustering</a:t>
            </a:r>
          </a:p>
          <a:p>
            <a:r>
              <a:rPr lang="en-GB" noProof="0" dirty="0"/>
              <a:t>Classification</a:t>
            </a:r>
          </a:p>
          <a:p>
            <a:r>
              <a:rPr lang="en-GB" noProof="0" dirty="0"/>
              <a:t>Association Analysis</a:t>
            </a:r>
          </a:p>
          <a:p>
            <a:r>
              <a:rPr lang="en-GB" noProof="0" dirty="0"/>
              <a:t>Time Series Analysis</a:t>
            </a:r>
          </a:p>
          <a:p>
            <a:r>
              <a:rPr lang="en-GB" noProof="0" dirty="0"/>
              <a:t>Data Governance and Data Protection</a:t>
            </a:r>
          </a:p>
          <a:p>
            <a:r>
              <a:rPr lang="en-GB" noProof="0" dirty="0"/>
              <a:t>Ethical Issues in Data Mining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E7D73D-6CB5-B329-096D-123B189C180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6680-B8D2-4934-8859-94D4CDE27C60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F2E78-2340-472E-2FCA-E15BB0AB95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5882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E51D20-9E1E-BDE6-6758-E6A0D3C0D90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3666B-9477-4E52-8448-AB07CA295F69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FF29F0-C8CE-6683-FAFB-DA043E2379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A2CB22-D298-1954-76D9-A7AE400414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970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0D8ED538-23B8-4FD9-9BF7-4B04218E5B6F}" vid="{73C6698D-16FF-458F-B335-F50C5C43B3E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159</TotalTime>
  <Words>593</Words>
  <Application>Microsoft Office PowerPoint</Application>
  <PresentationFormat>Widescreen</PresentationFormat>
  <Paragraphs>89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Times New Roman</vt:lpstr>
      <vt:lpstr>UWTSD Serif 1</vt:lpstr>
      <vt:lpstr>Data Mining &amp; Visualisation  Introduction to the Module</vt:lpstr>
      <vt:lpstr>Aims</vt:lpstr>
      <vt:lpstr>Learning Outcomes</vt:lpstr>
      <vt:lpstr>Indicative Content</vt:lpstr>
      <vt:lpstr>Assessment</vt:lpstr>
      <vt:lpstr>Course Texts</vt:lpstr>
      <vt:lpstr>Course Texts</vt:lpstr>
      <vt:lpstr>Content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2025-01-20T20:44:16Z</dcterms:created>
  <dcterms:modified xsi:type="dcterms:W3CDTF">2025-01-29T04:49:39Z</dcterms:modified>
</cp:coreProperties>
</file>