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5" r:id="rId1"/>
  </p:sldMasterIdLst>
  <p:notesMasterIdLst>
    <p:notesMasterId r:id="rId22"/>
  </p:notesMasterIdLst>
  <p:sldIdLst>
    <p:sldId id="256" r:id="rId2"/>
    <p:sldId id="269" r:id="rId3"/>
    <p:sldId id="270" r:id="rId4"/>
    <p:sldId id="271" r:id="rId5"/>
    <p:sldId id="257" r:id="rId6"/>
    <p:sldId id="258" r:id="rId7"/>
    <p:sldId id="259" r:id="rId8"/>
    <p:sldId id="272" r:id="rId9"/>
    <p:sldId id="261" r:id="rId10"/>
    <p:sldId id="262" r:id="rId11"/>
    <p:sldId id="263" r:id="rId12"/>
    <p:sldId id="264" r:id="rId13"/>
    <p:sldId id="265" r:id="rId14"/>
    <p:sldId id="273" r:id="rId15"/>
    <p:sldId id="274" r:id="rId16"/>
    <p:sldId id="266" r:id="rId17"/>
    <p:sldId id="267" r:id="rId18"/>
    <p:sldId id="268" r:id="rId19"/>
    <p:sldId id="275"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762" autoAdjust="0"/>
  </p:normalViewPr>
  <p:slideViewPr>
    <p:cSldViewPr snapToGrid="0">
      <p:cViewPr varScale="1">
        <p:scale>
          <a:sx n="63" d="100"/>
          <a:sy n="63" d="100"/>
        </p:scale>
        <p:origin x="1454"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F5406B-D5B8-4B69-864C-4F558567E7A3}" type="datetimeFigureOut">
              <a:rPr lang="en-US" smtClean="0"/>
              <a:t>3/8/2024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9A1BB2-A44F-4AD1-B203-90D33C483951}" type="slidenum">
              <a:rPr lang="en-US" smtClean="0"/>
              <a:t>‹#›</a:t>
            </a:fld>
            <a:endParaRPr lang="en-US"/>
          </a:p>
        </p:txBody>
      </p:sp>
    </p:spTree>
    <p:extLst>
      <p:ext uri="{BB962C8B-B14F-4D97-AF65-F5344CB8AC3E}">
        <p14:creationId xmlns:p14="http://schemas.microsoft.com/office/powerpoint/2010/main" val="218215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9A1BB2-A44F-4AD1-B203-90D33C483951}" type="slidenum">
              <a:rPr lang="en-US" smtClean="0"/>
              <a:t>1</a:t>
            </a:fld>
            <a:endParaRPr lang="en-US"/>
          </a:p>
        </p:txBody>
      </p:sp>
    </p:spTree>
    <p:extLst>
      <p:ext uri="{BB962C8B-B14F-4D97-AF65-F5344CB8AC3E}">
        <p14:creationId xmlns:p14="http://schemas.microsoft.com/office/powerpoint/2010/main" val="1886919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9A1BB2-A44F-4AD1-B203-90D33C483951}" type="slidenum">
              <a:rPr lang="en-US" smtClean="0"/>
              <a:t>2</a:t>
            </a:fld>
            <a:endParaRPr lang="en-US"/>
          </a:p>
        </p:txBody>
      </p:sp>
    </p:spTree>
    <p:extLst>
      <p:ext uri="{BB962C8B-B14F-4D97-AF65-F5344CB8AC3E}">
        <p14:creationId xmlns:p14="http://schemas.microsoft.com/office/powerpoint/2010/main" val="2206416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9A1BB2-A44F-4AD1-B203-90D33C483951}" type="slidenum">
              <a:rPr lang="en-US" smtClean="0"/>
              <a:t>3</a:t>
            </a:fld>
            <a:endParaRPr lang="en-US"/>
          </a:p>
        </p:txBody>
      </p:sp>
    </p:spTree>
    <p:extLst>
      <p:ext uri="{BB962C8B-B14F-4D97-AF65-F5344CB8AC3E}">
        <p14:creationId xmlns:p14="http://schemas.microsoft.com/office/powerpoint/2010/main" val="3570005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9A1BB2-A44F-4AD1-B203-90D33C483951}" type="slidenum">
              <a:rPr lang="en-US" smtClean="0"/>
              <a:t>6</a:t>
            </a:fld>
            <a:endParaRPr lang="en-US"/>
          </a:p>
        </p:txBody>
      </p:sp>
    </p:spTree>
    <p:extLst>
      <p:ext uri="{BB962C8B-B14F-4D97-AF65-F5344CB8AC3E}">
        <p14:creationId xmlns:p14="http://schemas.microsoft.com/office/powerpoint/2010/main" val="2587824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9A1BB2-A44F-4AD1-B203-90D33C483951}" type="slidenum">
              <a:rPr lang="en-US" smtClean="0"/>
              <a:t>8</a:t>
            </a:fld>
            <a:endParaRPr lang="en-US"/>
          </a:p>
        </p:txBody>
      </p:sp>
    </p:spTree>
    <p:extLst>
      <p:ext uri="{BB962C8B-B14F-4D97-AF65-F5344CB8AC3E}">
        <p14:creationId xmlns:p14="http://schemas.microsoft.com/office/powerpoint/2010/main" val="1851689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9A1BB2-A44F-4AD1-B203-90D33C483951}" type="slidenum">
              <a:rPr lang="en-US" smtClean="0"/>
              <a:t>14</a:t>
            </a:fld>
            <a:endParaRPr lang="en-US"/>
          </a:p>
        </p:txBody>
      </p:sp>
    </p:spTree>
    <p:extLst>
      <p:ext uri="{BB962C8B-B14F-4D97-AF65-F5344CB8AC3E}">
        <p14:creationId xmlns:p14="http://schemas.microsoft.com/office/powerpoint/2010/main" val="4194228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9A1BB2-A44F-4AD1-B203-90D33C483951}" type="slidenum">
              <a:rPr lang="en-US" smtClean="0"/>
              <a:t>15</a:t>
            </a:fld>
            <a:endParaRPr lang="en-US"/>
          </a:p>
        </p:txBody>
      </p:sp>
    </p:spTree>
    <p:extLst>
      <p:ext uri="{BB962C8B-B14F-4D97-AF65-F5344CB8AC3E}">
        <p14:creationId xmlns:p14="http://schemas.microsoft.com/office/powerpoint/2010/main" val="670458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9A1BB2-A44F-4AD1-B203-90D33C483951}" type="slidenum">
              <a:rPr lang="en-US" smtClean="0"/>
              <a:t>18</a:t>
            </a:fld>
            <a:endParaRPr lang="en-US"/>
          </a:p>
        </p:txBody>
      </p:sp>
    </p:spTree>
    <p:extLst>
      <p:ext uri="{BB962C8B-B14F-4D97-AF65-F5344CB8AC3E}">
        <p14:creationId xmlns:p14="http://schemas.microsoft.com/office/powerpoint/2010/main" val="2024762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A9A1BB2-A44F-4AD1-B203-90D33C483951}" type="slidenum">
              <a:rPr lang="en-US" smtClean="0"/>
              <a:t>19</a:t>
            </a:fld>
            <a:endParaRPr lang="en-US"/>
          </a:p>
        </p:txBody>
      </p:sp>
    </p:spTree>
    <p:extLst>
      <p:ext uri="{BB962C8B-B14F-4D97-AF65-F5344CB8AC3E}">
        <p14:creationId xmlns:p14="http://schemas.microsoft.com/office/powerpoint/2010/main" val="24402231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17043F2E-D04D-4F42-8021-B692952CD99E}" type="datetimeFigureOut">
              <a:rPr lang="en-US" smtClean="0"/>
              <a:t>3/8/2024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1388064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043F2E-D04D-4F42-8021-B692952CD99E}"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973066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043F2E-D04D-4F42-8021-B692952CD99E}"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2145808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043F2E-D04D-4F42-8021-B692952CD99E}" type="datetimeFigureOut">
              <a:rPr lang="en-US" smtClean="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3874995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043F2E-D04D-4F42-8021-B692952CD99E}" type="datetimeFigureOut">
              <a:rPr lang="en-US" smtClean="0"/>
              <a:t>3/8/2024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2611189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043F2E-D04D-4F42-8021-B692952CD99E}" type="datetimeFigureOut">
              <a:rPr lang="en-US" smtClean="0"/>
              <a:t>3/8/2024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39441167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043F2E-D04D-4F42-8021-B692952CD99E}" type="datetimeFigureOut">
              <a:rPr lang="en-US" smtClean="0"/>
              <a:t>3/8/2024</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2307748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043F2E-D04D-4F42-8021-B692952CD99E}" type="datetimeFigureOut">
              <a:rPr lang="en-US" smtClean="0"/>
              <a:t>3/8/2024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4203892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043F2E-D04D-4F42-8021-B692952CD99E}" type="datetimeFigureOut">
              <a:rPr lang="en-US" smtClean="0"/>
              <a:t>3/8/2024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3947735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043F2E-D04D-4F42-8021-B692952CD99E}" type="datetimeFigureOut">
              <a:rPr lang="en-US" smtClean="0"/>
              <a:t>3/8/2024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3465386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7043F2E-D04D-4F42-8021-B692952CD99E}"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30837543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7043F2E-D04D-4F42-8021-B692952CD99E}"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2737346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043F2E-D04D-4F42-8021-B692952CD99E}"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14389136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7043F2E-D04D-4F42-8021-B692952CD99E}" type="datetimeFigureOut">
              <a:rPr lang="en-US" smtClean="0"/>
              <a:t>3/8/2024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2646521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7043F2E-D04D-4F42-8021-B692952CD99E}" type="datetimeFigureOut">
              <a:rPr lang="en-US" smtClean="0"/>
              <a:t>3/8/2024</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25266715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17043F2E-D04D-4F42-8021-B692952CD99E}"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6045576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7043F2E-D04D-4F42-8021-B692952CD99E}"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39B7139-2DED-454F-8907-B9CADE9A35EA}" type="slidenum">
              <a:rPr lang="en-US" smtClean="0"/>
              <a:t>‹#›</a:t>
            </a:fld>
            <a:endParaRPr lang="en-US"/>
          </a:p>
        </p:txBody>
      </p:sp>
    </p:spTree>
    <p:extLst>
      <p:ext uri="{BB962C8B-B14F-4D97-AF65-F5344CB8AC3E}">
        <p14:creationId xmlns:p14="http://schemas.microsoft.com/office/powerpoint/2010/main" val="721713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17043F2E-D04D-4F42-8021-B692952CD99E}" type="datetimeFigureOut">
              <a:rPr lang="en-US" smtClean="0"/>
              <a:t>3/8/2024</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39B7139-2DED-454F-8907-B9CADE9A35EA}" type="slidenum">
              <a:rPr lang="en-US" smtClean="0"/>
              <a:t>‹#›</a:t>
            </a:fld>
            <a:endParaRPr lang="en-US"/>
          </a:p>
        </p:txBody>
      </p:sp>
    </p:spTree>
    <p:extLst>
      <p:ext uri="{BB962C8B-B14F-4D97-AF65-F5344CB8AC3E}">
        <p14:creationId xmlns:p14="http://schemas.microsoft.com/office/powerpoint/2010/main" val="2463051255"/>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 id="2147483772"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hat.openai.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0"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12"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sp>
        <p:nvSpPr>
          <p:cNvPr id="14" name="Rectangle 13">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20BE7FF-95C4-4811-A0D5-FE4E9B8A0F39}"/>
              </a:ext>
            </a:extLst>
          </p:cNvPr>
          <p:cNvSpPr>
            <a:spLocks noGrp="1"/>
          </p:cNvSpPr>
          <p:nvPr>
            <p:ph type="ctrTitle"/>
          </p:nvPr>
        </p:nvSpPr>
        <p:spPr>
          <a:xfrm>
            <a:off x="1683171" y="1143000"/>
            <a:ext cx="8825658" cy="3389217"/>
          </a:xfrm>
        </p:spPr>
        <p:txBody>
          <a:bodyPr anchor="ctr">
            <a:normAutofit/>
          </a:bodyPr>
          <a:lstStyle/>
          <a:p>
            <a:pPr algn="ctr"/>
            <a:r>
              <a:rPr lang="en-IN" sz="6600" b="1" i="0" u="none" strike="noStrike">
                <a:solidFill>
                  <a:srgbClr val="FFFFFF"/>
                </a:solidFill>
                <a:effectLst/>
                <a:latin typeface="Times New Roman" panose="02020603050405020304" pitchFamily="18" charset="0"/>
              </a:rPr>
              <a:t>DATA MINING &amp; VISUALISATION</a:t>
            </a:r>
            <a:endParaRPr lang="en-US" sz="6600">
              <a:solidFill>
                <a:srgbClr val="FFFFFF"/>
              </a:solidFill>
            </a:endParaRPr>
          </a:p>
        </p:txBody>
      </p:sp>
      <p:sp>
        <p:nvSpPr>
          <p:cNvPr id="3" name="Subtitle 2">
            <a:extLst>
              <a:ext uri="{FF2B5EF4-FFF2-40B4-BE49-F238E27FC236}">
                <a16:creationId xmlns:a16="http://schemas.microsoft.com/office/drawing/2014/main" id="{73014319-E2A8-C9EF-FB81-384F7F5A0BD2}"/>
              </a:ext>
            </a:extLst>
          </p:cNvPr>
          <p:cNvSpPr>
            <a:spLocks noGrp="1"/>
          </p:cNvSpPr>
          <p:nvPr>
            <p:ph type="subTitle" idx="1"/>
          </p:nvPr>
        </p:nvSpPr>
        <p:spPr>
          <a:xfrm>
            <a:off x="1683171" y="5240851"/>
            <a:ext cx="8825658" cy="828932"/>
          </a:xfrm>
        </p:spPr>
        <p:txBody>
          <a:bodyPr>
            <a:normAutofit fontScale="92500" lnSpcReduction="10000"/>
          </a:bodyPr>
          <a:lstStyle/>
          <a:p>
            <a:pPr algn="ctr"/>
            <a:r>
              <a:rPr lang="en-US" sz="2400" dirty="0">
                <a:solidFill>
                  <a:schemeClr val="tx2"/>
                </a:solidFill>
              </a:rPr>
              <a:t>S. Mithushan</a:t>
            </a:r>
          </a:p>
          <a:p>
            <a:pPr algn="ctr"/>
            <a:r>
              <a:rPr lang="en-US" sz="2400" dirty="0">
                <a:solidFill>
                  <a:schemeClr val="tx2"/>
                </a:solidFill>
              </a:rPr>
              <a:t>Student no : 2232358</a:t>
            </a:r>
          </a:p>
        </p:txBody>
      </p:sp>
    </p:spTree>
    <p:extLst>
      <p:ext uri="{BB962C8B-B14F-4D97-AF65-F5344CB8AC3E}">
        <p14:creationId xmlns:p14="http://schemas.microsoft.com/office/powerpoint/2010/main" val="1409721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B69C6-E47F-403B-C496-391D497B9416}"/>
              </a:ext>
            </a:extLst>
          </p:cNvPr>
          <p:cNvSpPr>
            <a:spLocks noGrp="1"/>
          </p:cNvSpPr>
          <p:nvPr>
            <p:ph type="title"/>
          </p:nvPr>
        </p:nvSpPr>
        <p:spPr/>
        <p:txBody>
          <a:bodyPr/>
          <a:lstStyle/>
          <a:p>
            <a:r>
              <a:rPr lang="en-US"/>
              <a:t>Introduction</a:t>
            </a:r>
            <a:endParaRPr lang="en-US" dirty="0"/>
          </a:p>
        </p:txBody>
      </p:sp>
      <p:sp>
        <p:nvSpPr>
          <p:cNvPr id="3" name="Content Placeholder 2">
            <a:extLst>
              <a:ext uri="{FF2B5EF4-FFF2-40B4-BE49-F238E27FC236}">
                <a16:creationId xmlns:a16="http://schemas.microsoft.com/office/drawing/2014/main" id="{A67C292B-16D4-301C-B7CB-36A0B1D7AA2D}"/>
              </a:ext>
            </a:extLst>
          </p:cNvPr>
          <p:cNvSpPr>
            <a:spLocks noGrp="1"/>
          </p:cNvSpPr>
          <p:nvPr>
            <p:ph idx="1"/>
          </p:nvPr>
        </p:nvSpPr>
        <p:spPr/>
        <p:txBody>
          <a:bodyPr>
            <a:normAutofit/>
          </a:bodyPr>
          <a:lstStyle/>
          <a:p>
            <a:r>
              <a:rPr lang="en-US" sz="2400" b="0" i="0" dirty="0">
                <a:solidFill>
                  <a:srgbClr val="0D0D0D"/>
                </a:solidFill>
                <a:effectLst/>
                <a:latin typeface="Söhne"/>
              </a:rPr>
              <a:t>Today, we'll explore the Airbnb dataset to demonstrate the power of data mining and visualization. By analyzing this rich dataset, we'll uncover valuable insights into property types, pricing dynamics, host behaviors, and guest preferences. Through data mining techniques, we'll extract patterns and relationships, while data visualization will help us communicate these insights effectively using charts, graphs, and interactive visualizations. Join us on this journey of discovery through the dynamic world of hospitality.</a:t>
            </a:r>
            <a:endParaRPr lang="en-US" sz="2400" dirty="0"/>
          </a:p>
        </p:txBody>
      </p:sp>
    </p:spTree>
    <p:extLst>
      <p:ext uri="{BB962C8B-B14F-4D97-AF65-F5344CB8AC3E}">
        <p14:creationId xmlns:p14="http://schemas.microsoft.com/office/powerpoint/2010/main" val="2656031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5779-44E5-A174-B3D4-B0C66FF951F8}"/>
              </a:ext>
            </a:extLst>
          </p:cNvPr>
          <p:cNvSpPr>
            <a:spLocks noGrp="1"/>
          </p:cNvSpPr>
          <p:nvPr>
            <p:ph type="title"/>
          </p:nvPr>
        </p:nvSpPr>
        <p:spPr/>
        <p:txBody>
          <a:bodyPr/>
          <a:lstStyle/>
          <a:p>
            <a:r>
              <a:rPr lang="en-IN" sz="4400" b="1" i="0" u="none" strike="noStrike" dirty="0">
                <a:solidFill>
                  <a:schemeClr val="bg1"/>
                </a:solidFill>
                <a:effectLst/>
                <a:latin typeface="Times New Roman" panose="02020603050405020304" pitchFamily="18" charset="0"/>
              </a:rPr>
              <a:t>Aim of the project</a:t>
            </a:r>
            <a:endParaRPr lang="en-US" dirty="0">
              <a:solidFill>
                <a:schemeClr val="bg1"/>
              </a:solidFill>
            </a:endParaRPr>
          </a:p>
        </p:txBody>
      </p:sp>
      <p:sp>
        <p:nvSpPr>
          <p:cNvPr id="3" name="Content Placeholder 2">
            <a:extLst>
              <a:ext uri="{FF2B5EF4-FFF2-40B4-BE49-F238E27FC236}">
                <a16:creationId xmlns:a16="http://schemas.microsoft.com/office/drawing/2014/main" id="{ED9F5BDE-D84E-25C7-E427-FCB30E207269}"/>
              </a:ext>
            </a:extLst>
          </p:cNvPr>
          <p:cNvSpPr>
            <a:spLocks noGrp="1"/>
          </p:cNvSpPr>
          <p:nvPr>
            <p:ph idx="1"/>
          </p:nvPr>
        </p:nvSpPr>
        <p:spPr>
          <a:xfrm>
            <a:off x="1154954" y="2603500"/>
            <a:ext cx="8825659" cy="3894836"/>
          </a:xfrm>
        </p:spPr>
        <p:txBody>
          <a:bodyPr>
            <a:normAutofit/>
          </a:bodyPr>
          <a:lstStyle/>
          <a:p>
            <a:r>
              <a:rPr lang="en-US" sz="2400" b="0" i="0" dirty="0">
                <a:solidFill>
                  <a:srgbClr val="0D0D0D"/>
                </a:solidFill>
                <a:effectLst/>
                <a:latin typeface="Söhne"/>
              </a:rPr>
              <a:t>The aim of this data visualization project is to provide comprehensive insights into various attributes associated with Airbnb listings. </a:t>
            </a:r>
          </a:p>
          <a:p>
            <a:r>
              <a:rPr lang="en-US" sz="2400" b="0" i="0" dirty="0">
                <a:solidFill>
                  <a:srgbClr val="0D0D0D"/>
                </a:solidFill>
                <a:effectLst/>
                <a:latin typeface="Söhne"/>
              </a:rPr>
              <a:t>This project seeks to empower users to explore market trends, pricing dynamics, and property characteristics to enhance their Airbnb experience.</a:t>
            </a:r>
          </a:p>
          <a:p>
            <a:r>
              <a:rPr lang="en-US" sz="2400" b="0" i="0" dirty="0">
                <a:solidFill>
                  <a:srgbClr val="0D0D0D"/>
                </a:solidFill>
                <a:effectLst/>
                <a:latin typeface="Söhne"/>
              </a:rPr>
              <a:t>we aim to provide users with a deeper understanding of Airbnb listings, facilitating informed decision-making for both hosts and guests. </a:t>
            </a:r>
            <a:endParaRPr lang="en-US" sz="2400" dirty="0"/>
          </a:p>
        </p:txBody>
      </p:sp>
    </p:spTree>
    <p:extLst>
      <p:ext uri="{BB962C8B-B14F-4D97-AF65-F5344CB8AC3E}">
        <p14:creationId xmlns:p14="http://schemas.microsoft.com/office/powerpoint/2010/main" val="193808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0A58B-2F78-8B42-4B2D-1F1DE7854958}"/>
              </a:ext>
            </a:extLst>
          </p:cNvPr>
          <p:cNvSpPr>
            <a:spLocks noGrp="1"/>
          </p:cNvSpPr>
          <p:nvPr>
            <p:ph type="title"/>
          </p:nvPr>
        </p:nvSpPr>
        <p:spPr/>
        <p:txBody>
          <a:bodyPr/>
          <a:lstStyle/>
          <a:p>
            <a:r>
              <a:rPr lang="en-IN" sz="3600" b="1" i="0" u="none" strike="noStrike" dirty="0">
                <a:solidFill>
                  <a:schemeClr val="bg1"/>
                </a:solidFill>
                <a:effectLst/>
                <a:latin typeface="Times New Roman" panose="02020603050405020304" pitchFamily="18" charset="0"/>
              </a:rPr>
              <a:t>Research Question</a:t>
            </a:r>
            <a:endParaRPr lang="en-US" dirty="0">
              <a:solidFill>
                <a:schemeClr val="bg1"/>
              </a:solidFill>
            </a:endParaRPr>
          </a:p>
        </p:txBody>
      </p:sp>
      <p:sp>
        <p:nvSpPr>
          <p:cNvPr id="3" name="Content Placeholder 2">
            <a:extLst>
              <a:ext uri="{FF2B5EF4-FFF2-40B4-BE49-F238E27FC236}">
                <a16:creationId xmlns:a16="http://schemas.microsoft.com/office/drawing/2014/main" id="{77ADAF8C-978B-CAFF-884D-46796CCC5151}"/>
              </a:ext>
            </a:extLst>
          </p:cNvPr>
          <p:cNvSpPr>
            <a:spLocks noGrp="1"/>
          </p:cNvSpPr>
          <p:nvPr>
            <p:ph idx="1"/>
          </p:nvPr>
        </p:nvSpPr>
        <p:spPr/>
        <p:txBody>
          <a:bodyPr>
            <a:normAutofit/>
          </a:bodyPr>
          <a:lstStyle/>
          <a:p>
            <a:pPr algn="l">
              <a:buFont typeface="+mj-lt"/>
              <a:buAutoNum type="arabicPeriod"/>
            </a:pPr>
            <a:r>
              <a:rPr lang="en-US" sz="2400" b="0" i="0" dirty="0">
                <a:solidFill>
                  <a:srgbClr val="0D0D0D"/>
                </a:solidFill>
                <a:effectLst/>
                <a:latin typeface="Söhne"/>
              </a:rPr>
              <a:t>What are the key factors influencing Airbnb listing prices, and how do these factors vary across different cities and property types?</a:t>
            </a:r>
          </a:p>
          <a:p>
            <a:pPr algn="l">
              <a:buFont typeface="+mj-lt"/>
              <a:buAutoNum type="arabicPeriod"/>
            </a:pPr>
            <a:r>
              <a:rPr lang="en-US" sz="2400" b="0" i="0" dirty="0">
                <a:solidFill>
                  <a:srgbClr val="0D0D0D"/>
                </a:solidFill>
                <a:effectLst/>
                <a:latin typeface="Söhne"/>
              </a:rPr>
              <a:t>How does the availability of amenities impact the popularity and review scores of Airbnb listings, and are there any specific amenities that significantly influence guest satisfaction?</a:t>
            </a:r>
          </a:p>
          <a:p>
            <a:pPr algn="l">
              <a:buFont typeface="+mj-lt"/>
              <a:buAutoNum type="arabicPeriod"/>
            </a:pPr>
            <a:r>
              <a:rPr lang="en-US" sz="2400" b="0" i="0" dirty="0">
                <a:solidFill>
                  <a:srgbClr val="0D0D0D"/>
                </a:solidFill>
                <a:effectLst/>
                <a:latin typeface="Söhne"/>
              </a:rPr>
              <a:t>What are the most common room types offered on Airbnb, and how does the distribution of room types vary across different neighborhoods and cities?</a:t>
            </a:r>
          </a:p>
          <a:p>
            <a:endParaRPr lang="en-US" dirty="0"/>
          </a:p>
        </p:txBody>
      </p:sp>
    </p:spTree>
    <p:extLst>
      <p:ext uri="{BB962C8B-B14F-4D97-AF65-F5344CB8AC3E}">
        <p14:creationId xmlns:p14="http://schemas.microsoft.com/office/powerpoint/2010/main" val="508612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500F-B000-557A-B755-EC7D8D84A075}"/>
              </a:ext>
            </a:extLst>
          </p:cNvPr>
          <p:cNvSpPr>
            <a:spLocks noGrp="1"/>
          </p:cNvSpPr>
          <p:nvPr>
            <p:ph type="title"/>
          </p:nvPr>
        </p:nvSpPr>
        <p:spPr/>
        <p:txBody>
          <a:bodyPr/>
          <a:lstStyle/>
          <a:p>
            <a:r>
              <a:rPr lang="en-US" dirty="0"/>
              <a:t>What is dataset</a:t>
            </a:r>
          </a:p>
        </p:txBody>
      </p:sp>
      <p:sp>
        <p:nvSpPr>
          <p:cNvPr id="3" name="Content Placeholder 2">
            <a:extLst>
              <a:ext uri="{FF2B5EF4-FFF2-40B4-BE49-F238E27FC236}">
                <a16:creationId xmlns:a16="http://schemas.microsoft.com/office/drawing/2014/main" id="{8E9A7272-B893-0D16-5111-C23DAFE9C1CF}"/>
              </a:ext>
            </a:extLst>
          </p:cNvPr>
          <p:cNvSpPr>
            <a:spLocks noGrp="1"/>
          </p:cNvSpPr>
          <p:nvPr>
            <p:ph idx="1"/>
          </p:nvPr>
        </p:nvSpPr>
        <p:spPr/>
        <p:txBody>
          <a:bodyPr>
            <a:normAutofit/>
          </a:bodyPr>
          <a:lstStyle/>
          <a:p>
            <a:r>
              <a:rPr lang="en-US" sz="2400" b="0" i="0" dirty="0">
                <a:solidFill>
                  <a:srgbClr val="0D0D0D"/>
                </a:solidFill>
                <a:effectLst/>
                <a:latin typeface="Söhne"/>
              </a:rPr>
              <a:t>A dataset is a collection of organized and structured data, typically stored in a computer system or database. It represents a coherent set of related information that is grouped together for a specific purpose, such as analysis, research, or decision-making. Datasets can contain various types of data, including text, numbers, images, or other multimedia files. They are often used in fields such as data science, machine learning, statistics, and research to study patterns, trends, and relationships within the data.</a:t>
            </a:r>
            <a:endParaRPr lang="en-US" sz="2400" dirty="0"/>
          </a:p>
        </p:txBody>
      </p:sp>
    </p:spTree>
    <p:extLst>
      <p:ext uri="{BB962C8B-B14F-4D97-AF65-F5344CB8AC3E}">
        <p14:creationId xmlns:p14="http://schemas.microsoft.com/office/powerpoint/2010/main" val="883965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D2D5D-1524-AB65-898B-83CA51E6E4D6}"/>
              </a:ext>
            </a:extLst>
          </p:cNvPr>
          <p:cNvSpPr>
            <a:spLocks noGrp="1"/>
          </p:cNvSpPr>
          <p:nvPr>
            <p:ph type="title"/>
          </p:nvPr>
        </p:nvSpPr>
        <p:spPr/>
        <p:txBody>
          <a:bodyPr/>
          <a:lstStyle/>
          <a:p>
            <a:r>
              <a:rPr lang="en-US" dirty="0"/>
              <a:t>Data Mining</a:t>
            </a:r>
          </a:p>
        </p:txBody>
      </p:sp>
      <p:sp>
        <p:nvSpPr>
          <p:cNvPr id="3" name="Content Placeholder 2">
            <a:extLst>
              <a:ext uri="{FF2B5EF4-FFF2-40B4-BE49-F238E27FC236}">
                <a16:creationId xmlns:a16="http://schemas.microsoft.com/office/drawing/2014/main" id="{9336240B-9898-5C1A-2AC1-BB4578273A86}"/>
              </a:ext>
            </a:extLst>
          </p:cNvPr>
          <p:cNvSpPr>
            <a:spLocks noGrp="1"/>
          </p:cNvSpPr>
          <p:nvPr>
            <p:ph idx="1"/>
          </p:nvPr>
        </p:nvSpPr>
        <p:spPr>
          <a:xfrm>
            <a:off x="1154954" y="2603500"/>
            <a:ext cx="8825659" cy="3980180"/>
          </a:xfrm>
        </p:spPr>
        <p:txBody>
          <a:bodyPr>
            <a:normAutofit/>
          </a:bodyPr>
          <a:lstStyle/>
          <a:p>
            <a:r>
              <a:rPr lang="en-US" sz="2400" dirty="0">
                <a:latin typeface="Söhne"/>
              </a:rPr>
              <a:t>large datasets of Airbnb listings are closely analyzed using data mining techniques.</a:t>
            </a:r>
          </a:p>
          <a:p>
            <a:r>
              <a:rPr lang="en-US" sz="2400" dirty="0">
                <a:latin typeface="Söhne"/>
              </a:rPr>
              <a:t>These techniques reveal patterns and correlations within data, helping to analyze trends and preferences in the hospitality industry.</a:t>
            </a:r>
          </a:p>
          <a:p>
            <a:r>
              <a:rPr lang="en-US" sz="2400" dirty="0">
                <a:latin typeface="Söhne"/>
              </a:rPr>
              <a:t>By </a:t>
            </a:r>
            <a:r>
              <a:rPr lang="en-US" sz="2400" dirty="0" err="1">
                <a:latin typeface="Söhne"/>
              </a:rPr>
              <a:t>analysing</a:t>
            </a:r>
            <a:r>
              <a:rPr lang="en-US" sz="2400" dirty="0">
                <a:latin typeface="Söhne"/>
              </a:rPr>
              <a:t> data mining, it becomes possible to predict future trends in Airbnb accommodations, helping stakeholders make informed decisions and raising awareness of hospitality-related challenges and opportunities.</a:t>
            </a:r>
          </a:p>
          <a:p>
            <a:endParaRPr lang="en-US" dirty="0">
              <a:latin typeface="Söhne"/>
            </a:endParaRPr>
          </a:p>
        </p:txBody>
      </p:sp>
    </p:spTree>
    <p:extLst>
      <p:ext uri="{BB962C8B-B14F-4D97-AF65-F5344CB8AC3E}">
        <p14:creationId xmlns:p14="http://schemas.microsoft.com/office/powerpoint/2010/main" val="3002434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8A9E5-A4DE-3C10-5B0B-6965EFBC1099}"/>
              </a:ext>
            </a:extLst>
          </p:cNvPr>
          <p:cNvSpPr>
            <a:spLocks noGrp="1"/>
          </p:cNvSpPr>
          <p:nvPr>
            <p:ph type="title"/>
          </p:nvPr>
        </p:nvSpPr>
        <p:spPr/>
        <p:txBody>
          <a:bodyPr/>
          <a:lstStyle/>
          <a:p>
            <a:r>
              <a:rPr lang="en-US" dirty="0"/>
              <a:t>Data set </a:t>
            </a:r>
            <a:r>
              <a:rPr lang="en-US" dirty="0" err="1"/>
              <a:t>Orgin</a:t>
            </a:r>
            <a:endParaRPr lang="en-US" dirty="0"/>
          </a:p>
        </p:txBody>
      </p:sp>
      <p:sp>
        <p:nvSpPr>
          <p:cNvPr id="3" name="Content Placeholder 2">
            <a:extLst>
              <a:ext uri="{FF2B5EF4-FFF2-40B4-BE49-F238E27FC236}">
                <a16:creationId xmlns:a16="http://schemas.microsoft.com/office/drawing/2014/main" id="{5A4EFF38-EA8D-9629-C180-263198E78E34}"/>
              </a:ext>
            </a:extLst>
          </p:cNvPr>
          <p:cNvSpPr>
            <a:spLocks noGrp="1"/>
          </p:cNvSpPr>
          <p:nvPr>
            <p:ph idx="1"/>
          </p:nvPr>
        </p:nvSpPr>
        <p:spPr/>
        <p:txBody>
          <a:bodyPr/>
          <a:lstStyle/>
          <a:p>
            <a:r>
              <a:rPr lang="en-US" dirty="0" err="1"/>
              <a:t>Airbnb_Data</a:t>
            </a:r>
            <a:endParaRPr lang="en-US" dirty="0"/>
          </a:p>
          <a:p>
            <a:r>
              <a:rPr lang="en-US" dirty="0"/>
              <a:t>Source </a:t>
            </a:r>
          </a:p>
          <a:p>
            <a:endParaRPr lang="en-US" dirty="0"/>
          </a:p>
          <a:p>
            <a:r>
              <a:rPr lang="en-US" b="0" i="0" dirty="0">
                <a:solidFill>
                  <a:srgbClr val="0D0D0D"/>
                </a:solidFill>
                <a:effectLst/>
                <a:latin typeface="Söhne"/>
              </a:rPr>
              <a:t>datasets related to Airbnb listings are often compiled from publicly available information provided by Airbnb itself or scraped from Airbnb's website by researchers or data enthusiasts. These datasets typically include information about Airbnb listings, such as property details, pricing, location, amenities, host information, and guest reviews. Researchers and data analysts use these datasets for various purposes, including market analysis, pricing optimization, and understanding consumer behavior in the hospitality industry.</a:t>
            </a:r>
            <a:endParaRPr lang="en-US" dirty="0"/>
          </a:p>
        </p:txBody>
      </p:sp>
    </p:spTree>
    <p:extLst>
      <p:ext uri="{BB962C8B-B14F-4D97-AF65-F5344CB8AC3E}">
        <p14:creationId xmlns:p14="http://schemas.microsoft.com/office/powerpoint/2010/main" val="1194547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79537-B122-B940-24E1-5243972D6D5E}"/>
              </a:ext>
            </a:extLst>
          </p:cNvPr>
          <p:cNvSpPr>
            <a:spLocks noGrp="1"/>
          </p:cNvSpPr>
          <p:nvPr>
            <p:ph type="title"/>
          </p:nvPr>
        </p:nvSpPr>
        <p:spPr/>
        <p:txBody>
          <a:bodyPr/>
          <a:lstStyle/>
          <a:p>
            <a:r>
              <a:rPr lang="en-IN" sz="3600" b="1" i="0" u="none" strike="noStrike" dirty="0">
                <a:effectLst/>
                <a:latin typeface="Times New Roman" panose="02020603050405020304" pitchFamily="18" charset="0"/>
              </a:rPr>
              <a:t>Description of the dataset</a:t>
            </a:r>
            <a:endParaRPr lang="en-US" dirty="0"/>
          </a:p>
        </p:txBody>
      </p:sp>
      <p:sp>
        <p:nvSpPr>
          <p:cNvPr id="3" name="Content Placeholder 2">
            <a:extLst>
              <a:ext uri="{FF2B5EF4-FFF2-40B4-BE49-F238E27FC236}">
                <a16:creationId xmlns:a16="http://schemas.microsoft.com/office/drawing/2014/main" id="{D1FCDE62-2B69-3530-CC92-6BE2FC0C3438}"/>
              </a:ext>
            </a:extLst>
          </p:cNvPr>
          <p:cNvSpPr>
            <a:spLocks noGrp="1"/>
          </p:cNvSpPr>
          <p:nvPr>
            <p:ph idx="1"/>
          </p:nvPr>
        </p:nvSpPr>
        <p:spPr/>
        <p:txBody>
          <a:bodyPr>
            <a:normAutofit/>
          </a:bodyPr>
          <a:lstStyle/>
          <a:p>
            <a:r>
              <a:rPr lang="en-US" sz="2400" b="0" i="0" dirty="0">
                <a:solidFill>
                  <a:srgbClr val="0D0D0D"/>
                </a:solidFill>
                <a:effectLst/>
                <a:latin typeface="Söhne"/>
              </a:rPr>
              <a:t>This dataset contains detailed information about Airbnb listings in cities across the world. It includes attributes such as property type, room type, amenities, accommodates, bathrooms, bed type, cancellation policy, cleaning fee, city, description, first review date, host information (profile picture presence, identity verification status, response rate, registration date), instant bookable status, last review date, location (latitude and longitude), property name, neighborhood, number of reviews, review scores rating, thumbnail URL, </a:t>
            </a:r>
            <a:r>
              <a:rPr lang="en-US" sz="2400" b="0" i="0" dirty="0" err="1">
                <a:solidFill>
                  <a:srgbClr val="0D0D0D"/>
                </a:solidFill>
                <a:effectLst/>
                <a:latin typeface="Söhne"/>
              </a:rPr>
              <a:t>zipcode</a:t>
            </a:r>
            <a:r>
              <a:rPr lang="en-US" sz="2400" b="0" i="0" dirty="0">
                <a:solidFill>
                  <a:srgbClr val="0D0D0D"/>
                </a:solidFill>
                <a:effectLst/>
                <a:latin typeface="Söhne"/>
              </a:rPr>
              <a:t>, number of bedrooms, and number of beds.</a:t>
            </a:r>
            <a:endParaRPr lang="en-US" sz="2400" dirty="0"/>
          </a:p>
        </p:txBody>
      </p:sp>
    </p:spTree>
    <p:extLst>
      <p:ext uri="{BB962C8B-B14F-4D97-AF65-F5344CB8AC3E}">
        <p14:creationId xmlns:p14="http://schemas.microsoft.com/office/powerpoint/2010/main" val="2197599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64990-B35F-450A-8BF5-1A4009836250}"/>
              </a:ext>
            </a:extLst>
          </p:cNvPr>
          <p:cNvSpPr>
            <a:spLocks noGrp="1"/>
          </p:cNvSpPr>
          <p:nvPr>
            <p:ph type="title"/>
          </p:nvPr>
        </p:nvSpPr>
        <p:spPr/>
        <p:txBody>
          <a:bodyPr/>
          <a:lstStyle/>
          <a:p>
            <a:r>
              <a:rPr lang="en-US" dirty="0"/>
              <a:t>Here’s the attributes  </a:t>
            </a:r>
          </a:p>
        </p:txBody>
      </p:sp>
      <p:sp>
        <p:nvSpPr>
          <p:cNvPr id="3" name="Content Placeholder 2">
            <a:extLst>
              <a:ext uri="{FF2B5EF4-FFF2-40B4-BE49-F238E27FC236}">
                <a16:creationId xmlns:a16="http://schemas.microsoft.com/office/drawing/2014/main" id="{211D5551-F011-1146-C719-9F8523FE2CA4}"/>
              </a:ext>
            </a:extLst>
          </p:cNvPr>
          <p:cNvSpPr>
            <a:spLocks noGrp="1"/>
          </p:cNvSpPr>
          <p:nvPr>
            <p:ph idx="1"/>
          </p:nvPr>
        </p:nvSpPr>
        <p:spPr/>
        <p:txBody>
          <a:bodyPr>
            <a:normAutofit fontScale="92500" lnSpcReduction="20000"/>
          </a:bodyPr>
          <a:lstStyle/>
          <a:p>
            <a:pPr algn="l">
              <a:buFont typeface="Wingdings" panose="05000000000000000000" pitchFamily="2" charset="2"/>
              <a:buChar char="q"/>
            </a:pPr>
            <a:r>
              <a:rPr lang="en-US" b="1" i="0" dirty="0">
                <a:solidFill>
                  <a:srgbClr val="0D0D0D"/>
                </a:solidFill>
                <a:effectLst/>
                <a:latin typeface="Söhne"/>
              </a:rPr>
              <a:t>id</a:t>
            </a:r>
            <a:r>
              <a:rPr lang="en-US" b="0" i="0" dirty="0">
                <a:solidFill>
                  <a:srgbClr val="0D0D0D"/>
                </a:solidFill>
                <a:effectLst/>
                <a:latin typeface="Söhne"/>
              </a:rPr>
              <a:t>: Unique identifier for each property listing.</a:t>
            </a:r>
          </a:p>
          <a:p>
            <a:pPr algn="l">
              <a:buFont typeface="Wingdings" panose="05000000000000000000" pitchFamily="2" charset="2"/>
              <a:buChar char="q"/>
            </a:pPr>
            <a:r>
              <a:rPr lang="en-US" b="1" i="0" dirty="0" err="1">
                <a:solidFill>
                  <a:srgbClr val="0D0D0D"/>
                </a:solidFill>
                <a:effectLst/>
                <a:latin typeface="Söhne"/>
              </a:rPr>
              <a:t>log_price</a:t>
            </a:r>
            <a:r>
              <a:rPr lang="en-US" b="0" i="0" dirty="0">
                <a:solidFill>
                  <a:srgbClr val="0D0D0D"/>
                </a:solidFill>
                <a:effectLst/>
                <a:latin typeface="Söhne"/>
              </a:rPr>
              <a:t>: The logarithm of the price of the property.</a:t>
            </a:r>
          </a:p>
          <a:p>
            <a:pPr algn="l">
              <a:buFont typeface="Wingdings" panose="05000000000000000000" pitchFamily="2" charset="2"/>
              <a:buChar char="q"/>
            </a:pPr>
            <a:r>
              <a:rPr lang="en-US" b="1" i="0" dirty="0" err="1">
                <a:solidFill>
                  <a:srgbClr val="0D0D0D"/>
                </a:solidFill>
                <a:effectLst/>
                <a:latin typeface="Söhne"/>
              </a:rPr>
              <a:t>property_type</a:t>
            </a:r>
            <a:r>
              <a:rPr lang="en-US" b="0" i="0" dirty="0">
                <a:solidFill>
                  <a:srgbClr val="0D0D0D"/>
                </a:solidFill>
                <a:effectLst/>
                <a:latin typeface="Söhne"/>
              </a:rPr>
              <a:t>: Type of property (e.g., apartment, house, condo).</a:t>
            </a:r>
          </a:p>
          <a:p>
            <a:pPr algn="l">
              <a:buFont typeface="Wingdings" panose="05000000000000000000" pitchFamily="2" charset="2"/>
              <a:buChar char="q"/>
            </a:pPr>
            <a:r>
              <a:rPr lang="en-US" b="1" i="0" dirty="0" err="1">
                <a:solidFill>
                  <a:srgbClr val="0D0D0D"/>
                </a:solidFill>
                <a:effectLst/>
                <a:latin typeface="Söhne"/>
              </a:rPr>
              <a:t>room_type</a:t>
            </a:r>
            <a:r>
              <a:rPr lang="en-US" b="0" i="0" dirty="0">
                <a:solidFill>
                  <a:srgbClr val="0D0D0D"/>
                </a:solidFill>
                <a:effectLst/>
                <a:latin typeface="Söhne"/>
              </a:rPr>
              <a:t>: Type of room available for rent (e.g., entire home/apartment, private room, shared room).</a:t>
            </a:r>
          </a:p>
          <a:p>
            <a:pPr algn="l">
              <a:buFont typeface="Wingdings" panose="05000000000000000000" pitchFamily="2" charset="2"/>
              <a:buChar char="q"/>
            </a:pPr>
            <a:r>
              <a:rPr lang="en-US" b="1" i="0" dirty="0">
                <a:solidFill>
                  <a:srgbClr val="0D0D0D"/>
                </a:solidFill>
                <a:effectLst/>
                <a:latin typeface="Söhne"/>
              </a:rPr>
              <a:t>amenities</a:t>
            </a:r>
            <a:r>
              <a:rPr lang="en-US" b="0" i="0" dirty="0">
                <a:solidFill>
                  <a:srgbClr val="0D0D0D"/>
                </a:solidFill>
                <a:effectLst/>
                <a:latin typeface="Söhne"/>
              </a:rPr>
              <a:t>: Features or facilities provided with the property.</a:t>
            </a:r>
          </a:p>
          <a:p>
            <a:pPr algn="l">
              <a:buFont typeface="Wingdings" panose="05000000000000000000" pitchFamily="2" charset="2"/>
              <a:buChar char="q"/>
            </a:pPr>
            <a:r>
              <a:rPr lang="en-US" b="1" i="0" dirty="0">
                <a:solidFill>
                  <a:srgbClr val="0D0D0D"/>
                </a:solidFill>
                <a:effectLst/>
                <a:latin typeface="Söhne"/>
              </a:rPr>
              <a:t>accommodates</a:t>
            </a:r>
            <a:r>
              <a:rPr lang="en-US" b="0" i="0" dirty="0">
                <a:solidFill>
                  <a:srgbClr val="0D0D0D"/>
                </a:solidFill>
                <a:effectLst/>
                <a:latin typeface="Söhne"/>
              </a:rPr>
              <a:t>: Number of guests the property can accommodate.</a:t>
            </a:r>
          </a:p>
          <a:p>
            <a:pPr algn="l">
              <a:buFont typeface="Wingdings" panose="05000000000000000000" pitchFamily="2" charset="2"/>
              <a:buChar char="q"/>
            </a:pPr>
            <a:r>
              <a:rPr lang="en-US" b="1" i="0" dirty="0">
                <a:solidFill>
                  <a:srgbClr val="0D0D0D"/>
                </a:solidFill>
                <a:effectLst/>
                <a:latin typeface="Söhne"/>
              </a:rPr>
              <a:t>bathrooms</a:t>
            </a:r>
            <a:r>
              <a:rPr lang="en-US" b="0" i="0" dirty="0">
                <a:solidFill>
                  <a:srgbClr val="0D0D0D"/>
                </a:solidFill>
                <a:effectLst/>
                <a:latin typeface="Söhne"/>
              </a:rPr>
              <a:t>: Number of bathrooms in the property.</a:t>
            </a:r>
          </a:p>
          <a:p>
            <a:pPr algn="l">
              <a:buFont typeface="Wingdings" panose="05000000000000000000" pitchFamily="2" charset="2"/>
              <a:buChar char="q"/>
            </a:pPr>
            <a:r>
              <a:rPr lang="en-US" b="1" i="0" dirty="0" err="1">
                <a:solidFill>
                  <a:srgbClr val="0D0D0D"/>
                </a:solidFill>
                <a:effectLst/>
                <a:latin typeface="Söhne"/>
              </a:rPr>
              <a:t>bed_type</a:t>
            </a:r>
            <a:r>
              <a:rPr lang="en-US" b="0" i="0" dirty="0">
                <a:solidFill>
                  <a:srgbClr val="0D0D0D"/>
                </a:solidFill>
                <a:effectLst/>
                <a:latin typeface="Söhne"/>
              </a:rPr>
              <a:t>: Type of bed available (e.g., real bed, sofa bed, airbed).</a:t>
            </a:r>
          </a:p>
          <a:p>
            <a:pPr algn="l">
              <a:buFont typeface="Wingdings" panose="05000000000000000000" pitchFamily="2" charset="2"/>
              <a:buChar char="q"/>
            </a:pPr>
            <a:r>
              <a:rPr lang="en-US" b="1" i="0" dirty="0" err="1">
                <a:solidFill>
                  <a:srgbClr val="0D0D0D"/>
                </a:solidFill>
                <a:effectLst/>
                <a:latin typeface="Söhne"/>
              </a:rPr>
              <a:t>cancellation_policy</a:t>
            </a:r>
            <a:r>
              <a:rPr lang="en-US" b="0" i="0" dirty="0">
                <a:solidFill>
                  <a:srgbClr val="0D0D0D"/>
                </a:solidFill>
                <a:effectLst/>
                <a:latin typeface="Söhne"/>
              </a:rPr>
              <a:t>: Policy regarding cancellation of bookings.</a:t>
            </a:r>
          </a:p>
          <a:p>
            <a:endParaRPr lang="en-US" dirty="0"/>
          </a:p>
        </p:txBody>
      </p:sp>
    </p:spTree>
    <p:extLst>
      <p:ext uri="{BB962C8B-B14F-4D97-AF65-F5344CB8AC3E}">
        <p14:creationId xmlns:p14="http://schemas.microsoft.com/office/powerpoint/2010/main" val="265623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FDC4B-017B-1EE9-B79A-C619572B216C}"/>
              </a:ext>
            </a:extLst>
          </p:cNvPr>
          <p:cNvSpPr>
            <a:spLocks noGrp="1"/>
          </p:cNvSpPr>
          <p:nvPr>
            <p:ph type="title"/>
          </p:nvPr>
        </p:nvSpPr>
        <p:spPr/>
        <p:txBody>
          <a:bodyPr/>
          <a:lstStyle/>
          <a:p>
            <a:r>
              <a:rPr lang="en-US" dirty="0"/>
              <a:t>Here’s the attributes </a:t>
            </a:r>
          </a:p>
        </p:txBody>
      </p:sp>
      <p:sp>
        <p:nvSpPr>
          <p:cNvPr id="3" name="Content Placeholder 2">
            <a:extLst>
              <a:ext uri="{FF2B5EF4-FFF2-40B4-BE49-F238E27FC236}">
                <a16:creationId xmlns:a16="http://schemas.microsoft.com/office/drawing/2014/main" id="{CBAC6006-CDEE-3D0E-A3DA-0DAD26682E98}"/>
              </a:ext>
            </a:extLst>
          </p:cNvPr>
          <p:cNvSpPr>
            <a:spLocks noGrp="1"/>
          </p:cNvSpPr>
          <p:nvPr>
            <p:ph idx="1"/>
          </p:nvPr>
        </p:nvSpPr>
        <p:spPr/>
        <p:txBody>
          <a:bodyPr>
            <a:normAutofit fontScale="92500" lnSpcReduction="10000"/>
          </a:bodyPr>
          <a:lstStyle/>
          <a:p>
            <a:pPr algn="l">
              <a:buFont typeface="Wingdings" panose="05000000000000000000" pitchFamily="2" charset="2"/>
              <a:buChar char="q"/>
            </a:pPr>
            <a:r>
              <a:rPr lang="en-US" b="1" i="0" dirty="0" err="1">
                <a:solidFill>
                  <a:srgbClr val="0D0D0D"/>
                </a:solidFill>
                <a:effectLst/>
                <a:latin typeface="Söhne"/>
              </a:rPr>
              <a:t>cleaning_fee</a:t>
            </a:r>
            <a:r>
              <a:rPr lang="en-US" b="0" i="0" dirty="0">
                <a:solidFill>
                  <a:srgbClr val="0D0D0D"/>
                </a:solidFill>
                <a:effectLst/>
                <a:latin typeface="Söhne"/>
              </a:rPr>
              <a:t>: Fee charged for cleaning the property.</a:t>
            </a:r>
          </a:p>
          <a:p>
            <a:pPr algn="l">
              <a:buFont typeface="Wingdings" panose="05000000000000000000" pitchFamily="2" charset="2"/>
              <a:buChar char="q"/>
            </a:pPr>
            <a:r>
              <a:rPr lang="en-US" b="1" i="0" dirty="0">
                <a:solidFill>
                  <a:srgbClr val="0D0D0D"/>
                </a:solidFill>
                <a:effectLst/>
                <a:latin typeface="Söhne"/>
              </a:rPr>
              <a:t>city</a:t>
            </a:r>
            <a:r>
              <a:rPr lang="en-US" b="0" i="0" dirty="0">
                <a:solidFill>
                  <a:srgbClr val="0D0D0D"/>
                </a:solidFill>
                <a:effectLst/>
                <a:latin typeface="Söhne"/>
              </a:rPr>
              <a:t>: City where the property is located.</a:t>
            </a:r>
          </a:p>
          <a:p>
            <a:pPr algn="l">
              <a:buFont typeface="Wingdings" panose="05000000000000000000" pitchFamily="2" charset="2"/>
              <a:buChar char="q"/>
            </a:pPr>
            <a:r>
              <a:rPr lang="en-US" b="1" i="0" dirty="0">
                <a:solidFill>
                  <a:srgbClr val="0D0D0D"/>
                </a:solidFill>
                <a:effectLst/>
                <a:latin typeface="Söhne"/>
              </a:rPr>
              <a:t>description</a:t>
            </a:r>
            <a:r>
              <a:rPr lang="en-US" b="0" i="0" dirty="0">
                <a:solidFill>
                  <a:srgbClr val="0D0D0D"/>
                </a:solidFill>
                <a:effectLst/>
                <a:latin typeface="Söhne"/>
              </a:rPr>
              <a:t>: Description of the property.</a:t>
            </a:r>
          </a:p>
          <a:p>
            <a:pPr algn="l">
              <a:buFont typeface="Wingdings" panose="05000000000000000000" pitchFamily="2" charset="2"/>
              <a:buChar char="q"/>
            </a:pPr>
            <a:r>
              <a:rPr lang="en-US" b="1" i="0" dirty="0" err="1">
                <a:solidFill>
                  <a:srgbClr val="0D0D0D"/>
                </a:solidFill>
                <a:effectLst/>
                <a:latin typeface="Söhne"/>
              </a:rPr>
              <a:t>first_review</a:t>
            </a:r>
            <a:r>
              <a:rPr lang="en-US" b="0" i="0" dirty="0">
                <a:solidFill>
                  <a:srgbClr val="0D0D0D"/>
                </a:solidFill>
                <a:effectLst/>
                <a:latin typeface="Söhne"/>
              </a:rPr>
              <a:t>: Date of the first review for the property.</a:t>
            </a:r>
          </a:p>
          <a:p>
            <a:pPr algn="l">
              <a:buFont typeface="Wingdings" panose="05000000000000000000" pitchFamily="2" charset="2"/>
              <a:buChar char="q"/>
            </a:pPr>
            <a:r>
              <a:rPr lang="en-US" b="1" i="0" dirty="0" err="1">
                <a:solidFill>
                  <a:srgbClr val="0D0D0D"/>
                </a:solidFill>
                <a:effectLst/>
                <a:latin typeface="Söhne"/>
              </a:rPr>
              <a:t>host_has_profile_pic</a:t>
            </a:r>
            <a:r>
              <a:rPr lang="en-US" b="0" i="0" dirty="0">
                <a:solidFill>
                  <a:srgbClr val="0D0D0D"/>
                </a:solidFill>
                <a:effectLst/>
                <a:latin typeface="Söhne"/>
              </a:rPr>
              <a:t>: Indicates whether the host has a profile picture.</a:t>
            </a:r>
          </a:p>
          <a:p>
            <a:pPr algn="l">
              <a:buFont typeface="Wingdings" panose="05000000000000000000" pitchFamily="2" charset="2"/>
              <a:buChar char="q"/>
            </a:pPr>
            <a:r>
              <a:rPr lang="en-US" b="1" i="0" dirty="0" err="1">
                <a:solidFill>
                  <a:srgbClr val="0D0D0D"/>
                </a:solidFill>
                <a:effectLst/>
                <a:latin typeface="Söhne"/>
              </a:rPr>
              <a:t>host_identity_verified</a:t>
            </a:r>
            <a:r>
              <a:rPr lang="en-US" b="0" i="0" dirty="0">
                <a:solidFill>
                  <a:srgbClr val="0D0D0D"/>
                </a:solidFill>
                <a:effectLst/>
                <a:latin typeface="Söhne"/>
              </a:rPr>
              <a:t>: Indicates whether the host's identity is verified.</a:t>
            </a:r>
          </a:p>
          <a:p>
            <a:pPr algn="l">
              <a:buFont typeface="Wingdings" panose="05000000000000000000" pitchFamily="2" charset="2"/>
              <a:buChar char="q"/>
            </a:pPr>
            <a:r>
              <a:rPr lang="en-US" b="1" i="0" dirty="0" err="1">
                <a:solidFill>
                  <a:srgbClr val="0D0D0D"/>
                </a:solidFill>
                <a:effectLst/>
                <a:latin typeface="Söhne"/>
              </a:rPr>
              <a:t>host_response_rate</a:t>
            </a:r>
            <a:r>
              <a:rPr lang="en-US" b="0" i="0" dirty="0">
                <a:solidFill>
                  <a:srgbClr val="0D0D0D"/>
                </a:solidFill>
                <a:effectLst/>
                <a:latin typeface="Söhne"/>
              </a:rPr>
              <a:t>: Rate of response by the host to inquiries or messages.</a:t>
            </a:r>
          </a:p>
          <a:p>
            <a:pPr algn="l">
              <a:buFont typeface="Wingdings" panose="05000000000000000000" pitchFamily="2" charset="2"/>
              <a:buChar char="q"/>
            </a:pPr>
            <a:r>
              <a:rPr lang="en-US" b="1" i="0" dirty="0" err="1">
                <a:solidFill>
                  <a:srgbClr val="0D0D0D"/>
                </a:solidFill>
                <a:effectLst/>
                <a:latin typeface="Söhne"/>
              </a:rPr>
              <a:t>host_since</a:t>
            </a:r>
            <a:r>
              <a:rPr lang="en-US" b="0" i="0" dirty="0">
                <a:solidFill>
                  <a:srgbClr val="0D0D0D"/>
                </a:solidFill>
                <a:effectLst/>
                <a:latin typeface="Söhne"/>
              </a:rPr>
              <a:t>: Date when the host joined the platform.</a:t>
            </a:r>
          </a:p>
          <a:p>
            <a:pPr algn="l">
              <a:buFont typeface="Wingdings" panose="05000000000000000000" pitchFamily="2" charset="2"/>
              <a:buChar char="q"/>
            </a:pPr>
            <a:r>
              <a:rPr lang="en-US" b="1" i="0" dirty="0" err="1">
                <a:solidFill>
                  <a:srgbClr val="0D0D0D"/>
                </a:solidFill>
                <a:effectLst/>
                <a:latin typeface="Söhne"/>
              </a:rPr>
              <a:t>instant_bookable</a:t>
            </a:r>
            <a:r>
              <a:rPr lang="en-US" b="0" i="0" dirty="0">
                <a:solidFill>
                  <a:srgbClr val="0D0D0D"/>
                </a:solidFill>
                <a:effectLst/>
                <a:latin typeface="Söhne"/>
              </a:rPr>
              <a:t>: Indicates whether instant booking is available for the property.</a:t>
            </a:r>
          </a:p>
          <a:p>
            <a:endParaRPr lang="en-US" dirty="0"/>
          </a:p>
        </p:txBody>
      </p:sp>
    </p:spTree>
    <p:extLst>
      <p:ext uri="{BB962C8B-B14F-4D97-AF65-F5344CB8AC3E}">
        <p14:creationId xmlns:p14="http://schemas.microsoft.com/office/powerpoint/2010/main" val="2907029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C5DFD-5444-0567-967E-2418D9DAD640}"/>
              </a:ext>
            </a:extLst>
          </p:cNvPr>
          <p:cNvSpPr>
            <a:spLocks noGrp="1"/>
          </p:cNvSpPr>
          <p:nvPr>
            <p:ph type="title"/>
          </p:nvPr>
        </p:nvSpPr>
        <p:spPr/>
        <p:txBody>
          <a:bodyPr/>
          <a:lstStyle/>
          <a:p>
            <a:r>
              <a:rPr lang="en-US" dirty="0"/>
              <a:t>Here’s the attributes </a:t>
            </a:r>
          </a:p>
        </p:txBody>
      </p:sp>
      <p:sp>
        <p:nvSpPr>
          <p:cNvPr id="3" name="Content Placeholder 2">
            <a:extLst>
              <a:ext uri="{FF2B5EF4-FFF2-40B4-BE49-F238E27FC236}">
                <a16:creationId xmlns:a16="http://schemas.microsoft.com/office/drawing/2014/main" id="{D87E5BDE-5273-69D6-0091-025F895B236B}"/>
              </a:ext>
            </a:extLst>
          </p:cNvPr>
          <p:cNvSpPr>
            <a:spLocks noGrp="1"/>
          </p:cNvSpPr>
          <p:nvPr>
            <p:ph idx="1"/>
          </p:nvPr>
        </p:nvSpPr>
        <p:spPr/>
        <p:txBody>
          <a:bodyPr>
            <a:normAutofit fontScale="85000" lnSpcReduction="20000"/>
          </a:bodyPr>
          <a:lstStyle/>
          <a:p>
            <a:pPr algn="l">
              <a:buFont typeface="Wingdings" panose="05000000000000000000" pitchFamily="2" charset="2"/>
              <a:buChar char="q"/>
            </a:pPr>
            <a:r>
              <a:rPr lang="en-US" b="1" i="0" dirty="0" err="1">
                <a:solidFill>
                  <a:srgbClr val="0D0D0D"/>
                </a:solidFill>
                <a:effectLst/>
                <a:latin typeface="Söhne"/>
              </a:rPr>
              <a:t>last_review</a:t>
            </a:r>
            <a:r>
              <a:rPr lang="en-US" b="0" i="0" dirty="0">
                <a:solidFill>
                  <a:srgbClr val="0D0D0D"/>
                </a:solidFill>
                <a:effectLst/>
                <a:latin typeface="Söhne"/>
              </a:rPr>
              <a:t>: Date of the last review for the property.</a:t>
            </a:r>
          </a:p>
          <a:p>
            <a:pPr algn="l">
              <a:buFont typeface="Wingdings" panose="05000000000000000000" pitchFamily="2" charset="2"/>
              <a:buChar char="q"/>
            </a:pPr>
            <a:r>
              <a:rPr lang="en-US" b="1" i="0" dirty="0">
                <a:solidFill>
                  <a:srgbClr val="0D0D0D"/>
                </a:solidFill>
                <a:effectLst/>
                <a:latin typeface="Söhne"/>
              </a:rPr>
              <a:t>latitude</a:t>
            </a:r>
            <a:r>
              <a:rPr lang="en-US" b="0" i="0" dirty="0">
                <a:solidFill>
                  <a:srgbClr val="0D0D0D"/>
                </a:solidFill>
                <a:effectLst/>
                <a:latin typeface="Söhne"/>
              </a:rPr>
              <a:t>: Latitude coordinate of the property location.</a:t>
            </a:r>
          </a:p>
          <a:p>
            <a:pPr algn="l">
              <a:buFont typeface="Wingdings" panose="05000000000000000000" pitchFamily="2" charset="2"/>
              <a:buChar char="q"/>
            </a:pPr>
            <a:r>
              <a:rPr lang="en-US" b="1" i="0" dirty="0">
                <a:solidFill>
                  <a:srgbClr val="0D0D0D"/>
                </a:solidFill>
                <a:effectLst/>
                <a:latin typeface="Söhne"/>
              </a:rPr>
              <a:t>longitude</a:t>
            </a:r>
            <a:r>
              <a:rPr lang="en-US" b="0" i="0" dirty="0">
                <a:solidFill>
                  <a:srgbClr val="0D0D0D"/>
                </a:solidFill>
                <a:effectLst/>
                <a:latin typeface="Söhne"/>
              </a:rPr>
              <a:t>: Longitude coordinate of the property location.</a:t>
            </a:r>
          </a:p>
          <a:p>
            <a:pPr algn="l">
              <a:buFont typeface="Wingdings" panose="05000000000000000000" pitchFamily="2" charset="2"/>
              <a:buChar char="q"/>
            </a:pPr>
            <a:r>
              <a:rPr lang="en-US" b="1" i="0" dirty="0">
                <a:solidFill>
                  <a:srgbClr val="0D0D0D"/>
                </a:solidFill>
                <a:effectLst/>
                <a:latin typeface="Söhne"/>
              </a:rPr>
              <a:t>name</a:t>
            </a:r>
            <a:r>
              <a:rPr lang="en-US" b="0" i="0" dirty="0">
                <a:solidFill>
                  <a:srgbClr val="0D0D0D"/>
                </a:solidFill>
                <a:effectLst/>
                <a:latin typeface="Söhne"/>
              </a:rPr>
              <a:t>: Name/title of the property listing.</a:t>
            </a:r>
          </a:p>
          <a:p>
            <a:pPr algn="l">
              <a:buFont typeface="Wingdings" panose="05000000000000000000" pitchFamily="2" charset="2"/>
              <a:buChar char="q"/>
            </a:pPr>
            <a:r>
              <a:rPr lang="en-US" b="1" i="0" dirty="0" err="1">
                <a:solidFill>
                  <a:srgbClr val="0D0D0D"/>
                </a:solidFill>
                <a:effectLst/>
                <a:latin typeface="Söhne"/>
              </a:rPr>
              <a:t>neighbourhood</a:t>
            </a:r>
            <a:r>
              <a:rPr lang="en-US" b="0" i="0" dirty="0">
                <a:solidFill>
                  <a:srgbClr val="0D0D0D"/>
                </a:solidFill>
                <a:effectLst/>
                <a:latin typeface="Söhne"/>
              </a:rPr>
              <a:t>: Neighborhood where the property is located.</a:t>
            </a:r>
          </a:p>
          <a:p>
            <a:pPr algn="l">
              <a:buFont typeface="Wingdings" panose="05000000000000000000" pitchFamily="2" charset="2"/>
              <a:buChar char="q"/>
            </a:pPr>
            <a:r>
              <a:rPr lang="en-US" b="1" i="0" dirty="0" err="1">
                <a:solidFill>
                  <a:srgbClr val="0D0D0D"/>
                </a:solidFill>
                <a:effectLst/>
                <a:latin typeface="Söhne"/>
              </a:rPr>
              <a:t>number_of_reviews</a:t>
            </a:r>
            <a:r>
              <a:rPr lang="en-US" b="0" i="0" dirty="0">
                <a:solidFill>
                  <a:srgbClr val="0D0D0D"/>
                </a:solidFill>
                <a:effectLst/>
                <a:latin typeface="Söhne"/>
              </a:rPr>
              <a:t>: Total number of reviews for the property.</a:t>
            </a:r>
          </a:p>
          <a:p>
            <a:pPr algn="l">
              <a:buFont typeface="Wingdings" panose="05000000000000000000" pitchFamily="2" charset="2"/>
              <a:buChar char="q"/>
            </a:pPr>
            <a:r>
              <a:rPr lang="en-US" b="1" i="0" dirty="0" err="1">
                <a:solidFill>
                  <a:srgbClr val="0D0D0D"/>
                </a:solidFill>
                <a:effectLst/>
                <a:latin typeface="Söhne"/>
              </a:rPr>
              <a:t>review_scores_rating</a:t>
            </a:r>
            <a:r>
              <a:rPr lang="en-US" b="0" i="0" dirty="0">
                <a:solidFill>
                  <a:srgbClr val="0D0D0D"/>
                </a:solidFill>
                <a:effectLst/>
                <a:latin typeface="Söhne"/>
              </a:rPr>
              <a:t>: Overall rating score based on reviews.</a:t>
            </a:r>
          </a:p>
          <a:p>
            <a:pPr algn="l">
              <a:buFont typeface="Wingdings" panose="05000000000000000000" pitchFamily="2" charset="2"/>
              <a:buChar char="q"/>
            </a:pPr>
            <a:r>
              <a:rPr lang="en-US" b="1" i="0" dirty="0" err="1">
                <a:solidFill>
                  <a:srgbClr val="0D0D0D"/>
                </a:solidFill>
                <a:effectLst/>
                <a:latin typeface="Söhne"/>
              </a:rPr>
              <a:t>thumbnail_url</a:t>
            </a:r>
            <a:r>
              <a:rPr lang="en-US" b="0" i="0" dirty="0">
                <a:solidFill>
                  <a:srgbClr val="0D0D0D"/>
                </a:solidFill>
                <a:effectLst/>
                <a:latin typeface="Söhne"/>
              </a:rPr>
              <a:t>: URL of a thumbnail image representing the property.</a:t>
            </a:r>
          </a:p>
          <a:p>
            <a:pPr algn="l">
              <a:buFont typeface="Wingdings" panose="05000000000000000000" pitchFamily="2" charset="2"/>
              <a:buChar char="q"/>
            </a:pPr>
            <a:r>
              <a:rPr lang="en-US" b="1" i="0" dirty="0" err="1">
                <a:solidFill>
                  <a:srgbClr val="0D0D0D"/>
                </a:solidFill>
                <a:effectLst/>
                <a:latin typeface="Söhne"/>
              </a:rPr>
              <a:t>zipcode</a:t>
            </a:r>
            <a:r>
              <a:rPr lang="en-US" b="0" i="0" dirty="0">
                <a:solidFill>
                  <a:srgbClr val="0D0D0D"/>
                </a:solidFill>
                <a:effectLst/>
                <a:latin typeface="Söhne"/>
              </a:rPr>
              <a:t>: ZIP code of the property location.</a:t>
            </a:r>
          </a:p>
          <a:p>
            <a:pPr algn="l">
              <a:buFont typeface="Wingdings" panose="05000000000000000000" pitchFamily="2" charset="2"/>
              <a:buChar char="q"/>
            </a:pPr>
            <a:r>
              <a:rPr lang="en-US" b="1" i="0" dirty="0">
                <a:solidFill>
                  <a:srgbClr val="0D0D0D"/>
                </a:solidFill>
                <a:effectLst/>
                <a:latin typeface="Söhne"/>
              </a:rPr>
              <a:t>bedrooms</a:t>
            </a:r>
            <a:r>
              <a:rPr lang="en-US" b="0" i="0" dirty="0">
                <a:solidFill>
                  <a:srgbClr val="0D0D0D"/>
                </a:solidFill>
                <a:effectLst/>
                <a:latin typeface="Söhne"/>
              </a:rPr>
              <a:t>: Number of bedrooms in the property.</a:t>
            </a:r>
          </a:p>
          <a:p>
            <a:pPr algn="l">
              <a:buFont typeface="Wingdings" panose="05000000000000000000" pitchFamily="2" charset="2"/>
              <a:buChar char="q"/>
            </a:pPr>
            <a:r>
              <a:rPr lang="en-US" b="1" i="0" dirty="0">
                <a:solidFill>
                  <a:srgbClr val="0D0D0D"/>
                </a:solidFill>
                <a:effectLst/>
                <a:latin typeface="Söhne"/>
              </a:rPr>
              <a:t>beds</a:t>
            </a:r>
            <a:r>
              <a:rPr lang="en-US" b="0" i="0" dirty="0">
                <a:solidFill>
                  <a:srgbClr val="0D0D0D"/>
                </a:solidFill>
                <a:effectLst/>
                <a:latin typeface="Söhne"/>
              </a:rPr>
              <a:t>: Number of beds in the property.</a:t>
            </a:r>
          </a:p>
          <a:p>
            <a:endParaRPr lang="en-US" dirty="0"/>
          </a:p>
        </p:txBody>
      </p:sp>
    </p:spTree>
    <p:extLst>
      <p:ext uri="{BB962C8B-B14F-4D97-AF65-F5344CB8AC3E}">
        <p14:creationId xmlns:p14="http://schemas.microsoft.com/office/powerpoint/2010/main" val="2654917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2925C-45C9-9B11-075A-9E1A1AD56835}"/>
              </a:ext>
            </a:extLst>
          </p:cNvPr>
          <p:cNvSpPr>
            <a:spLocks noGrp="1"/>
          </p:cNvSpPr>
          <p:nvPr>
            <p:ph type="title"/>
          </p:nvPr>
        </p:nvSpPr>
        <p:spPr/>
        <p:txBody>
          <a:bodyPr/>
          <a:lstStyle/>
          <a:p>
            <a:r>
              <a:rPr lang="en-US" dirty="0"/>
              <a:t>Benefit for analysis</a:t>
            </a:r>
          </a:p>
        </p:txBody>
      </p:sp>
      <p:sp>
        <p:nvSpPr>
          <p:cNvPr id="3" name="Content Placeholder 2">
            <a:extLst>
              <a:ext uri="{FF2B5EF4-FFF2-40B4-BE49-F238E27FC236}">
                <a16:creationId xmlns:a16="http://schemas.microsoft.com/office/drawing/2014/main" id="{855FE87D-BECD-3A2E-41DD-22C92E1ADDE8}"/>
              </a:ext>
            </a:extLst>
          </p:cNvPr>
          <p:cNvSpPr>
            <a:spLocks noGrp="1"/>
          </p:cNvSpPr>
          <p:nvPr>
            <p:ph idx="1"/>
          </p:nvPr>
        </p:nvSpPr>
        <p:spPr/>
        <p:txBody>
          <a:bodyPr>
            <a:normAutofit/>
          </a:bodyPr>
          <a:lstStyle/>
          <a:p>
            <a:r>
              <a:rPr lang="en-US" b="0" i="0" dirty="0">
                <a:solidFill>
                  <a:srgbClr val="0D0D0D"/>
                </a:solidFill>
                <a:effectLst/>
                <a:latin typeface="Söhne"/>
              </a:rPr>
              <a:t>For investors or property owners, it’s will help identify potentially profitable opportunities for purchasing or listing properties on Airbnb in certain locations or property types.</a:t>
            </a:r>
          </a:p>
          <a:p>
            <a:r>
              <a:rPr lang="en-US" dirty="0"/>
              <a:t>By analyzing the data, It’s will help to  gain insights into market trends related to Airbnb accommodations, such as popular locations, types of properties, pricing, and seasonal variations in demand.</a:t>
            </a:r>
          </a:p>
          <a:p>
            <a:r>
              <a:rPr lang="en-US" b="0" i="0" dirty="0">
                <a:solidFill>
                  <a:srgbClr val="0D0D0D"/>
                </a:solidFill>
                <a:effectLst/>
                <a:latin typeface="Söhne"/>
              </a:rPr>
              <a:t>For travelers, analyzing Airbnb data can help in making informed decisions about accommodations. By exploring factors such as pricing, amenities, and location, travelers can find the best-suited Airbnb listings for their needs.</a:t>
            </a:r>
            <a:endParaRPr lang="en-US" dirty="0"/>
          </a:p>
        </p:txBody>
      </p:sp>
    </p:spTree>
    <p:extLst>
      <p:ext uri="{BB962C8B-B14F-4D97-AF65-F5344CB8AC3E}">
        <p14:creationId xmlns:p14="http://schemas.microsoft.com/office/powerpoint/2010/main" val="142992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4F783-DE83-1A65-97B7-5039137DAD46}"/>
              </a:ext>
            </a:extLst>
          </p:cNvPr>
          <p:cNvSpPr>
            <a:spLocks noGrp="1"/>
          </p:cNvSpPr>
          <p:nvPr>
            <p:ph type="title"/>
          </p:nvPr>
        </p:nvSpPr>
        <p:spPr/>
        <p:txBody>
          <a:bodyPr/>
          <a:lstStyle/>
          <a:p>
            <a:r>
              <a:rPr lang="en-US" dirty="0"/>
              <a:t>Cont. Benefit for ana</a:t>
            </a:r>
          </a:p>
        </p:txBody>
      </p:sp>
      <p:sp>
        <p:nvSpPr>
          <p:cNvPr id="3" name="Content Placeholder 2">
            <a:extLst>
              <a:ext uri="{FF2B5EF4-FFF2-40B4-BE49-F238E27FC236}">
                <a16:creationId xmlns:a16="http://schemas.microsoft.com/office/drawing/2014/main" id="{D0C86BD0-5324-19A2-4864-B571389BECC9}"/>
              </a:ext>
            </a:extLst>
          </p:cNvPr>
          <p:cNvSpPr>
            <a:spLocks noGrp="1"/>
          </p:cNvSpPr>
          <p:nvPr>
            <p:ph idx="1"/>
          </p:nvPr>
        </p:nvSpPr>
        <p:spPr/>
        <p:txBody>
          <a:bodyPr>
            <a:normAutofit/>
          </a:bodyPr>
          <a:lstStyle/>
          <a:p>
            <a:r>
              <a:rPr lang="en-US" b="0" i="0" dirty="0">
                <a:solidFill>
                  <a:srgbClr val="0D0D0D"/>
                </a:solidFill>
                <a:effectLst/>
                <a:latin typeface="Söhne"/>
              </a:rPr>
              <a:t>By analyzing Airbnb data, researchers can assess the impact of tourism on local economies. Understanding the distribution and popularity of Airbnb listings in different regions can provide insights into tourism patterns and their economic implications.</a:t>
            </a:r>
          </a:p>
          <a:p>
            <a:r>
              <a:rPr lang="en-US" b="0" i="0" dirty="0">
                <a:solidFill>
                  <a:srgbClr val="0D0D0D"/>
                </a:solidFill>
                <a:effectLst/>
                <a:latin typeface="Söhne"/>
              </a:rPr>
              <a:t>Entrepreneurs and businesses can identify opportunities for innovation and service offerings by analyzing Airbnb data. For example, identifying underserved markets or niche preferences among travelers can inform the development of new products or services tailored to Airbnb users.</a:t>
            </a:r>
            <a:endParaRPr lang="en-US" dirty="0"/>
          </a:p>
        </p:txBody>
      </p:sp>
    </p:spTree>
    <p:extLst>
      <p:ext uri="{BB962C8B-B14F-4D97-AF65-F5344CB8AC3E}">
        <p14:creationId xmlns:p14="http://schemas.microsoft.com/office/powerpoint/2010/main" val="26433032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85599-24F7-DB66-054E-1F3E25F3501D}"/>
              </a:ext>
            </a:extLst>
          </p:cNvPr>
          <p:cNvSpPr>
            <a:spLocks noGrp="1"/>
          </p:cNvSpPr>
          <p:nvPr>
            <p:ph type="title"/>
          </p:nvPr>
        </p:nvSpPr>
        <p:spPr/>
        <p:txBody>
          <a:bodyPr/>
          <a:lstStyle/>
          <a:p>
            <a:r>
              <a:rPr lang="en-IN" sz="3600" b="1" i="0" u="none" strike="noStrike" dirty="0">
                <a:solidFill>
                  <a:schemeClr val="bg1"/>
                </a:solidFill>
                <a:effectLst/>
                <a:latin typeface="Times New Roman" panose="02020603050405020304" pitchFamily="18" charset="0"/>
              </a:rPr>
              <a:t>Dataset analysis</a:t>
            </a:r>
            <a:endParaRPr lang="en-US" dirty="0">
              <a:solidFill>
                <a:schemeClr val="bg1"/>
              </a:solidFill>
            </a:endParaRPr>
          </a:p>
        </p:txBody>
      </p:sp>
      <p:sp>
        <p:nvSpPr>
          <p:cNvPr id="3" name="Content Placeholder 2">
            <a:extLst>
              <a:ext uri="{FF2B5EF4-FFF2-40B4-BE49-F238E27FC236}">
                <a16:creationId xmlns:a16="http://schemas.microsoft.com/office/drawing/2014/main" id="{30DAE488-2AFC-7323-3C59-B08CBDB4416A}"/>
              </a:ext>
            </a:extLst>
          </p:cNvPr>
          <p:cNvSpPr>
            <a:spLocks noGrp="1"/>
          </p:cNvSpPr>
          <p:nvPr>
            <p:ph idx="1"/>
          </p:nvPr>
        </p:nvSpPr>
        <p:spPr>
          <a:xfrm>
            <a:off x="1154954" y="2377440"/>
            <a:ext cx="8825659" cy="4255008"/>
          </a:xfrm>
        </p:spPr>
        <p:txBody>
          <a:bodyPr>
            <a:normAutofit/>
          </a:bodyPr>
          <a:lstStyle/>
          <a:p>
            <a:br>
              <a:rPr lang="en-US" dirty="0"/>
            </a:br>
            <a:r>
              <a:rPr lang="en-US" b="0" i="0" dirty="0">
                <a:solidFill>
                  <a:srgbClr val="0D0D0D"/>
                </a:solidFill>
                <a:effectLst/>
                <a:latin typeface="Söhne"/>
              </a:rPr>
              <a:t>Dataset analysis involves the systematic examination and interpretation of data to extract meaningful insights, patterns, and trends. This process typically involves several key steps:</a:t>
            </a:r>
          </a:p>
          <a:p>
            <a:pPr algn="l">
              <a:buFont typeface="+mj-lt"/>
              <a:buAutoNum type="arabicPeriod"/>
            </a:pPr>
            <a:r>
              <a:rPr lang="en-US" b="0" i="0" dirty="0">
                <a:solidFill>
                  <a:srgbClr val="0D0D0D"/>
                </a:solidFill>
                <a:effectLst/>
                <a:latin typeface="Söhne"/>
              </a:rPr>
              <a:t>Data Cleaning</a:t>
            </a:r>
          </a:p>
          <a:p>
            <a:pPr algn="l">
              <a:buFont typeface="+mj-lt"/>
              <a:buAutoNum type="arabicPeriod"/>
            </a:pPr>
            <a:r>
              <a:rPr lang="en-US" b="0" i="0" dirty="0">
                <a:solidFill>
                  <a:srgbClr val="0D0D0D"/>
                </a:solidFill>
                <a:effectLst/>
                <a:latin typeface="Söhne"/>
              </a:rPr>
              <a:t>Descriptive Statistics</a:t>
            </a:r>
          </a:p>
          <a:p>
            <a:pPr algn="l">
              <a:buFont typeface="+mj-lt"/>
              <a:buAutoNum type="arabicPeriod"/>
            </a:pPr>
            <a:r>
              <a:rPr lang="en-US" b="0" i="0" dirty="0">
                <a:solidFill>
                  <a:srgbClr val="0D0D0D"/>
                </a:solidFill>
                <a:effectLst/>
                <a:latin typeface="Söhne"/>
              </a:rPr>
              <a:t>Exploratory Data Analysis (EDA</a:t>
            </a:r>
          </a:p>
          <a:p>
            <a:pPr algn="l">
              <a:buFont typeface="+mj-lt"/>
              <a:buAutoNum type="arabicPeriod"/>
            </a:pPr>
            <a:r>
              <a:rPr lang="en-US" b="0" i="0" dirty="0">
                <a:solidFill>
                  <a:srgbClr val="0D0D0D"/>
                </a:solidFill>
                <a:effectLst/>
                <a:latin typeface="Söhne"/>
              </a:rPr>
              <a:t>Hypothesis Testing.</a:t>
            </a:r>
          </a:p>
          <a:p>
            <a:pPr algn="l">
              <a:buFont typeface="+mj-lt"/>
              <a:buAutoNum type="arabicPeriod"/>
            </a:pPr>
            <a:r>
              <a:rPr lang="en-US" b="0" i="0" dirty="0">
                <a:solidFill>
                  <a:srgbClr val="0D0D0D"/>
                </a:solidFill>
                <a:effectLst/>
                <a:latin typeface="Söhne"/>
              </a:rPr>
              <a:t>Predictive Modeling</a:t>
            </a:r>
          </a:p>
          <a:p>
            <a:pPr algn="l">
              <a:buFont typeface="+mj-lt"/>
              <a:buAutoNum type="arabicPeriod"/>
            </a:pPr>
            <a:r>
              <a:rPr lang="en-US" b="0" i="0" dirty="0">
                <a:solidFill>
                  <a:srgbClr val="0D0D0D"/>
                </a:solidFill>
                <a:effectLst/>
                <a:latin typeface="Söhne"/>
              </a:rPr>
              <a:t>Interpretation and Visualization</a:t>
            </a:r>
            <a:endParaRPr lang="en-US" dirty="0"/>
          </a:p>
        </p:txBody>
      </p:sp>
    </p:spTree>
    <p:extLst>
      <p:ext uri="{BB962C8B-B14F-4D97-AF65-F5344CB8AC3E}">
        <p14:creationId xmlns:p14="http://schemas.microsoft.com/office/powerpoint/2010/main" val="2630015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D8D9D-F5D4-E4BD-8836-D3B29E9684BE}"/>
              </a:ext>
            </a:extLst>
          </p:cNvPr>
          <p:cNvSpPr>
            <a:spLocks noGrp="1"/>
          </p:cNvSpPr>
          <p:nvPr>
            <p:ph type="title"/>
          </p:nvPr>
        </p:nvSpPr>
        <p:spPr/>
        <p:txBody>
          <a:bodyPr/>
          <a:lstStyle/>
          <a:p>
            <a:r>
              <a:rPr lang="en-US" dirty="0"/>
              <a:t>Visualization</a:t>
            </a:r>
          </a:p>
        </p:txBody>
      </p:sp>
      <p:sp>
        <p:nvSpPr>
          <p:cNvPr id="3" name="Content Placeholder 2">
            <a:extLst>
              <a:ext uri="{FF2B5EF4-FFF2-40B4-BE49-F238E27FC236}">
                <a16:creationId xmlns:a16="http://schemas.microsoft.com/office/drawing/2014/main" id="{282F50D2-1044-6D20-4ED6-E1F7BC766F02}"/>
              </a:ext>
            </a:extLst>
          </p:cNvPr>
          <p:cNvSpPr>
            <a:spLocks noGrp="1"/>
          </p:cNvSpPr>
          <p:nvPr>
            <p:ph idx="1"/>
          </p:nvPr>
        </p:nvSpPr>
        <p:spPr/>
        <p:txBody>
          <a:bodyPr/>
          <a:lstStyle/>
          <a:p>
            <a:r>
              <a:rPr lang="en-US" b="0" i="0" dirty="0">
                <a:solidFill>
                  <a:srgbClr val="0D0D0D"/>
                </a:solidFill>
                <a:effectLst/>
                <a:latin typeface="Söhne"/>
              </a:rPr>
              <a:t>Visualization is the graphical representation of data and information to communicate insights, patterns, and relationships effectively. By using charts, graphs, maps, and other visual elements, visualization helps to convey complex concepts and data in a clear, intuitive manner. Visualization enhances understanding, facilitates analysis, and aids decision-making by allowing viewers to quickly grasp key findings and trends. It is widely used in various fields such as data analysis, business intelligence, scientific research, and communication to present data in a visually appealing and impactful way.</a:t>
            </a:r>
            <a:endParaRPr lang="en-US" dirty="0"/>
          </a:p>
        </p:txBody>
      </p:sp>
    </p:spTree>
    <p:extLst>
      <p:ext uri="{BB962C8B-B14F-4D97-AF65-F5344CB8AC3E}">
        <p14:creationId xmlns:p14="http://schemas.microsoft.com/office/powerpoint/2010/main" val="3743824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389BE-58FB-8CFD-0074-1E2E95BFC2AA}"/>
              </a:ext>
            </a:extLst>
          </p:cNvPr>
          <p:cNvSpPr>
            <a:spLocks noGrp="1"/>
          </p:cNvSpPr>
          <p:nvPr>
            <p:ph type="title"/>
          </p:nvPr>
        </p:nvSpPr>
        <p:spPr/>
        <p:txBody>
          <a:bodyPr/>
          <a:lstStyle/>
          <a:p>
            <a:r>
              <a:rPr lang="en-US" dirty="0"/>
              <a:t>Future scope	</a:t>
            </a:r>
          </a:p>
        </p:txBody>
      </p:sp>
      <p:sp>
        <p:nvSpPr>
          <p:cNvPr id="3" name="Content Placeholder 2">
            <a:extLst>
              <a:ext uri="{FF2B5EF4-FFF2-40B4-BE49-F238E27FC236}">
                <a16:creationId xmlns:a16="http://schemas.microsoft.com/office/drawing/2014/main" id="{AA573E49-8CF1-F77A-E91A-4FD8796584BD}"/>
              </a:ext>
            </a:extLst>
          </p:cNvPr>
          <p:cNvSpPr>
            <a:spLocks noGrp="1"/>
          </p:cNvSpPr>
          <p:nvPr>
            <p:ph idx="1"/>
          </p:nvPr>
        </p:nvSpPr>
        <p:spPr/>
        <p:txBody>
          <a:bodyPr>
            <a:normAutofit/>
          </a:bodyPr>
          <a:lstStyle/>
          <a:p>
            <a:r>
              <a:rPr lang="en-US" b="0" i="0" dirty="0">
                <a:solidFill>
                  <a:srgbClr val="0D0D0D"/>
                </a:solidFill>
                <a:effectLst/>
                <a:latin typeface="Söhne"/>
              </a:rPr>
              <a:t>Airbnb has a significant impact on local economies, including tourism revenue, employment opportunities, and housing markets. Future research could investigate the economic implications of Airbnb operations on local businesses, property values, and tax revenues. This analysis can inform policymakers and stakeholders about the benefits and challenges of the sharing economy and guide the development of regulations and policies.</a:t>
            </a:r>
          </a:p>
          <a:p>
            <a:r>
              <a:rPr lang="en-US" b="0" i="0" dirty="0">
                <a:solidFill>
                  <a:srgbClr val="0D0D0D"/>
                </a:solidFill>
                <a:effectLst/>
                <a:latin typeface="Söhne"/>
              </a:rPr>
              <a:t>With the growing popularity of Airbnb for business travel, future analysis could focus on understanding the needs and preferences of corporate travelers. By examining data on business bookings, traveler profiles, and company policies, Airbnb can tailor its services to better serve the corporate market, offering features such as expense reporting, corporate discounts, and centralized booking management.</a:t>
            </a:r>
            <a:endParaRPr lang="en-US" dirty="0"/>
          </a:p>
        </p:txBody>
      </p:sp>
    </p:spTree>
    <p:extLst>
      <p:ext uri="{BB962C8B-B14F-4D97-AF65-F5344CB8AC3E}">
        <p14:creationId xmlns:p14="http://schemas.microsoft.com/office/powerpoint/2010/main" val="25689003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265F5-E364-F6AE-1B50-0BE3DDE5240C}"/>
              </a:ext>
            </a:extLst>
          </p:cNvPr>
          <p:cNvSpPr>
            <a:spLocks noGrp="1"/>
          </p:cNvSpPr>
          <p:nvPr>
            <p:ph type="title"/>
          </p:nvPr>
        </p:nvSpPr>
        <p:spPr/>
        <p:txBody>
          <a:bodyPr/>
          <a:lstStyle/>
          <a:p>
            <a:r>
              <a:rPr lang="en-US" dirty="0"/>
              <a:t>Future scope	</a:t>
            </a:r>
          </a:p>
        </p:txBody>
      </p:sp>
      <p:sp>
        <p:nvSpPr>
          <p:cNvPr id="3" name="Content Placeholder 2">
            <a:extLst>
              <a:ext uri="{FF2B5EF4-FFF2-40B4-BE49-F238E27FC236}">
                <a16:creationId xmlns:a16="http://schemas.microsoft.com/office/drawing/2014/main" id="{91196716-297F-8BCE-B158-01EA0DF57C97}"/>
              </a:ext>
            </a:extLst>
          </p:cNvPr>
          <p:cNvSpPr>
            <a:spLocks noGrp="1"/>
          </p:cNvSpPr>
          <p:nvPr>
            <p:ph idx="1"/>
          </p:nvPr>
        </p:nvSpPr>
        <p:spPr/>
        <p:txBody>
          <a:bodyPr>
            <a:normAutofit/>
          </a:bodyPr>
          <a:lstStyle/>
          <a:p>
            <a:r>
              <a:rPr lang="en-US" b="0" i="0" dirty="0">
                <a:solidFill>
                  <a:srgbClr val="0D0D0D"/>
                </a:solidFill>
                <a:effectLst/>
                <a:latin typeface="Söhne"/>
              </a:rPr>
              <a:t>With the rise of family travel, there is a growing demand for family-friendly accommodations that cater to the needs of travelers with children. Future analysis could focus on identifying properties and amenities that are popular among family travelers, such as cribs, high chairs, and child-friendly activities, to inform hosting strategies and marketing efforts.</a:t>
            </a:r>
          </a:p>
          <a:p>
            <a:r>
              <a:rPr lang="en-US" b="0" i="0" dirty="0">
                <a:solidFill>
                  <a:srgbClr val="0D0D0D"/>
                </a:solidFill>
                <a:effectLst/>
                <a:latin typeface="Söhne"/>
              </a:rPr>
              <a:t>As travelers become more environmentally conscious, there is a growing demand for eco-friendly accommodations and sustainable tourism experiences. Future analysis could focus on identifying environmentally friendly practices among Airbnb hosts, such as energy-efficient appliances, waste reduction initiatives, and sustainable building materials. This research can promote sustainable tourism development and encourage responsible travel behaviors.</a:t>
            </a:r>
            <a:endParaRPr lang="en-US" dirty="0"/>
          </a:p>
        </p:txBody>
      </p:sp>
    </p:spTree>
    <p:extLst>
      <p:ext uri="{BB962C8B-B14F-4D97-AF65-F5344CB8AC3E}">
        <p14:creationId xmlns:p14="http://schemas.microsoft.com/office/powerpoint/2010/main" val="828278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701B7-9146-0982-6B21-CF5B5ED98DCA}"/>
              </a:ext>
            </a:extLst>
          </p:cNvPr>
          <p:cNvSpPr>
            <a:spLocks noGrp="1"/>
          </p:cNvSpPr>
          <p:nvPr>
            <p:ph type="title"/>
          </p:nvPr>
        </p:nvSpPr>
        <p:spPr/>
        <p:txBody>
          <a:bodyPr/>
          <a:lstStyle/>
          <a:p>
            <a:r>
              <a:rPr lang="en-IN" sz="4400" b="1" i="0" u="none" strike="noStrike" dirty="0">
                <a:solidFill>
                  <a:schemeClr val="bg1"/>
                </a:solidFill>
                <a:effectLst/>
                <a:latin typeface="Times New Roman" panose="02020603050405020304" pitchFamily="18" charset="0"/>
              </a:rPr>
              <a:t>Conclusion</a:t>
            </a:r>
            <a:endParaRPr lang="en-US" dirty="0">
              <a:solidFill>
                <a:schemeClr val="bg1"/>
              </a:solidFill>
            </a:endParaRPr>
          </a:p>
        </p:txBody>
      </p:sp>
      <p:sp>
        <p:nvSpPr>
          <p:cNvPr id="3" name="Content Placeholder 2">
            <a:extLst>
              <a:ext uri="{FF2B5EF4-FFF2-40B4-BE49-F238E27FC236}">
                <a16:creationId xmlns:a16="http://schemas.microsoft.com/office/drawing/2014/main" id="{898CC88C-0FA2-1BD5-B09F-CA4CEB2D5E2D}"/>
              </a:ext>
            </a:extLst>
          </p:cNvPr>
          <p:cNvSpPr>
            <a:spLocks noGrp="1"/>
          </p:cNvSpPr>
          <p:nvPr>
            <p:ph idx="1"/>
          </p:nvPr>
        </p:nvSpPr>
        <p:spPr/>
        <p:txBody>
          <a:bodyPr/>
          <a:lstStyle/>
          <a:p>
            <a:pPr algn="l"/>
            <a:r>
              <a:rPr lang="en-US" b="0" i="0" dirty="0">
                <a:solidFill>
                  <a:srgbClr val="0D0D0D"/>
                </a:solidFill>
                <a:effectLst/>
                <a:latin typeface="Söhne"/>
              </a:rPr>
              <a:t>the Airbnb dataset offers rich insights through data mining and visualization.</a:t>
            </a:r>
          </a:p>
          <a:p>
            <a:pPr algn="l"/>
            <a:r>
              <a:rPr lang="en-US" b="0" i="0" dirty="0">
                <a:solidFill>
                  <a:srgbClr val="0D0D0D"/>
                </a:solidFill>
                <a:effectLst/>
                <a:latin typeface="Söhne"/>
              </a:rPr>
              <a:t>Analyzing the dataset uncovers pricing dynamics, property characteristics, and market trends.</a:t>
            </a:r>
          </a:p>
          <a:p>
            <a:pPr algn="l"/>
            <a:r>
              <a:rPr lang="en-US" b="0" i="0" dirty="0">
                <a:solidFill>
                  <a:srgbClr val="0D0D0D"/>
                </a:solidFill>
                <a:effectLst/>
                <a:latin typeface="Söhne"/>
              </a:rPr>
              <a:t>Data visualization enhances communication by transforming data into compelling visuals.</a:t>
            </a:r>
          </a:p>
          <a:p>
            <a:pPr algn="l"/>
            <a:r>
              <a:rPr lang="en-US" b="0" i="0" dirty="0">
                <a:solidFill>
                  <a:srgbClr val="0D0D0D"/>
                </a:solidFill>
                <a:effectLst/>
                <a:latin typeface="Söhne"/>
              </a:rPr>
              <a:t>Combining data mining and visualization enables informed decisions and enhances the Airbnb experience.</a:t>
            </a:r>
          </a:p>
          <a:p>
            <a:pPr algn="l"/>
            <a:r>
              <a:rPr lang="en-US" b="0" i="0" dirty="0">
                <a:solidFill>
                  <a:srgbClr val="0D0D0D"/>
                </a:solidFill>
                <a:effectLst/>
                <a:latin typeface="Söhne"/>
              </a:rPr>
              <a:t>Insights from the dataset are invaluable for navigating market dynamics and driving innovation in hospitality.</a:t>
            </a:r>
          </a:p>
          <a:p>
            <a:endParaRPr lang="en-US" dirty="0"/>
          </a:p>
        </p:txBody>
      </p:sp>
      <p:sp>
        <p:nvSpPr>
          <p:cNvPr id="5" name="Rectangle 2">
            <a:extLst>
              <a:ext uri="{FF2B5EF4-FFF2-40B4-BE49-F238E27FC236}">
                <a16:creationId xmlns:a16="http://schemas.microsoft.com/office/drawing/2014/main" id="{635BDEE4-B1D7-D0BD-0744-3BFFDC72A84A}"/>
              </a:ext>
            </a:extLst>
          </p:cNvPr>
          <p:cNvSpPr>
            <a:spLocks noChangeArrowheads="1"/>
          </p:cNvSpPr>
          <p:nvPr/>
        </p:nvSpPr>
        <p:spPr bwMode="auto">
          <a:xfrm>
            <a:off x="0" y="0"/>
            <a:ext cx="344805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000000"/>
                </a:solidFill>
                <a:effectLst/>
                <a:latin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244765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7CB95-CB10-F4B7-C843-87A3FA4B732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7B2A7C0B-7FE0-02CB-7EBE-CCD4C0956FAC}"/>
              </a:ext>
            </a:extLst>
          </p:cNvPr>
          <p:cNvSpPr>
            <a:spLocks noGrp="1"/>
          </p:cNvSpPr>
          <p:nvPr>
            <p:ph idx="1"/>
          </p:nvPr>
        </p:nvSpPr>
        <p:spPr/>
        <p:txBody>
          <a:bodyPr/>
          <a:lstStyle/>
          <a:p>
            <a:r>
              <a:rPr lang="en-US" sz="1800" dirty="0">
                <a:effectLst/>
                <a:latin typeface="Aptos" panose="020B0004020202020204" pitchFamily="34" charset="0"/>
                <a:ea typeface="Aptos" panose="020B0004020202020204" pitchFamily="34" charset="0"/>
                <a:cs typeface="Times New Roman" panose="02020603050405020304" pitchFamily="18" charset="0"/>
              </a:rPr>
              <a:t>"Airbnb," Airbnb Ireland UC, private unlimited company, [Online]. Available: https://www.airbnb.co.uk/. [Accessed 1 03 2024].</a:t>
            </a:r>
          </a:p>
          <a:p>
            <a:r>
              <a:rPr lang="en-US" sz="1800" dirty="0">
                <a:effectLst/>
                <a:latin typeface="Aptos" panose="020B0004020202020204" pitchFamily="34" charset="0"/>
                <a:ea typeface="Aptos" panose="020B0004020202020204" pitchFamily="34" charset="0"/>
                <a:cs typeface="Times New Roman" panose="02020603050405020304" pitchFamily="18" charset="0"/>
              </a:rPr>
              <a:t>"</a:t>
            </a:r>
            <a:r>
              <a:rPr lang="en-US" sz="1800" dirty="0" err="1">
                <a:effectLst/>
                <a:latin typeface="Aptos" panose="020B0004020202020204" pitchFamily="34" charset="0"/>
                <a:ea typeface="Aptos" panose="020B0004020202020204" pitchFamily="34" charset="0"/>
                <a:cs typeface="Times New Roman" panose="02020603050405020304" pitchFamily="18" charset="0"/>
              </a:rPr>
              <a:t>chat.openai</a:t>
            </a:r>
            <a:r>
              <a:rPr lang="en-US" sz="1800" dirty="0">
                <a:effectLst/>
                <a:latin typeface="Aptos" panose="020B0004020202020204" pitchFamily="34" charset="0"/>
                <a:ea typeface="Aptos" panose="020B0004020202020204" pitchFamily="34" charset="0"/>
                <a:cs typeface="Times New Roman" panose="02020603050405020304" pitchFamily="18" charset="0"/>
              </a:rPr>
              <a:t>," [Online]. Available: </a:t>
            </a:r>
            <a:r>
              <a:rPr lang="en-US" sz="1800" dirty="0">
                <a:effectLst/>
                <a:latin typeface="Aptos" panose="020B0004020202020204" pitchFamily="34" charset="0"/>
                <a:ea typeface="Aptos" panose="020B0004020202020204" pitchFamily="34" charset="0"/>
                <a:cs typeface="Times New Roman" panose="02020603050405020304" pitchFamily="18" charset="0"/>
                <a:hlinkClick r:id="rId3"/>
              </a:rPr>
              <a:t>https://chat.openai.com/</a:t>
            </a:r>
            <a:r>
              <a:rPr lang="en-US" sz="1800" dirty="0">
                <a:effectLst/>
                <a:latin typeface="Aptos" panose="020B0004020202020204" pitchFamily="34" charset="0"/>
                <a:ea typeface="Aptos" panose="020B0004020202020204" pitchFamily="34" charset="0"/>
                <a:cs typeface="Times New Roman" panose="02020603050405020304" pitchFamily="18" charset="0"/>
              </a:rPr>
              <a:t>.</a:t>
            </a:r>
            <a:endParaRPr lang="en-US" dirty="0">
              <a:latin typeface="Aptos" panose="020B0004020202020204" pitchFamily="34" charset="0"/>
              <a:ea typeface="Aptos" panose="020B0004020202020204" pitchFamily="34" charset="0"/>
              <a:cs typeface="Times New Roman" panose="02020603050405020304" pitchFamily="18" charset="0"/>
            </a:endParaRPr>
          </a:p>
          <a:p>
            <a:r>
              <a:rPr lang="en-US" sz="1800" dirty="0">
                <a:effectLst/>
                <a:latin typeface="Aptos" panose="020B0004020202020204" pitchFamily="34" charset="0"/>
                <a:ea typeface="Aptos" panose="020B0004020202020204" pitchFamily="34" charset="0"/>
                <a:cs typeface="Times New Roman" panose="02020603050405020304" pitchFamily="18" charset="0"/>
              </a:rPr>
              <a:t>L. Bansal, "</a:t>
            </a:r>
            <a:r>
              <a:rPr lang="en-US" sz="1800" dirty="0" err="1">
                <a:effectLst/>
                <a:latin typeface="Aptos" panose="020B0004020202020204" pitchFamily="34" charset="0"/>
                <a:ea typeface="Aptos" panose="020B0004020202020204" pitchFamily="34" charset="0"/>
                <a:cs typeface="Times New Roman" panose="02020603050405020304" pitchFamily="18" charset="0"/>
              </a:rPr>
              <a:t>kaggle</a:t>
            </a:r>
            <a:r>
              <a:rPr lang="en-US" sz="1800" dirty="0">
                <a:effectLst/>
                <a:latin typeface="Aptos" panose="020B0004020202020204" pitchFamily="34" charset="0"/>
                <a:ea typeface="Aptos" panose="020B0004020202020204" pitchFamily="34" charset="0"/>
                <a:cs typeface="Times New Roman" panose="02020603050405020304" pitchFamily="18" charset="0"/>
              </a:rPr>
              <a:t>," [Online]. Available: https://www.kaggle.com/datasets/lovishbansal123/airbnb-data. [Accessed 26 02 2024].</a:t>
            </a:r>
            <a:endParaRPr lang="en-US" dirty="0"/>
          </a:p>
        </p:txBody>
      </p:sp>
    </p:spTree>
    <p:extLst>
      <p:ext uri="{BB962C8B-B14F-4D97-AF65-F5344CB8AC3E}">
        <p14:creationId xmlns:p14="http://schemas.microsoft.com/office/powerpoint/2010/main" val="3115481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B6027-BB7E-421D-41DB-1A56F80830A6}"/>
              </a:ext>
            </a:extLst>
          </p:cNvPr>
          <p:cNvSpPr>
            <a:spLocks noGrp="1"/>
          </p:cNvSpPr>
          <p:nvPr>
            <p:ph type="title"/>
          </p:nvPr>
        </p:nvSpPr>
        <p:spPr/>
        <p:txBody>
          <a:bodyPr/>
          <a:lstStyle/>
          <a:p>
            <a:r>
              <a:rPr lang="en-US" dirty="0"/>
              <a:t>THANK YOU</a:t>
            </a:r>
          </a:p>
        </p:txBody>
      </p:sp>
      <p:sp>
        <p:nvSpPr>
          <p:cNvPr id="3" name="Content Placeholder 2">
            <a:extLst>
              <a:ext uri="{FF2B5EF4-FFF2-40B4-BE49-F238E27FC236}">
                <a16:creationId xmlns:a16="http://schemas.microsoft.com/office/drawing/2014/main" id="{1C0146FB-5622-AD1E-AD85-0592E7DE8B8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7833972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1817</TotalTime>
  <Words>1729</Words>
  <Application>Microsoft Office PowerPoint</Application>
  <PresentationFormat>Widescreen</PresentationFormat>
  <Paragraphs>102</Paragraphs>
  <Slides>20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Arial</vt:lpstr>
      <vt:lpstr>Century Gothic</vt:lpstr>
      <vt:lpstr>Söhne</vt:lpstr>
      <vt:lpstr>Times New Roman</vt:lpstr>
      <vt:lpstr>Wingdings</vt:lpstr>
      <vt:lpstr>Wingdings 3</vt:lpstr>
      <vt:lpstr>Ion Boardroom</vt:lpstr>
      <vt:lpstr>DATA MINING &amp; VISUALISATION</vt:lpstr>
      <vt:lpstr>Introduction</vt:lpstr>
      <vt:lpstr>Aim of the project</vt:lpstr>
      <vt:lpstr>Research Question</vt:lpstr>
      <vt:lpstr>What is dataset</vt:lpstr>
      <vt:lpstr>Data Mining</vt:lpstr>
      <vt:lpstr>Data set Orgin</vt:lpstr>
      <vt:lpstr>Description of the dataset</vt:lpstr>
      <vt:lpstr>Here’s the attributes  </vt:lpstr>
      <vt:lpstr>Here’s the attributes </vt:lpstr>
      <vt:lpstr>Here’s the attributes </vt:lpstr>
      <vt:lpstr>Benefit for analysis</vt:lpstr>
      <vt:lpstr>Cont. Benefit for ana</vt:lpstr>
      <vt:lpstr>Dataset analysis</vt:lpstr>
      <vt:lpstr>Visualization</vt:lpstr>
      <vt:lpstr>Future scope </vt:lpstr>
      <vt:lpstr>Future scope </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mining</dc:title>
  <dc:creator>Mithushan Sriskantharaja (2232358)</dc:creator>
  <cp:lastModifiedBy>Mithushan Sriskantharaja (2232358)</cp:lastModifiedBy>
  <cp:revision>10</cp:revision>
  <dcterms:created xsi:type="dcterms:W3CDTF">2024-03-06T12:00:55Z</dcterms:created>
  <dcterms:modified xsi:type="dcterms:W3CDTF">2024-03-08T13:28:23Z</dcterms:modified>
</cp:coreProperties>
</file>