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handoutMasterIdLst>
    <p:handoutMasterId r:id="rId23"/>
  </p:handoutMasterIdLst>
  <p:sldIdLst>
    <p:sldId id="256" r:id="rId2"/>
    <p:sldId id="344" r:id="rId3"/>
    <p:sldId id="257" r:id="rId4"/>
    <p:sldId id="260" r:id="rId5"/>
    <p:sldId id="259" r:id="rId6"/>
    <p:sldId id="258" r:id="rId7"/>
    <p:sldId id="281" r:id="rId8"/>
    <p:sldId id="340" r:id="rId9"/>
    <p:sldId id="341" r:id="rId10"/>
    <p:sldId id="282" r:id="rId11"/>
    <p:sldId id="283" r:id="rId12"/>
    <p:sldId id="345" r:id="rId13"/>
    <p:sldId id="329" r:id="rId14"/>
    <p:sldId id="284" r:id="rId15"/>
    <p:sldId id="265" r:id="rId16"/>
    <p:sldId id="261" r:id="rId17"/>
    <p:sldId id="342" r:id="rId18"/>
    <p:sldId id="346" r:id="rId19"/>
    <p:sldId id="343" r:id="rId20"/>
    <p:sldId id="285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5620"/>
    <p:restoredTop sz="62081" autoAdjust="0"/>
  </p:normalViewPr>
  <p:slideViewPr>
    <p:cSldViewPr>
      <p:cViewPr varScale="1">
        <p:scale>
          <a:sx n="74" d="100"/>
          <a:sy n="74" d="100"/>
        </p:scale>
        <p:origin x="-39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79" d="100"/>
        <a:sy n="79" d="100"/>
      </p:scale>
      <p:origin x="0" y="197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12BF56-9067-4B41-BE1C-815F1FC3A1B8}" type="datetimeFigureOut">
              <a:rPr lang="en-US" smtClean="0"/>
              <a:pPr/>
              <a:t>11/1/2012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C7082B-4172-4A51-91DF-0CB0DC5DDB2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93D72D-9394-4DB3-A9DA-B6795A01EED7}" type="datetimeFigureOut">
              <a:rPr lang="en-US" smtClean="0"/>
              <a:pPr/>
              <a:t>11/1/2012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EDFB19-1BEC-4865-A1FE-F2BEAD7A99D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Culture</a:t>
            </a:r>
            <a:r>
              <a:rPr lang="en-GB" baseline="0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EDFB19-1BEC-4865-A1FE-F2BEAD7A99DF}" type="slidenum">
              <a:rPr lang="en-GB" smtClean="0"/>
              <a:pPr/>
              <a:t>3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dirty="0" smtClean="0"/>
          </a:p>
        </p:txBody>
      </p:sp>
      <p:sp>
        <p:nvSpPr>
          <p:cNvPr id="27652" name="Footer Placeholder 3"/>
          <p:cNvSpPr>
            <a:spLocks noGrp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dirty="0" smtClean="0"/>
              <a:t>Ch 2 Aspects of org culture</a:t>
            </a:r>
          </a:p>
        </p:txBody>
      </p:sp>
      <p:sp>
        <p:nvSpPr>
          <p:cNvPr id="27653" name="Slide Number Placeholder 4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0E6C0A-E931-4906-B9FA-A74155D319D5}" type="slidenum">
              <a:rPr lang="en-US" smtClean="0"/>
              <a:pPr/>
              <a:t>5</a:t>
            </a:fld>
            <a:endParaRPr lang="en-US" dirty="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EDFB19-1BEC-4865-A1FE-F2BEAD7A99DF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Indications of Org culture can be found</a:t>
            </a:r>
            <a:r>
              <a:rPr lang="en-GB" baseline="0" dirty="0" smtClean="0"/>
              <a:t> in:-</a:t>
            </a:r>
          </a:p>
          <a:p>
            <a:r>
              <a:rPr lang="en-GB" baseline="0" dirty="0" smtClean="0"/>
              <a:t>The type of structure</a:t>
            </a:r>
          </a:p>
          <a:p>
            <a:r>
              <a:rPr lang="en-GB" baseline="0" dirty="0" smtClean="0"/>
              <a:t>Policies and procedures e.g reward management</a:t>
            </a:r>
          </a:p>
          <a:p>
            <a:r>
              <a:rPr lang="en-GB" baseline="0" dirty="0" smtClean="0"/>
              <a:t>Managerial style</a:t>
            </a:r>
          </a:p>
          <a:p>
            <a:r>
              <a:rPr lang="en-GB" baseline="0" dirty="0" smtClean="0"/>
              <a:t>The employee relationship – absence rates/ labour turnover etc</a:t>
            </a:r>
          </a:p>
          <a:p>
            <a:r>
              <a:rPr lang="en-GB" baseline="0" dirty="0" smtClean="0"/>
              <a:t>The nature of the business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EDFB19-1BEC-4865-A1FE-F2BEAD7A99DF}" type="slidenum">
              <a:rPr lang="en-GB" smtClean="0"/>
              <a:pPr/>
              <a:t>10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When</a:t>
            </a:r>
            <a:r>
              <a:rPr lang="en-GB" baseline="0" dirty="0" smtClean="0"/>
              <a:t> each culture is useful:-</a:t>
            </a:r>
          </a:p>
          <a:p>
            <a:r>
              <a:rPr lang="en-GB" baseline="0" dirty="0" smtClean="0"/>
              <a:t>Power – For rapid response where power and control are important</a:t>
            </a:r>
          </a:p>
          <a:p>
            <a:r>
              <a:rPr lang="en-GB" baseline="0" dirty="0" smtClean="0"/>
              <a:t>Role – Where there is lots of repetitive tasks are done and policies and procedures are important</a:t>
            </a:r>
          </a:p>
          <a:p>
            <a:r>
              <a:rPr lang="en-GB" baseline="0" dirty="0" smtClean="0"/>
              <a:t>Task – The culture is adaptable and teamwork is important</a:t>
            </a:r>
          </a:p>
          <a:p>
            <a:r>
              <a:rPr lang="en-GB" baseline="0" dirty="0" smtClean="0"/>
              <a:t>Person – effective in entrepreneurial or innovative enterprises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EDFB19-1BEC-4865-A1FE-F2BEAD7A99DF}" type="slidenum">
              <a:rPr lang="en-GB" smtClean="0"/>
              <a:pPr/>
              <a:t>14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spcBef>
                <a:spcPct val="50000"/>
              </a:spcBef>
              <a:tabLst>
                <a:tab pos="355600" algn="l"/>
              </a:tabLst>
            </a:pPr>
            <a:r>
              <a:rPr lang="en-GB" sz="1200" i="1" dirty="0" smtClean="0"/>
              <a:t>Norms </a:t>
            </a:r>
            <a:r>
              <a:rPr lang="en-GB" sz="1200" dirty="0" smtClean="0"/>
              <a:t>are the unwritten rules of behaviour – ‘the rules of the game’ that provide unwritten guidelines on how people are expected to behave. </a:t>
            </a:r>
          </a:p>
          <a:p>
            <a:pPr>
              <a:spcBef>
                <a:spcPct val="50000"/>
              </a:spcBef>
              <a:tabLst>
                <a:tab pos="355600" algn="l"/>
              </a:tabLst>
            </a:pPr>
            <a:r>
              <a:rPr lang="en-GB" sz="1200" dirty="0" smtClean="0"/>
              <a:t>Norms can refer to such aspects of behaviour as:</a:t>
            </a:r>
          </a:p>
          <a:p>
            <a:pPr>
              <a:spcBef>
                <a:spcPct val="50000"/>
              </a:spcBef>
              <a:buFontTx/>
              <a:buChar char="•"/>
              <a:tabLst>
                <a:tab pos="355600" algn="l"/>
              </a:tabLst>
            </a:pPr>
            <a:r>
              <a:rPr lang="en-GB" sz="1200" dirty="0" smtClean="0"/>
              <a:t>	how managers treat their staff (management style);</a:t>
            </a:r>
          </a:p>
          <a:p>
            <a:pPr>
              <a:spcBef>
                <a:spcPct val="50000"/>
              </a:spcBef>
              <a:buFontTx/>
              <a:buChar char="•"/>
              <a:tabLst>
                <a:tab pos="355600" algn="l"/>
              </a:tabLst>
            </a:pPr>
            <a:r>
              <a:rPr lang="en-GB" sz="1200" dirty="0" smtClean="0"/>
              <a:t>	the prevailing work effect, eg ‘work hard, play hard’, ‘come in early, stay late’;</a:t>
            </a:r>
          </a:p>
          <a:p>
            <a:pPr>
              <a:spcBef>
                <a:spcPct val="50000"/>
              </a:spcBef>
              <a:buFontTx/>
              <a:buChar char="•"/>
              <a:tabLst>
                <a:tab pos="355600" algn="l"/>
              </a:tabLst>
            </a:pPr>
            <a:r>
              <a:rPr lang="en-GB" sz="1200" dirty="0" smtClean="0"/>
              <a:t>	status – the importance attached to it;</a:t>
            </a:r>
          </a:p>
          <a:p>
            <a:pPr>
              <a:spcBef>
                <a:spcPct val="50000"/>
              </a:spcBef>
              <a:buFontTx/>
              <a:buChar char="•"/>
              <a:tabLst>
                <a:tab pos="355600" algn="l"/>
              </a:tabLst>
            </a:pPr>
            <a:r>
              <a:rPr lang="en-GB" sz="1200" dirty="0" smtClean="0"/>
              <a:t>	professionalism – regarded as the ultimate test of a person’s performance;</a:t>
            </a:r>
          </a:p>
          <a:p>
            <a:pPr>
              <a:spcBef>
                <a:spcPct val="50000"/>
              </a:spcBef>
              <a:buFontTx/>
              <a:buChar char="•"/>
              <a:tabLst>
                <a:tab pos="355600" algn="l"/>
              </a:tabLst>
            </a:pPr>
            <a:r>
              <a:rPr lang="en-GB" sz="1200" dirty="0" smtClean="0"/>
              <a:t>	ambition – whether naked ambition is approved, or a more subtle approach is the 	norm;</a:t>
            </a:r>
          </a:p>
          <a:p>
            <a:pPr>
              <a:spcBef>
                <a:spcPct val="50000"/>
              </a:spcBef>
              <a:buFontTx/>
              <a:buChar char="•"/>
              <a:tabLst>
                <a:tab pos="355600" algn="l"/>
              </a:tabLst>
            </a:pPr>
            <a:r>
              <a:rPr lang="en-GB" sz="1200" dirty="0" smtClean="0"/>
              <a:t>	power – recognized as a way of life that can justifiably be achieved by political means, 	or that depends on expertise and ability;</a:t>
            </a:r>
          </a:p>
          <a:p>
            <a:pPr>
              <a:spcBef>
                <a:spcPct val="50000"/>
              </a:spcBef>
              <a:buFontTx/>
              <a:buChar char="•"/>
              <a:tabLst>
                <a:tab pos="355600" algn="l"/>
              </a:tabLst>
            </a:pPr>
            <a:r>
              <a:rPr lang="en-GB" sz="1200" dirty="0" smtClean="0"/>
              <a:t>	loyalty – expected or discounted;</a:t>
            </a:r>
          </a:p>
          <a:p>
            <a:pPr>
              <a:spcBef>
                <a:spcPct val="50000"/>
              </a:spcBef>
              <a:buFontTx/>
              <a:buChar char="•"/>
              <a:tabLst>
                <a:tab pos="355600" algn="l"/>
              </a:tabLst>
            </a:pPr>
            <a:r>
              <a:rPr lang="en-GB" sz="1200" dirty="0" smtClean="0"/>
              <a:t>	formality – a formal approach is the norm, or informality prevails;</a:t>
            </a:r>
          </a:p>
          <a:p>
            <a:pPr>
              <a:spcBef>
                <a:spcPct val="50000"/>
              </a:spcBef>
              <a:buFontTx/>
              <a:buChar char="•"/>
              <a:tabLst>
                <a:tab pos="355600" algn="l"/>
              </a:tabLst>
            </a:pPr>
            <a:r>
              <a:rPr lang="en-GB" sz="1200" dirty="0" smtClean="0"/>
              <a:t>	approachability – managers are expected to be approachable or everything happens 	behind closed doors.</a:t>
            </a:r>
            <a:endParaRPr lang="en-GB" sz="1200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EDFB19-1BEC-4865-A1FE-F2BEAD7A99DF}" type="slidenum">
              <a:rPr lang="en-GB" smtClean="0"/>
              <a:pPr/>
              <a:t>20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4C6C774-5542-4142-8C60-14670BB5E7BA}" type="datetimeFigureOut">
              <a:rPr lang="en-US" smtClean="0"/>
              <a:pPr/>
              <a:t>11/1/2012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5D49473-BEE3-457B-8AC0-E06D858991C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C6C774-5542-4142-8C60-14670BB5E7BA}" type="datetimeFigureOut">
              <a:rPr lang="en-US" smtClean="0"/>
              <a:pPr/>
              <a:t>11/1/2012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D49473-BEE3-457B-8AC0-E06D858991C8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C6C774-5542-4142-8C60-14670BB5E7BA}" type="datetimeFigureOut">
              <a:rPr lang="en-US" smtClean="0"/>
              <a:pPr/>
              <a:t>11/1/2012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D49473-BEE3-457B-8AC0-E06D858991C8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C6C774-5542-4142-8C60-14670BB5E7BA}" type="datetimeFigureOut">
              <a:rPr lang="en-US" smtClean="0"/>
              <a:pPr/>
              <a:t>11/1/2012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D49473-BEE3-457B-8AC0-E06D858991C8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C6C774-5542-4142-8C60-14670BB5E7BA}" type="datetimeFigureOut">
              <a:rPr lang="en-US" smtClean="0"/>
              <a:pPr/>
              <a:t>11/1/2012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D49473-BEE3-457B-8AC0-E06D858991C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C6C774-5542-4142-8C60-14670BB5E7BA}" type="datetimeFigureOut">
              <a:rPr lang="en-US" smtClean="0"/>
              <a:pPr/>
              <a:t>11/1/2012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D49473-BEE3-457B-8AC0-E06D858991C8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C6C774-5542-4142-8C60-14670BB5E7BA}" type="datetimeFigureOut">
              <a:rPr lang="en-US" smtClean="0"/>
              <a:pPr/>
              <a:t>11/1/2012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D49473-BEE3-457B-8AC0-E06D858991C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4C6C774-5542-4142-8C60-14670BB5E7BA}" type="datetimeFigureOut">
              <a:rPr lang="en-US" smtClean="0"/>
              <a:pPr/>
              <a:t>11/1/2012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D49473-BEE3-457B-8AC0-E06D858991C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4C6C774-5542-4142-8C60-14670BB5E7BA}" type="datetimeFigureOut">
              <a:rPr lang="en-US" smtClean="0"/>
              <a:pPr/>
              <a:t>11/1/2012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5D49473-BEE3-457B-8AC0-E06D858991C8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C6C774-5542-4142-8C60-14670BB5E7BA}" type="datetimeFigureOut">
              <a:rPr lang="en-US" smtClean="0"/>
              <a:pPr/>
              <a:t>11/1/2012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D49473-BEE3-457B-8AC0-E06D858991C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C6C774-5542-4142-8C60-14670BB5E7BA}" type="datetimeFigureOut">
              <a:rPr lang="en-US" smtClean="0"/>
              <a:pPr/>
              <a:t>11/1/2012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D49473-BEE3-457B-8AC0-E06D858991C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4C6C774-5542-4142-8C60-14670BB5E7BA}" type="datetimeFigureOut">
              <a:rPr lang="en-US" smtClean="0"/>
              <a:pPr/>
              <a:t>11/1/2012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85D49473-BEE3-457B-8AC0-E06D858991C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0Dw9Fs7Mn1M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../../../2012-130PRD/Allen%20and%20Plinick.pdf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3g2OAfZj4nI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oplemanagement.co.uk/pm/articles/2009/03/the-invisible-rules.htm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5720" y="0"/>
            <a:ext cx="7772400" cy="1829761"/>
          </a:xfrm>
        </p:spPr>
        <p:txBody>
          <a:bodyPr/>
          <a:lstStyle/>
          <a:p>
            <a:r>
              <a:rPr lang="en-GB" dirty="0" smtClean="0"/>
              <a:t>Organisation Culture</a:t>
            </a:r>
            <a:br>
              <a:rPr lang="en-GB" dirty="0" smtClean="0"/>
            </a:br>
            <a:endParaRPr lang="en-GB" dirty="0"/>
          </a:p>
        </p:txBody>
      </p:sp>
      <p:pic>
        <p:nvPicPr>
          <p:cNvPr id="50180" name="Picture 4" descr="http://www.thedevelopmentpalette.com/userimages/Celebratio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488" y="2071678"/>
            <a:ext cx="3071834" cy="30480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9" name="Picture 1"/>
          <p:cNvPicPr>
            <a:picLocks noGrp="1" noChangeAspect="1" noChangeArrowheads="1"/>
          </p:cNvPicPr>
          <p:nvPr>
            <p:ph idx="4294967295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143240" y="3000372"/>
            <a:ext cx="3105150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Define the meaning of culture, values and norms</a:t>
            </a:r>
          </a:p>
          <a:p>
            <a:r>
              <a:rPr lang="en-GB" dirty="0" smtClean="0"/>
              <a:t>Identify organisation culture and implications for HR practitioners</a:t>
            </a:r>
          </a:p>
          <a:p>
            <a:r>
              <a:rPr lang="en-GB" dirty="0" smtClean="0"/>
              <a:t> Understand the impact culture has on workplace behaviour and organisation performance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“Organisational </a:t>
            </a:r>
            <a:r>
              <a:rPr lang="en-GB" dirty="0"/>
              <a:t>culture is a system of shared values and beliefs about what is important, what behaviours are appropriate and about feelings and relationships internally and externally. Values and </a:t>
            </a:r>
            <a:r>
              <a:rPr lang="en-GB" dirty="0" smtClean="0"/>
              <a:t>beliefs to </a:t>
            </a:r>
            <a:r>
              <a:rPr lang="en-GB" dirty="0"/>
              <a:t>be unique to the organisation, widely shared and reflected in daily practice and relevant to the company purpose and </a:t>
            </a:r>
            <a:r>
              <a:rPr lang="en-GB" dirty="0" smtClean="0"/>
              <a:t>strategy”. </a:t>
            </a:r>
            <a:r>
              <a:rPr lang="en-GB" sz="2000" dirty="0" smtClean="0"/>
              <a:t>(Purcell et al 2004)</a:t>
            </a:r>
            <a:endParaRPr lang="en-GB" sz="20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CIPD Definition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80963" indent="-80963" eaLnBrk="1" hangingPunct="1">
              <a:buFont typeface="Wingdings" pitchFamily="2" charset="2"/>
              <a:buNone/>
            </a:pPr>
            <a:r>
              <a:rPr lang="en-US" b="1" dirty="0" smtClean="0"/>
              <a:t>‘. . . a culture is an all-pervasive system of beliefs and behaviors transmitted socially. Specifically, it consists of the sets of values and norms or rules held by a society, together with Its material expressions.’</a:t>
            </a:r>
            <a:r>
              <a:rPr lang="en-US" dirty="0" smtClean="0"/>
              <a:t>  (Giddens 1989, p.30)</a:t>
            </a:r>
          </a:p>
          <a:p>
            <a:pPr marL="80963" indent="-80963" eaLnBrk="1" hangingPunct="1">
              <a:buFont typeface="Wingdings" pitchFamily="2" charset="2"/>
              <a:buNone/>
            </a:pPr>
            <a:r>
              <a:rPr lang="en-US" sz="1200" i="1" dirty="0" smtClean="0"/>
              <a:t>(Cited in Leatherbarrow et al 2010,p22)</a:t>
            </a:r>
          </a:p>
          <a:p>
            <a:pPr marL="80963" indent="-80963" eaLnBrk="1" hangingPunct="1">
              <a:buFont typeface="Wingdings" pitchFamily="2" charset="2"/>
              <a:buNone/>
            </a:pPr>
            <a:endParaRPr lang="en-US" i="1" dirty="0"/>
          </a:p>
          <a:p>
            <a:pPr marL="80963" indent="-80963" eaLnBrk="1" hangingPunct="1">
              <a:buFont typeface="Wingdings" pitchFamily="2" charset="2"/>
              <a:buNone/>
            </a:pPr>
            <a:r>
              <a:rPr lang="en-US" i="1" dirty="0" smtClean="0"/>
              <a:t>Or……..”The way we do things around here” Furnham and Gunter (1993)</a:t>
            </a:r>
          </a:p>
        </p:txBody>
      </p:sp>
      <p:sp>
        <p:nvSpPr>
          <p:cNvPr id="4099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E6192C4B-1979-46C2-BC9A-E9B734CCA795}" type="slidenum">
              <a:rPr lang="en-US" altLang="en-US" smtClean="0"/>
              <a:pPr/>
              <a:t>5</a:t>
            </a:fld>
            <a:endParaRPr lang="en-US" altLang="en-US" dirty="0" smtClean="0"/>
          </a:p>
        </p:txBody>
      </p:sp>
      <p:sp>
        <p:nvSpPr>
          <p:cNvPr id="410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Definition: organisation culture</a:t>
            </a:r>
            <a:endParaRPr lang="en-US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 smtClean="0"/>
              <a:t>Values and Norms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u="sng" dirty="0" smtClean="0"/>
              <a:t>Values</a:t>
            </a:r>
            <a:endParaRPr lang="en-GB" u="sng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en-GB" u="sng" dirty="0" smtClean="0"/>
              <a:t>Norms</a:t>
            </a:r>
            <a:endParaRPr lang="en-GB" u="sng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Something an individual subscribes to </a:t>
            </a:r>
          </a:p>
          <a:p>
            <a:r>
              <a:rPr lang="en-GB" dirty="0" smtClean="0"/>
              <a:t>Can be shaped by all aspects of how that have been socialised e.g. parenting, school etc</a:t>
            </a:r>
          </a:p>
          <a:p>
            <a:r>
              <a:rPr lang="en-GB" dirty="0" smtClean="0"/>
              <a:t>They are adopted from the society to which the individual belongs</a:t>
            </a:r>
          </a:p>
          <a:p>
            <a:r>
              <a:rPr lang="en-GB" dirty="0" smtClean="0"/>
              <a:t>Values have an influence in behaviour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/>
              <a:t>The expectations of the group to which an individual conforms</a:t>
            </a:r>
          </a:p>
          <a:p>
            <a:r>
              <a:rPr lang="en-GB" dirty="0" smtClean="0"/>
              <a:t>Breaching the code of behaviour set by the group will have consequences for the individual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Values and Norms in an organisation context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Values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en-GB" dirty="0" smtClean="0"/>
              <a:t>Norms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Belief in what is best for organisation – or what should happen in an organisation</a:t>
            </a:r>
          </a:p>
          <a:p>
            <a:r>
              <a:rPr lang="en-GB" dirty="0" smtClean="0"/>
              <a:t>May only be recognisable at top level</a:t>
            </a:r>
          </a:p>
          <a:p>
            <a:r>
              <a:rPr lang="en-GB" dirty="0" smtClean="0"/>
              <a:t>Or may be shared throughout the organisation by all employees(Values Driven)</a:t>
            </a:r>
          </a:p>
          <a:p>
            <a:r>
              <a:rPr lang="en-GB" dirty="0" smtClean="0"/>
              <a:t>The stronger the values, the more it will influence behaviour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Unwritten rules of behaviour</a:t>
            </a:r>
          </a:p>
          <a:p>
            <a:r>
              <a:rPr lang="en-GB" dirty="0" smtClean="0"/>
              <a:t>Informal guidelines on how to behave</a:t>
            </a:r>
          </a:p>
          <a:p>
            <a:r>
              <a:rPr lang="en-GB" dirty="0" smtClean="0"/>
              <a:t>Never expressed in writing</a:t>
            </a:r>
          </a:p>
          <a:p>
            <a:r>
              <a:rPr lang="en-GB" dirty="0" smtClean="0"/>
              <a:t>Passed on by word of mouth or behaviour</a:t>
            </a:r>
          </a:p>
          <a:p>
            <a:r>
              <a:rPr lang="en-GB" dirty="0" smtClean="0"/>
              <a:t>Enforced by the reactions of people if violated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6"/>
          <p:cNvSpPr>
            <a:spLocks noChangeArrowheads="1"/>
          </p:cNvSpPr>
          <p:nvPr/>
        </p:nvSpPr>
        <p:spPr bwMode="auto">
          <a:xfrm>
            <a:off x="611560" y="4725144"/>
            <a:ext cx="71437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dirty="0">
                <a:hlinkClick r:id="rId2"/>
              </a:rPr>
              <a:t>http://www.youtube.com/watch?v=0Dw9Fs7Mn1M</a:t>
            </a:r>
            <a:endParaRPr lang="en-GB" dirty="0"/>
          </a:p>
          <a:p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3600" dirty="0" smtClean="0">
                <a:solidFill>
                  <a:schemeClr val="tx1"/>
                </a:solidFill>
                <a:cs typeface="Arial" pitchFamily="34" charset="0"/>
              </a:rPr>
              <a:t>The innovation parking lot</a:t>
            </a:r>
            <a:endParaRPr lang="en-GB" sz="3600" dirty="0">
              <a:solidFill>
                <a:schemeClr val="tx1"/>
              </a:solidFill>
              <a:cs typeface="Arial" pitchFamily="34" charset="0"/>
            </a:endParaRPr>
          </a:p>
        </p:txBody>
      </p:sp>
      <p:sp>
        <p:nvSpPr>
          <p:cNvPr id="19460" name="Content Placeholder 8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/>
          <a:lstStyle/>
          <a:p>
            <a:pPr marL="533400" indent="-423863" eaLnBrk="1" hangingPunct="1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What are the values of the company?</a:t>
            </a:r>
          </a:p>
          <a:p>
            <a:pPr marL="533400" indent="-423863" eaLnBrk="1" hangingPunct="1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Are these values shared by all?</a:t>
            </a:r>
          </a:p>
          <a:p>
            <a:pPr marL="533400" indent="-423863" eaLnBrk="1" hangingPunct="1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What are the potential barriers to achieving the desired culture as described by </a:t>
            </a:r>
            <a:r>
              <a:rPr lang="en-GB" sz="2800" dirty="0" err="1" smtClean="0">
                <a:latin typeface="Arial" pitchFamily="34" charset="0"/>
                <a:cs typeface="Arial" pitchFamily="34" charset="0"/>
              </a:rPr>
              <a:t>Weatherwax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pPr marL="533400" indent="-423863" eaLnBrk="1" hangingPunct="1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What are the potential implications?</a:t>
            </a:r>
          </a:p>
          <a:p>
            <a:pPr eaLnBrk="1" hangingPunct="1"/>
            <a:endParaRPr lang="en-GB" dirty="0" smtClean="0"/>
          </a:p>
          <a:p>
            <a:pPr eaLnBrk="1" hangingPunct="1">
              <a:buNone/>
            </a:pPr>
            <a:endParaRPr lang="en-GB" dirty="0" smtClean="0"/>
          </a:p>
          <a:p>
            <a:pPr eaLnBrk="1" hangingPunct="1"/>
            <a:endParaRPr lang="en-GB" dirty="0" smtClean="0"/>
          </a:p>
        </p:txBody>
      </p:sp>
      <p:sp>
        <p:nvSpPr>
          <p:cNvPr id="19461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44350159-E7B5-41FF-BA17-84C18B249BD0}" type="slidenum">
              <a:rPr lang="en-US" smtClean="0"/>
              <a:pPr/>
              <a:t>8</a:t>
            </a:fld>
            <a:endParaRPr lang="en-US" smtClean="0"/>
          </a:p>
        </p:txBody>
      </p:sp>
      <p:sp>
        <p:nvSpPr>
          <p:cNvPr id="19462" name="Footer Placeholder 5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500063" y="428625"/>
            <a:ext cx="8229600" cy="1143000"/>
          </a:xfrm>
        </p:spPr>
        <p:txBody>
          <a:bodyPr>
            <a:noAutofit/>
          </a:bodyPr>
          <a:lstStyle/>
          <a:p>
            <a:pPr eaLnBrk="1" hangingPunct="1"/>
            <a:r>
              <a:rPr lang="en-GB" sz="3600" b="1" dirty="0" smtClean="0">
                <a:solidFill>
                  <a:schemeClr val="tx1"/>
                </a:solidFill>
                <a:cs typeface="Arial" charset="0"/>
              </a:rPr>
              <a:t>Why do organisations need to consider culture and cultural diversity?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96" y="1928802"/>
            <a:ext cx="8229600" cy="4614863"/>
          </a:xfrm>
        </p:spPr>
        <p:txBody>
          <a:bodyPr>
            <a:normAutofit/>
          </a:bodyPr>
          <a:lstStyle/>
          <a:p>
            <a:pPr marL="723900" indent="-361950" eaLnBrk="1" fontAlgn="auto" hangingPunct="1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Ø"/>
              <a:defRPr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Knowledge, creativity, innovation&amp; other sources of sustainability of competitive advantage come from people  &amp; culturally we are different</a:t>
            </a:r>
          </a:p>
          <a:p>
            <a:pPr marL="723900" indent="-361950" eaLnBrk="1" fontAlgn="auto" hangingPunct="1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Ø"/>
              <a:defRPr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Increasing shortages of certain types of labour &amp; skills </a:t>
            </a:r>
          </a:p>
          <a:p>
            <a:pPr marL="723900" indent="-361950">
              <a:buClr>
                <a:schemeClr val="accent3"/>
              </a:buClr>
              <a:buFont typeface="Wingdings" pitchFamily="2" charset="2"/>
              <a:buChar char="Ø"/>
              <a:defRPr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Working partnerships &amp; organisational structures are changing e.g. mergers, acquisitions &amp; strategic alliances - cultural attitudes differ</a:t>
            </a:r>
          </a:p>
          <a:p>
            <a:pPr marL="723900" indent="-361950" eaLnBrk="1" fontAlgn="auto" hangingPunct="1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Ø"/>
              <a:defRPr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Globalisation introduces ethical dilemmas,  international investors, global responsibility, governance,  sustainability,  representation etc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B100375-AA97-4811-AA62-23BD19AA205E}" type="slidenum">
              <a:rPr lang="en-US"/>
              <a:pPr>
                <a:defRPr/>
              </a:pPr>
              <a:t>9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/>
              <a:t>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High performance</a:t>
            </a:r>
          </a:p>
          <a:p>
            <a:r>
              <a:rPr lang="en-GB" dirty="0" smtClean="0"/>
              <a:t>Competitiveness</a:t>
            </a:r>
          </a:p>
          <a:p>
            <a:r>
              <a:rPr lang="en-GB" dirty="0" smtClean="0"/>
              <a:t>Customer service</a:t>
            </a:r>
          </a:p>
          <a:p>
            <a:r>
              <a:rPr lang="en-GB" dirty="0" smtClean="0"/>
              <a:t>Innovation</a:t>
            </a:r>
          </a:p>
          <a:p>
            <a:r>
              <a:rPr lang="en-GB" dirty="0" smtClean="0"/>
              <a:t>Performance</a:t>
            </a:r>
          </a:p>
          <a:p>
            <a:r>
              <a:rPr lang="en-GB" dirty="0" smtClean="0"/>
              <a:t>Quality </a:t>
            </a:r>
          </a:p>
          <a:p>
            <a:r>
              <a:rPr lang="en-GB" dirty="0" smtClean="0"/>
              <a:t>Teamwork</a:t>
            </a:r>
          </a:p>
          <a:p>
            <a:endParaRPr lang="en-GB" dirty="0" smtClean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Examples of Organisation Values?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57950" y="1357298"/>
            <a:ext cx="773509" cy="724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6" descr="http://ts2.mm.bing.net/th?id=I.4686596092659373&amp;pid=1.1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14876" y="2214554"/>
            <a:ext cx="1158743" cy="1301958"/>
          </a:xfrm>
          <a:prstGeom prst="rect">
            <a:avLst/>
          </a:prstGeom>
          <a:noFill/>
        </p:spPr>
      </p:pic>
      <p:pic>
        <p:nvPicPr>
          <p:cNvPr id="6" name="Picture 8" descr="http://ts1.mm.bing.net/th?id=I.4734871514055208&amp;pid=1.9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86512" y="4572008"/>
            <a:ext cx="2314933" cy="1219199"/>
          </a:xfrm>
          <a:prstGeom prst="rect">
            <a:avLst/>
          </a:prstGeom>
          <a:noFill/>
        </p:spPr>
      </p:pic>
      <p:pic>
        <p:nvPicPr>
          <p:cNvPr id="9" name="Picture 4" descr="http://ts4.mm.bing.net/th?id=I.4578749475061835&amp;pid=1.9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572264" y="2928934"/>
            <a:ext cx="1062981" cy="1285864"/>
          </a:xfrm>
          <a:prstGeom prst="rect">
            <a:avLst/>
          </a:prstGeom>
          <a:noFill/>
        </p:spPr>
      </p:pic>
      <p:pic>
        <p:nvPicPr>
          <p:cNvPr id="18434" name="Picture 2" descr="http://ts4.mm.bing.net/th?id=I.4916097639777371&amp;pid=1.9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143240" y="4500570"/>
            <a:ext cx="2857500" cy="16478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Culture represents the social glue and generates a ‘we’ feeling</a:t>
            </a:r>
          </a:p>
          <a:p>
            <a:r>
              <a:rPr lang="en-GB" dirty="0" smtClean="0"/>
              <a:t>Culture offers a shared system of meanings and is the basis for communication and mutual understanding</a:t>
            </a:r>
          </a:p>
          <a:p>
            <a:r>
              <a:rPr lang="en-GB" dirty="0" smtClean="0"/>
              <a:t>Culture significantly impacts the efficiency of an organisation – either positively or negatively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is the significance of Organisational Culture?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Using the knowledge you have gained about organisation culture and how is represents itself in an organisation, write a list of different things which will help you identify the culture of a company. </a:t>
            </a:r>
          </a:p>
          <a:p>
            <a:r>
              <a:rPr lang="en-GB" dirty="0" smtClean="0"/>
              <a:t>Specifically think about all the indicators you may come across in applying for, being interviewed and starting a new job.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Paired Activity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3500430" y="5929330"/>
            <a:ext cx="6429420" cy="550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800" b="1" dirty="0" smtClean="0">
                <a:latin typeface="Arial" pitchFamily="34" charset="0"/>
              </a:rPr>
              <a:t>The </a:t>
            </a:r>
            <a:r>
              <a:rPr lang="en-GB" sz="1800" b="1" dirty="0">
                <a:latin typeface="Arial" pitchFamily="34" charset="0"/>
              </a:rPr>
              <a:t>cultural </a:t>
            </a:r>
            <a:r>
              <a:rPr lang="en-GB" sz="1800" b="1" dirty="0" smtClean="0">
                <a:latin typeface="Arial" pitchFamily="34" charset="0"/>
              </a:rPr>
              <a:t>web – indicators of culture</a:t>
            </a:r>
            <a:endParaRPr lang="en-GB" sz="1800" b="1" dirty="0">
              <a:latin typeface="Arial" pitchFamily="34" charset="0"/>
            </a:endParaRPr>
          </a:p>
          <a:p>
            <a:pPr eaLnBrk="0" hangingPunct="0">
              <a:spcBef>
                <a:spcPct val="50000"/>
              </a:spcBef>
            </a:pPr>
            <a:r>
              <a:rPr lang="en-GB" sz="800" b="1" i="1" dirty="0">
                <a:latin typeface="Arial" pitchFamily="34" charset="0"/>
              </a:rPr>
              <a:t>Source</a:t>
            </a:r>
            <a:r>
              <a:rPr lang="en-GB" sz="800" b="1" dirty="0">
                <a:latin typeface="Arial" pitchFamily="34" charset="0"/>
              </a:rPr>
              <a:t>: Johnson and Scholes (2002)</a:t>
            </a:r>
          </a:p>
        </p:txBody>
      </p:sp>
      <p:pic>
        <p:nvPicPr>
          <p:cNvPr id="7171" name="Picture 4" descr="L:\Scan\Graphics-Department Server\Job Folder\Powerpoint-Work\Pe_Uk\PE191-Brooks\Final files\Gif\ch09\M09NF004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06550" y="381000"/>
            <a:ext cx="5937250" cy="545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Power Culture – Central power source which exercises control, competitive climate, power orientated.</a:t>
            </a:r>
          </a:p>
          <a:p>
            <a:r>
              <a:rPr lang="en-GB" dirty="0" smtClean="0"/>
              <a:t>Role Culture – work controlled by procedures. Roles or job descriptions more important than the person who fills it.  Power associated with positions not people.</a:t>
            </a:r>
          </a:p>
          <a:p>
            <a:r>
              <a:rPr lang="en-GB" dirty="0" smtClean="0"/>
              <a:t>Task Culture – bring together the right people and let them get on with it.  Influence based on expert power, rather than position or personal power</a:t>
            </a:r>
          </a:p>
          <a:p>
            <a:r>
              <a:rPr lang="en-GB" dirty="0" smtClean="0"/>
              <a:t>Person Culture – The individual is the centre point.  The organisation exists only to serve and assist the individuals in it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See also Trice and Beyer,1984 &amp; Schein 1985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Different types of Organisation Cultures (Handy, 1976)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28596" y="1714488"/>
            <a:ext cx="8229600" cy="4525963"/>
          </a:xfrm>
        </p:spPr>
        <p:txBody>
          <a:bodyPr/>
          <a:lstStyle/>
          <a:p>
            <a:r>
              <a:rPr lang="en-GB" dirty="0" smtClean="0">
                <a:hlinkClick r:id="rId2" action="ppaction://hlinkfile"/>
              </a:rPr>
              <a:t>..\..\..\2012-130PRD\Allen and Plinick.pdf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914400" y="5714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Positive and Negative Indicators of Organisation culture </a:t>
            </a:r>
            <a:r>
              <a:rPr lang="en-GB" sz="1600" dirty="0" smtClean="0"/>
              <a:t>*As cited in Martin et al 2010, p 22</a:t>
            </a:r>
            <a:r>
              <a:rPr lang="en-GB" sz="4400" dirty="0" smtClean="0"/>
              <a:t/>
            </a:r>
            <a:br>
              <a:rPr lang="en-GB" sz="4400" dirty="0" smtClean="0"/>
            </a:b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86116" y="2143116"/>
            <a:ext cx="2714612" cy="38349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Over time</a:t>
            </a:r>
          </a:p>
          <a:p>
            <a:r>
              <a:rPr lang="en-GB" dirty="0" smtClean="0"/>
              <a:t>Through Visionary leaders</a:t>
            </a:r>
          </a:p>
          <a:p>
            <a:r>
              <a:rPr lang="en-GB" dirty="0" smtClean="0"/>
              <a:t>Around critical incidents</a:t>
            </a:r>
          </a:p>
          <a:p>
            <a:r>
              <a:rPr lang="en-GB" dirty="0" smtClean="0"/>
              <a:t>From the need to maintain effective working relationships </a:t>
            </a:r>
          </a:p>
          <a:p>
            <a:r>
              <a:rPr lang="en-GB" dirty="0" smtClean="0"/>
              <a:t>By the influence of the organisations environment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is an organisation culture developed?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>
              <a:hlinkClick r:id="rId2"/>
            </a:endParaRPr>
          </a:p>
          <a:p>
            <a:endParaRPr lang="en-GB" dirty="0" smtClean="0">
              <a:hlinkClick r:id="rId2"/>
            </a:endParaRPr>
          </a:p>
          <a:p>
            <a:endParaRPr lang="en-GB" dirty="0" smtClean="0">
              <a:hlinkClick r:id="rId2"/>
            </a:endParaRPr>
          </a:p>
          <a:p>
            <a:endParaRPr lang="en-GB" dirty="0" smtClean="0">
              <a:hlinkClick r:id="rId2"/>
            </a:endParaRPr>
          </a:p>
          <a:p>
            <a:endParaRPr lang="en-GB" dirty="0" smtClean="0">
              <a:hlinkClick r:id="rId2"/>
            </a:endParaRPr>
          </a:p>
          <a:p>
            <a:r>
              <a:rPr lang="en-GB" dirty="0" smtClean="0">
                <a:hlinkClick r:id="rId2"/>
              </a:rPr>
              <a:t>http://www.youtube.com/watch?v=3g2OAfZj4nI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28596" y="8572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Core Values &amp; Company Culture Are The Foundation of Organizational Success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Recap</a:t>
            </a:r>
          </a:p>
          <a:p>
            <a:r>
              <a:rPr lang="en-GB" dirty="0" smtClean="0"/>
              <a:t>Questions?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Tutorial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sz="1400" dirty="0" smtClean="0">
                <a:hlinkClick r:id="rId3"/>
              </a:rPr>
              <a:t>http://www.peoplemanagement.co.uk/pm/articles/2009/03/the-invisible-rules.htm</a:t>
            </a:r>
            <a:endParaRPr lang="en-GB" sz="1400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Study: Invisible Rules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1858</TotalTime>
  <Words>909</Words>
  <Application>Microsoft Office PowerPoint</Application>
  <PresentationFormat>On-screen Show (4:3)</PresentationFormat>
  <Paragraphs>131</Paragraphs>
  <Slides>20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Concourse</vt:lpstr>
      <vt:lpstr>Organisation Culture </vt:lpstr>
      <vt:lpstr>Slide 2</vt:lpstr>
      <vt:lpstr>Aims</vt:lpstr>
      <vt:lpstr>CIPD Definition</vt:lpstr>
      <vt:lpstr>Definition: organisation culture</vt:lpstr>
      <vt:lpstr>Values and Norms</vt:lpstr>
      <vt:lpstr>Values and Norms in an organisation context</vt:lpstr>
      <vt:lpstr>The innovation parking lot</vt:lpstr>
      <vt:lpstr>Why do organisations need to consider culture and cultural diversity? </vt:lpstr>
      <vt:lpstr>Examples of Organisation Values?  </vt:lpstr>
      <vt:lpstr>What is the significance of Organisational Culture?</vt:lpstr>
      <vt:lpstr>Paired Activity</vt:lpstr>
      <vt:lpstr>Slide 13</vt:lpstr>
      <vt:lpstr>Different types of Organisation Cultures (Handy, 1976)</vt:lpstr>
      <vt:lpstr>Positive and Negative Indicators of Organisation culture *As cited in Martin et al 2010, p 22 </vt:lpstr>
      <vt:lpstr>How is an organisation culture developed?</vt:lpstr>
      <vt:lpstr>Core Values &amp; Company Culture Are The Foundation of Organizational Success </vt:lpstr>
      <vt:lpstr>Slide 18</vt:lpstr>
      <vt:lpstr>Tutorial</vt:lpstr>
      <vt:lpstr>Case Study: Invisible Rules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Samantha Morgan</dc:creator>
  <cp:lastModifiedBy>Samantha Morgan</cp:lastModifiedBy>
  <cp:revision>117</cp:revision>
  <dcterms:created xsi:type="dcterms:W3CDTF">2011-10-04T07:52:54Z</dcterms:created>
  <dcterms:modified xsi:type="dcterms:W3CDTF">2012-11-01T14:42:39Z</dcterms:modified>
</cp:coreProperties>
</file>