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36" r:id="rId1"/>
  </p:sldMasterIdLst>
  <p:notesMasterIdLst>
    <p:notesMasterId r:id="rId32"/>
  </p:notesMasterIdLst>
  <p:sldIdLst>
    <p:sldId id="256" r:id="rId2"/>
    <p:sldId id="257" r:id="rId3"/>
    <p:sldId id="258" r:id="rId4"/>
    <p:sldId id="259" r:id="rId5"/>
    <p:sldId id="286" r:id="rId6"/>
    <p:sldId id="283" r:id="rId7"/>
    <p:sldId id="284" r:id="rId8"/>
    <p:sldId id="261" r:id="rId9"/>
    <p:sldId id="285"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FF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622A04C-0C7E-CC44-A3EE-478E99B8B6F0}" v="638" dt="2022-07-30T21:23:33.795"/>
    <p1510:client id="{21483A15-A871-14EB-EDD7-CC3E52FEE641}" v="1" dt="2022-07-30T19:47:13.506"/>
    <p1510:client id="{321A2268-3D58-5344-4164-493F48EB876D}" v="1255" dt="2022-07-30T17:51:55.675"/>
    <p1510:client id="{3DBE04C7-B1D5-2709-2F7A-7C9B3B0616CB}" v="1" dt="2022-07-30T21:26:23.928"/>
    <p1510:client id="{430C6693-9494-14AD-9CDB-5C93B3A5E1B4}" v="563" dt="2022-07-29T23:16:25.654"/>
    <p1510:client id="{7D9B37F9-664D-433B-A1ED-2E538DD47E21}" v="421" dt="2022-07-30T21:22:16.594"/>
    <p1510:client id="{92ECB65F-90DE-D9CD-CEE0-1727F51A5A24}" v="520" dt="2022-07-30T20:44:48.662"/>
    <p1510:client id="{CA9DDBCA-A706-FB90-16F1-76BD99E66B64}" v="25" dt="2022-07-29T22:27:42.868"/>
    <p1510:client id="{F50A47F7-B30F-E015-F029-DBE21D3808E1}" v="12" dt="2022-07-30T15:40:27.5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ADFE872-4300-4885-A167-5AD06343C206}"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8686348F-04A1-48B3-95FB-9F3B746F6AFE}">
      <dgm:prSet custT="1"/>
      <dgm:spPr/>
      <dgm:t>
        <a:bodyPr/>
        <a:lstStyle/>
        <a:p>
          <a:pPr>
            <a:lnSpc>
              <a:spcPct val="100000"/>
            </a:lnSpc>
          </a:pPr>
          <a:r>
            <a:rPr lang="en-US" sz="1400" b="1"/>
            <a:t>Happy Bin is a mobile company with three partners in Wolverhampton.</a:t>
          </a:r>
          <a:r>
            <a:rPr lang="en-US" sz="1400" b="1">
              <a:latin typeface="Gill Sans Nova"/>
            </a:rPr>
            <a:t> </a:t>
          </a:r>
          <a:endParaRPr lang="en-US" sz="1400" b="1"/>
        </a:p>
      </dgm:t>
    </dgm:pt>
    <dgm:pt modelId="{902DFA83-AB00-445B-8D33-73483A46DEBF}" type="parTrans" cxnId="{65488AD9-BCF0-4491-A9C0-68799E80C71C}">
      <dgm:prSet/>
      <dgm:spPr/>
      <dgm:t>
        <a:bodyPr/>
        <a:lstStyle/>
        <a:p>
          <a:endParaRPr lang="en-US"/>
        </a:p>
      </dgm:t>
    </dgm:pt>
    <dgm:pt modelId="{83BE2226-8DE5-4FF3-98B5-DA84E2E27262}" type="sibTrans" cxnId="{65488AD9-BCF0-4491-A9C0-68799E80C71C}">
      <dgm:prSet/>
      <dgm:spPr/>
      <dgm:t>
        <a:bodyPr/>
        <a:lstStyle/>
        <a:p>
          <a:pPr>
            <a:lnSpc>
              <a:spcPct val="100000"/>
            </a:lnSpc>
          </a:pPr>
          <a:endParaRPr lang="en-US"/>
        </a:p>
      </dgm:t>
    </dgm:pt>
    <dgm:pt modelId="{A048EF75-2FF6-4DED-8AA2-C09CEDA6A2F1}">
      <dgm:prSet custT="1"/>
      <dgm:spPr/>
      <dgm:t>
        <a:bodyPr/>
        <a:lstStyle/>
        <a:p>
          <a:pPr>
            <a:lnSpc>
              <a:spcPct val="100000"/>
            </a:lnSpc>
          </a:pPr>
          <a:r>
            <a:rPr lang="en-US" sz="1400" b="1"/>
            <a:t>It is a specialized company that was created to help society solve </a:t>
          </a:r>
          <a:r>
            <a:rPr lang="en-US" sz="1400" b="1">
              <a:latin typeface="Gill Sans Nova"/>
            </a:rPr>
            <a:t>their waste disposal hygiene issues.</a:t>
          </a:r>
        </a:p>
      </dgm:t>
    </dgm:pt>
    <dgm:pt modelId="{850360A3-9E77-4671-929E-9F962D2501C7}" type="parTrans" cxnId="{073F8C27-D83E-41E7-872B-B675D069F02E}">
      <dgm:prSet/>
      <dgm:spPr/>
      <dgm:t>
        <a:bodyPr/>
        <a:lstStyle/>
        <a:p>
          <a:endParaRPr lang="en-US"/>
        </a:p>
      </dgm:t>
    </dgm:pt>
    <dgm:pt modelId="{536875FB-0B73-42DB-9288-09D3C152C355}" type="sibTrans" cxnId="{073F8C27-D83E-41E7-872B-B675D069F02E}">
      <dgm:prSet/>
      <dgm:spPr/>
      <dgm:t>
        <a:bodyPr/>
        <a:lstStyle/>
        <a:p>
          <a:pPr>
            <a:lnSpc>
              <a:spcPct val="100000"/>
            </a:lnSpc>
          </a:pPr>
          <a:endParaRPr lang="en-US"/>
        </a:p>
      </dgm:t>
    </dgm:pt>
    <dgm:pt modelId="{104DDCA4-5BD5-48FA-9A52-648889FD03E6}">
      <dgm:prSet custT="1"/>
      <dgm:spPr/>
      <dgm:t>
        <a:bodyPr/>
        <a:lstStyle/>
        <a:p>
          <a:pPr>
            <a:lnSpc>
              <a:spcPct val="100000"/>
            </a:lnSpc>
          </a:pPr>
          <a:r>
            <a:rPr lang="en-US" sz="1400" b="1"/>
            <a:t>We will start providing all the services from January 2023.</a:t>
          </a:r>
        </a:p>
      </dgm:t>
    </dgm:pt>
    <dgm:pt modelId="{DE913B40-E2CF-4143-AEDF-0EDE55C7F23F}" type="parTrans" cxnId="{82D0BEEF-A008-4D40-8067-11D76F10A798}">
      <dgm:prSet/>
      <dgm:spPr/>
      <dgm:t>
        <a:bodyPr/>
        <a:lstStyle/>
        <a:p>
          <a:endParaRPr lang="en-US"/>
        </a:p>
      </dgm:t>
    </dgm:pt>
    <dgm:pt modelId="{033C00EA-A59A-43E3-A7AE-AAB73C3795C8}" type="sibTrans" cxnId="{82D0BEEF-A008-4D40-8067-11D76F10A798}">
      <dgm:prSet/>
      <dgm:spPr/>
      <dgm:t>
        <a:bodyPr/>
        <a:lstStyle/>
        <a:p>
          <a:pPr>
            <a:lnSpc>
              <a:spcPct val="100000"/>
            </a:lnSpc>
          </a:pPr>
          <a:endParaRPr lang="en-US"/>
        </a:p>
      </dgm:t>
    </dgm:pt>
    <dgm:pt modelId="{B11648BA-BA7F-415C-A17C-B03E531B1D90}">
      <dgm:prSet custT="1"/>
      <dgm:spPr/>
      <dgm:t>
        <a:bodyPr/>
        <a:lstStyle/>
        <a:p>
          <a:pPr>
            <a:lnSpc>
              <a:spcPct val="100000"/>
            </a:lnSpc>
          </a:pPr>
          <a:r>
            <a:rPr lang="en-US" sz="1400" b="1"/>
            <a:t>Our mission is to become a first-class service provider with a vision to go beyond cleaning expectations.</a:t>
          </a:r>
        </a:p>
      </dgm:t>
    </dgm:pt>
    <dgm:pt modelId="{C8B3BD28-E018-4A4F-9D71-B31D1BFFA445}" type="parTrans" cxnId="{470F991E-6C45-4E4B-A71A-FBE9406ACBA3}">
      <dgm:prSet/>
      <dgm:spPr/>
      <dgm:t>
        <a:bodyPr/>
        <a:lstStyle/>
        <a:p>
          <a:endParaRPr lang="en-US"/>
        </a:p>
      </dgm:t>
    </dgm:pt>
    <dgm:pt modelId="{453A30C9-C892-4B7B-8663-3916417F906C}" type="sibTrans" cxnId="{470F991E-6C45-4E4B-A71A-FBE9406ACBA3}">
      <dgm:prSet/>
      <dgm:spPr/>
      <dgm:t>
        <a:bodyPr/>
        <a:lstStyle/>
        <a:p>
          <a:endParaRPr lang="en-US"/>
        </a:p>
      </dgm:t>
    </dgm:pt>
    <dgm:pt modelId="{B97C8B2E-AAEC-4A44-8CC5-032C6A978B00}" type="pres">
      <dgm:prSet presAssocID="{9ADFE872-4300-4885-A167-5AD06343C206}" presName="root" presStyleCnt="0">
        <dgm:presLayoutVars>
          <dgm:dir/>
          <dgm:resizeHandles val="exact"/>
        </dgm:presLayoutVars>
      </dgm:prSet>
      <dgm:spPr/>
    </dgm:pt>
    <dgm:pt modelId="{1E2C9FBF-EA70-4CAC-B90C-74E4F540C097}" type="pres">
      <dgm:prSet presAssocID="{9ADFE872-4300-4885-A167-5AD06343C206}" presName="container" presStyleCnt="0">
        <dgm:presLayoutVars>
          <dgm:dir/>
          <dgm:resizeHandles val="exact"/>
        </dgm:presLayoutVars>
      </dgm:prSet>
      <dgm:spPr/>
    </dgm:pt>
    <dgm:pt modelId="{248542FC-3A9D-4F84-BC8C-21B5829791BA}" type="pres">
      <dgm:prSet presAssocID="{8686348F-04A1-48B3-95FB-9F3B746F6AFE}" presName="compNode" presStyleCnt="0"/>
      <dgm:spPr/>
    </dgm:pt>
    <dgm:pt modelId="{BB0916E5-E675-452E-A7D0-1F2568B21223}" type="pres">
      <dgm:prSet presAssocID="{8686348F-04A1-48B3-95FB-9F3B746F6AFE}" presName="iconBgRect" presStyleLbl="bgShp" presStyleIdx="0" presStyleCnt="4"/>
      <dgm:spPr/>
    </dgm:pt>
    <dgm:pt modelId="{3CC51C71-AE84-42DE-83E6-576CF3C75412}" type="pres">
      <dgm:prSet presAssocID="{8686348F-04A1-48B3-95FB-9F3B746F6AF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Sign"/>
        </a:ext>
      </dgm:extLst>
    </dgm:pt>
    <dgm:pt modelId="{3173D168-CD3D-41DF-BB85-3391285150BF}" type="pres">
      <dgm:prSet presAssocID="{8686348F-04A1-48B3-95FB-9F3B746F6AFE}" presName="spaceRect" presStyleCnt="0"/>
      <dgm:spPr/>
    </dgm:pt>
    <dgm:pt modelId="{8D4EAB57-4FAF-4271-B94A-9107E57E1039}" type="pres">
      <dgm:prSet presAssocID="{8686348F-04A1-48B3-95FB-9F3B746F6AFE}" presName="textRect" presStyleLbl="revTx" presStyleIdx="0" presStyleCnt="4">
        <dgm:presLayoutVars>
          <dgm:chMax val="1"/>
          <dgm:chPref val="1"/>
        </dgm:presLayoutVars>
      </dgm:prSet>
      <dgm:spPr/>
    </dgm:pt>
    <dgm:pt modelId="{75CBB164-9AFF-4815-A1A6-2256A704FDA6}" type="pres">
      <dgm:prSet presAssocID="{83BE2226-8DE5-4FF3-98B5-DA84E2E27262}" presName="sibTrans" presStyleLbl="sibTrans2D1" presStyleIdx="0" presStyleCnt="0"/>
      <dgm:spPr/>
    </dgm:pt>
    <dgm:pt modelId="{31BA4605-7B6A-4B8C-8C6D-0A2E7D6F56F9}" type="pres">
      <dgm:prSet presAssocID="{A048EF75-2FF6-4DED-8AA2-C09CEDA6A2F1}" presName="compNode" presStyleCnt="0"/>
      <dgm:spPr/>
    </dgm:pt>
    <dgm:pt modelId="{42007939-D101-4126-9BA2-8A7613A93B2C}" type="pres">
      <dgm:prSet presAssocID="{A048EF75-2FF6-4DED-8AA2-C09CEDA6A2F1}" presName="iconBgRect" presStyleLbl="bgShp" presStyleIdx="1" presStyleCnt="4"/>
      <dgm:spPr/>
    </dgm:pt>
    <dgm:pt modelId="{CAD203D6-D2C0-4D86-8B1F-057AC3078FA2}" type="pres">
      <dgm:prSet presAssocID="{A048EF75-2FF6-4DED-8AA2-C09CEDA6A2F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ierarchy"/>
        </a:ext>
      </dgm:extLst>
    </dgm:pt>
    <dgm:pt modelId="{298CEFF3-1499-42E7-9EF1-20A99897A53B}" type="pres">
      <dgm:prSet presAssocID="{A048EF75-2FF6-4DED-8AA2-C09CEDA6A2F1}" presName="spaceRect" presStyleCnt="0"/>
      <dgm:spPr/>
    </dgm:pt>
    <dgm:pt modelId="{DBAE24FA-1B22-4342-BB6C-7CB56B4806DF}" type="pres">
      <dgm:prSet presAssocID="{A048EF75-2FF6-4DED-8AA2-C09CEDA6A2F1}" presName="textRect" presStyleLbl="revTx" presStyleIdx="1" presStyleCnt="4">
        <dgm:presLayoutVars>
          <dgm:chMax val="1"/>
          <dgm:chPref val="1"/>
        </dgm:presLayoutVars>
      </dgm:prSet>
      <dgm:spPr/>
    </dgm:pt>
    <dgm:pt modelId="{46D955B6-96C2-48B8-AED3-BF39F33E8471}" type="pres">
      <dgm:prSet presAssocID="{536875FB-0B73-42DB-9288-09D3C152C355}" presName="sibTrans" presStyleLbl="sibTrans2D1" presStyleIdx="0" presStyleCnt="0"/>
      <dgm:spPr/>
    </dgm:pt>
    <dgm:pt modelId="{F7130C31-20CD-4A72-A280-13F885A71A52}" type="pres">
      <dgm:prSet presAssocID="{104DDCA4-5BD5-48FA-9A52-648889FD03E6}" presName="compNode" presStyleCnt="0"/>
      <dgm:spPr/>
    </dgm:pt>
    <dgm:pt modelId="{8038D3DB-775F-4964-B37A-47DB0C64F420}" type="pres">
      <dgm:prSet presAssocID="{104DDCA4-5BD5-48FA-9A52-648889FD03E6}" presName="iconBgRect" presStyleLbl="bgShp" presStyleIdx="2" presStyleCnt="4"/>
      <dgm:spPr/>
    </dgm:pt>
    <dgm:pt modelId="{8FE756E4-BC5A-4331-8AC6-D43A0820BD91}" type="pres">
      <dgm:prSet presAssocID="{104DDCA4-5BD5-48FA-9A52-648889FD03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2F01CD1B-2572-4AD2-A9C1-77B5F47C1E12}" type="pres">
      <dgm:prSet presAssocID="{104DDCA4-5BD5-48FA-9A52-648889FD03E6}" presName="spaceRect" presStyleCnt="0"/>
      <dgm:spPr/>
    </dgm:pt>
    <dgm:pt modelId="{DF5843CD-74FF-48C6-945C-D0850EE5595D}" type="pres">
      <dgm:prSet presAssocID="{104DDCA4-5BD5-48FA-9A52-648889FD03E6}" presName="textRect" presStyleLbl="revTx" presStyleIdx="2" presStyleCnt="4">
        <dgm:presLayoutVars>
          <dgm:chMax val="1"/>
          <dgm:chPref val="1"/>
        </dgm:presLayoutVars>
      </dgm:prSet>
      <dgm:spPr/>
    </dgm:pt>
    <dgm:pt modelId="{C47E5EED-F5E9-468F-9E72-286642EC747F}" type="pres">
      <dgm:prSet presAssocID="{033C00EA-A59A-43E3-A7AE-AAB73C3795C8}" presName="sibTrans" presStyleLbl="sibTrans2D1" presStyleIdx="0" presStyleCnt="0"/>
      <dgm:spPr/>
    </dgm:pt>
    <dgm:pt modelId="{FE1D6487-7599-4409-928D-71BEB75EFEC1}" type="pres">
      <dgm:prSet presAssocID="{B11648BA-BA7F-415C-A17C-B03E531B1D90}" presName="compNode" presStyleCnt="0"/>
      <dgm:spPr/>
    </dgm:pt>
    <dgm:pt modelId="{23DA1A42-CD08-4E40-985F-479935DFD049}" type="pres">
      <dgm:prSet presAssocID="{B11648BA-BA7F-415C-A17C-B03E531B1D90}" presName="iconBgRect" presStyleLbl="bgShp" presStyleIdx="3" presStyleCnt="4"/>
      <dgm:spPr/>
    </dgm:pt>
    <dgm:pt modelId="{FA4B2304-9422-4703-A7A0-83102EA2C1EC}" type="pres">
      <dgm:prSet presAssocID="{B11648BA-BA7F-415C-A17C-B03E531B1D90}"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op and bucket"/>
        </a:ext>
      </dgm:extLst>
    </dgm:pt>
    <dgm:pt modelId="{84402FCF-58FA-4EF8-A716-9ECBCF6A7B43}" type="pres">
      <dgm:prSet presAssocID="{B11648BA-BA7F-415C-A17C-B03E531B1D90}" presName="spaceRect" presStyleCnt="0"/>
      <dgm:spPr/>
    </dgm:pt>
    <dgm:pt modelId="{539D6E29-79D2-4EBB-9A37-03B3FD915C87}" type="pres">
      <dgm:prSet presAssocID="{B11648BA-BA7F-415C-A17C-B03E531B1D90}" presName="textRect" presStyleLbl="revTx" presStyleIdx="3" presStyleCnt="4">
        <dgm:presLayoutVars>
          <dgm:chMax val="1"/>
          <dgm:chPref val="1"/>
        </dgm:presLayoutVars>
      </dgm:prSet>
      <dgm:spPr/>
    </dgm:pt>
  </dgm:ptLst>
  <dgm:cxnLst>
    <dgm:cxn modelId="{8B6A1614-9D09-4587-8705-2EC2B595AE90}" type="presOf" srcId="{104DDCA4-5BD5-48FA-9A52-648889FD03E6}" destId="{DF5843CD-74FF-48C6-945C-D0850EE5595D}" srcOrd="0" destOrd="0" presId="urn:microsoft.com/office/officeart/2018/2/layout/IconCircleList"/>
    <dgm:cxn modelId="{470F991E-6C45-4E4B-A71A-FBE9406ACBA3}" srcId="{9ADFE872-4300-4885-A167-5AD06343C206}" destId="{B11648BA-BA7F-415C-A17C-B03E531B1D90}" srcOrd="3" destOrd="0" parTransId="{C8B3BD28-E018-4A4F-9D71-B31D1BFFA445}" sibTransId="{453A30C9-C892-4B7B-8663-3916417F906C}"/>
    <dgm:cxn modelId="{073F8C27-D83E-41E7-872B-B675D069F02E}" srcId="{9ADFE872-4300-4885-A167-5AD06343C206}" destId="{A048EF75-2FF6-4DED-8AA2-C09CEDA6A2F1}" srcOrd="1" destOrd="0" parTransId="{850360A3-9E77-4671-929E-9F962D2501C7}" sibTransId="{536875FB-0B73-42DB-9288-09D3C152C355}"/>
    <dgm:cxn modelId="{7440176F-275B-4530-BC17-02FC6FFB2DE1}" type="presOf" srcId="{A048EF75-2FF6-4DED-8AA2-C09CEDA6A2F1}" destId="{DBAE24FA-1B22-4342-BB6C-7CB56B4806DF}" srcOrd="0" destOrd="0" presId="urn:microsoft.com/office/officeart/2018/2/layout/IconCircleList"/>
    <dgm:cxn modelId="{E205877D-879F-4E49-A4CA-36E13E467DE8}" type="presOf" srcId="{9ADFE872-4300-4885-A167-5AD06343C206}" destId="{B97C8B2E-AAEC-4A44-8CC5-032C6A978B00}" srcOrd="0" destOrd="0" presId="urn:microsoft.com/office/officeart/2018/2/layout/IconCircleList"/>
    <dgm:cxn modelId="{7F4B32B9-8C11-49A7-A88F-17F6FDC20BE9}" type="presOf" srcId="{83BE2226-8DE5-4FF3-98B5-DA84E2E27262}" destId="{75CBB164-9AFF-4815-A1A6-2256A704FDA6}" srcOrd="0" destOrd="0" presId="urn:microsoft.com/office/officeart/2018/2/layout/IconCircleList"/>
    <dgm:cxn modelId="{A987F2BB-1C36-4CFF-A0C1-E8C3EE24FE48}" type="presOf" srcId="{8686348F-04A1-48B3-95FB-9F3B746F6AFE}" destId="{8D4EAB57-4FAF-4271-B94A-9107E57E1039}" srcOrd="0" destOrd="0" presId="urn:microsoft.com/office/officeart/2018/2/layout/IconCircleList"/>
    <dgm:cxn modelId="{65488AD9-BCF0-4491-A9C0-68799E80C71C}" srcId="{9ADFE872-4300-4885-A167-5AD06343C206}" destId="{8686348F-04A1-48B3-95FB-9F3B746F6AFE}" srcOrd="0" destOrd="0" parTransId="{902DFA83-AB00-445B-8D33-73483A46DEBF}" sibTransId="{83BE2226-8DE5-4FF3-98B5-DA84E2E27262}"/>
    <dgm:cxn modelId="{AFF34FEB-8153-48D3-A847-9CEE3F5B2E3D}" type="presOf" srcId="{536875FB-0B73-42DB-9288-09D3C152C355}" destId="{46D955B6-96C2-48B8-AED3-BF39F33E8471}" srcOrd="0" destOrd="0" presId="urn:microsoft.com/office/officeart/2018/2/layout/IconCircleList"/>
    <dgm:cxn modelId="{3BB8A2EC-D139-4CC0-82D1-51324FE669F3}" type="presOf" srcId="{033C00EA-A59A-43E3-A7AE-AAB73C3795C8}" destId="{C47E5EED-F5E9-468F-9E72-286642EC747F}" srcOrd="0" destOrd="0" presId="urn:microsoft.com/office/officeart/2018/2/layout/IconCircleList"/>
    <dgm:cxn modelId="{82D0BEEF-A008-4D40-8067-11D76F10A798}" srcId="{9ADFE872-4300-4885-A167-5AD06343C206}" destId="{104DDCA4-5BD5-48FA-9A52-648889FD03E6}" srcOrd="2" destOrd="0" parTransId="{DE913B40-E2CF-4143-AEDF-0EDE55C7F23F}" sibTransId="{033C00EA-A59A-43E3-A7AE-AAB73C3795C8}"/>
    <dgm:cxn modelId="{1E5924F3-01B6-44E5-B574-397735507252}" type="presOf" srcId="{B11648BA-BA7F-415C-A17C-B03E531B1D90}" destId="{539D6E29-79D2-4EBB-9A37-03B3FD915C87}" srcOrd="0" destOrd="0" presId="urn:microsoft.com/office/officeart/2018/2/layout/IconCircleList"/>
    <dgm:cxn modelId="{DB371316-43B7-476C-9F77-0EFD3D98F58E}" type="presParOf" srcId="{B97C8B2E-AAEC-4A44-8CC5-032C6A978B00}" destId="{1E2C9FBF-EA70-4CAC-B90C-74E4F540C097}" srcOrd="0" destOrd="0" presId="urn:microsoft.com/office/officeart/2018/2/layout/IconCircleList"/>
    <dgm:cxn modelId="{FD890485-45BC-449F-8DB9-7CC638C4165A}" type="presParOf" srcId="{1E2C9FBF-EA70-4CAC-B90C-74E4F540C097}" destId="{248542FC-3A9D-4F84-BC8C-21B5829791BA}" srcOrd="0" destOrd="0" presId="urn:microsoft.com/office/officeart/2018/2/layout/IconCircleList"/>
    <dgm:cxn modelId="{CCE66E38-91BA-439E-8677-0E56956B5A8F}" type="presParOf" srcId="{248542FC-3A9D-4F84-BC8C-21B5829791BA}" destId="{BB0916E5-E675-452E-A7D0-1F2568B21223}" srcOrd="0" destOrd="0" presId="urn:microsoft.com/office/officeart/2018/2/layout/IconCircleList"/>
    <dgm:cxn modelId="{DCEC75A6-ED0B-4290-B18F-14CE6BE60D1D}" type="presParOf" srcId="{248542FC-3A9D-4F84-BC8C-21B5829791BA}" destId="{3CC51C71-AE84-42DE-83E6-576CF3C75412}" srcOrd="1" destOrd="0" presId="urn:microsoft.com/office/officeart/2018/2/layout/IconCircleList"/>
    <dgm:cxn modelId="{5A6AB30C-CF53-4A05-9D27-EA94DF0A4566}" type="presParOf" srcId="{248542FC-3A9D-4F84-BC8C-21B5829791BA}" destId="{3173D168-CD3D-41DF-BB85-3391285150BF}" srcOrd="2" destOrd="0" presId="urn:microsoft.com/office/officeart/2018/2/layout/IconCircleList"/>
    <dgm:cxn modelId="{136BF7EE-1095-4C3F-8E86-96AA71F21283}" type="presParOf" srcId="{248542FC-3A9D-4F84-BC8C-21B5829791BA}" destId="{8D4EAB57-4FAF-4271-B94A-9107E57E1039}" srcOrd="3" destOrd="0" presId="urn:microsoft.com/office/officeart/2018/2/layout/IconCircleList"/>
    <dgm:cxn modelId="{06D52485-6C5A-4C81-8E5D-8F716D9BBC19}" type="presParOf" srcId="{1E2C9FBF-EA70-4CAC-B90C-74E4F540C097}" destId="{75CBB164-9AFF-4815-A1A6-2256A704FDA6}" srcOrd="1" destOrd="0" presId="urn:microsoft.com/office/officeart/2018/2/layout/IconCircleList"/>
    <dgm:cxn modelId="{C8B92622-9406-4D4A-82CA-888C4EDBE60D}" type="presParOf" srcId="{1E2C9FBF-EA70-4CAC-B90C-74E4F540C097}" destId="{31BA4605-7B6A-4B8C-8C6D-0A2E7D6F56F9}" srcOrd="2" destOrd="0" presId="urn:microsoft.com/office/officeart/2018/2/layout/IconCircleList"/>
    <dgm:cxn modelId="{6BBF53C9-3A06-4262-A318-C378D54C3A21}" type="presParOf" srcId="{31BA4605-7B6A-4B8C-8C6D-0A2E7D6F56F9}" destId="{42007939-D101-4126-9BA2-8A7613A93B2C}" srcOrd="0" destOrd="0" presId="urn:microsoft.com/office/officeart/2018/2/layout/IconCircleList"/>
    <dgm:cxn modelId="{E31C3F1F-D606-45CC-8BF7-C7C798884091}" type="presParOf" srcId="{31BA4605-7B6A-4B8C-8C6D-0A2E7D6F56F9}" destId="{CAD203D6-D2C0-4D86-8B1F-057AC3078FA2}" srcOrd="1" destOrd="0" presId="urn:microsoft.com/office/officeart/2018/2/layout/IconCircleList"/>
    <dgm:cxn modelId="{62CDD96C-7F80-4A76-88C6-366FA4C028D1}" type="presParOf" srcId="{31BA4605-7B6A-4B8C-8C6D-0A2E7D6F56F9}" destId="{298CEFF3-1499-42E7-9EF1-20A99897A53B}" srcOrd="2" destOrd="0" presId="urn:microsoft.com/office/officeart/2018/2/layout/IconCircleList"/>
    <dgm:cxn modelId="{1158C76B-B7F3-47DA-83AD-6D6EBAE256C9}" type="presParOf" srcId="{31BA4605-7B6A-4B8C-8C6D-0A2E7D6F56F9}" destId="{DBAE24FA-1B22-4342-BB6C-7CB56B4806DF}" srcOrd="3" destOrd="0" presId="urn:microsoft.com/office/officeart/2018/2/layout/IconCircleList"/>
    <dgm:cxn modelId="{7ACB1F65-5222-4098-B44A-528490389A49}" type="presParOf" srcId="{1E2C9FBF-EA70-4CAC-B90C-74E4F540C097}" destId="{46D955B6-96C2-48B8-AED3-BF39F33E8471}" srcOrd="3" destOrd="0" presId="urn:microsoft.com/office/officeart/2018/2/layout/IconCircleList"/>
    <dgm:cxn modelId="{40C4F7EA-8860-424E-906A-E2DFBCD95A12}" type="presParOf" srcId="{1E2C9FBF-EA70-4CAC-B90C-74E4F540C097}" destId="{F7130C31-20CD-4A72-A280-13F885A71A52}" srcOrd="4" destOrd="0" presId="urn:microsoft.com/office/officeart/2018/2/layout/IconCircleList"/>
    <dgm:cxn modelId="{BF9B17A8-729A-499E-948B-E3BF03C6B015}" type="presParOf" srcId="{F7130C31-20CD-4A72-A280-13F885A71A52}" destId="{8038D3DB-775F-4964-B37A-47DB0C64F420}" srcOrd="0" destOrd="0" presId="urn:microsoft.com/office/officeart/2018/2/layout/IconCircleList"/>
    <dgm:cxn modelId="{464DC056-837A-4927-B8FC-752690915940}" type="presParOf" srcId="{F7130C31-20CD-4A72-A280-13F885A71A52}" destId="{8FE756E4-BC5A-4331-8AC6-D43A0820BD91}" srcOrd="1" destOrd="0" presId="urn:microsoft.com/office/officeart/2018/2/layout/IconCircleList"/>
    <dgm:cxn modelId="{0C82C0C5-2EB6-4B1A-9D8E-179BCBFBC871}" type="presParOf" srcId="{F7130C31-20CD-4A72-A280-13F885A71A52}" destId="{2F01CD1B-2572-4AD2-A9C1-77B5F47C1E12}" srcOrd="2" destOrd="0" presId="urn:microsoft.com/office/officeart/2018/2/layout/IconCircleList"/>
    <dgm:cxn modelId="{4809B351-14AB-4547-8222-5ED60AFA26D2}" type="presParOf" srcId="{F7130C31-20CD-4A72-A280-13F885A71A52}" destId="{DF5843CD-74FF-48C6-945C-D0850EE5595D}" srcOrd="3" destOrd="0" presId="urn:microsoft.com/office/officeart/2018/2/layout/IconCircleList"/>
    <dgm:cxn modelId="{93E53006-6F68-4FEE-A1BB-D542A319E41F}" type="presParOf" srcId="{1E2C9FBF-EA70-4CAC-B90C-74E4F540C097}" destId="{C47E5EED-F5E9-468F-9E72-286642EC747F}" srcOrd="5" destOrd="0" presId="urn:microsoft.com/office/officeart/2018/2/layout/IconCircleList"/>
    <dgm:cxn modelId="{82429B26-D23B-48FB-A538-C16D09474458}" type="presParOf" srcId="{1E2C9FBF-EA70-4CAC-B90C-74E4F540C097}" destId="{FE1D6487-7599-4409-928D-71BEB75EFEC1}" srcOrd="6" destOrd="0" presId="urn:microsoft.com/office/officeart/2018/2/layout/IconCircleList"/>
    <dgm:cxn modelId="{17BDE4FD-70B4-464E-BC95-3BF139068300}" type="presParOf" srcId="{FE1D6487-7599-4409-928D-71BEB75EFEC1}" destId="{23DA1A42-CD08-4E40-985F-479935DFD049}" srcOrd="0" destOrd="0" presId="urn:microsoft.com/office/officeart/2018/2/layout/IconCircleList"/>
    <dgm:cxn modelId="{A244225D-D898-4CEC-A53A-5FAE73A339CB}" type="presParOf" srcId="{FE1D6487-7599-4409-928D-71BEB75EFEC1}" destId="{FA4B2304-9422-4703-A7A0-83102EA2C1EC}" srcOrd="1" destOrd="0" presId="urn:microsoft.com/office/officeart/2018/2/layout/IconCircleList"/>
    <dgm:cxn modelId="{02D5F6FB-91F8-45AD-BBB6-4BD60FD2AAC1}" type="presParOf" srcId="{FE1D6487-7599-4409-928D-71BEB75EFEC1}" destId="{84402FCF-58FA-4EF8-A716-9ECBCF6A7B43}" srcOrd="2" destOrd="0" presId="urn:microsoft.com/office/officeart/2018/2/layout/IconCircleList"/>
    <dgm:cxn modelId="{70BC6F24-333E-491E-B7C9-9758BE14C56F}" type="presParOf" srcId="{FE1D6487-7599-4409-928D-71BEB75EFEC1}" destId="{539D6E29-79D2-4EBB-9A37-03B3FD915C87}" srcOrd="3" destOrd="0" presId="urn:microsoft.com/office/officeart/2018/2/layout/IconCircle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F06416-0164-46BA-90DD-ACA0019CD430}" type="doc">
      <dgm:prSet loTypeId="urn:microsoft.com/office/officeart/2005/8/layout/process1" loCatId="process" qsTypeId="urn:microsoft.com/office/officeart/2005/8/quickstyle/simple4" qsCatId="simple" csTypeId="urn:microsoft.com/office/officeart/2005/8/colors/accent0_3" csCatId="mainScheme" phldr="1"/>
      <dgm:spPr/>
      <dgm:t>
        <a:bodyPr/>
        <a:lstStyle/>
        <a:p>
          <a:endParaRPr lang="en-US"/>
        </a:p>
      </dgm:t>
    </dgm:pt>
    <dgm:pt modelId="{7443A22A-37E7-4BE4-BD6E-BE181136BC55}">
      <dgm:prSet/>
      <dgm:spPr/>
      <dgm:t>
        <a:bodyPr/>
        <a:lstStyle/>
        <a:p>
          <a:r>
            <a:rPr lang="en-GB"/>
            <a:t>* Warehouses</a:t>
          </a:r>
          <a:br>
            <a:rPr lang="en-GB"/>
          </a:br>
          <a:r>
            <a:rPr lang="en-GB"/>
            <a:t>* District Councils</a:t>
          </a:r>
          <a:br>
            <a:rPr lang="en-GB"/>
          </a:br>
          <a:r>
            <a:rPr lang="en-GB"/>
            <a:t>* Shops &amp; Offices</a:t>
          </a:r>
          <a:br>
            <a:rPr lang="en-GB"/>
          </a:br>
          <a:r>
            <a:rPr lang="en-GB"/>
            <a:t>* Waste Management Companies</a:t>
          </a:r>
          <a:br>
            <a:rPr lang="en-GB"/>
          </a:br>
          <a:r>
            <a:rPr lang="en-GB"/>
            <a:t>* Flats &amp; Apartments</a:t>
          </a:r>
          <a:br>
            <a:rPr lang="en-GB"/>
          </a:br>
          <a:r>
            <a:rPr lang="en-GB"/>
            <a:t>* Food Handlers</a:t>
          </a:r>
          <a:br>
            <a:rPr lang="en-GB"/>
          </a:br>
          <a:r>
            <a:rPr lang="en-GB"/>
            <a:t>* Restaurants &amp; Takeaways</a:t>
          </a:r>
          <a:br>
            <a:rPr lang="en-GB"/>
          </a:br>
          <a:r>
            <a:rPr lang="en-GB"/>
            <a:t>* Pubs &amp; Clubs, Schools</a:t>
          </a:r>
          <a:br>
            <a:rPr lang="en-GB"/>
          </a:br>
          <a:r>
            <a:rPr lang="en-GB"/>
            <a:t>* Residential Homes</a:t>
          </a:r>
        </a:p>
        <a:p>
          <a:r>
            <a:rPr lang="en-GB"/>
            <a:t>* Hospital</a:t>
          </a:r>
        </a:p>
        <a:p>
          <a:r>
            <a:rPr lang="en-GB"/>
            <a:t>* AirPort</a:t>
          </a:r>
        </a:p>
        <a:p>
          <a:endParaRPr lang="en-US"/>
        </a:p>
      </dgm:t>
    </dgm:pt>
    <dgm:pt modelId="{5B2DFFAC-BE5C-4C25-B3EC-E9DA015867F8}" type="parTrans" cxnId="{33512F4F-1C41-4B15-847A-AD33F63C696A}">
      <dgm:prSet/>
      <dgm:spPr/>
      <dgm:t>
        <a:bodyPr/>
        <a:lstStyle/>
        <a:p>
          <a:endParaRPr lang="en-US"/>
        </a:p>
      </dgm:t>
    </dgm:pt>
    <dgm:pt modelId="{89DEDC05-D629-431E-BF86-4CC98CFF5B77}" type="sibTrans" cxnId="{33512F4F-1C41-4B15-847A-AD33F63C696A}">
      <dgm:prSet/>
      <dgm:spPr/>
      <dgm:t>
        <a:bodyPr/>
        <a:lstStyle/>
        <a:p>
          <a:endParaRPr lang="en-US"/>
        </a:p>
      </dgm:t>
    </dgm:pt>
    <dgm:pt modelId="{622CC03E-20C9-E84A-9200-AFE195177109}" type="pres">
      <dgm:prSet presAssocID="{7CF06416-0164-46BA-90DD-ACA0019CD430}" presName="Name0" presStyleCnt="0">
        <dgm:presLayoutVars>
          <dgm:dir/>
          <dgm:resizeHandles val="exact"/>
        </dgm:presLayoutVars>
      </dgm:prSet>
      <dgm:spPr/>
    </dgm:pt>
    <dgm:pt modelId="{88A517B7-C89F-4141-834F-C4D4AEB68258}" type="pres">
      <dgm:prSet presAssocID="{7443A22A-37E7-4BE4-BD6E-BE181136BC55}" presName="node" presStyleLbl="node1" presStyleIdx="0" presStyleCnt="1" custLinFactNeighborX="0" custLinFactNeighborY="7039">
        <dgm:presLayoutVars>
          <dgm:bulletEnabled val="1"/>
        </dgm:presLayoutVars>
      </dgm:prSet>
      <dgm:spPr/>
    </dgm:pt>
  </dgm:ptLst>
  <dgm:cxnLst>
    <dgm:cxn modelId="{33512F4F-1C41-4B15-847A-AD33F63C696A}" srcId="{7CF06416-0164-46BA-90DD-ACA0019CD430}" destId="{7443A22A-37E7-4BE4-BD6E-BE181136BC55}" srcOrd="0" destOrd="0" parTransId="{5B2DFFAC-BE5C-4C25-B3EC-E9DA015867F8}" sibTransId="{89DEDC05-D629-431E-BF86-4CC98CFF5B77}"/>
    <dgm:cxn modelId="{61D9B172-39AF-E643-A455-5D2AC60F6B14}" type="presOf" srcId="{7443A22A-37E7-4BE4-BD6E-BE181136BC55}" destId="{88A517B7-C89F-4141-834F-C4D4AEB68258}" srcOrd="0" destOrd="0" presId="urn:microsoft.com/office/officeart/2005/8/layout/process1"/>
    <dgm:cxn modelId="{FBB8A076-EA4B-8F4C-B0D6-F1E348250F89}" type="presOf" srcId="{7CF06416-0164-46BA-90DD-ACA0019CD430}" destId="{622CC03E-20C9-E84A-9200-AFE195177109}" srcOrd="0" destOrd="0" presId="urn:microsoft.com/office/officeart/2005/8/layout/process1"/>
    <dgm:cxn modelId="{8A2CACDF-430A-D745-8ED3-8BF393BAEF8B}" type="presParOf" srcId="{622CC03E-20C9-E84A-9200-AFE195177109}" destId="{88A517B7-C89F-4141-834F-C4D4AEB68258}"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D470F6-27BA-4626-974D-19538E85C18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AD7ECE5-2D77-4084-BFE9-4FD62CBDA84F}">
      <dgm:prSet/>
      <dgm:spPr/>
      <dgm:t>
        <a:bodyPr/>
        <a:lstStyle/>
        <a:p>
          <a:pPr rtl="0"/>
          <a:r>
            <a:rPr lang="en-GB" b="1">
              <a:latin typeface="Arial"/>
              <a:cs typeface="Arial"/>
            </a:rPr>
            <a:t>We have a large list of services that we are providing, and we have a different chemical for every surface, whether it be a car, a driveway, a bin, or a window.</a:t>
          </a:r>
          <a:endParaRPr lang="en-US" b="1">
            <a:latin typeface="Arial"/>
            <a:cs typeface="Arial"/>
          </a:endParaRPr>
        </a:p>
      </dgm:t>
    </dgm:pt>
    <dgm:pt modelId="{2B0CDCF2-E9BB-42C0-A030-511BBADA2D3A}" type="parTrans" cxnId="{72649CCA-C38E-40B9-8BE0-A649671D7293}">
      <dgm:prSet/>
      <dgm:spPr/>
      <dgm:t>
        <a:bodyPr/>
        <a:lstStyle/>
        <a:p>
          <a:endParaRPr lang="en-US"/>
        </a:p>
      </dgm:t>
    </dgm:pt>
    <dgm:pt modelId="{7490650F-2240-4154-AD85-25A2CFD6DA06}" type="sibTrans" cxnId="{72649CCA-C38E-40B9-8BE0-A649671D7293}">
      <dgm:prSet/>
      <dgm:spPr/>
      <dgm:t>
        <a:bodyPr/>
        <a:lstStyle/>
        <a:p>
          <a:endParaRPr lang="en-US"/>
        </a:p>
      </dgm:t>
    </dgm:pt>
    <dgm:pt modelId="{3BA18F3B-4116-4801-85F4-18F6CCE2623B}">
      <dgm:prSet/>
      <dgm:spPr/>
      <dgm:t>
        <a:bodyPr/>
        <a:lstStyle/>
        <a:p>
          <a:r>
            <a:rPr lang="en-GB" b="1">
              <a:latin typeface="Arial"/>
              <a:cs typeface="Arial"/>
            </a:rPr>
            <a:t>We have a van that has a tank of water in the trunk, therefore we do not need to connect to the customer's running water to get the job done.</a:t>
          </a:r>
          <a:endParaRPr lang="en-US" b="1">
            <a:latin typeface="Arial"/>
            <a:cs typeface="Arial"/>
          </a:endParaRPr>
        </a:p>
      </dgm:t>
    </dgm:pt>
    <dgm:pt modelId="{DDE62E71-E334-429F-8558-D0EF7D4D7FB6}" type="parTrans" cxnId="{B8E0303A-28CC-4D08-92CA-579A0E918438}">
      <dgm:prSet/>
      <dgm:spPr/>
      <dgm:t>
        <a:bodyPr/>
        <a:lstStyle/>
        <a:p>
          <a:endParaRPr lang="en-US"/>
        </a:p>
      </dgm:t>
    </dgm:pt>
    <dgm:pt modelId="{7376F573-1619-42C8-8EB0-54B6B8DEA7CD}" type="sibTrans" cxnId="{B8E0303A-28CC-4D08-92CA-579A0E918438}">
      <dgm:prSet/>
      <dgm:spPr/>
      <dgm:t>
        <a:bodyPr/>
        <a:lstStyle/>
        <a:p>
          <a:endParaRPr lang="en-US"/>
        </a:p>
      </dgm:t>
    </dgm:pt>
    <dgm:pt modelId="{73B4280D-1ABE-4951-8F67-5A3FE74F2A66}">
      <dgm:prSet/>
      <dgm:spPr/>
      <dgm:t>
        <a:bodyPr/>
        <a:lstStyle/>
        <a:p>
          <a:r>
            <a:rPr lang="en-GB" b="1">
              <a:latin typeface="Arial"/>
              <a:cs typeface="Arial"/>
            </a:rPr>
            <a:t>We have a jet that helps us removing the first layer of dirt and then move to the chemicals.</a:t>
          </a:r>
          <a:endParaRPr lang="en-US" b="1">
            <a:latin typeface="Arial"/>
            <a:cs typeface="Arial"/>
          </a:endParaRPr>
        </a:p>
      </dgm:t>
    </dgm:pt>
    <dgm:pt modelId="{C6FE13F5-B4CB-484E-AF8B-E2A68F4A7537}" type="parTrans" cxnId="{B2AAFA05-E6AF-4057-896E-F2375EF4C5EF}">
      <dgm:prSet/>
      <dgm:spPr/>
      <dgm:t>
        <a:bodyPr/>
        <a:lstStyle/>
        <a:p>
          <a:endParaRPr lang="en-US"/>
        </a:p>
      </dgm:t>
    </dgm:pt>
    <dgm:pt modelId="{86DB7E01-6D96-4466-8B78-557CAD3F27D4}" type="sibTrans" cxnId="{B2AAFA05-E6AF-4057-896E-F2375EF4C5EF}">
      <dgm:prSet/>
      <dgm:spPr/>
      <dgm:t>
        <a:bodyPr/>
        <a:lstStyle/>
        <a:p>
          <a:endParaRPr lang="en-US"/>
        </a:p>
      </dgm:t>
    </dgm:pt>
    <dgm:pt modelId="{D1B6D39E-7C39-43A0-9D1D-5CBD2B688C6D}">
      <dgm:prSet/>
      <dgm:spPr/>
      <dgm:t>
        <a:bodyPr/>
        <a:lstStyle/>
        <a:p>
          <a:r>
            <a:rPr lang="en-GB" b="1">
              <a:latin typeface="Arial"/>
              <a:cs typeface="Arial"/>
            </a:rPr>
            <a:t>We are in compliance with all safety regulations like full training for beginners in their career, the correct PPE, and others.</a:t>
          </a:r>
          <a:endParaRPr lang="en-US" b="1">
            <a:latin typeface="Arial"/>
            <a:cs typeface="Arial"/>
          </a:endParaRPr>
        </a:p>
      </dgm:t>
    </dgm:pt>
    <dgm:pt modelId="{AEB09439-D0F9-4313-8AAE-4204825050D2}" type="parTrans" cxnId="{D14541DE-E589-4384-8C4E-A662865A1459}">
      <dgm:prSet/>
      <dgm:spPr/>
      <dgm:t>
        <a:bodyPr/>
        <a:lstStyle/>
        <a:p>
          <a:endParaRPr lang="en-US"/>
        </a:p>
      </dgm:t>
    </dgm:pt>
    <dgm:pt modelId="{74DD2F0A-5479-47F2-B15F-03D8AEDC6589}" type="sibTrans" cxnId="{D14541DE-E589-4384-8C4E-A662865A1459}">
      <dgm:prSet/>
      <dgm:spPr/>
      <dgm:t>
        <a:bodyPr/>
        <a:lstStyle/>
        <a:p>
          <a:endParaRPr lang="en-US"/>
        </a:p>
      </dgm:t>
    </dgm:pt>
    <dgm:pt modelId="{C18ECE8B-8AB1-E74E-8263-CDD69BBE3086}" type="pres">
      <dgm:prSet presAssocID="{CBD470F6-27BA-4626-974D-19538E85C18F}" presName="linear" presStyleCnt="0">
        <dgm:presLayoutVars>
          <dgm:animLvl val="lvl"/>
          <dgm:resizeHandles val="exact"/>
        </dgm:presLayoutVars>
      </dgm:prSet>
      <dgm:spPr/>
    </dgm:pt>
    <dgm:pt modelId="{4973F48D-8A83-B645-B610-323C4A9FADAD}" type="pres">
      <dgm:prSet presAssocID="{3AD7ECE5-2D77-4084-BFE9-4FD62CBDA84F}" presName="parentText" presStyleLbl="node1" presStyleIdx="0" presStyleCnt="4">
        <dgm:presLayoutVars>
          <dgm:chMax val="0"/>
          <dgm:bulletEnabled val="1"/>
        </dgm:presLayoutVars>
      </dgm:prSet>
      <dgm:spPr/>
    </dgm:pt>
    <dgm:pt modelId="{5F4BEFC9-3839-094F-A026-26BB7421A43B}" type="pres">
      <dgm:prSet presAssocID="{7490650F-2240-4154-AD85-25A2CFD6DA06}" presName="spacer" presStyleCnt="0"/>
      <dgm:spPr/>
    </dgm:pt>
    <dgm:pt modelId="{FDAA82A7-8497-3B44-A325-54E52684A20E}" type="pres">
      <dgm:prSet presAssocID="{3BA18F3B-4116-4801-85F4-18F6CCE2623B}" presName="parentText" presStyleLbl="node1" presStyleIdx="1" presStyleCnt="4">
        <dgm:presLayoutVars>
          <dgm:chMax val="0"/>
          <dgm:bulletEnabled val="1"/>
        </dgm:presLayoutVars>
      </dgm:prSet>
      <dgm:spPr/>
    </dgm:pt>
    <dgm:pt modelId="{1B1F9630-40D8-694F-B852-8D88305D1CAB}" type="pres">
      <dgm:prSet presAssocID="{7376F573-1619-42C8-8EB0-54B6B8DEA7CD}" presName="spacer" presStyleCnt="0"/>
      <dgm:spPr/>
    </dgm:pt>
    <dgm:pt modelId="{39883B45-A4EB-D447-B111-6664005C5228}" type="pres">
      <dgm:prSet presAssocID="{73B4280D-1ABE-4951-8F67-5A3FE74F2A66}" presName="parentText" presStyleLbl="node1" presStyleIdx="2" presStyleCnt="4">
        <dgm:presLayoutVars>
          <dgm:chMax val="0"/>
          <dgm:bulletEnabled val="1"/>
        </dgm:presLayoutVars>
      </dgm:prSet>
      <dgm:spPr/>
    </dgm:pt>
    <dgm:pt modelId="{672DDBDB-14DB-6D46-8E48-A82407AA209F}" type="pres">
      <dgm:prSet presAssocID="{86DB7E01-6D96-4466-8B78-557CAD3F27D4}" presName="spacer" presStyleCnt="0"/>
      <dgm:spPr/>
    </dgm:pt>
    <dgm:pt modelId="{BD78E4EC-5041-F641-AE33-5AF0521C4E8B}" type="pres">
      <dgm:prSet presAssocID="{D1B6D39E-7C39-43A0-9D1D-5CBD2B688C6D}" presName="parentText" presStyleLbl="node1" presStyleIdx="3" presStyleCnt="4">
        <dgm:presLayoutVars>
          <dgm:chMax val="0"/>
          <dgm:bulletEnabled val="1"/>
        </dgm:presLayoutVars>
      </dgm:prSet>
      <dgm:spPr/>
    </dgm:pt>
  </dgm:ptLst>
  <dgm:cxnLst>
    <dgm:cxn modelId="{86D92104-B1EC-E645-B1BC-818F50BD2A8B}" type="presOf" srcId="{3BA18F3B-4116-4801-85F4-18F6CCE2623B}" destId="{FDAA82A7-8497-3B44-A325-54E52684A20E}" srcOrd="0" destOrd="0" presId="urn:microsoft.com/office/officeart/2005/8/layout/vList2"/>
    <dgm:cxn modelId="{B2AAFA05-E6AF-4057-896E-F2375EF4C5EF}" srcId="{CBD470F6-27BA-4626-974D-19538E85C18F}" destId="{73B4280D-1ABE-4951-8F67-5A3FE74F2A66}" srcOrd="2" destOrd="0" parTransId="{C6FE13F5-B4CB-484E-AF8B-E2A68F4A7537}" sibTransId="{86DB7E01-6D96-4466-8B78-557CAD3F27D4}"/>
    <dgm:cxn modelId="{AE4C220C-9FE1-0C45-98B1-9826F6D62B75}" type="presOf" srcId="{D1B6D39E-7C39-43A0-9D1D-5CBD2B688C6D}" destId="{BD78E4EC-5041-F641-AE33-5AF0521C4E8B}" srcOrd="0" destOrd="0" presId="urn:microsoft.com/office/officeart/2005/8/layout/vList2"/>
    <dgm:cxn modelId="{B8E0303A-28CC-4D08-92CA-579A0E918438}" srcId="{CBD470F6-27BA-4626-974D-19538E85C18F}" destId="{3BA18F3B-4116-4801-85F4-18F6CCE2623B}" srcOrd="1" destOrd="0" parTransId="{DDE62E71-E334-429F-8558-D0EF7D4D7FB6}" sibTransId="{7376F573-1619-42C8-8EB0-54B6B8DEA7CD}"/>
    <dgm:cxn modelId="{3A661E62-8295-4144-BA7C-C71FC5D37D72}" type="presOf" srcId="{3AD7ECE5-2D77-4084-BFE9-4FD62CBDA84F}" destId="{4973F48D-8A83-B645-B610-323C4A9FADAD}" srcOrd="0" destOrd="0" presId="urn:microsoft.com/office/officeart/2005/8/layout/vList2"/>
    <dgm:cxn modelId="{E1B24465-9CD9-D140-B41E-72189F08A9F7}" type="presOf" srcId="{CBD470F6-27BA-4626-974D-19538E85C18F}" destId="{C18ECE8B-8AB1-E74E-8263-CDD69BBE3086}" srcOrd="0" destOrd="0" presId="urn:microsoft.com/office/officeart/2005/8/layout/vList2"/>
    <dgm:cxn modelId="{FEE440BF-E6E5-764D-8914-FC9A6FCB02C0}" type="presOf" srcId="{73B4280D-1ABE-4951-8F67-5A3FE74F2A66}" destId="{39883B45-A4EB-D447-B111-6664005C5228}" srcOrd="0" destOrd="0" presId="urn:microsoft.com/office/officeart/2005/8/layout/vList2"/>
    <dgm:cxn modelId="{72649CCA-C38E-40B9-8BE0-A649671D7293}" srcId="{CBD470F6-27BA-4626-974D-19538E85C18F}" destId="{3AD7ECE5-2D77-4084-BFE9-4FD62CBDA84F}" srcOrd="0" destOrd="0" parTransId="{2B0CDCF2-E9BB-42C0-A030-511BBADA2D3A}" sibTransId="{7490650F-2240-4154-AD85-25A2CFD6DA06}"/>
    <dgm:cxn modelId="{D14541DE-E589-4384-8C4E-A662865A1459}" srcId="{CBD470F6-27BA-4626-974D-19538E85C18F}" destId="{D1B6D39E-7C39-43A0-9D1D-5CBD2B688C6D}" srcOrd="3" destOrd="0" parTransId="{AEB09439-D0F9-4313-8AAE-4204825050D2}" sibTransId="{74DD2F0A-5479-47F2-B15F-03D8AEDC6589}"/>
    <dgm:cxn modelId="{8E9149C2-B7DA-CF4D-BB5A-FCF5F7E1788F}" type="presParOf" srcId="{C18ECE8B-8AB1-E74E-8263-CDD69BBE3086}" destId="{4973F48D-8A83-B645-B610-323C4A9FADAD}" srcOrd="0" destOrd="0" presId="urn:microsoft.com/office/officeart/2005/8/layout/vList2"/>
    <dgm:cxn modelId="{23190B31-5BD9-BE4B-B0AD-B09C34500DE9}" type="presParOf" srcId="{C18ECE8B-8AB1-E74E-8263-CDD69BBE3086}" destId="{5F4BEFC9-3839-094F-A026-26BB7421A43B}" srcOrd="1" destOrd="0" presId="urn:microsoft.com/office/officeart/2005/8/layout/vList2"/>
    <dgm:cxn modelId="{EFF1BDC9-BE8F-1D47-9D4A-DC756D3955E1}" type="presParOf" srcId="{C18ECE8B-8AB1-E74E-8263-CDD69BBE3086}" destId="{FDAA82A7-8497-3B44-A325-54E52684A20E}" srcOrd="2" destOrd="0" presId="urn:microsoft.com/office/officeart/2005/8/layout/vList2"/>
    <dgm:cxn modelId="{A573C8C0-C999-4F46-8E02-E1FD54C7C736}" type="presParOf" srcId="{C18ECE8B-8AB1-E74E-8263-CDD69BBE3086}" destId="{1B1F9630-40D8-694F-B852-8D88305D1CAB}" srcOrd="3" destOrd="0" presId="urn:microsoft.com/office/officeart/2005/8/layout/vList2"/>
    <dgm:cxn modelId="{D6C9EE75-FFCF-D642-B69E-B8AF96CCC349}" type="presParOf" srcId="{C18ECE8B-8AB1-E74E-8263-CDD69BBE3086}" destId="{39883B45-A4EB-D447-B111-6664005C5228}" srcOrd="4" destOrd="0" presId="urn:microsoft.com/office/officeart/2005/8/layout/vList2"/>
    <dgm:cxn modelId="{FDE6EA09-4575-1846-8B76-12FC2A4E7095}" type="presParOf" srcId="{C18ECE8B-8AB1-E74E-8263-CDD69BBE3086}" destId="{672DDBDB-14DB-6D46-8E48-A82407AA209F}" srcOrd="5" destOrd="0" presId="urn:microsoft.com/office/officeart/2005/8/layout/vList2"/>
    <dgm:cxn modelId="{9AFC768A-310E-8043-8E88-EA7EF2766BBD}" type="presParOf" srcId="{C18ECE8B-8AB1-E74E-8263-CDD69BBE3086}" destId="{BD78E4EC-5041-F641-AE33-5AF0521C4E8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69BB447-107C-4E98-A558-9568037364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EF5793C-D3CC-4599-85E3-AAE8CE0409BF}">
      <dgm:prSet custT="1"/>
      <dgm:spPr/>
      <dgm:t>
        <a:bodyPr/>
        <a:lstStyle/>
        <a:p>
          <a:r>
            <a:rPr lang="en-US" sz="1800" b="1">
              <a:latin typeface="Arial" panose="020B0604020202020204" pitchFamily="34" charset="0"/>
              <a:cs typeface="Arial" panose="020B0604020202020204" pitchFamily="34" charset="0"/>
            </a:rPr>
            <a:t>The most effective tool is a recommendation. If we have a client who is satisfied with our services, we will be sure that he will recommend us to others. This is a cost-free form of advertising.</a:t>
          </a:r>
        </a:p>
      </dgm:t>
    </dgm:pt>
    <dgm:pt modelId="{E0220855-205A-40AF-AB5A-4BBDCC0452A8}" type="parTrans" cxnId="{E7822FE9-9CDB-4502-BC88-80AC5A8499E0}">
      <dgm:prSet/>
      <dgm:spPr/>
      <dgm:t>
        <a:bodyPr/>
        <a:lstStyle/>
        <a:p>
          <a:endParaRPr lang="en-US"/>
        </a:p>
      </dgm:t>
    </dgm:pt>
    <dgm:pt modelId="{2DF33B54-AC80-4C8E-9C43-BE85CD70C76E}" type="sibTrans" cxnId="{E7822FE9-9CDB-4502-BC88-80AC5A8499E0}">
      <dgm:prSet/>
      <dgm:spPr/>
      <dgm:t>
        <a:bodyPr/>
        <a:lstStyle/>
        <a:p>
          <a:endParaRPr lang="en-US"/>
        </a:p>
      </dgm:t>
    </dgm:pt>
    <dgm:pt modelId="{CB698D78-5B85-4AB7-8D5A-C4B3DF96448B}">
      <dgm:prSet custT="1"/>
      <dgm:spPr/>
      <dgm:t>
        <a:bodyPr/>
        <a:lstStyle/>
        <a:p>
          <a:r>
            <a:rPr lang="en-US" sz="1800" b="1">
              <a:latin typeface="Arial" panose="020B0604020202020204" pitchFamily="34" charset="0"/>
              <a:cs typeface="Arial" panose="020B0604020202020204" pitchFamily="34" charset="0"/>
            </a:rPr>
            <a:t>We will start with a short survey in our area. Thanks to the answers to the questions of our potential clients, we will get to know their needs better. Then, in the vicinity we will distribute leaflets with our offer and a promotional offer for the first 10 people who decide to use our service 50% discount for the next 10 people 25% discount. Thanks to this, we will acquire the first customers</a:t>
          </a:r>
          <a:r>
            <a:rPr lang="en-US" sz="1800">
              <a:latin typeface="Arial" panose="020B0604020202020204" pitchFamily="34" charset="0"/>
              <a:cs typeface="Arial" panose="020B0604020202020204" pitchFamily="34" charset="0"/>
            </a:rPr>
            <a:t>. </a:t>
          </a:r>
        </a:p>
      </dgm:t>
    </dgm:pt>
    <dgm:pt modelId="{BF5618D3-30FA-495B-9564-D1143F15EB69}" type="parTrans" cxnId="{4B5A3925-3318-4B25-8FF0-ED0794A52065}">
      <dgm:prSet/>
      <dgm:spPr/>
      <dgm:t>
        <a:bodyPr/>
        <a:lstStyle/>
        <a:p>
          <a:endParaRPr lang="en-US"/>
        </a:p>
      </dgm:t>
    </dgm:pt>
    <dgm:pt modelId="{CD78614E-9F36-457A-B0CC-E3A99780833B}" type="sibTrans" cxnId="{4B5A3925-3318-4B25-8FF0-ED0794A52065}">
      <dgm:prSet/>
      <dgm:spPr/>
      <dgm:t>
        <a:bodyPr/>
        <a:lstStyle/>
        <a:p>
          <a:endParaRPr lang="en-US"/>
        </a:p>
      </dgm:t>
    </dgm:pt>
    <dgm:pt modelId="{D4DC9084-7DF1-4E7C-85C4-8D5DDF58BFED}" type="pres">
      <dgm:prSet presAssocID="{769BB447-107C-4E98-A558-9568037364DB}" presName="root" presStyleCnt="0">
        <dgm:presLayoutVars>
          <dgm:dir/>
          <dgm:resizeHandles val="exact"/>
        </dgm:presLayoutVars>
      </dgm:prSet>
      <dgm:spPr/>
    </dgm:pt>
    <dgm:pt modelId="{9A9C0367-80EB-4095-B009-26BD9D75D19A}" type="pres">
      <dgm:prSet presAssocID="{DEF5793C-D3CC-4599-85E3-AAE8CE0409BF}" presName="compNode" presStyleCnt="0"/>
      <dgm:spPr/>
    </dgm:pt>
    <dgm:pt modelId="{C61BDA9D-3A4D-43FA-95A6-FEEF68F83400}" type="pres">
      <dgm:prSet presAssocID="{DEF5793C-D3CC-4599-85E3-AAE8CE0409BF}" presName="bgRect" presStyleLbl="bgShp" presStyleIdx="0" presStyleCnt="2" custScaleY="135839" custLinFactNeighborY="28475"/>
      <dgm:spPr/>
    </dgm:pt>
    <dgm:pt modelId="{F0416E33-591A-4550-99C9-5548955910B4}" type="pres">
      <dgm:prSet presAssocID="{DEF5793C-D3CC-4599-85E3-AAE8CE0409BF}" presName="iconRect" presStyleLbl="node1" presStyleIdx="0" presStyleCnt="2" custLinFactNeighborX="-6584" custLinFactNeighborY="2915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lder"/>
        </a:ext>
      </dgm:extLst>
    </dgm:pt>
    <dgm:pt modelId="{6801D1C4-C02E-40E2-AC5A-3618E7AA2D71}" type="pres">
      <dgm:prSet presAssocID="{DEF5793C-D3CC-4599-85E3-AAE8CE0409BF}" presName="spaceRect" presStyleCnt="0"/>
      <dgm:spPr/>
    </dgm:pt>
    <dgm:pt modelId="{771CB0B7-BCC9-48E0-9A1C-155831F71DF3}" type="pres">
      <dgm:prSet presAssocID="{DEF5793C-D3CC-4599-85E3-AAE8CE0409BF}" presName="parTx" presStyleLbl="revTx" presStyleIdx="0" presStyleCnt="2" custLinFactNeighborX="-1620" custLinFactNeighborY="-13659">
        <dgm:presLayoutVars>
          <dgm:chMax val="0"/>
          <dgm:chPref val="0"/>
        </dgm:presLayoutVars>
      </dgm:prSet>
      <dgm:spPr/>
    </dgm:pt>
    <dgm:pt modelId="{A0377C5B-6107-4382-A207-19F3417E476F}" type="pres">
      <dgm:prSet presAssocID="{2DF33B54-AC80-4C8E-9C43-BE85CD70C76E}" presName="sibTrans" presStyleCnt="0"/>
      <dgm:spPr/>
    </dgm:pt>
    <dgm:pt modelId="{1071C2C7-419B-4693-9F6C-A7E6826DC9A8}" type="pres">
      <dgm:prSet presAssocID="{CB698D78-5B85-4AB7-8D5A-C4B3DF96448B}" presName="compNode" presStyleCnt="0"/>
      <dgm:spPr/>
    </dgm:pt>
    <dgm:pt modelId="{281C3455-7FF3-470A-9393-8CB5EAC0F8DD}" type="pres">
      <dgm:prSet presAssocID="{CB698D78-5B85-4AB7-8D5A-C4B3DF96448B}" presName="bgRect" presStyleLbl="bgShp" presStyleIdx="1" presStyleCnt="2" custScaleY="152772" custLinFactNeighborY="-13984"/>
      <dgm:spPr/>
    </dgm:pt>
    <dgm:pt modelId="{81878727-D729-4842-9699-E28B125E9282}" type="pres">
      <dgm:prSet presAssocID="{CB698D78-5B85-4AB7-8D5A-C4B3DF96448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38908963-F851-4D0E-8AC1-0FAAAEE3CAD9}" type="pres">
      <dgm:prSet presAssocID="{CB698D78-5B85-4AB7-8D5A-C4B3DF96448B}" presName="spaceRect" presStyleCnt="0"/>
      <dgm:spPr/>
    </dgm:pt>
    <dgm:pt modelId="{6DE7D83D-616C-4D41-B446-2C3F0B70A8D8}" type="pres">
      <dgm:prSet presAssocID="{CB698D78-5B85-4AB7-8D5A-C4B3DF96448B}" presName="parTx" presStyleLbl="revTx" presStyleIdx="1" presStyleCnt="2" custLinFactNeighborX="-1897" custLinFactNeighborY="-23803">
        <dgm:presLayoutVars>
          <dgm:chMax val="0"/>
          <dgm:chPref val="0"/>
        </dgm:presLayoutVars>
      </dgm:prSet>
      <dgm:spPr/>
    </dgm:pt>
  </dgm:ptLst>
  <dgm:cxnLst>
    <dgm:cxn modelId="{4B5A3925-3318-4B25-8FF0-ED0794A52065}" srcId="{769BB447-107C-4E98-A558-9568037364DB}" destId="{CB698D78-5B85-4AB7-8D5A-C4B3DF96448B}" srcOrd="1" destOrd="0" parTransId="{BF5618D3-30FA-495B-9564-D1143F15EB69}" sibTransId="{CD78614E-9F36-457A-B0CC-E3A99780833B}"/>
    <dgm:cxn modelId="{89744D85-9C04-4499-ACBC-9C03953657EE}" type="presOf" srcId="{DEF5793C-D3CC-4599-85E3-AAE8CE0409BF}" destId="{771CB0B7-BCC9-48E0-9A1C-155831F71DF3}" srcOrd="0" destOrd="0" presId="urn:microsoft.com/office/officeart/2018/2/layout/IconVerticalSolidList"/>
    <dgm:cxn modelId="{1C068D8A-FDC3-4883-9317-6D743A0B1F67}" type="presOf" srcId="{769BB447-107C-4E98-A558-9568037364DB}" destId="{D4DC9084-7DF1-4E7C-85C4-8D5DDF58BFED}" srcOrd="0" destOrd="0" presId="urn:microsoft.com/office/officeart/2018/2/layout/IconVerticalSolidList"/>
    <dgm:cxn modelId="{6F6DD5B3-6C94-4189-B0C0-311FE271B507}" type="presOf" srcId="{CB698D78-5B85-4AB7-8D5A-C4B3DF96448B}" destId="{6DE7D83D-616C-4D41-B446-2C3F0B70A8D8}" srcOrd="0" destOrd="0" presId="urn:microsoft.com/office/officeart/2018/2/layout/IconVerticalSolidList"/>
    <dgm:cxn modelId="{E7822FE9-9CDB-4502-BC88-80AC5A8499E0}" srcId="{769BB447-107C-4E98-A558-9568037364DB}" destId="{DEF5793C-D3CC-4599-85E3-AAE8CE0409BF}" srcOrd="0" destOrd="0" parTransId="{E0220855-205A-40AF-AB5A-4BBDCC0452A8}" sibTransId="{2DF33B54-AC80-4C8E-9C43-BE85CD70C76E}"/>
    <dgm:cxn modelId="{28C7B449-D8A8-46DF-9D40-3456411D6169}" type="presParOf" srcId="{D4DC9084-7DF1-4E7C-85C4-8D5DDF58BFED}" destId="{9A9C0367-80EB-4095-B009-26BD9D75D19A}" srcOrd="0" destOrd="0" presId="urn:microsoft.com/office/officeart/2018/2/layout/IconVerticalSolidList"/>
    <dgm:cxn modelId="{2E207385-7848-484F-AD06-175159CDBB4D}" type="presParOf" srcId="{9A9C0367-80EB-4095-B009-26BD9D75D19A}" destId="{C61BDA9D-3A4D-43FA-95A6-FEEF68F83400}" srcOrd="0" destOrd="0" presId="urn:microsoft.com/office/officeart/2018/2/layout/IconVerticalSolidList"/>
    <dgm:cxn modelId="{767CC3E9-4D88-4232-969B-9EE5FC409E9C}" type="presParOf" srcId="{9A9C0367-80EB-4095-B009-26BD9D75D19A}" destId="{F0416E33-591A-4550-99C9-5548955910B4}" srcOrd="1" destOrd="0" presId="urn:microsoft.com/office/officeart/2018/2/layout/IconVerticalSolidList"/>
    <dgm:cxn modelId="{E91528B5-30BA-4532-B9CD-69BB0D93EB8F}" type="presParOf" srcId="{9A9C0367-80EB-4095-B009-26BD9D75D19A}" destId="{6801D1C4-C02E-40E2-AC5A-3618E7AA2D71}" srcOrd="2" destOrd="0" presId="urn:microsoft.com/office/officeart/2018/2/layout/IconVerticalSolidList"/>
    <dgm:cxn modelId="{54425F62-ACE1-4D4F-863C-6E08C107B61D}" type="presParOf" srcId="{9A9C0367-80EB-4095-B009-26BD9D75D19A}" destId="{771CB0B7-BCC9-48E0-9A1C-155831F71DF3}" srcOrd="3" destOrd="0" presId="urn:microsoft.com/office/officeart/2018/2/layout/IconVerticalSolidList"/>
    <dgm:cxn modelId="{F3FB5825-7739-49EB-BC37-541656F2FC66}" type="presParOf" srcId="{D4DC9084-7DF1-4E7C-85C4-8D5DDF58BFED}" destId="{A0377C5B-6107-4382-A207-19F3417E476F}" srcOrd="1" destOrd="0" presId="urn:microsoft.com/office/officeart/2018/2/layout/IconVerticalSolidList"/>
    <dgm:cxn modelId="{FF808A5A-3E7C-4A36-B0D2-F6C8B560E8F9}" type="presParOf" srcId="{D4DC9084-7DF1-4E7C-85C4-8D5DDF58BFED}" destId="{1071C2C7-419B-4693-9F6C-A7E6826DC9A8}" srcOrd="2" destOrd="0" presId="urn:microsoft.com/office/officeart/2018/2/layout/IconVerticalSolidList"/>
    <dgm:cxn modelId="{E93C8138-11EE-40C9-9B0E-59E17672B9EA}" type="presParOf" srcId="{1071C2C7-419B-4693-9F6C-A7E6826DC9A8}" destId="{281C3455-7FF3-470A-9393-8CB5EAC0F8DD}" srcOrd="0" destOrd="0" presId="urn:microsoft.com/office/officeart/2018/2/layout/IconVerticalSolidList"/>
    <dgm:cxn modelId="{74D5F29D-72BA-4455-9C03-452F784DEB95}" type="presParOf" srcId="{1071C2C7-419B-4693-9F6C-A7E6826DC9A8}" destId="{81878727-D729-4842-9699-E28B125E9282}" srcOrd="1" destOrd="0" presId="urn:microsoft.com/office/officeart/2018/2/layout/IconVerticalSolidList"/>
    <dgm:cxn modelId="{FE658160-77CE-4D01-B3C7-9F87FAC5D1ED}" type="presParOf" srcId="{1071C2C7-419B-4693-9F6C-A7E6826DC9A8}" destId="{38908963-F851-4D0E-8AC1-0FAAAEE3CAD9}" srcOrd="2" destOrd="0" presId="urn:microsoft.com/office/officeart/2018/2/layout/IconVerticalSolidList"/>
    <dgm:cxn modelId="{F10C6593-3F0F-4D92-B877-82DE2F5B2698}" type="presParOf" srcId="{1071C2C7-419B-4693-9F6C-A7E6826DC9A8}" destId="{6DE7D83D-616C-4D41-B446-2C3F0B70A8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928DC47-ADF7-4BFC-89B3-4E70054D43A8}" type="doc">
      <dgm:prSet loTypeId="urn:microsoft.com/office/officeart/2005/8/layout/vList2" loCatId="list" qsTypeId="urn:microsoft.com/office/officeart/2005/8/quickstyle/simple2" qsCatId="simple" csTypeId="urn:microsoft.com/office/officeart/2005/8/colors/colorful1" csCatId="colorful" phldr="1"/>
      <dgm:spPr/>
      <dgm:t>
        <a:bodyPr/>
        <a:lstStyle/>
        <a:p>
          <a:endParaRPr lang="en-US"/>
        </a:p>
      </dgm:t>
    </dgm:pt>
    <dgm:pt modelId="{B29F50A3-C592-4F9E-8D1A-91C3ABD1B0D4}">
      <dgm:prSet/>
      <dgm:spPr/>
      <dgm:t>
        <a:bodyPr/>
        <a:lstStyle/>
        <a:p>
          <a:r>
            <a:rPr lang="en-US"/>
            <a:t>We are developing a project where we are trying to open a site where you can login and purchase a wide range of bundles and services we can provide. </a:t>
          </a:r>
        </a:p>
      </dgm:t>
    </dgm:pt>
    <dgm:pt modelId="{F6314279-F93A-4CC1-B184-81B2C50D5777}" type="parTrans" cxnId="{BBC8997C-AA50-410C-8136-6AB3886AB6D3}">
      <dgm:prSet/>
      <dgm:spPr/>
      <dgm:t>
        <a:bodyPr/>
        <a:lstStyle/>
        <a:p>
          <a:endParaRPr lang="en-US"/>
        </a:p>
      </dgm:t>
    </dgm:pt>
    <dgm:pt modelId="{FC687E25-40CD-47E9-B5D8-684538C0EAF1}" type="sibTrans" cxnId="{BBC8997C-AA50-410C-8136-6AB3886AB6D3}">
      <dgm:prSet/>
      <dgm:spPr/>
      <dgm:t>
        <a:bodyPr/>
        <a:lstStyle/>
        <a:p>
          <a:endParaRPr lang="en-US"/>
        </a:p>
      </dgm:t>
    </dgm:pt>
    <dgm:pt modelId="{8DB3FA17-55A7-4F5C-8EF5-C190A99DA1A7}">
      <dgm:prSet/>
      <dgm:spPr/>
      <dgm:t>
        <a:bodyPr/>
        <a:lstStyle/>
        <a:p>
          <a:r>
            <a:rPr lang="en-US"/>
            <a:t>We will have accounts on the next following platforms: </a:t>
          </a:r>
        </a:p>
        <a:p>
          <a:r>
            <a:rPr lang="en-US"/>
            <a:t>Facebook, Instagram, TikTok and YouTube</a:t>
          </a:r>
        </a:p>
      </dgm:t>
    </dgm:pt>
    <dgm:pt modelId="{27E13A58-DE58-4045-8BBD-3E91B5F7B93C}" type="parTrans" cxnId="{B74A1194-E362-4D10-A418-3BC3FD0A2471}">
      <dgm:prSet/>
      <dgm:spPr/>
      <dgm:t>
        <a:bodyPr/>
        <a:lstStyle/>
        <a:p>
          <a:endParaRPr lang="en-US"/>
        </a:p>
      </dgm:t>
    </dgm:pt>
    <dgm:pt modelId="{599CC004-9A37-4974-B771-2848F8EB6BAF}" type="sibTrans" cxnId="{B74A1194-E362-4D10-A418-3BC3FD0A2471}">
      <dgm:prSet/>
      <dgm:spPr/>
      <dgm:t>
        <a:bodyPr/>
        <a:lstStyle/>
        <a:p>
          <a:endParaRPr lang="en-US"/>
        </a:p>
      </dgm:t>
    </dgm:pt>
    <dgm:pt modelId="{93A70586-ACB0-4550-BEF8-81E60214A925}">
      <dgm:prSet/>
      <dgm:spPr/>
      <dgm:t>
        <a:bodyPr/>
        <a:lstStyle/>
        <a:p>
          <a:r>
            <a:rPr lang="en-US"/>
            <a:t>All these platforms are also a way of advertising the job we provide.</a:t>
          </a:r>
        </a:p>
      </dgm:t>
    </dgm:pt>
    <dgm:pt modelId="{3922F5DF-DC30-4A04-BDC2-E1685BC3D996}" type="parTrans" cxnId="{178CA3A2-2C2B-4030-9B9F-7EAE430FD90B}">
      <dgm:prSet/>
      <dgm:spPr/>
      <dgm:t>
        <a:bodyPr/>
        <a:lstStyle/>
        <a:p>
          <a:endParaRPr lang="en-US"/>
        </a:p>
      </dgm:t>
    </dgm:pt>
    <dgm:pt modelId="{2828A003-8B3F-4FAC-B06D-0C424598A538}" type="sibTrans" cxnId="{178CA3A2-2C2B-4030-9B9F-7EAE430FD90B}">
      <dgm:prSet/>
      <dgm:spPr/>
      <dgm:t>
        <a:bodyPr/>
        <a:lstStyle/>
        <a:p>
          <a:endParaRPr lang="en-US"/>
        </a:p>
      </dgm:t>
    </dgm:pt>
    <dgm:pt modelId="{012D5F59-5EBC-E44A-88E8-7D5A09BF740C}" type="pres">
      <dgm:prSet presAssocID="{E928DC47-ADF7-4BFC-89B3-4E70054D43A8}" presName="linear" presStyleCnt="0">
        <dgm:presLayoutVars>
          <dgm:animLvl val="lvl"/>
          <dgm:resizeHandles val="exact"/>
        </dgm:presLayoutVars>
      </dgm:prSet>
      <dgm:spPr/>
    </dgm:pt>
    <dgm:pt modelId="{E4DE5E39-A027-EB40-8BD0-3DCAECEDAED8}" type="pres">
      <dgm:prSet presAssocID="{B29F50A3-C592-4F9E-8D1A-91C3ABD1B0D4}" presName="parentText" presStyleLbl="node1" presStyleIdx="0" presStyleCnt="3">
        <dgm:presLayoutVars>
          <dgm:chMax val="0"/>
          <dgm:bulletEnabled val="1"/>
        </dgm:presLayoutVars>
      </dgm:prSet>
      <dgm:spPr/>
    </dgm:pt>
    <dgm:pt modelId="{69327F70-A6BB-3247-B9C7-CCC7AF6847FC}" type="pres">
      <dgm:prSet presAssocID="{FC687E25-40CD-47E9-B5D8-684538C0EAF1}" presName="spacer" presStyleCnt="0"/>
      <dgm:spPr/>
    </dgm:pt>
    <dgm:pt modelId="{ED8357DF-A722-D047-A3BF-709D26F07446}" type="pres">
      <dgm:prSet presAssocID="{8DB3FA17-55A7-4F5C-8EF5-C190A99DA1A7}" presName="parentText" presStyleLbl="node1" presStyleIdx="1" presStyleCnt="3">
        <dgm:presLayoutVars>
          <dgm:chMax val="0"/>
          <dgm:bulletEnabled val="1"/>
        </dgm:presLayoutVars>
      </dgm:prSet>
      <dgm:spPr/>
    </dgm:pt>
    <dgm:pt modelId="{3447C7D8-1A85-934A-9D9B-4390C99DA857}" type="pres">
      <dgm:prSet presAssocID="{599CC004-9A37-4974-B771-2848F8EB6BAF}" presName="spacer" presStyleCnt="0"/>
      <dgm:spPr/>
    </dgm:pt>
    <dgm:pt modelId="{CE846811-B8EC-DA48-9EEC-A39A2D036B0E}" type="pres">
      <dgm:prSet presAssocID="{93A70586-ACB0-4550-BEF8-81E60214A925}" presName="parentText" presStyleLbl="node1" presStyleIdx="2" presStyleCnt="3">
        <dgm:presLayoutVars>
          <dgm:chMax val="0"/>
          <dgm:bulletEnabled val="1"/>
        </dgm:presLayoutVars>
      </dgm:prSet>
      <dgm:spPr/>
    </dgm:pt>
  </dgm:ptLst>
  <dgm:cxnLst>
    <dgm:cxn modelId="{7948DD22-A475-9A48-9D40-3100F46441A2}" type="presOf" srcId="{E928DC47-ADF7-4BFC-89B3-4E70054D43A8}" destId="{012D5F59-5EBC-E44A-88E8-7D5A09BF740C}" srcOrd="0" destOrd="0" presId="urn:microsoft.com/office/officeart/2005/8/layout/vList2"/>
    <dgm:cxn modelId="{EDA36129-6DE1-EA43-B54F-F73D03459790}" type="presOf" srcId="{B29F50A3-C592-4F9E-8D1A-91C3ABD1B0D4}" destId="{E4DE5E39-A027-EB40-8BD0-3DCAECEDAED8}" srcOrd="0" destOrd="0" presId="urn:microsoft.com/office/officeart/2005/8/layout/vList2"/>
    <dgm:cxn modelId="{7A64F165-AF70-EE4A-90A4-02C2995A90FD}" type="presOf" srcId="{8DB3FA17-55A7-4F5C-8EF5-C190A99DA1A7}" destId="{ED8357DF-A722-D047-A3BF-709D26F07446}" srcOrd="0" destOrd="0" presId="urn:microsoft.com/office/officeart/2005/8/layout/vList2"/>
    <dgm:cxn modelId="{BBC8997C-AA50-410C-8136-6AB3886AB6D3}" srcId="{E928DC47-ADF7-4BFC-89B3-4E70054D43A8}" destId="{B29F50A3-C592-4F9E-8D1A-91C3ABD1B0D4}" srcOrd="0" destOrd="0" parTransId="{F6314279-F93A-4CC1-B184-81B2C50D5777}" sibTransId="{FC687E25-40CD-47E9-B5D8-684538C0EAF1}"/>
    <dgm:cxn modelId="{B74A1194-E362-4D10-A418-3BC3FD0A2471}" srcId="{E928DC47-ADF7-4BFC-89B3-4E70054D43A8}" destId="{8DB3FA17-55A7-4F5C-8EF5-C190A99DA1A7}" srcOrd="1" destOrd="0" parTransId="{27E13A58-DE58-4045-8BBD-3E91B5F7B93C}" sibTransId="{599CC004-9A37-4974-B771-2848F8EB6BAF}"/>
    <dgm:cxn modelId="{178CA3A2-2C2B-4030-9B9F-7EAE430FD90B}" srcId="{E928DC47-ADF7-4BFC-89B3-4E70054D43A8}" destId="{93A70586-ACB0-4550-BEF8-81E60214A925}" srcOrd="2" destOrd="0" parTransId="{3922F5DF-DC30-4A04-BDC2-E1685BC3D996}" sibTransId="{2828A003-8B3F-4FAC-B06D-0C424598A538}"/>
    <dgm:cxn modelId="{AC6FD4F4-8B71-5246-A85E-3586EADBF8C6}" type="presOf" srcId="{93A70586-ACB0-4550-BEF8-81E60214A925}" destId="{CE846811-B8EC-DA48-9EEC-A39A2D036B0E}" srcOrd="0" destOrd="0" presId="urn:microsoft.com/office/officeart/2005/8/layout/vList2"/>
    <dgm:cxn modelId="{9A462C87-328F-5641-95FC-79A27DF955C3}" type="presParOf" srcId="{012D5F59-5EBC-E44A-88E8-7D5A09BF740C}" destId="{E4DE5E39-A027-EB40-8BD0-3DCAECEDAED8}" srcOrd="0" destOrd="0" presId="urn:microsoft.com/office/officeart/2005/8/layout/vList2"/>
    <dgm:cxn modelId="{FA59F16D-520D-5F4D-A2E9-EFF5ABB9258B}" type="presParOf" srcId="{012D5F59-5EBC-E44A-88E8-7D5A09BF740C}" destId="{69327F70-A6BB-3247-B9C7-CCC7AF6847FC}" srcOrd="1" destOrd="0" presId="urn:microsoft.com/office/officeart/2005/8/layout/vList2"/>
    <dgm:cxn modelId="{D44B97A3-0CAB-5843-B2D1-53813D7430AA}" type="presParOf" srcId="{012D5F59-5EBC-E44A-88E8-7D5A09BF740C}" destId="{ED8357DF-A722-D047-A3BF-709D26F07446}" srcOrd="2" destOrd="0" presId="urn:microsoft.com/office/officeart/2005/8/layout/vList2"/>
    <dgm:cxn modelId="{118DEFBC-44D2-8841-A1E9-67C77751A6E4}" type="presParOf" srcId="{012D5F59-5EBC-E44A-88E8-7D5A09BF740C}" destId="{3447C7D8-1A85-934A-9D9B-4390C99DA857}" srcOrd="3" destOrd="0" presId="urn:microsoft.com/office/officeart/2005/8/layout/vList2"/>
    <dgm:cxn modelId="{864D914F-B1AA-3047-87EC-7FA40B708879}" type="presParOf" srcId="{012D5F59-5EBC-E44A-88E8-7D5A09BF740C}" destId="{CE846811-B8EC-DA48-9EEC-A39A2D036B0E}"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8AE704-133B-458B-9E01-AE7FC798B63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FA949C6C-2B73-49E2-8327-02EE2259556E}">
      <dgm:prSet/>
      <dgm:spPr/>
      <dgm:t>
        <a:bodyPr/>
        <a:lstStyle/>
        <a:p>
          <a:pPr rtl="0">
            <a:defRPr cap="all"/>
          </a:pPr>
          <a:r>
            <a:rPr lang="en-US" b="1">
              <a:latin typeface="Arial"/>
              <a:cs typeface="Arial"/>
            </a:rPr>
            <a:t>When we finish a job we will stick </a:t>
          </a:r>
          <a:r>
            <a:rPr lang="en-US" b="1" err="1">
              <a:latin typeface="Arial"/>
              <a:cs typeface="Arial"/>
            </a:rPr>
            <a:t>personalised</a:t>
          </a:r>
          <a:r>
            <a:rPr lang="en-US" b="1">
              <a:latin typeface="Arial"/>
              <a:cs typeface="Arial"/>
            </a:rPr>
            <a:t> stickers on all the bins that we have permission to do so, the stickers will have a QR code to find out more information.</a:t>
          </a:r>
        </a:p>
      </dgm:t>
    </dgm:pt>
    <dgm:pt modelId="{3D4F69C0-189D-4BB8-BCF9-DBC98D5167E4}" type="parTrans" cxnId="{FAB5C06D-461D-4C49-9355-4B51666B6BF1}">
      <dgm:prSet/>
      <dgm:spPr/>
      <dgm:t>
        <a:bodyPr/>
        <a:lstStyle/>
        <a:p>
          <a:endParaRPr lang="en-US"/>
        </a:p>
      </dgm:t>
    </dgm:pt>
    <dgm:pt modelId="{A442FF04-E169-40C2-ABB6-CBFEC7170B47}" type="sibTrans" cxnId="{FAB5C06D-461D-4C49-9355-4B51666B6BF1}">
      <dgm:prSet/>
      <dgm:spPr/>
      <dgm:t>
        <a:bodyPr/>
        <a:lstStyle/>
        <a:p>
          <a:endParaRPr lang="en-US"/>
        </a:p>
      </dgm:t>
    </dgm:pt>
    <dgm:pt modelId="{8066DA85-3ADB-4F1A-9C58-4EC19DC8F812}">
      <dgm:prSet/>
      <dgm:spPr/>
      <dgm:t>
        <a:bodyPr/>
        <a:lstStyle/>
        <a:p>
          <a:pPr rtl="0">
            <a:defRPr cap="all"/>
          </a:pPr>
          <a:r>
            <a:rPr lang="en-US" b="1">
              <a:latin typeface="Arial"/>
              <a:cs typeface="Arial"/>
            </a:rPr>
            <a:t>All the social media will be used to achieve as many followers as possible so people can see what we are doing at our job. </a:t>
          </a:r>
        </a:p>
      </dgm:t>
    </dgm:pt>
    <dgm:pt modelId="{F0ABF36D-11AA-4347-9CA2-45D95E536337}" type="parTrans" cxnId="{E2793688-F370-4178-B7A7-0E4BAD25DEE0}">
      <dgm:prSet/>
      <dgm:spPr/>
      <dgm:t>
        <a:bodyPr/>
        <a:lstStyle/>
        <a:p>
          <a:endParaRPr lang="en-US"/>
        </a:p>
      </dgm:t>
    </dgm:pt>
    <dgm:pt modelId="{82E97A7B-4F20-4303-9CE3-EB48560AC51E}" type="sibTrans" cxnId="{E2793688-F370-4178-B7A7-0E4BAD25DEE0}">
      <dgm:prSet/>
      <dgm:spPr/>
      <dgm:t>
        <a:bodyPr/>
        <a:lstStyle/>
        <a:p>
          <a:endParaRPr lang="en-US"/>
        </a:p>
      </dgm:t>
    </dgm:pt>
    <dgm:pt modelId="{AE551D32-B4F3-4DF0-8297-68916D8B0574}">
      <dgm:prSet/>
      <dgm:spPr/>
      <dgm:t>
        <a:bodyPr/>
        <a:lstStyle/>
        <a:p>
          <a:pPr>
            <a:defRPr cap="all"/>
          </a:pPr>
          <a:r>
            <a:rPr lang="en-US" b="1">
              <a:latin typeface="Arial"/>
              <a:cs typeface="Arial"/>
            </a:rPr>
            <a:t>We will give business cards to the customers as well as flyers that we will give in areas that has a higher chance to be given to the potential customers.</a:t>
          </a:r>
        </a:p>
      </dgm:t>
    </dgm:pt>
    <dgm:pt modelId="{9EDF09D0-2DFA-413C-9EDF-49495BA111A0}" type="parTrans" cxnId="{1A33C87E-523E-4299-A47C-4F67A065AA59}">
      <dgm:prSet/>
      <dgm:spPr/>
      <dgm:t>
        <a:bodyPr/>
        <a:lstStyle/>
        <a:p>
          <a:endParaRPr lang="en-US"/>
        </a:p>
      </dgm:t>
    </dgm:pt>
    <dgm:pt modelId="{22EB13A8-ED76-4946-A29D-6B2A06E23EF3}" type="sibTrans" cxnId="{1A33C87E-523E-4299-A47C-4F67A065AA59}">
      <dgm:prSet/>
      <dgm:spPr/>
      <dgm:t>
        <a:bodyPr/>
        <a:lstStyle/>
        <a:p>
          <a:endParaRPr lang="en-US"/>
        </a:p>
      </dgm:t>
    </dgm:pt>
    <dgm:pt modelId="{E90A0BA5-1F0F-4F32-8888-8A11A5FE8ED6}">
      <dgm:prSet/>
      <dgm:spPr/>
      <dgm:t>
        <a:bodyPr/>
        <a:lstStyle/>
        <a:p>
          <a:pPr rtl="0">
            <a:defRPr cap="all"/>
          </a:pPr>
          <a:r>
            <a:rPr lang="en-US" b="1">
              <a:latin typeface="Arial"/>
              <a:cs typeface="Arial"/>
            </a:rPr>
            <a:t>We will also have  stickers on our vehicles with QR codes and all the names of our social media accounts</a:t>
          </a:r>
          <a:r>
            <a:rPr lang="en-US"/>
            <a:t>.</a:t>
          </a:r>
          <a:r>
            <a:rPr lang="en-US">
              <a:latin typeface="Gill Sans Nova"/>
            </a:rPr>
            <a:t> </a:t>
          </a:r>
          <a:endParaRPr lang="en-US"/>
        </a:p>
      </dgm:t>
    </dgm:pt>
    <dgm:pt modelId="{0DC60B4D-1283-4499-BCAC-2B2896ED2789}" type="parTrans" cxnId="{21E14C9C-D1C1-4490-8914-38F6C1CE873B}">
      <dgm:prSet/>
      <dgm:spPr/>
      <dgm:t>
        <a:bodyPr/>
        <a:lstStyle/>
        <a:p>
          <a:endParaRPr lang="en-US"/>
        </a:p>
      </dgm:t>
    </dgm:pt>
    <dgm:pt modelId="{C391F6C6-EBEC-455C-AABA-F1F29C40C93D}" type="sibTrans" cxnId="{21E14C9C-D1C1-4490-8914-38F6C1CE873B}">
      <dgm:prSet/>
      <dgm:spPr/>
      <dgm:t>
        <a:bodyPr/>
        <a:lstStyle/>
        <a:p>
          <a:endParaRPr lang="en-US"/>
        </a:p>
      </dgm:t>
    </dgm:pt>
    <dgm:pt modelId="{2955F830-7A29-164F-8476-D48C256BE9DB}" type="pres">
      <dgm:prSet presAssocID="{0D8AE704-133B-458B-9E01-AE7FC798B634}" presName="linear" presStyleCnt="0">
        <dgm:presLayoutVars>
          <dgm:animLvl val="lvl"/>
          <dgm:resizeHandles val="exact"/>
        </dgm:presLayoutVars>
      </dgm:prSet>
      <dgm:spPr/>
    </dgm:pt>
    <dgm:pt modelId="{3FBD51CB-2F0D-E24D-B974-5A3ABCADEE2F}" type="pres">
      <dgm:prSet presAssocID="{FA949C6C-2B73-49E2-8327-02EE2259556E}" presName="parentText" presStyleLbl="node1" presStyleIdx="0" presStyleCnt="4">
        <dgm:presLayoutVars>
          <dgm:chMax val="0"/>
          <dgm:bulletEnabled val="1"/>
        </dgm:presLayoutVars>
      </dgm:prSet>
      <dgm:spPr/>
    </dgm:pt>
    <dgm:pt modelId="{20699671-484E-214A-B132-0F404A092474}" type="pres">
      <dgm:prSet presAssocID="{A442FF04-E169-40C2-ABB6-CBFEC7170B47}" presName="spacer" presStyleCnt="0"/>
      <dgm:spPr/>
    </dgm:pt>
    <dgm:pt modelId="{58CE46A1-B64B-F346-B1C5-44E5CEE5FAB6}" type="pres">
      <dgm:prSet presAssocID="{8066DA85-3ADB-4F1A-9C58-4EC19DC8F812}" presName="parentText" presStyleLbl="node1" presStyleIdx="1" presStyleCnt="4">
        <dgm:presLayoutVars>
          <dgm:chMax val="0"/>
          <dgm:bulletEnabled val="1"/>
        </dgm:presLayoutVars>
      </dgm:prSet>
      <dgm:spPr/>
    </dgm:pt>
    <dgm:pt modelId="{D9992ED5-A7B9-7D46-AE93-663EF848B232}" type="pres">
      <dgm:prSet presAssocID="{82E97A7B-4F20-4303-9CE3-EB48560AC51E}" presName="spacer" presStyleCnt="0"/>
      <dgm:spPr/>
    </dgm:pt>
    <dgm:pt modelId="{B44C3EEF-36ED-134F-96CD-67324190FD0A}" type="pres">
      <dgm:prSet presAssocID="{AE551D32-B4F3-4DF0-8297-68916D8B0574}" presName="parentText" presStyleLbl="node1" presStyleIdx="2" presStyleCnt="4">
        <dgm:presLayoutVars>
          <dgm:chMax val="0"/>
          <dgm:bulletEnabled val="1"/>
        </dgm:presLayoutVars>
      </dgm:prSet>
      <dgm:spPr/>
    </dgm:pt>
    <dgm:pt modelId="{7F2C9F5F-7750-3047-ABBF-A7897C5E99E3}" type="pres">
      <dgm:prSet presAssocID="{22EB13A8-ED76-4946-A29D-6B2A06E23EF3}" presName="spacer" presStyleCnt="0"/>
      <dgm:spPr/>
    </dgm:pt>
    <dgm:pt modelId="{760EF6CA-F97C-694F-94FE-9777E18B34F1}" type="pres">
      <dgm:prSet presAssocID="{E90A0BA5-1F0F-4F32-8888-8A11A5FE8ED6}" presName="parentText" presStyleLbl="node1" presStyleIdx="3" presStyleCnt="4">
        <dgm:presLayoutVars>
          <dgm:chMax val="0"/>
          <dgm:bulletEnabled val="1"/>
        </dgm:presLayoutVars>
      </dgm:prSet>
      <dgm:spPr/>
    </dgm:pt>
  </dgm:ptLst>
  <dgm:cxnLst>
    <dgm:cxn modelId="{FAB5C06D-461D-4C49-9355-4B51666B6BF1}" srcId="{0D8AE704-133B-458B-9E01-AE7FC798B634}" destId="{FA949C6C-2B73-49E2-8327-02EE2259556E}" srcOrd="0" destOrd="0" parTransId="{3D4F69C0-189D-4BB8-BCF9-DBC98D5167E4}" sibTransId="{A442FF04-E169-40C2-ABB6-CBFEC7170B47}"/>
    <dgm:cxn modelId="{1A33C87E-523E-4299-A47C-4F67A065AA59}" srcId="{0D8AE704-133B-458B-9E01-AE7FC798B634}" destId="{AE551D32-B4F3-4DF0-8297-68916D8B0574}" srcOrd="2" destOrd="0" parTransId="{9EDF09D0-2DFA-413C-9EDF-49495BA111A0}" sibTransId="{22EB13A8-ED76-4946-A29D-6B2A06E23EF3}"/>
    <dgm:cxn modelId="{E2793688-F370-4178-B7A7-0E4BAD25DEE0}" srcId="{0D8AE704-133B-458B-9E01-AE7FC798B634}" destId="{8066DA85-3ADB-4F1A-9C58-4EC19DC8F812}" srcOrd="1" destOrd="0" parTransId="{F0ABF36D-11AA-4347-9CA2-45D95E536337}" sibTransId="{82E97A7B-4F20-4303-9CE3-EB48560AC51E}"/>
    <dgm:cxn modelId="{21E14C9C-D1C1-4490-8914-38F6C1CE873B}" srcId="{0D8AE704-133B-458B-9E01-AE7FC798B634}" destId="{E90A0BA5-1F0F-4F32-8888-8A11A5FE8ED6}" srcOrd="3" destOrd="0" parTransId="{0DC60B4D-1283-4499-BCAC-2B2896ED2789}" sibTransId="{C391F6C6-EBEC-455C-AABA-F1F29C40C93D}"/>
    <dgm:cxn modelId="{6A9F28A1-8D01-F848-919C-0B4876ACAC53}" type="presOf" srcId="{8066DA85-3ADB-4F1A-9C58-4EC19DC8F812}" destId="{58CE46A1-B64B-F346-B1C5-44E5CEE5FAB6}" srcOrd="0" destOrd="0" presId="urn:microsoft.com/office/officeart/2005/8/layout/vList2"/>
    <dgm:cxn modelId="{4B1106A5-FDE4-BB4A-AF32-C67077AB105E}" type="presOf" srcId="{AE551D32-B4F3-4DF0-8297-68916D8B0574}" destId="{B44C3EEF-36ED-134F-96CD-67324190FD0A}" srcOrd="0" destOrd="0" presId="urn:microsoft.com/office/officeart/2005/8/layout/vList2"/>
    <dgm:cxn modelId="{045F2BCE-E862-284F-B382-22BDB9C1191A}" type="presOf" srcId="{E90A0BA5-1F0F-4F32-8888-8A11A5FE8ED6}" destId="{760EF6CA-F97C-694F-94FE-9777E18B34F1}" srcOrd="0" destOrd="0" presId="urn:microsoft.com/office/officeart/2005/8/layout/vList2"/>
    <dgm:cxn modelId="{815DD3D3-F38F-F34D-9332-B0CF6E41AE11}" type="presOf" srcId="{FA949C6C-2B73-49E2-8327-02EE2259556E}" destId="{3FBD51CB-2F0D-E24D-B974-5A3ABCADEE2F}" srcOrd="0" destOrd="0" presId="urn:microsoft.com/office/officeart/2005/8/layout/vList2"/>
    <dgm:cxn modelId="{284F5FD7-B243-FB48-BC0A-CFEE9604225C}" type="presOf" srcId="{0D8AE704-133B-458B-9E01-AE7FC798B634}" destId="{2955F830-7A29-164F-8476-D48C256BE9DB}" srcOrd="0" destOrd="0" presId="urn:microsoft.com/office/officeart/2005/8/layout/vList2"/>
    <dgm:cxn modelId="{C4266084-CD75-A54F-8DC4-CD18A1ACC068}" type="presParOf" srcId="{2955F830-7A29-164F-8476-D48C256BE9DB}" destId="{3FBD51CB-2F0D-E24D-B974-5A3ABCADEE2F}" srcOrd="0" destOrd="0" presId="urn:microsoft.com/office/officeart/2005/8/layout/vList2"/>
    <dgm:cxn modelId="{79A38C75-739F-6344-B7BE-F397ABC05C9C}" type="presParOf" srcId="{2955F830-7A29-164F-8476-D48C256BE9DB}" destId="{20699671-484E-214A-B132-0F404A092474}" srcOrd="1" destOrd="0" presId="urn:microsoft.com/office/officeart/2005/8/layout/vList2"/>
    <dgm:cxn modelId="{679DD424-497A-B241-9897-B87B78344121}" type="presParOf" srcId="{2955F830-7A29-164F-8476-D48C256BE9DB}" destId="{58CE46A1-B64B-F346-B1C5-44E5CEE5FAB6}" srcOrd="2" destOrd="0" presId="urn:microsoft.com/office/officeart/2005/8/layout/vList2"/>
    <dgm:cxn modelId="{FE46B9CA-8093-CE4D-868A-50A9A504173F}" type="presParOf" srcId="{2955F830-7A29-164F-8476-D48C256BE9DB}" destId="{D9992ED5-A7B9-7D46-AE93-663EF848B232}" srcOrd="3" destOrd="0" presId="urn:microsoft.com/office/officeart/2005/8/layout/vList2"/>
    <dgm:cxn modelId="{6C252398-F6DD-9B4C-B01D-85FB4A59AF99}" type="presParOf" srcId="{2955F830-7A29-164F-8476-D48C256BE9DB}" destId="{B44C3EEF-36ED-134F-96CD-67324190FD0A}" srcOrd="4" destOrd="0" presId="urn:microsoft.com/office/officeart/2005/8/layout/vList2"/>
    <dgm:cxn modelId="{1E25E179-EE6E-964D-92BA-41E833AD7CF6}" type="presParOf" srcId="{2955F830-7A29-164F-8476-D48C256BE9DB}" destId="{7F2C9F5F-7750-3047-ABBF-A7897C5E99E3}" srcOrd="5" destOrd="0" presId="urn:microsoft.com/office/officeart/2005/8/layout/vList2"/>
    <dgm:cxn modelId="{1DA6C3AE-A690-F14D-9E34-A189D4D3A473}" type="presParOf" srcId="{2955F830-7A29-164F-8476-D48C256BE9DB}" destId="{760EF6CA-F97C-694F-94FE-9777E18B34F1}"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0916E5-E675-452E-A7D0-1F2568B21223}">
      <dsp:nvSpPr>
        <dsp:cNvPr id="0" name=""/>
        <dsp:cNvSpPr/>
      </dsp:nvSpPr>
      <dsp:spPr>
        <a:xfrm>
          <a:off x="138329" y="2264574"/>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CC51C71-AE84-42DE-83E6-576CF3C75412}">
      <dsp:nvSpPr>
        <dsp:cNvPr id="0" name=""/>
        <dsp:cNvSpPr/>
      </dsp:nvSpPr>
      <dsp:spPr>
        <a:xfrm>
          <a:off x="329610" y="2455855"/>
          <a:ext cx="528299" cy="52829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D4EAB57-4FAF-4271-B94A-9107E57E1039}">
      <dsp:nvSpPr>
        <dsp:cNvPr id="0" name=""/>
        <dsp:cNvSpPr/>
      </dsp:nvSpPr>
      <dsp:spPr>
        <a:xfrm>
          <a:off x="1244374" y="2264574"/>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Happy Bin is a mobile company with three partners in Wolverhampton.</a:t>
          </a:r>
          <a:r>
            <a:rPr lang="en-US" sz="1400" b="1" kern="1200">
              <a:latin typeface="Gill Sans Nova"/>
            </a:rPr>
            <a:t> </a:t>
          </a:r>
          <a:endParaRPr lang="en-US" sz="1400" b="1" kern="1200"/>
        </a:p>
      </dsp:txBody>
      <dsp:txXfrm>
        <a:off x="1244374" y="2264574"/>
        <a:ext cx="2147029" cy="910860"/>
      </dsp:txXfrm>
    </dsp:sp>
    <dsp:sp modelId="{42007939-D101-4126-9BA2-8A7613A93B2C}">
      <dsp:nvSpPr>
        <dsp:cNvPr id="0" name=""/>
        <dsp:cNvSpPr/>
      </dsp:nvSpPr>
      <dsp:spPr>
        <a:xfrm>
          <a:off x="3765507" y="2264574"/>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D203D6-D2C0-4D86-8B1F-057AC3078FA2}">
      <dsp:nvSpPr>
        <dsp:cNvPr id="0" name=""/>
        <dsp:cNvSpPr/>
      </dsp:nvSpPr>
      <dsp:spPr>
        <a:xfrm>
          <a:off x="3956788" y="2455855"/>
          <a:ext cx="528299" cy="52829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AE24FA-1B22-4342-BB6C-7CB56B4806DF}">
      <dsp:nvSpPr>
        <dsp:cNvPr id="0" name=""/>
        <dsp:cNvSpPr/>
      </dsp:nvSpPr>
      <dsp:spPr>
        <a:xfrm>
          <a:off x="4871552" y="2264574"/>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It is a specialized company that was created to help society solve </a:t>
          </a:r>
          <a:r>
            <a:rPr lang="en-US" sz="1400" b="1" kern="1200">
              <a:latin typeface="Gill Sans Nova"/>
            </a:rPr>
            <a:t>their waste disposal hygiene issues.</a:t>
          </a:r>
        </a:p>
      </dsp:txBody>
      <dsp:txXfrm>
        <a:off x="4871552" y="2264574"/>
        <a:ext cx="2147029" cy="910860"/>
      </dsp:txXfrm>
    </dsp:sp>
    <dsp:sp modelId="{8038D3DB-775F-4964-B37A-47DB0C64F420}">
      <dsp:nvSpPr>
        <dsp:cNvPr id="0" name=""/>
        <dsp:cNvSpPr/>
      </dsp:nvSpPr>
      <dsp:spPr>
        <a:xfrm>
          <a:off x="138329" y="4476216"/>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E756E4-BC5A-4331-8AC6-D43A0820BD91}">
      <dsp:nvSpPr>
        <dsp:cNvPr id="0" name=""/>
        <dsp:cNvSpPr/>
      </dsp:nvSpPr>
      <dsp:spPr>
        <a:xfrm>
          <a:off x="329610" y="4667497"/>
          <a:ext cx="528299" cy="52829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5843CD-74FF-48C6-945C-D0850EE5595D}">
      <dsp:nvSpPr>
        <dsp:cNvPr id="0" name=""/>
        <dsp:cNvSpPr/>
      </dsp:nvSpPr>
      <dsp:spPr>
        <a:xfrm>
          <a:off x="1244374" y="4476216"/>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We will start providing all the services from January 2023.</a:t>
          </a:r>
        </a:p>
      </dsp:txBody>
      <dsp:txXfrm>
        <a:off x="1244374" y="4476216"/>
        <a:ext cx="2147029" cy="910860"/>
      </dsp:txXfrm>
    </dsp:sp>
    <dsp:sp modelId="{23DA1A42-CD08-4E40-985F-479935DFD049}">
      <dsp:nvSpPr>
        <dsp:cNvPr id="0" name=""/>
        <dsp:cNvSpPr/>
      </dsp:nvSpPr>
      <dsp:spPr>
        <a:xfrm>
          <a:off x="3765507" y="4476216"/>
          <a:ext cx="910860" cy="9108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4B2304-9422-4703-A7A0-83102EA2C1EC}">
      <dsp:nvSpPr>
        <dsp:cNvPr id="0" name=""/>
        <dsp:cNvSpPr/>
      </dsp:nvSpPr>
      <dsp:spPr>
        <a:xfrm>
          <a:off x="3956788" y="4667497"/>
          <a:ext cx="528299" cy="52829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9D6E29-79D2-4EBB-9A37-03B3FD915C87}">
      <dsp:nvSpPr>
        <dsp:cNvPr id="0" name=""/>
        <dsp:cNvSpPr/>
      </dsp:nvSpPr>
      <dsp:spPr>
        <a:xfrm>
          <a:off x="4871552" y="4476216"/>
          <a:ext cx="2147029" cy="910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US" sz="1400" b="1" kern="1200"/>
            <a:t>Our mission is to become a first-class service provider with a vision to go beyond cleaning expectations.</a:t>
          </a:r>
        </a:p>
      </dsp:txBody>
      <dsp:txXfrm>
        <a:off x="4871552" y="4476216"/>
        <a:ext cx="2147029" cy="9108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A517B7-C89F-4141-834F-C4D4AEB68258}">
      <dsp:nvSpPr>
        <dsp:cNvPr id="0" name=""/>
        <dsp:cNvSpPr/>
      </dsp:nvSpPr>
      <dsp:spPr>
        <a:xfrm>
          <a:off x="0" y="721550"/>
          <a:ext cx="6315074" cy="3966655"/>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 Warehouses</a:t>
          </a:r>
          <a:br>
            <a:rPr lang="en-GB" sz="1800" kern="1200"/>
          </a:br>
          <a:r>
            <a:rPr lang="en-GB" sz="1800" kern="1200"/>
            <a:t>* District Councils</a:t>
          </a:r>
          <a:br>
            <a:rPr lang="en-GB" sz="1800" kern="1200"/>
          </a:br>
          <a:r>
            <a:rPr lang="en-GB" sz="1800" kern="1200"/>
            <a:t>* Shops &amp; Offices</a:t>
          </a:r>
          <a:br>
            <a:rPr lang="en-GB" sz="1800" kern="1200"/>
          </a:br>
          <a:r>
            <a:rPr lang="en-GB" sz="1800" kern="1200"/>
            <a:t>* Waste Management Companies</a:t>
          </a:r>
          <a:br>
            <a:rPr lang="en-GB" sz="1800" kern="1200"/>
          </a:br>
          <a:r>
            <a:rPr lang="en-GB" sz="1800" kern="1200"/>
            <a:t>* Flats &amp; Apartments</a:t>
          </a:r>
          <a:br>
            <a:rPr lang="en-GB" sz="1800" kern="1200"/>
          </a:br>
          <a:r>
            <a:rPr lang="en-GB" sz="1800" kern="1200"/>
            <a:t>* Food Handlers</a:t>
          </a:r>
          <a:br>
            <a:rPr lang="en-GB" sz="1800" kern="1200"/>
          </a:br>
          <a:r>
            <a:rPr lang="en-GB" sz="1800" kern="1200"/>
            <a:t>* Restaurants &amp; Takeaways</a:t>
          </a:r>
          <a:br>
            <a:rPr lang="en-GB" sz="1800" kern="1200"/>
          </a:br>
          <a:r>
            <a:rPr lang="en-GB" sz="1800" kern="1200"/>
            <a:t>* Pubs &amp; Clubs, Schools</a:t>
          </a:r>
          <a:br>
            <a:rPr lang="en-GB" sz="1800" kern="1200"/>
          </a:br>
          <a:r>
            <a:rPr lang="en-GB" sz="1800" kern="1200"/>
            <a:t>* Residential Homes</a:t>
          </a:r>
        </a:p>
        <a:p>
          <a:pPr marL="0" lvl="0" indent="0" algn="ctr" defTabSz="800100">
            <a:lnSpc>
              <a:spcPct val="90000"/>
            </a:lnSpc>
            <a:spcBef>
              <a:spcPct val="0"/>
            </a:spcBef>
            <a:spcAft>
              <a:spcPct val="35000"/>
            </a:spcAft>
            <a:buNone/>
          </a:pPr>
          <a:r>
            <a:rPr lang="en-GB" sz="1800" kern="1200"/>
            <a:t>* Hospital</a:t>
          </a:r>
        </a:p>
        <a:p>
          <a:pPr marL="0" lvl="0" indent="0" algn="ctr" defTabSz="800100">
            <a:lnSpc>
              <a:spcPct val="90000"/>
            </a:lnSpc>
            <a:spcBef>
              <a:spcPct val="0"/>
            </a:spcBef>
            <a:spcAft>
              <a:spcPct val="35000"/>
            </a:spcAft>
            <a:buNone/>
          </a:pPr>
          <a:r>
            <a:rPr lang="en-GB" sz="1800" kern="1200"/>
            <a:t>* AirPort</a:t>
          </a:r>
        </a:p>
        <a:p>
          <a:pPr marL="0" lvl="0" indent="0" algn="ctr" defTabSz="800100">
            <a:lnSpc>
              <a:spcPct val="90000"/>
            </a:lnSpc>
            <a:spcBef>
              <a:spcPct val="0"/>
            </a:spcBef>
            <a:spcAft>
              <a:spcPct val="35000"/>
            </a:spcAft>
            <a:buNone/>
          </a:pPr>
          <a:endParaRPr lang="en-US" sz="1800" kern="1200"/>
        </a:p>
      </dsp:txBody>
      <dsp:txXfrm>
        <a:off x="116179" y="837729"/>
        <a:ext cx="6082716" cy="373429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73F48D-8A83-B645-B610-323C4A9FADAD}">
      <dsp:nvSpPr>
        <dsp:cNvPr id="0" name=""/>
        <dsp:cNvSpPr/>
      </dsp:nvSpPr>
      <dsp:spPr>
        <a:xfrm>
          <a:off x="0" y="20785"/>
          <a:ext cx="6920865" cy="142505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b="1" kern="1200">
              <a:latin typeface="Arial"/>
              <a:cs typeface="Arial"/>
            </a:rPr>
            <a:t>We have a large list of services that we are providing, and we have a different chemical for every surface, whether it be a car, a driveway, a bin, or a window.</a:t>
          </a:r>
          <a:endParaRPr lang="en-US" sz="2100" b="1" kern="1200">
            <a:latin typeface="Arial"/>
            <a:cs typeface="Arial"/>
          </a:endParaRPr>
        </a:p>
      </dsp:txBody>
      <dsp:txXfrm>
        <a:off x="69566" y="90351"/>
        <a:ext cx="6781733" cy="1285927"/>
      </dsp:txXfrm>
    </dsp:sp>
    <dsp:sp modelId="{FDAA82A7-8497-3B44-A325-54E52684A20E}">
      <dsp:nvSpPr>
        <dsp:cNvPr id="0" name=""/>
        <dsp:cNvSpPr/>
      </dsp:nvSpPr>
      <dsp:spPr>
        <a:xfrm>
          <a:off x="0" y="1506325"/>
          <a:ext cx="6920865" cy="1425059"/>
        </a:xfrm>
        <a:prstGeom prst="roundRect">
          <a:avLst/>
        </a:prstGeom>
        <a:solidFill>
          <a:schemeClr val="accent5">
            <a:hueOff val="730559"/>
            <a:satOff val="-4866"/>
            <a:lumOff val="-77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a:cs typeface="Arial"/>
            </a:rPr>
            <a:t>We have a van that has a tank of water in the trunk, therefore we do not need to connect to the customer's running water to get the job done.</a:t>
          </a:r>
          <a:endParaRPr lang="en-US" sz="2100" b="1" kern="1200">
            <a:latin typeface="Arial"/>
            <a:cs typeface="Arial"/>
          </a:endParaRPr>
        </a:p>
      </dsp:txBody>
      <dsp:txXfrm>
        <a:off x="69566" y="1575891"/>
        <a:ext cx="6781733" cy="1285927"/>
      </dsp:txXfrm>
    </dsp:sp>
    <dsp:sp modelId="{39883B45-A4EB-D447-B111-6664005C5228}">
      <dsp:nvSpPr>
        <dsp:cNvPr id="0" name=""/>
        <dsp:cNvSpPr/>
      </dsp:nvSpPr>
      <dsp:spPr>
        <a:xfrm>
          <a:off x="0" y="2991865"/>
          <a:ext cx="6920865" cy="1425059"/>
        </a:xfrm>
        <a:prstGeom prst="roundRect">
          <a:avLst/>
        </a:prstGeom>
        <a:solidFill>
          <a:schemeClr val="accent5">
            <a:hueOff val="1461119"/>
            <a:satOff val="-9732"/>
            <a:lumOff val="-154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a:cs typeface="Arial"/>
            </a:rPr>
            <a:t>We have a jet that helps us removing the first layer of dirt and then move to the chemicals.</a:t>
          </a:r>
          <a:endParaRPr lang="en-US" sz="2100" b="1" kern="1200">
            <a:latin typeface="Arial"/>
            <a:cs typeface="Arial"/>
          </a:endParaRPr>
        </a:p>
      </dsp:txBody>
      <dsp:txXfrm>
        <a:off x="69566" y="3061431"/>
        <a:ext cx="6781733" cy="1285927"/>
      </dsp:txXfrm>
    </dsp:sp>
    <dsp:sp modelId="{BD78E4EC-5041-F641-AE33-5AF0521C4E8B}">
      <dsp:nvSpPr>
        <dsp:cNvPr id="0" name=""/>
        <dsp:cNvSpPr/>
      </dsp:nvSpPr>
      <dsp:spPr>
        <a:xfrm>
          <a:off x="0" y="4477405"/>
          <a:ext cx="6920865" cy="1425059"/>
        </a:xfrm>
        <a:prstGeom prst="roundRect">
          <a:avLst/>
        </a:prstGeom>
        <a:solidFill>
          <a:schemeClr val="accent5">
            <a:hueOff val="2191678"/>
            <a:satOff val="-14598"/>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latin typeface="Arial"/>
              <a:cs typeface="Arial"/>
            </a:rPr>
            <a:t>We are in compliance with all safety regulations like full training for beginners in their career, the correct PPE, and others.</a:t>
          </a:r>
          <a:endParaRPr lang="en-US" sz="2100" b="1" kern="1200">
            <a:latin typeface="Arial"/>
            <a:cs typeface="Arial"/>
          </a:endParaRPr>
        </a:p>
      </dsp:txBody>
      <dsp:txXfrm>
        <a:off x="69566" y="4546971"/>
        <a:ext cx="6781733" cy="12859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BDA9D-3A4D-43FA-95A6-FEEF68F83400}">
      <dsp:nvSpPr>
        <dsp:cNvPr id="0" name=""/>
        <dsp:cNvSpPr/>
      </dsp:nvSpPr>
      <dsp:spPr>
        <a:xfrm>
          <a:off x="0" y="524443"/>
          <a:ext cx="8340853" cy="245580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416E33-591A-4550-99C9-5548955910B4}">
      <dsp:nvSpPr>
        <dsp:cNvPr id="0" name=""/>
        <dsp:cNvSpPr/>
      </dsp:nvSpPr>
      <dsp:spPr>
        <a:xfrm>
          <a:off x="735469" y="920933"/>
          <a:ext cx="1519062" cy="15190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1CB0B7-BCC9-48E0-9A1C-155831F71DF3}">
      <dsp:nvSpPr>
        <dsp:cNvPr id="0" name=""/>
        <dsp:cNvSpPr/>
      </dsp:nvSpPr>
      <dsp:spPr>
        <a:xfrm>
          <a:off x="3106611" y="0"/>
          <a:ext cx="5149337" cy="276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304" tIns="292304" rIns="292304" bIns="292304" numCol="1" spcCol="1270" anchor="ctr" anchorCtr="0">
          <a:noAutofit/>
        </a:bodyPr>
        <a:lstStyle/>
        <a:p>
          <a:pPr marL="0" lvl="0" indent="0" algn="l" defTabSz="80010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The most effective tool is a recommendation. If we have a client who is satisfied with our services, we will be sure that he will recommend us to others. This is a cost-free form of advertising.</a:t>
          </a:r>
        </a:p>
      </dsp:txBody>
      <dsp:txXfrm>
        <a:off x="3106611" y="0"/>
        <a:ext cx="5149337" cy="2761931"/>
      </dsp:txXfrm>
    </dsp:sp>
    <dsp:sp modelId="{281C3455-7FF3-470A-9393-8CB5EAC0F8DD}">
      <dsp:nvSpPr>
        <dsp:cNvPr id="0" name=""/>
        <dsp:cNvSpPr/>
      </dsp:nvSpPr>
      <dsp:spPr>
        <a:xfrm>
          <a:off x="0" y="3356578"/>
          <a:ext cx="8340853" cy="276193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878727-D729-4842-9699-E28B125E9282}">
      <dsp:nvSpPr>
        <dsp:cNvPr id="0" name=""/>
        <dsp:cNvSpPr/>
      </dsp:nvSpPr>
      <dsp:spPr>
        <a:xfrm>
          <a:off x="835484" y="4230826"/>
          <a:ext cx="1519062" cy="15190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E7D83D-616C-4D41-B446-2C3F0B70A8D8}">
      <dsp:nvSpPr>
        <dsp:cNvPr id="0" name=""/>
        <dsp:cNvSpPr/>
      </dsp:nvSpPr>
      <dsp:spPr>
        <a:xfrm>
          <a:off x="3092347" y="3428996"/>
          <a:ext cx="5149337" cy="27619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92304" tIns="292304" rIns="292304" bIns="292304" numCol="1" spcCol="1270" anchor="ctr" anchorCtr="0">
          <a:noAutofit/>
        </a:bodyPr>
        <a:lstStyle/>
        <a:p>
          <a:pPr marL="0" lvl="0" indent="0" algn="l" defTabSz="800100">
            <a:lnSpc>
              <a:spcPct val="90000"/>
            </a:lnSpc>
            <a:spcBef>
              <a:spcPct val="0"/>
            </a:spcBef>
            <a:spcAft>
              <a:spcPct val="35000"/>
            </a:spcAft>
            <a:buNone/>
          </a:pPr>
          <a:r>
            <a:rPr lang="en-US" sz="1800" b="1" kern="1200">
              <a:latin typeface="Arial" panose="020B0604020202020204" pitchFamily="34" charset="0"/>
              <a:cs typeface="Arial" panose="020B0604020202020204" pitchFamily="34" charset="0"/>
            </a:rPr>
            <a:t>We will start with a short survey in our area. Thanks to the answers to the questions of our potential clients, we will get to know their needs better. Then, in the vicinity we will distribute leaflets with our offer and a promotional offer for the first 10 people who decide to use our service 50% discount for the next 10 people 25% discount. Thanks to this, we will acquire the first customers</a:t>
          </a:r>
          <a:r>
            <a:rPr lang="en-US" sz="1800" kern="1200">
              <a:latin typeface="Arial" panose="020B0604020202020204" pitchFamily="34" charset="0"/>
              <a:cs typeface="Arial" panose="020B0604020202020204" pitchFamily="34" charset="0"/>
            </a:rPr>
            <a:t>. </a:t>
          </a:r>
        </a:p>
      </dsp:txBody>
      <dsp:txXfrm>
        <a:off x="3092347" y="3428996"/>
        <a:ext cx="5149337" cy="27619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DE5E39-A027-EB40-8BD0-3DCAECEDAED8}">
      <dsp:nvSpPr>
        <dsp:cNvPr id="0" name=""/>
        <dsp:cNvSpPr/>
      </dsp:nvSpPr>
      <dsp:spPr>
        <a:xfrm>
          <a:off x="0" y="46264"/>
          <a:ext cx="7685037" cy="12870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We are developing a project where we are trying to open a site where you can login and purchase a wide range of bundles and services we can provide. </a:t>
          </a:r>
        </a:p>
      </dsp:txBody>
      <dsp:txXfrm>
        <a:off x="62826" y="109090"/>
        <a:ext cx="7559385" cy="1161348"/>
      </dsp:txXfrm>
    </dsp:sp>
    <dsp:sp modelId="{ED8357DF-A722-D047-A3BF-709D26F07446}">
      <dsp:nvSpPr>
        <dsp:cNvPr id="0" name=""/>
        <dsp:cNvSpPr/>
      </dsp:nvSpPr>
      <dsp:spPr>
        <a:xfrm>
          <a:off x="0" y="1396624"/>
          <a:ext cx="7685037" cy="12870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We will have accounts on the next following platforms: </a:t>
          </a:r>
        </a:p>
        <a:p>
          <a:pPr marL="0" lvl="0" indent="0" algn="l" defTabSz="977900">
            <a:lnSpc>
              <a:spcPct val="90000"/>
            </a:lnSpc>
            <a:spcBef>
              <a:spcPct val="0"/>
            </a:spcBef>
            <a:spcAft>
              <a:spcPct val="35000"/>
            </a:spcAft>
            <a:buNone/>
          </a:pPr>
          <a:r>
            <a:rPr lang="en-US" sz="2200" kern="1200"/>
            <a:t>Facebook, Instagram, TikTok and YouTube</a:t>
          </a:r>
        </a:p>
      </dsp:txBody>
      <dsp:txXfrm>
        <a:off x="62826" y="1459450"/>
        <a:ext cx="7559385" cy="1161348"/>
      </dsp:txXfrm>
    </dsp:sp>
    <dsp:sp modelId="{CE846811-B8EC-DA48-9EEC-A39A2D036B0E}">
      <dsp:nvSpPr>
        <dsp:cNvPr id="0" name=""/>
        <dsp:cNvSpPr/>
      </dsp:nvSpPr>
      <dsp:spPr>
        <a:xfrm>
          <a:off x="0" y="2746985"/>
          <a:ext cx="7685037" cy="12870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All these platforms are also a way of advertising the job we provide.</a:t>
          </a:r>
        </a:p>
      </dsp:txBody>
      <dsp:txXfrm>
        <a:off x="62826" y="2809811"/>
        <a:ext cx="7559385" cy="11613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D51CB-2F0D-E24D-B974-5A3ABCADEE2F}">
      <dsp:nvSpPr>
        <dsp:cNvPr id="0" name=""/>
        <dsp:cNvSpPr/>
      </dsp:nvSpPr>
      <dsp:spPr>
        <a:xfrm>
          <a:off x="0" y="86636"/>
          <a:ext cx="7820830" cy="122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defRPr cap="all"/>
          </a:pPr>
          <a:r>
            <a:rPr lang="en-US" sz="1800" b="1" kern="1200">
              <a:latin typeface="Arial"/>
              <a:cs typeface="Arial"/>
            </a:rPr>
            <a:t>When we finish a job we will stick </a:t>
          </a:r>
          <a:r>
            <a:rPr lang="en-US" sz="1800" b="1" kern="1200" err="1">
              <a:latin typeface="Arial"/>
              <a:cs typeface="Arial"/>
            </a:rPr>
            <a:t>personalised</a:t>
          </a:r>
          <a:r>
            <a:rPr lang="en-US" sz="1800" b="1" kern="1200">
              <a:latin typeface="Arial"/>
              <a:cs typeface="Arial"/>
            </a:rPr>
            <a:t> stickers on all the bins that we have permission to do so, the stickers will have a QR code to find out more information.</a:t>
          </a:r>
        </a:p>
      </dsp:txBody>
      <dsp:txXfrm>
        <a:off x="59628" y="146264"/>
        <a:ext cx="7701574" cy="1102223"/>
      </dsp:txXfrm>
    </dsp:sp>
    <dsp:sp modelId="{58CE46A1-B64B-F346-B1C5-44E5CEE5FAB6}">
      <dsp:nvSpPr>
        <dsp:cNvPr id="0" name=""/>
        <dsp:cNvSpPr/>
      </dsp:nvSpPr>
      <dsp:spPr>
        <a:xfrm>
          <a:off x="0" y="1359956"/>
          <a:ext cx="7820830" cy="1221479"/>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defRPr cap="all"/>
          </a:pPr>
          <a:r>
            <a:rPr lang="en-US" sz="1800" b="1" kern="1200">
              <a:latin typeface="Arial"/>
              <a:cs typeface="Arial"/>
            </a:rPr>
            <a:t>All the social media will be used to achieve as many followers as possible so people can see what we are doing at our job. </a:t>
          </a:r>
        </a:p>
      </dsp:txBody>
      <dsp:txXfrm>
        <a:off x="59628" y="1419584"/>
        <a:ext cx="7701574" cy="1102223"/>
      </dsp:txXfrm>
    </dsp:sp>
    <dsp:sp modelId="{B44C3EEF-36ED-134F-96CD-67324190FD0A}">
      <dsp:nvSpPr>
        <dsp:cNvPr id="0" name=""/>
        <dsp:cNvSpPr/>
      </dsp:nvSpPr>
      <dsp:spPr>
        <a:xfrm>
          <a:off x="0" y="2633276"/>
          <a:ext cx="7820830" cy="1221479"/>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defRPr cap="all"/>
          </a:pPr>
          <a:r>
            <a:rPr lang="en-US" sz="1800" b="1" kern="1200">
              <a:latin typeface="Arial"/>
              <a:cs typeface="Arial"/>
            </a:rPr>
            <a:t>We will give business cards to the customers as well as flyers that we will give in areas that has a higher chance to be given to the potential customers.</a:t>
          </a:r>
        </a:p>
      </dsp:txBody>
      <dsp:txXfrm>
        <a:off x="59628" y="2692904"/>
        <a:ext cx="7701574" cy="1102223"/>
      </dsp:txXfrm>
    </dsp:sp>
    <dsp:sp modelId="{760EF6CA-F97C-694F-94FE-9777E18B34F1}">
      <dsp:nvSpPr>
        <dsp:cNvPr id="0" name=""/>
        <dsp:cNvSpPr/>
      </dsp:nvSpPr>
      <dsp:spPr>
        <a:xfrm>
          <a:off x="0" y="3906596"/>
          <a:ext cx="7820830" cy="12214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defRPr cap="all"/>
          </a:pPr>
          <a:r>
            <a:rPr lang="en-US" sz="1800" b="1" kern="1200">
              <a:latin typeface="Arial"/>
              <a:cs typeface="Arial"/>
            </a:rPr>
            <a:t>We will also have  stickers on our vehicles with QR codes and all the names of our social media accounts</a:t>
          </a:r>
          <a:r>
            <a:rPr lang="en-US" sz="1800" kern="1200"/>
            <a:t>.</a:t>
          </a:r>
          <a:r>
            <a:rPr lang="en-US" sz="1800" kern="1200">
              <a:latin typeface="Gill Sans Nova"/>
            </a:rPr>
            <a:t> </a:t>
          </a:r>
          <a:endParaRPr lang="en-US" sz="1800" kern="1200"/>
        </a:p>
      </dsp:txBody>
      <dsp:txXfrm>
        <a:off x="59628" y="3966224"/>
        <a:ext cx="7701574" cy="110222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9.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B29930-80DE-0740-BC2A-C01D352C8129}" type="datetimeFigureOut">
              <a:rPr lang="en-US" smtClean="0"/>
              <a:t>7/31/2022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A4E4197-5BBB-3D47-9A2C-24BFB11B64D0}" type="slidenum">
              <a:rPr lang="en-US" smtClean="0"/>
              <a:t>‹#›</a:t>
            </a:fld>
            <a:endParaRPr lang="en-US"/>
          </a:p>
        </p:txBody>
      </p:sp>
    </p:spTree>
    <p:extLst>
      <p:ext uri="{BB962C8B-B14F-4D97-AF65-F5344CB8AC3E}">
        <p14:creationId xmlns:p14="http://schemas.microsoft.com/office/powerpoint/2010/main" val="9966662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a:solidFill>
                  <a:schemeClr val="tx1"/>
                </a:solidFill>
                <a:effectLst/>
                <a:latin typeface="+mn-lt"/>
                <a:ea typeface="+mn-ea"/>
                <a:cs typeface="+mn-cs"/>
              </a:rPr>
              <a:t>Happy Bin is a partner company with three partners who have invested an equal amount of £50,000. All partners are equal shareholders, 33.33 percent each; all profits will be shared equally. Tax and Loss will be personally responsible.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b="1"/>
              <a:t>Happy Bin is a partner mobile company with three partners in Wolverhampton.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a:solidFill>
                <a:schemeClr val="tx1"/>
              </a:solidFill>
              <a:effectLst/>
              <a:latin typeface="+mn-lt"/>
              <a:ea typeface="+mn-ea"/>
              <a:cs typeface="+mn-cs"/>
            </a:endParaRP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3</a:t>
            </a:fld>
            <a:endParaRPr lang="en-US"/>
          </a:p>
        </p:txBody>
      </p:sp>
    </p:spTree>
    <p:extLst>
      <p:ext uri="{BB962C8B-B14F-4D97-AF65-F5344CB8AC3E}">
        <p14:creationId xmlns:p14="http://schemas.microsoft.com/office/powerpoint/2010/main" val="3344091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Cleaning bins windows driveway cars (full service </a:t>
            </a:r>
            <a:r>
              <a:rPr lang="en-US" err="1"/>
              <a:t>inside+outside</a:t>
            </a:r>
            <a:r>
              <a:rPr lang="en-US"/>
              <a:t>)</a:t>
            </a: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4</a:t>
            </a:fld>
            <a:endParaRPr lang="en-US"/>
          </a:p>
        </p:txBody>
      </p:sp>
    </p:spTree>
    <p:extLst>
      <p:ext uri="{BB962C8B-B14F-4D97-AF65-F5344CB8AC3E}">
        <p14:creationId xmlns:p14="http://schemas.microsoft.com/office/powerpoint/2010/main" val="34006270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t>1.	Bin sterilise: We come clean, and disinfect bins, killing 99% of any existing bacteria, leaving no mess behind after the job is done. We kill harmful bacteria and other viruses such as e-coli. We aim to replace the unpleasant smell of your wheelie bin and produce a long-lasting fresh pleasant fragrance using 100% bio-degradable products. The wheelie bin is cleaned, dried and deodorised.</a:t>
            </a:r>
            <a:endParaRPr lang="en-US" sz="1200" b="1" kern="1200"/>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5</a:t>
            </a:fld>
            <a:endParaRPr lang="en-US"/>
          </a:p>
        </p:txBody>
      </p:sp>
    </p:spTree>
    <p:extLst>
      <p:ext uri="{BB962C8B-B14F-4D97-AF65-F5344CB8AC3E}">
        <p14:creationId xmlns:p14="http://schemas.microsoft.com/office/powerpoint/2010/main" val="13070083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a:t>2.Windows clean:  cleaning windows outside is difficult, especially when the windows are high. Our company can easily clean the windows thoroughly. We will leave the windows shiny and streak-free</a:t>
            </a:r>
            <a:endParaRPr lang="en-US" sz="1200" b="1" kern="1200"/>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6</a:t>
            </a:fld>
            <a:endParaRPr lang="en-US"/>
          </a:p>
        </p:txBody>
      </p:sp>
    </p:spTree>
    <p:extLst>
      <p:ext uri="{BB962C8B-B14F-4D97-AF65-F5344CB8AC3E}">
        <p14:creationId xmlns:p14="http://schemas.microsoft.com/office/powerpoint/2010/main" val="39982418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a:t>Driveway clean: Due to frequent rains, the driveways are dirty, it looks unsightly, and all the dirt is brought to the house under the shoes. Thanks to a harmless product for the environment but very effective and sound equipment.</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7</a:t>
            </a:fld>
            <a:endParaRPr lang="en-US"/>
          </a:p>
        </p:txBody>
      </p:sp>
    </p:spTree>
    <p:extLst>
      <p:ext uri="{BB962C8B-B14F-4D97-AF65-F5344CB8AC3E}">
        <p14:creationId xmlns:p14="http://schemas.microsoft.com/office/powerpoint/2010/main" val="7534944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a:solidFill>
                  <a:schemeClr val="tx1"/>
                </a:solidFill>
                <a:effectLst/>
                <a:latin typeface="+mn-lt"/>
                <a:ea typeface="+mn-ea"/>
                <a:cs typeface="+mn-cs"/>
              </a:rPr>
              <a:t>SWOT Analysis is an analysis method used to evaluate the ‘strengths’, ‘weaknesses’, ‘opportunities’ and ‘threats’ involved in an organization, a plan, a project, a person, or a business activity </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8</a:t>
            </a:fld>
            <a:endParaRPr lang="en-US"/>
          </a:p>
        </p:txBody>
      </p:sp>
    </p:spTree>
    <p:extLst>
      <p:ext uri="{BB962C8B-B14F-4D97-AF65-F5344CB8AC3E}">
        <p14:creationId xmlns:p14="http://schemas.microsoft.com/office/powerpoint/2010/main" val="20151633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a:t>Car owners know that due to the weather, their vehicles require frequent wash, but due to lack of time, they often pass it to the next day. We will wash your car both inside and outside without you leaving your home. We are detailing cars, not just a simple wash. We are taking the seats off and clean every inch inside of the car as well as outside.</a:t>
            </a:r>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9</a:t>
            </a:fld>
            <a:endParaRPr lang="en-US"/>
          </a:p>
        </p:txBody>
      </p:sp>
    </p:spTree>
    <p:extLst>
      <p:ext uri="{BB962C8B-B14F-4D97-AF65-F5344CB8AC3E}">
        <p14:creationId xmlns:p14="http://schemas.microsoft.com/office/powerpoint/2010/main" val="1223236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Web site</a:t>
            </a:r>
          </a:p>
          <a:p>
            <a:r>
              <a:rPr lang="en-US"/>
              <a:t>Facebook</a:t>
            </a:r>
          </a:p>
          <a:p>
            <a:r>
              <a:rPr lang="en-US"/>
              <a:t>Instagram</a:t>
            </a:r>
          </a:p>
          <a:p>
            <a:r>
              <a:rPr lang="en-US"/>
              <a:t>Tik Tok</a:t>
            </a:r>
          </a:p>
          <a:p>
            <a:r>
              <a:rPr lang="en-US"/>
              <a:t>YT</a:t>
            </a:r>
          </a:p>
          <a:p>
            <a:endParaRPr lang="en-US"/>
          </a:p>
        </p:txBody>
      </p:sp>
      <p:sp>
        <p:nvSpPr>
          <p:cNvPr id="4" name="Slide Number Placeholder 3"/>
          <p:cNvSpPr>
            <a:spLocks noGrp="1"/>
          </p:cNvSpPr>
          <p:nvPr>
            <p:ph type="sldNum" sz="quarter" idx="5"/>
          </p:nvPr>
        </p:nvSpPr>
        <p:spPr/>
        <p:txBody>
          <a:bodyPr/>
          <a:lstStyle/>
          <a:p>
            <a:fld id="{CA4E4197-5BBB-3D47-9A2C-24BFB11B64D0}" type="slidenum">
              <a:rPr lang="en-US" smtClean="0"/>
              <a:t>22</a:t>
            </a:fld>
            <a:endParaRPr lang="en-US"/>
          </a:p>
        </p:txBody>
      </p:sp>
    </p:spTree>
    <p:extLst>
      <p:ext uri="{BB962C8B-B14F-4D97-AF65-F5344CB8AC3E}">
        <p14:creationId xmlns:p14="http://schemas.microsoft.com/office/powerpoint/2010/main" val="41736232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Three of us is management team </a:t>
            </a:r>
          </a:p>
          <a:p>
            <a:r>
              <a:rPr lang="en-US"/>
              <a:t>CEO</a:t>
            </a:r>
          </a:p>
        </p:txBody>
      </p:sp>
      <p:sp>
        <p:nvSpPr>
          <p:cNvPr id="4" name="Slide Number Placeholder 3"/>
          <p:cNvSpPr>
            <a:spLocks noGrp="1"/>
          </p:cNvSpPr>
          <p:nvPr>
            <p:ph type="sldNum" sz="quarter" idx="5"/>
          </p:nvPr>
        </p:nvSpPr>
        <p:spPr/>
        <p:txBody>
          <a:bodyPr/>
          <a:lstStyle/>
          <a:p>
            <a:fld id="{CA4E4197-5BBB-3D47-9A2C-24BFB11B64D0}" type="slidenum">
              <a:rPr lang="en-US" smtClean="0"/>
              <a:t>24</a:t>
            </a:fld>
            <a:endParaRPr lang="en-US"/>
          </a:p>
        </p:txBody>
      </p:sp>
    </p:spTree>
    <p:extLst>
      <p:ext uri="{BB962C8B-B14F-4D97-AF65-F5344CB8AC3E}">
        <p14:creationId xmlns:p14="http://schemas.microsoft.com/office/powerpoint/2010/main" val="3268987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6890162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2160977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1654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571527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161678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8636057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1651142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116249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31922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228564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7/31/2022</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6047724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7/31/2022</a:t>
            </a:fld>
            <a:endParaRPr lang="en-US"/>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a:p>
        </p:txBody>
      </p:sp>
    </p:spTree>
    <p:extLst>
      <p:ext uri="{BB962C8B-B14F-4D97-AF65-F5344CB8AC3E}">
        <p14:creationId xmlns:p14="http://schemas.microsoft.com/office/powerpoint/2010/main" val="2755308640"/>
      </p:ext>
    </p:extLst>
  </p:cSld>
  <p:clrMap bg1="dk1" tx1="lt1" bg2="dk2" tx2="lt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5"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9.jpeg"/><Relationship Id="rId7" Type="http://schemas.openxmlformats.org/officeDocument/2006/relationships/diagramColors" Target="../diagrams/colors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2.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jpeg"/><Relationship Id="rId7" Type="http://schemas.openxmlformats.org/officeDocument/2006/relationships/diagramQuickStyle" Target="../diagrams/quickStyle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34.jpeg"/><Relationship Id="rId9" Type="http://schemas.microsoft.com/office/2007/relationships/diagramDrawing" Target="../diagrams/drawing5.xml"/></Relationships>
</file>

<file path=ppt/slides/_rels/slide23.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35.jpeg"/><Relationship Id="rId7" Type="http://schemas.openxmlformats.org/officeDocument/2006/relationships/diagramColors" Target="../diagrams/colors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package" Target="../embeddings/Microsoft_Excel_Worksheet_94591082.xlsx"/><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9.emf"/></Relationships>
</file>

<file path=ppt/slides/_rels/slide28.xml.rels><?xml version="1.0" encoding="UTF-8" standalone="yes"?>
<Relationships xmlns="http://schemas.openxmlformats.org/package/2006/relationships"><Relationship Id="rId3" Type="http://schemas.openxmlformats.org/officeDocument/2006/relationships/package" Target="../embeddings/Microsoft_Excel_Worksheet_F5E634B9.xlsx"/><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40.emf"/></Relationships>
</file>

<file path=ppt/slides/_rels/slide29.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4" name="Group 2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25" name="Oval 2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6" name="Freeform: Shape 2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7" name="Freeform: Shape 2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28" name="Freeform: Shape 2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2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3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3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5" name="Color Fill">
            <a:extLst>
              <a:ext uri="{FF2B5EF4-FFF2-40B4-BE49-F238E27FC236}">
                <a16:creationId xmlns:a16="http://schemas.microsoft.com/office/drawing/2014/main" id="{A8A68745-355E-4D81-AA5F-942C71082A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7" name="Graphic 9">
            <a:extLst>
              <a:ext uri="{FF2B5EF4-FFF2-40B4-BE49-F238E27FC236}">
                <a16:creationId xmlns:a16="http://schemas.microsoft.com/office/drawing/2014/main" id="{61D32E23-CD34-4C85-8167-14669FD3E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1818" y="16444"/>
            <a:ext cx="6893328" cy="684699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39"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4B7A32B-A2DF-0385-4A59-AA7CF6B758E8}"/>
              </a:ext>
            </a:extLst>
          </p:cNvPr>
          <p:cNvSpPr>
            <a:spLocks noGrp="1"/>
          </p:cNvSpPr>
          <p:nvPr>
            <p:ph type="ctrTitle"/>
          </p:nvPr>
        </p:nvSpPr>
        <p:spPr>
          <a:xfrm>
            <a:off x="344953" y="212610"/>
            <a:ext cx="4826465" cy="1595346"/>
          </a:xfrm>
        </p:spPr>
        <p:txBody>
          <a:bodyPr vert="horz" lIns="91440" tIns="45720" rIns="91440" bIns="45720" rtlCol="0" anchor="b" anchorCtr="0">
            <a:normAutofit/>
          </a:bodyPr>
          <a:lstStyle/>
          <a:p>
            <a:pPr algn="ctr"/>
            <a:r>
              <a:rPr lang="en-US" altLang="en-US" sz="4400" b="1"/>
              <a:t>BUSINESS PLAN</a:t>
            </a:r>
            <a:endParaRPr lang="en-US" sz="4400"/>
          </a:p>
        </p:txBody>
      </p:sp>
      <p:sp>
        <p:nvSpPr>
          <p:cNvPr id="3" name="Subtitle 2">
            <a:extLst>
              <a:ext uri="{FF2B5EF4-FFF2-40B4-BE49-F238E27FC236}">
                <a16:creationId xmlns:a16="http://schemas.microsoft.com/office/drawing/2014/main" id="{49B7C936-92C1-626C-9C88-4DDF25D06F73}"/>
              </a:ext>
            </a:extLst>
          </p:cNvPr>
          <p:cNvSpPr>
            <a:spLocks noGrp="1"/>
          </p:cNvSpPr>
          <p:nvPr>
            <p:ph type="subTitle" idx="1"/>
          </p:nvPr>
        </p:nvSpPr>
        <p:spPr>
          <a:xfrm>
            <a:off x="457200" y="2286000"/>
            <a:ext cx="4640729" cy="3887585"/>
          </a:xfrm>
        </p:spPr>
        <p:txBody>
          <a:bodyPr vert="horz" lIns="91440" tIns="45720" rIns="91440" bIns="45720" rtlCol="0" anchor="t">
            <a:normAutofit/>
          </a:bodyPr>
          <a:lstStyle/>
          <a:p>
            <a:pPr indent="-228600">
              <a:buFont typeface="Arial" panose="020B0604020202020204" pitchFamily="34" charset="0"/>
              <a:buChar char="•"/>
            </a:pPr>
            <a:r>
              <a:rPr lang="en-US" altLang="en-US" sz="2000"/>
              <a:t>Title: </a:t>
            </a:r>
            <a:r>
              <a:rPr lang="en-US" altLang="en-US" sz="2000" b="1"/>
              <a:t>Happy Bin </a:t>
            </a:r>
          </a:p>
          <a:p>
            <a:pPr indent="-228600">
              <a:buFont typeface="Arial" panose="020B0604020202020204" pitchFamily="34" charset="0"/>
              <a:buChar char="•"/>
            </a:pPr>
            <a:r>
              <a:rPr lang="en-US" altLang="en-US" sz="2000"/>
              <a:t>Name of the Students and ID Number</a:t>
            </a:r>
          </a:p>
          <a:p>
            <a:pPr marL="571500" indent="-342900">
              <a:buFont typeface="Wingdings" pitchFamily="2" charset="2"/>
              <a:buChar char="ü"/>
            </a:pPr>
            <a:r>
              <a:rPr lang="en-US" altLang="en-US" sz="2000" b="1"/>
              <a:t>Agnieszka Janina </a:t>
            </a:r>
            <a:r>
              <a:rPr lang="en-US" altLang="en-US" sz="2000" b="1" err="1"/>
              <a:t>Wilkosz</a:t>
            </a:r>
            <a:r>
              <a:rPr lang="en-US" altLang="en-US" sz="2000" b="1"/>
              <a:t> (2115098)</a:t>
            </a:r>
          </a:p>
          <a:p>
            <a:pPr marL="571500" indent="-342900">
              <a:buFont typeface="Wingdings" pitchFamily="2" charset="2"/>
              <a:buChar char="ü"/>
            </a:pPr>
            <a:r>
              <a:rPr lang="en-US" sz="2000" b="1" err="1"/>
              <a:t>Jemeral</a:t>
            </a:r>
            <a:r>
              <a:rPr lang="en-US" sz="2000" b="1"/>
              <a:t> Davidson (2027637)</a:t>
            </a:r>
          </a:p>
          <a:p>
            <a:pPr marL="571500" indent="-342900" fontAlgn="base">
              <a:buFont typeface="Wingdings" pitchFamily="2" charset="2"/>
              <a:buChar char="ü"/>
            </a:pPr>
            <a:r>
              <a:rPr lang="en-US" sz="2000" b="1"/>
              <a:t>Stefan </a:t>
            </a:r>
            <a:r>
              <a:rPr lang="en-US" sz="2000" b="1" err="1"/>
              <a:t>Nicolaie</a:t>
            </a:r>
            <a:r>
              <a:rPr lang="en-US" sz="2000" b="1"/>
              <a:t> Mihai (2113636)</a:t>
            </a:r>
            <a:endParaRPr lang="en-US" altLang="en-US" sz="2000" b="1"/>
          </a:p>
          <a:p>
            <a:pPr indent="-228600">
              <a:buFont typeface="Arial" panose="020B0604020202020204" pitchFamily="34" charset="0"/>
              <a:buChar char="•"/>
            </a:pPr>
            <a:r>
              <a:rPr lang="en-US" altLang="en-US" sz="2000"/>
              <a:t>Lecturer  Name: </a:t>
            </a:r>
            <a:r>
              <a:rPr lang="en-US" sz="2000" b="1"/>
              <a:t>Dr </a:t>
            </a:r>
            <a:r>
              <a:rPr lang="en-US" sz="2000" b="1" err="1"/>
              <a:t>Oluwaseun</a:t>
            </a:r>
            <a:r>
              <a:rPr lang="en-US" sz="2000" b="1"/>
              <a:t> (Olu) Adegbite </a:t>
            </a:r>
            <a:endParaRPr lang="en-US" sz="2000"/>
          </a:p>
          <a:p>
            <a:pPr marL="342900" indent="-342900">
              <a:buFont typeface="Arial" panose="020B0604020202020204" pitchFamily="34" charset="0"/>
              <a:buChar char="•"/>
            </a:pPr>
            <a:r>
              <a:rPr lang="en-US" sz="2000"/>
              <a:t>Module: Managing Enterprise in 21st Century</a:t>
            </a:r>
            <a:br>
              <a:rPr lang="en-US" sz="2000"/>
            </a:br>
            <a:r>
              <a:rPr lang="en-US" sz="2000"/>
              <a:t>Module code: BMSW 4006</a:t>
            </a:r>
          </a:p>
        </p:txBody>
      </p:sp>
      <p:pic>
        <p:nvPicPr>
          <p:cNvPr id="4" name="Picture 3" descr="Graphical user interface, application&#10;&#10;Description automatically generated">
            <a:extLst>
              <a:ext uri="{FF2B5EF4-FFF2-40B4-BE49-F238E27FC236}">
                <a16:creationId xmlns:a16="http://schemas.microsoft.com/office/drawing/2014/main" id="{901C917F-CACD-221D-E716-D090E37B7DA2}"/>
              </a:ext>
            </a:extLst>
          </p:cNvPr>
          <p:cNvPicPr>
            <a:picLocks noChangeAspect="1"/>
          </p:cNvPicPr>
          <p:nvPr/>
        </p:nvPicPr>
        <p:blipFill>
          <a:blip r:embed="rId3"/>
          <a:stretch>
            <a:fillRect/>
          </a:stretch>
        </p:blipFill>
        <p:spPr>
          <a:xfrm>
            <a:off x="5941047" y="1010283"/>
            <a:ext cx="5556436" cy="491706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2945317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3" name="Group 12">
            <a:extLst>
              <a:ext uri="{FF2B5EF4-FFF2-40B4-BE49-F238E27FC236}">
                <a16:creationId xmlns:a16="http://schemas.microsoft.com/office/drawing/2014/main" id="{0F09097D-8483-4B7B-BEC5-0B86BF59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14" name="Graphic 9">
              <a:extLst>
                <a:ext uri="{FF2B5EF4-FFF2-40B4-BE49-F238E27FC236}">
                  <a16:creationId xmlns:a16="http://schemas.microsoft.com/office/drawing/2014/main" id="{82247417-063B-41E1-85DB-F4ACD500D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5" name="Graphic 18">
              <a:extLst>
                <a:ext uri="{FF2B5EF4-FFF2-40B4-BE49-F238E27FC236}">
                  <a16:creationId xmlns:a16="http://schemas.microsoft.com/office/drawing/2014/main" id="{AEB16D2D-9E77-46B5-8954-6DA4C953F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797DABC3-02D1-4C59-AAD0-FD58A7618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7" name="Freeform: Shape 16">
              <a:extLst>
                <a:ext uri="{FF2B5EF4-FFF2-40B4-BE49-F238E27FC236}">
                  <a16:creationId xmlns:a16="http://schemas.microsoft.com/office/drawing/2014/main" id="{01A10787-EADF-482A-B968-6E8E308F5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8" name="Oval 17">
              <a:extLst>
                <a:ext uri="{FF2B5EF4-FFF2-40B4-BE49-F238E27FC236}">
                  <a16:creationId xmlns:a16="http://schemas.microsoft.com/office/drawing/2014/main" id="{E301FCBE-C05E-491E-A4E2-85C29D705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B59BCEE-3CB5-C8A0-CAAA-B7289D2B7844}"/>
              </a:ext>
            </a:extLst>
          </p:cNvPr>
          <p:cNvSpPr>
            <a:spLocks noGrp="1"/>
          </p:cNvSpPr>
          <p:nvPr>
            <p:ph type="title"/>
          </p:nvPr>
        </p:nvSpPr>
        <p:spPr>
          <a:xfrm>
            <a:off x="457200" y="758952"/>
            <a:ext cx="5351843" cy="1325563"/>
          </a:xfrm>
        </p:spPr>
        <p:txBody>
          <a:bodyPr anchor="b">
            <a:normAutofit/>
          </a:bodyPr>
          <a:lstStyle/>
          <a:p>
            <a:r>
              <a:rPr lang="en-US" altLang="en-US" b="1" i="1" spc="-150"/>
              <a:t>Executive Summary</a:t>
            </a:r>
            <a:endParaRPr lang="en-US"/>
          </a:p>
        </p:txBody>
      </p:sp>
      <p:sp>
        <p:nvSpPr>
          <p:cNvPr id="3" name="Content Placeholder 2">
            <a:extLst>
              <a:ext uri="{FF2B5EF4-FFF2-40B4-BE49-F238E27FC236}">
                <a16:creationId xmlns:a16="http://schemas.microsoft.com/office/drawing/2014/main" id="{7A75F92E-8D33-D506-9E95-80CFD2481D2E}"/>
              </a:ext>
            </a:extLst>
          </p:cNvPr>
          <p:cNvSpPr>
            <a:spLocks noGrp="1"/>
          </p:cNvSpPr>
          <p:nvPr>
            <p:ph idx="1"/>
          </p:nvPr>
        </p:nvSpPr>
        <p:spPr>
          <a:xfrm>
            <a:off x="457200" y="2286000"/>
            <a:ext cx="5351843" cy="3893799"/>
          </a:xfrm>
        </p:spPr>
        <p:txBody>
          <a:bodyPr vert="horz" lIns="91440" tIns="45720" rIns="91440" bIns="45720" rtlCol="0" anchor="t">
            <a:normAutofit lnSpcReduction="10000"/>
          </a:bodyPr>
          <a:lstStyle/>
          <a:p>
            <a:pPr marL="0" indent="0">
              <a:buNone/>
            </a:pPr>
            <a:r>
              <a:rPr lang="en-US" sz="1900"/>
              <a:t>Our company called Happy Bins will provide cleaning services in a local area for affordable prices.</a:t>
            </a:r>
            <a:br>
              <a:rPr lang="en-US" sz="1900"/>
            </a:br>
            <a:endParaRPr lang="en-US" sz="1900"/>
          </a:p>
          <a:p>
            <a:pPr marL="0" indent="0">
              <a:buNone/>
            </a:pPr>
            <a:r>
              <a:rPr lang="en-US" sz="1900"/>
              <a:t>The services we will provide are the following: car detailing, window cleaning, driveway wash, bin wash and disinfect.</a:t>
            </a:r>
            <a:br>
              <a:rPr lang="en-US" sz="1900"/>
            </a:br>
            <a:endParaRPr lang="en-US" sz="1900"/>
          </a:p>
          <a:p>
            <a:pPr marL="0" indent="0">
              <a:buNone/>
            </a:pPr>
            <a:r>
              <a:rPr lang="en-US" sz="1900"/>
              <a:t>All the services are going to be finished with the help of our products and equipment.</a:t>
            </a:r>
            <a:br>
              <a:rPr lang="en-US" sz="1900"/>
            </a:br>
            <a:br>
              <a:rPr lang="en-US" sz="1900"/>
            </a:br>
            <a:r>
              <a:rPr lang="en-US" sz="1900"/>
              <a:t>The mission for our company is to provide the highest and smoothest service quality to achieve customer's happiness and always be there to do the job.</a:t>
            </a:r>
            <a:endParaRPr lang="en-US"/>
          </a:p>
        </p:txBody>
      </p:sp>
      <p:pic>
        <p:nvPicPr>
          <p:cNvPr id="4" name="Picture 3" descr="Graphical user interface, application&#10;&#10;Description automatically generated">
            <a:extLst>
              <a:ext uri="{FF2B5EF4-FFF2-40B4-BE49-F238E27FC236}">
                <a16:creationId xmlns:a16="http://schemas.microsoft.com/office/drawing/2014/main" id="{2BD33D06-E770-7B31-353E-E0D45D62C733}"/>
              </a:ext>
            </a:extLst>
          </p:cNvPr>
          <p:cNvPicPr>
            <a:picLocks noChangeAspect="1"/>
          </p:cNvPicPr>
          <p:nvPr/>
        </p:nvPicPr>
        <p:blipFill>
          <a:blip r:embed="rId3"/>
          <a:stretch>
            <a:fillRect/>
          </a:stretch>
        </p:blipFill>
        <p:spPr>
          <a:xfrm>
            <a:off x="7751616" y="2145638"/>
            <a:ext cx="3217333" cy="284384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806125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8"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0"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52" name="Group 51">
            <a:extLst>
              <a:ext uri="{FF2B5EF4-FFF2-40B4-BE49-F238E27FC236}">
                <a16:creationId xmlns:a16="http://schemas.microsoft.com/office/drawing/2014/main" id="{0F09097D-8483-4B7B-BEC5-0B86BF59F9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53" name="Graphic 9">
              <a:extLst>
                <a:ext uri="{FF2B5EF4-FFF2-40B4-BE49-F238E27FC236}">
                  <a16:creationId xmlns:a16="http://schemas.microsoft.com/office/drawing/2014/main" id="{82247417-063B-41E1-85DB-F4ACD500D0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54" name="Graphic 18">
              <a:extLst>
                <a:ext uri="{FF2B5EF4-FFF2-40B4-BE49-F238E27FC236}">
                  <a16:creationId xmlns:a16="http://schemas.microsoft.com/office/drawing/2014/main" id="{AEB16D2D-9E77-46B5-8954-6DA4C953F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55" name="Oval 54">
              <a:extLst>
                <a:ext uri="{FF2B5EF4-FFF2-40B4-BE49-F238E27FC236}">
                  <a16:creationId xmlns:a16="http://schemas.microsoft.com/office/drawing/2014/main" id="{797DABC3-02D1-4C59-AAD0-FD58A76185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56" name="Freeform: Shape 55">
              <a:extLst>
                <a:ext uri="{FF2B5EF4-FFF2-40B4-BE49-F238E27FC236}">
                  <a16:creationId xmlns:a16="http://schemas.microsoft.com/office/drawing/2014/main" id="{01A10787-EADF-482A-B968-6E8E308F5E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57" name="Oval 56">
              <a:extLst>
                <a:ext uri="{FF2B5EF4-FFF2-40B4-BE49-F238E27FC236}">
                  <a16:creationId xmlns:a16="http://schemas.microsoft.com/office/drawing/2014/main" id="{E301FCBE-C05E-491E-A4E2-85C29D705D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64894" y="1100025"/>
              <a:ext cx="4790779" cy="4790779"/>
            </a:xfrm>
            <a:prstGeom prst="ellipse">
              <a:avLst/>
            </a:prstGeom>
            <a:solidFill>
              <a:srgbClr val="FFFFFF"/>
            </a:solidFill>
            <a:ln w="38100">
              <a:solidFill>
                <a:srgbClr val="F7F7F7"/>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9"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CDC38B1-AB1F-269C-9CEF-61922707C61B}"/>
              </a:ext>
            </a:extLst>
          </p:cNvPr>
          <p:cNvSpPr>
            <a:spLocks noGrp="1"/>
          </p:cNvSpPr>
          <p:nvPr>
            <p:ph type="title"/>
          </p:nvPr>
        </p:nvSpPr>
        <p:spPr>
          <a:xfrm>
            <a:off x="1" y="-225538"/>
            <a:ext cx="9144000" cy="1325563"/>
          </a:xfrm>
        </p:spPr>
        <p:txBody>
          <a:bodyPr anchor="b">
            <a:normAutofit/>
          </a:bodyPr>
          <a:lstStyle/>
          <a:p>
            <a:pPr algn="ctr"/>
            <a:r>
              <a:rPr lang="en-GB" altLang="en-US" sz="4800" b="1" i="1"/>
              <a:t>Business / Company Overview</a:t>
            </a:r>
            <a:endParaRPr lang="en-US" sz="4800"/>
          </a:p>
        </p:txBody>
      </p:sp>
      <p:pic>
        <p:nvPicPr>
          <p:cNvPr id="4" name="Content Placeholder 3" descr="Graphical user interface, application&#10;&#10;Description automatically generated">
            <a:extLst>
              <a:ext uri="{FF2B5EF4-FFF2-40B4-BE49-F238E27FC236}">
                <a16:creationId xmlns:a16="http://schemas.microsoft.com/office/drawing/2014/main" id="{53BA2E40-F64A-2973-2B7F-D2E9B6D5EB1E}"/>
              </a:ext>
            </a:extLst>
          </p:cNvPr>
          <p:cNvPicPr>
            <a:picLocks noChangeAspect="1"/>
          </p:cNvPicPr>
          <p:nvPr/>
        </p:nvPicPr>
        <p:blipFill>
          <a:blip r:embed="rId4"/>
          <a:stretch>
            <a:fillRect/>
          </a:stretch>
        </p:blipFill>
        <p:spPr>
          <a:xfrm>
            <a:off x="7249371" y="1583305"/>
            <a:ext cx="4242836" cy="3824217"/>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aphicFrame>
        <p:nvGraphicFramePr>
          <p:cNvPr id="43" name="Content Placeholder 7">
            <a:extLst>
              <a:ext uri="{FF2B5EF4-FFF2-40B4-BE49-F238E27FC236}">
                <a16:creationId xmlns:a16="http://schemas.microsoft.com/office/drawing/2014/main" id="{06271E1E-760E-D87B-2E26-3924C263EFE3}"/>
              </a:ext>
            </a:extLst>
          </p:cNvPr>
          <p:cNvGraphicFramePr>
            <a:graphicFrameLocks noGrp="1"/>
          </p:cNvGraphicFramePr>
          <p:nvPr>
            <p:ph idx="1"/>
            <p:extLst>
              <p:ext uri="{D42A27DB-BD31-4B8C-83A1-F6EECF244321}">
                <p14:modId xmlns:p14="http://schemas.microsoft.com/office/powerpoint/2010/main" val="4143527139"/>
              </p:ext>
            </p:extLst>
          </p:nvPr>
        </p:nvGraphicFramePr>
        <p:xfrm>
          <a:off x="-69930" y="135036"/>
          <a:ext cx="7156911" cy="765165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048619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4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2" name="Group 4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3" name="Oval 4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4" name="Freeform: Shape 4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5" name="Freeform: Shape 4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6" name="Freeform: Shape 4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4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4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A7E347D-B32A-4759-B7FF-FD25A9AEE6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141"/>
            <a:ext cx="12188952" cy="6875141"/>
          </a:xfrm>
          <a:custGeom>
            <a:avLst/>
            <a:gdLst>
              <a:gd name="connsiteX0" fmla="*/ 1488154 w 12188952"/>
              <a:gd name="connsiteY0" fmla="*/ 3508108 h 6875141"/>
              <a:gd name="connsiteX1" fmla="*/ 1292116 w 12188952"/>
              <a:gd name="connsiteY1" fmla="*/ 3704145 h 6875141"/>
              <a:gd name="connsiteX2" fmla="*/ 1488154 w 12188952"/>
              <a:gd name="connsiteY2" fmla="*/ 3900182 h 6875141"/>
              <a:gd name="connsiteX3" fmla="*/ 1684192 w 12188952"/>
              <a:gd name="connsiteY3" fmla="*/ 3704145 h 6875141"/>
              <a:gd name="connsiteX4" fmla="*/ 1488154 w 12188952"/>
              <a:gd name="connsiteY4" fmla="*/ 3508108 h 6875141"/>
              <a:gd name="connsiteX5" fmla="*/ 12188951 w 12188952"/>
              <a:gd name="connsiteY5" fmla="*/ 3213837 h 6875141"/>
              <a:gd name="connsiteX6" fmla="*/ 11900948 w 12188952"/>
              <a:gd name="connsiteY6" fmla="*/ 3213837 h 6875141"/>
              <a:gd name="connsiteX7" fmla="*/ 10063117 w 12188952"/>
              <a:gd name="connsiteY7" fmla="*/ 5051668 h 6875141"/>
              <a:gd name="connsiteX8" fmla="*/ 10063117 w 12188952"/>
              <a:gd name="connsiteY8" fmla="*/ 6875141 h 6875141"/>
              <a:gd name="connsiteX9" fmla="*/ 12073153 w 12188952"/>
              <a:gd name="connsiteY9" fmla="*/ 6875141 h 6875141"/>
              <a:gd name="connsiteX10" fmla="*/ 12083467 w 12188952"/>
              <a:gd name="connsiteY10" fmla="*/ 6874620 h 6875141"/>
              <a:gd name="connsiteX11" fmla="*/ 12188951 w 12188952"/>
              <a:gd name="connsiteY11" fmla="*/ 6858522 h 6875141"/>
              <a:gd name="connsiteX12" fmla="*/ 12188951 w 12188952"/>
              <a:gd name="connsiteY12" fmla="*/ 6280730 h 6875141"/>
              <a:gd name="connsiteX13" fmla="*/ 12188952 w 12188952"/>
              <a:gd name="connsiteY13" fmla="*/ 6280729 h 6875141"/>
              <a:gd name="connsiteX14" fmla="*/ 12188952 w 12188952"/>
              <a:gd name="connsiteY14" fmla="*/ 3832194 h 6875141"/>
              <a:gd name="connsiteX15" fmla="*/ 12188951 w 12188952"/>
              <a:gd name="connsiteY15" fmla="*/ 3832194 h 6875141"/>
              <a:gd name="connsiteX16" fmla="*/ 0 w 12188952"/>
              <a:gd name="connsiteY16" fmla="*/ 2798382 h 6875141"/>
              <a:gd name="connsiteX17" fmla="*/ 0 w 12188952"/>
              <a:gd name="connsiteY17" fmla="*/ 4217834 h 6875141"/>
              <a:gd name="connsiteX18" fmla="*/ 10291 w 12188952"/>
              <a:gd name="connsiteY18" fmla="*/ 4210345 h 6875141"/>
              <a:gd name="connsiteX19" fmla="*/ 460407 w 12188952"/>
              <a:gd name="connsiteY19" fmla="*/ 3508108 h 6875141"/>
              <a:gd name="connsiteX20" fmla="*/ 10291 w 12188952"/>
              <a:gd name="connsiteY20" fmla="*/ 2805871 h 6875141"/>
              <a:gd name="connsiteX21" fmla="*/ 11563230 w 12188952"/>
              <a:gd name="connsiteY21" fmla="*/ 603215 h 6875141"/>
              <a:gd name="connsiteX22" fmla="*/ 11381044 w 12188952"/>
              <a:gd name="connsiteY22" fmla="*/ 620944 h 6875141"/>
              <a:gd name="connsiteX23" fmla="*/ 11546600 w 12188952"/>
              <a:gd name="connsiteY23" fmla="*/ 1418331 h 6875141"/>
              <a:gd name="connsiteX24" fmla="*/ 12161801 w 12188952"/>
              <a:gd name="connsiteY24" fmla="*/ 1601617 h 6875141"/>
              <a:gd name="connsiteX25" fmla="*/ 12185891 w 12188952"/>
              <a:gd name="connsiteY25" fmla="*/ 1600043 h 6875141"/>
              <a:gd name="connsiteX26" fmla="*/ 12185891 w 12188952"/>
              <a:gd name="connsiteY26" fmla="*/ 795119 h 6875141"/>
              <a:gd name="connsiteX27" fmla="*/ 12178431 w 12188952"/>
              <a:gd name="connsiteY27" fmla="*/ 786500 h 6875141"/>
              <a:gd name="connsiteX28" fmla="*/ 11563230 w 12188952"/>
              <a:gd name="connsiteY28" fmla="*/ 603215 h 6875141"/>
              <a:gd name="connsiteX29" fmla="*/ 1368216 w 12188952"/>
              <a:gd name="connsiteY29" fmla="*/ 0 h 6875141"/>
              <a:gd name="connsiteX30" fmla="*/ 0 w 12188952"/>
              <a:gd name="connsiteY30" fmla="*/ 0 h 6875141"/>
              <a:gd name="connsiteX31" fmla="*/ 0 w 12188952"/>
              <a:gd name="connsiteY31" fmla="*/ 1368215 h 6875141"/>
              <a:gd name="connsiteX32" fmla="*/ 1372241 w 12188952"/>
              <a:gd name="connsiteY32" fmla="*/ 2740456 h 6875141"/>
              <a:gd name="connsiteX33" fmla="*/ 2740456 w 12188952"/>
              <a:gd name="connsiteY33" fmla="*/ 2740456 h 6875141"/>
              <a:gd name="connsiteX34" fmla="*/ 2740456 w 12188952"/>
              <a:gd name="connsiteY34" fmla="*/ 1372240 h 6875141"/>
              <a:gd name="connsiteX35" fmla="*/ 1368216 w 12188952"/>
              <a:gd name="connsiteY35" fmla="*/ 0 h 687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88952" h="6875141">
                <a:moveTo>
                  <a:pt x="1488154" y="3508108"/>
                </a:moveTo>
                <a:cubicBezTo>
                  <a:pt x="1379885" y="3508108"/>
                  <a:pt x="1292116" y="3595877"/>
                  <a:pt x="1292116" y="3704145"/>
                </a:cubicBezTo>
                <a:cubicBezTo>
                  <a:pt x="1292116" y="3812413"/>
                  <a:pt x="1379885" y="3900182"/>
                  <a:pt x="1488154" y="3900182"/>
                </a:cubicBezTo>
                <a:cubicBezTo>
                  <a:pt x="1596423" y="3900182"/>
                  <a:pt x="1684192" y="3812413"/>
                  <a:pt x="1684192" y="3704145"/>
                </a:cubicBezTo>
                <a:cubicBezTo>
                  <a:pt x="1684192" y="3595877"/>
                  <a:pt x="1596423" y="3508108"/>
                  <a:pt x="1488154" y="3508108"/>
                </a:cubicBezTo>
                <a:close/>
                <a:moveTo>
                  <a:pt x="12188951" y="3213837"/>
                </a:moveTo>
                <a:lnTo>
                  <a:pt x="11900948" y="3213837"/>
                </a:lnTo>
                <a:cubicBezTo>
                  <a:pt x="10885931" y="3213837"/>
                  <a:pt x="10063117" y="4036651"/>
                  <a:pt x="10063117" y="5051668"/>
                </a:cubicBezTo>
                <a:lnTo>
                  <a:pt x="10063117" y="6875141"/>
                </a:lnTo>
                <a:lnTo>
                  <a:pt x="12073153" y="6875141"/>
                </a:lnTo>
                <a:lnTo>
                  <a:pt x="12083467" y="6874620"/>
                </a:lnTo>
                <a:lnTo>
                  <a:pt x="12188951" y="6858522"/>
                </a:lnTo>
                <a:lnTo>
                  <a:pt x="12188951" y="6280730"/>
                </a:lnTo>
                <a:lnTo>
                  <a:pt x="12188952" y="6280729"/>
                </a:lnTo>
                <a:lnTo>
                  <a:pt x="12188952" y="3832194"/>
                </a:lnTo>
                <a:lnTo>
                  <a:pt x="12188951" y="3832194"/>
                </a:lnTo>
                <a:close/>
                <a:moveTo>
                  <a:pt x="0" y="2798382"/>
                </a:moveTo>
                <a:lnTo>
                  <a:pt x="0" y="4217834"/>
                </a:lnTo>
                <a:lnTo>
                  <a:pt x="10291" y="4210345"/>
                </a:lnTo>
                <a:cubicBezTo>
                  <a:pt x="100314" y="4143505"/>
                  <a:pt x="460407" y="3854496"/>
                  <a:pt x="460407" y="3508108"/>
                </a:cubicBezTo>
                <a:cubicBezTo>
                  <a:pt x="460407" y="3161721"/>
                  <a:pt x="100314" y="2872711"/>
                  <a:pt x="10291" y="2805871"/>
                </a:cubicBezTo>
                <a:close/>
                <a:moveTo>
                  <a:pt x="11563230" y="603215"/>
                </a:moveTo>
                <a:cubicBezTo>
                  <a:pt x="11455784" y="606833"/>
                  <a:pt x="11381044" y="620944"/>
                  <a:pt x="11381044" y="620944"/>
                </a:cubicBezTo>
                <a:cubicBezTo>
                  <a:pt x="11381044" y="620944"/>
                  <a:pt x="11280695" y="1152426"/>
                  <a:pt x="11546600" y="1418331"/>
                </a:cubicBezTo>
                <a:cubicBezTo>
                  <a:pt x="11712792" y="1584523"/>
                  <a:pt x="11982723" y="1607645"/>
                  <a:pt x="12161801" y="1601617"/>
                </a:cubicBezTo>
                <a:lnTo>
                  <a:pt x="12185891" y="1600043"/>
                </a:lnTo>
                <a:lnTo>
                  <a:pt x="12185891" y="795119"/>
                </a:lnTo>
                <a:lnTo>
                  <a:pt x="12178431" y="786500"/>
                </a:lnTo>
                <a:cubicBezTo>
                  <a:pt x="12012240" y="620309"/>
                  <a:pt x="11742309" y="597187"/>
                  <a:pt x="11563230" y="603215"/>
                </a:cubicBezTo>
                <a:close/>
                <a:moveTo>
                  <a:pt x="1368216" y="0"/>
                </a:moveTo>
                <a:lnTo>
                  <a:pt x="0" y="0"/>
                </a:lnTo>
                <a:lnTo>
                  <a:pt x="0" y="1368215"/>
                </a:lnTo>
                <a:cubicBezTo>
                  <a:pt x="0" y="2126091"/>
                  <a:pt x="614365" y="2740456"/>
                  <a:pt x="1372241" y="2740456"/>
                </a:cubicBezTo>
                <a:lnTo>
                  <a:pt x="2740456" y="2740456"/>
                </a:lnTo>
                <a:lnTo>
                  <a:pt x="2740456" y="1372240"/>
                </a:lnTo>
                <a:cubicBezTo>
                  <a:pt x="2740456" y="614365"/>
                  <a:pt x="2126092" y="0"/>
                  <a:pt x="1368216" y="0"/>
                </a:cubicBezTo>
                <a:close/>
              </a:path>
            </a:pathLst>
          </a:cu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53" name="Background Fill">
            <a:extLst>
              <a:ext uri="{FF2B5EF4-FFF2-40B4-BE49-F238E27FC236}">
                <a16:creationId xmlns:a16="http://schemas.microsoft.com/office/drawing/2014/main" id="{681F9FCB-1E38-43E9-8567-6292F4842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pic>
        <p:nvPicPr>
          <p:cNvPr id="7" name="Content Placeholder 6" descr="Cleaning items put in grey plastic jar">
            <a:extLst>
              <a:ext uri="{FF2B5EF4-FFF2-40B4-BE49-F238E27FC236}">
                <a16:creationId xmlns:a16="http://schemas.microsoft.com/office/drawing/2014/main" id="{0AC8C5A8-7215-5A58-7E7A-7ECA8C1C7837}"/>
              </a:ext>
            </a:extLst>
          </p:cNvPr>
          <p:cNvPicPr>
            <a:picLocks noChangeAspect="1"/>
          </p:cNvPicPr>
          <p:nvPr/>
        </p:nvPicPr>
        <p:blipFill rotWithShape="1">
          <a:blip r:embed="rId4">
            <a:alphaModFix/>
          </a:blip>
          <a:srcRect t="3887" r="-1" b="8542"/>
          <a:stretch/>
        </p:blipFill>
        <p:spPr>
          <a:xfrm>
            <a:off x="3059" y="10"/>
            <a:ext cx="12188941" cy="6857990"/>
          </a:xfrm>
          <a:prstGeom prst="rect">
            <a:avLst/>
          </a:prstGeom>
        </p:spPr>
      </p:pic>
      <p:sp>
        <p:nvSpPr>
          <p:cNvPr id="55" name="Rectangle 54">
            <a:extLst>
              <a:ext uri="{FF2B5EF4-FFF2-40B4-BE49-F238E27FC236}">
                <a16:creationId xmlns:a16="http://schemas.microsoft.com/office/drawing/2014/main" id="{ED029D64-BBDD-43FA-92CF-C6BF51514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58714" y="258715"/>
            <a:ext cx="6858000" cy="6340569"/>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ame 56">
            <a:extLst>
              <a:ext uri="{FF2B5EF4-FFF2-40B4-BE49-F238E27FC236}">
                <a16:creationId xmlns:a16="http://schemas.microsoft.com/office/drawing/2014/main" id="{DF862680-7FF3-4F94-B3EC-A17BECACFD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5" y="0"/>
            <a:ext cx="12188190" cy="6875141"/>
          </a:xfrm>
          <a:prstGeom prst="frame">
            <a:avLst>
              <a:gd name="adj1" fmla="val 9075"/>
            </a:avLst>
          </a:prstGeom>
          <a:solidFill>
            <a:schemeClr val="bg2"/>
          </a:solidFill>
          <a:ln w="9525" cap="flat">
            <a:noFill/>
            <a:prstDash val="solid"/>
            <a:miter/>
          </a:ln>
        </p:spPr>
        <p:txBody>
          <a:bodyPr rtlCol="0" anchor="ctr"/>
          <a:lstStyle/>
          <a:p>
            <a:endParaRPr lang="en-US"/>
          </a:p>
        </p:txBody>
      </p:sp>
      <p:sp>
        <p:nvSpPr>
          <p:cNvPr id="59" name="Frame 58">
            <a:extLst>
              <a:ext uri="{FF2B5EF4-FFF2-40B4-BE49-F238E27FC236}">
                <a16:creationId xmlns:a16="http://schemas.microsoft.com/office/drawing/2014/main" id="{E579D572-0B2B-49CD-A3A7-BE6B3FD44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5" y="0"/>
            <a:ext cx="12194205" cy="6875141"/>
          </a:xfrm>
          <a:prstGeom prst="frame">
            <a:avLst>
              <a:gd name="adj1" fmla="val 9075"/>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 name="Title 1">
            <a:extLst>
              <a:ext uri="{FF2B5EF4-FFF2-40B4-BE49-F238E27FC236}">
                <a16:creationId xmlns:a16="http://schemas.microsoft.com/office/drawing/2014/main" id="{31C4FED6-D423-332A-5503-3178033AA3AB}"/>
              </a:ext>
            </a:extLst>
          </p:cNvPr>
          <p:cNvSpPr>
            <a:spLocks noGrp="1"/>
          </p:cNvSpPr>
          <p:nvPr>
            <p:ph type="title"/>
          </p:nvPr>
        </p:nvSpPr>
        <p:spPr>
          <a:xfrm>
            <a:off x="340144" y="756521"/>
            <a:ext cx="6520362" cy="2530181"/>
          </a:xfrm>
        </p:spPr>
        <p:txBody>
          <a:bodyPr vert="horz" lIns="91440" tIns="45720" rIns="91440" bIns="45720" rtlCol="0" anchor="b">
            <a:noAutofit/>
          </a:bodyPr>
          <a:lstStyle/>
          <a:p>
            <a:pPr algn="ctr"/>
            <a:r>
              <a:rPr lang="en-US" altLang="en-US" sz="5400" b="1" i="1">
                <a:solidFill>
                  <a:srgbClr val="FFFFFF"/>
                </a:solidFill>
              </a:rPr>
              <a:t>Products </a:t>
            </a:r>
            <a:br>
              <a:rPr lang="en-US" altLang="en-US" sz="5400" b="1" i="1">
                <a:solidFill>
                  <a:srgbClr val="FFFFFF"/>
                </a:solidFill>
              </a:rPr>
            </a:br>
            <a:r>
              <a:rPr lang="en-US" altLang="en-US" sz="5400" b="1" i="1">
                <a:solidFill>
                  <a:srgbClr val="FFFFFF"/>
                </a:solidFill>
              </a:rPr>
              <a:t>and </a:t>
            </a:r>
            <a:br>
              <a:rPr lang="en-US" altLang="en-US" sz="5400" b="1" i="1">
                <a:solidFill>
                  <a:srgbClr val="FFFFFF"/>
                </a:solidFill>
              </a:rPr>
            </a:br>
            <a:r>
              <a:rPr lang="en-US" altLang="en-US" sz="5400" b="1" i="1">
                <a:solidFill>
                  <a:srgbClr val="FFFFFF"/>
                </a:solidFill>
              </a:rPr>
              <a:t>Services</a:t>
            </a:r>
            <a:endParaRPr lang="en-US" sz="5400">
              <a:solidFill>
                <a:srgbClr val="FFFFFF"/>
              </a:solidFill>
            </a:endParaRPr>
          </a:p>
        </p:txBody>
      </p:sp>
      <p:grpSp>
        <p:nvGrpSpPr>
          <p:cNvPr id="61" name="Group 60">
            <a:extLst>
              <a:ext uri="{FF2B5EF4-FFF2-40B4-BE49-F238E27FC236}">
                <a16:creationId xmlns:a16="http://schemas.microsoft.com/office/drawing/2014/main" id="{85615CD2-01A9-44A9-8364-A8B932AF18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62" name="Oval 61">
              <a:extLst>
                <a:ext uri="{FF2B5EF4-FFF2-40B4-BE49-F238E27FC236}">
                  <a16:creationId xmlns:a16="http://schemas.microsoft.com/office/drawing/2014/main" id="{A1BC4001-247E-4353-B6CE-DE2878132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3" name="Freeform: Shape 62">
              <a:extLst>
                <a:ext uri="{FF2B5EF4-FFF2-40B4-BE49-F238E27FC236}">
                  <a16:creationId xmlns:a16="http://schemas.microsoft.com/office/drawing/2014/main" id="{47841841-5F39-40CA-B1EF-A532C6C01A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4" name="Freeform: Shape 63">
              <a:extLst>
                <a:ext uri="{FF2B5EF4-FFF2-40B4-BE49-F238E27FC236}">
                  <a16:creationId xmlns:a16="http://schemas.microsoft.com/office/drawing/2014/main" id="{806EDE1F-CD1C-4367-B2F5-48297FD5D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a:p>
          </p:txBody>
        </p:sp>
        <p:sp>
          <p:nvSpPr>
            <p:cNvPr id="65" name="Graphic 9">
              <a:extLst>
                <a:ext uri="{FF2B5EF4-FFF2-40B4-BE49-F238E27FC236}">
                  <a16:creationId xmlns:a16="http://schemas.microsoft.com/office/drawing/2014/main" id="{C719AE17-F824-4E30-8BCD-539517496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6" name="Graphic 9">
              <a:extLst>
                <a:ext uri="{FF2B5EF4-FFF2-40B4-BE49-F238E27FC236}">
                  <a16:creationId xmlns:a16="http://schemas.microsoft.com/office/drawing/2014/main" id="{8F20A2C8-A4D8-4C36-A82C-D7468AA8AF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grpSp>
    </p:spTree>
    <p:extLst>
      <p:ext uri="{BB962C8B-B14F-4D97-AF65-F5344CB8AC3E}">
        <p14:creationId xmlns:p14="http://schemas.microsoft.com/office/powerpoint/2010/main" val="1062618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DA15E544-9DED-F8FE-59FC-CB21D1ABDAEE}"/>
              </a:ext>
            </a:extLst>
          </p:cNvPr>
          <p:cNvSpPr/>
          <p:nvPr/>
        </p:nvSpPr>
        <p:spPr>
          <a:xfrm>
            <a:off x="7114132" y="1346835"/>
            <a:ext cx="4899897" cy="3459271"/>
          </a:xfrm>
          <a:prstGeom prst="rect">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sp>
      <p:pic>
        <p:nvPicPr>
          <p:cNvPr id="7170" name="Picture 2" descr="Bin Cleaning Services - Fluid Hygiene">
            <a:extLst>
              <a:ext uri="{FF2B5EF4-FFF2-40B4-BE49-F238E27FC236}">
                <a16:creationId xmlns:a16="http://schemas.microsoft.com/office/drawing/2014/main" id="{BCD825E3-FF29-5C39-4D89-8CD3501753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653" y="1114425"/>
            <a:ext cx="6608087" cy="455771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TextBox 1">
            <a:extLst>
              <a:ext uri="{FF2B5EF4-FFF2-40B4-BE49-F238E27FC236}">
                <a16:creationId xmlns:a16="http://schemas.microsoft.com/office/drawing/2014/main" id="{7854F231-93E7-D4ED-2434-25E3B318D191}"/>
              </a:ext>
            </a:extLst>
          </p:cNvPr>
          <p:cNvSpPr txBox="1"/>
          <p:nvPr/>
        </p:nvSpPr>
        <p:spPr>
          <a:xfrm>
            <a:off x="7559267" y="1922308"/>
            <a:ext cx="382260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Bin sterilise:</a:t>
            </a:r>
          </a:p>
          <a:p>
            <a:endParaRPr lang="en-GB"/>
          </a:p>
          <a:p>
            <a:pPr marL="285750" indent="-285750">
              <a:buFont typeface="Arial" panose="020B0604020202020204" pitchFamily="34" charset="0"/>
              <a:buChar char="•"/>
            </a:pPr>
            <a:r>
              <a:rPr lang="en-GB"/>
              <a:t>We come, we clean, and we disinfect</a:t>
            </a:r>
          </a:p>
          <a:p>
            <a:pPr marL="285750" indent="-285750">
              <a:buFont typeface="Arial"/>
              <a:buChar char="•"/>
            </a:pPr>
            <a:r>
              <a:rPr lang="en-GB"/>
              <a:t>Killing 99% of bacteria</a:t>
            </a:r>
          </a:p>
          <a:p>
            <a:pPr marL="285750" indent="-285750">
              <a:buFont typeface="Arial"/>
              <a:buChar char="•"/>
            </a:pPr>
            <a:r>
              <a:rPr lang="en-GB"/>
              <a:t>Leaving no mess behind</a:t>
            </a:r>
          </a:p>
          <a:p>
            <a:pPr marL="285750" indent="-285750">
              <a:buFont typeface="Arial"/>
              <a:buChar char="•"/>
            </a:pPr>
            <a:r>
              <a:rPr lang="en-GB"/>
              <a:t>Leaving no unpleasant smell</a:t>
            </a:r>
          </a:p>
          <a:p>
            <a:pPr marL="285750" indent="-285750">
              <a:buFont typeface="Arial"/>
              <a:buChar char="•"/>
            </a:pPr>
            <a:r>
              <a:rPr lang="en-GB"/>
              <a:t>100% biodegradable products</a:t>
            </a:r>
          </a:p>
        </p:txBody>
      </p:sp>
    </p:spTree>
    <p:extLst>
      <p:ext uri="{BB962C8B-B14F-4D97-AF65-F5344CB8AC3E}">
        <p14:creationId xmlns:p14="http://schemas.microsoft.com/office/powerpoint/2010/main" val="1552409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EE44F57B-D648-7048-4D23-5338ABC9E852}"/>
              </a:ext>
            </a:extLst>
          </p:cNvPr>
          <p:cNvGrpSpPr/>
          <p:nvPr/>
        </p:nvGrpSpPr>
        <p:grpSpPr>
          <a:xfrm>
            <a:off x="6700838" y="1842258"/>
            <a:ext cx="4731988" cy="3173484"/>
            <a:chOff x="4826993" y="1093956"/>
            <a:chExt cx="4387152" cy="2632291"/>
          </a:xfrm>
        </p:grpSpPr>
        <p:sp>
          <p:nvSpPr>
            <p:cNvPr id="5" name="Rectangle 4">
              <a:extLst>
                <a:ext uri="{FF2B5EF4-FFF2-40B4-BE49-F238E27FC236}">
                  <a16:creationId xmlns:a16="http://schemas.microsoft.com/office/drawing/2014/main" id="{F3A922E9-3B02-49CE-69B0-E782897FEA0D}"/>
                </a:ext>
              </a:extLst>
            </p:cNvPr>
            <p:cNvSpPr/>
            <p:nvPr/>
          </p:nvSpPr>
          <p:spPr>
            <a:xfrm>
              <a:off x="4826993" y="1093956"/>
              <a:ext cx="4387152" cy="2632291"/>
            </a:xfrm>
            <a:prstGeom prst="rect">
              <a:avLst/>
            </a:prstGeom>
          </p:spPr>
          <p:style>
            <a:lnRef idx="2">
              <a:schemeClr val="lt1">
                <a:hueOff val="0"/>
                <a:satOff val="0"/>
                <a:lumOff val="0"/>
                <a:alphaOff val="0"/>
              </a:schemeClr>
            </a:lnRef>
            <a:fillRef idx="1">
              <a:schemeClr val="accent5">
                <a:hueOff val="730559"/>
                <a:satOff val="-4866"/>
                <a:lumOff val="-7712"/>
                <a:alphaOff val="0"/>
              </a:schemeClr>
            </a:fillRef>
            <a:effectRef idx="0">
              <a:schemeClr val="accent5">
                <a:hueOff val="730559"/>
                <a:satOff val="-4866"/>
                <a:lumOff val="-7712"/>
                <a:alphaOff val="0"/>
              </a:schemeClr>
            </a:effectRef>
            <a:fontRef idx="minor">
              <a:schemeClr val="lt1"/>
            </a:fontRef>
          </p:style>
        </p:sp>
        <p:sp>
          <p:nvSpPr>
            <p:cNvPr id="6" name="TextBox 5">
              <a:extLst>
                <a:ext uri="{FF2B5EF4-FFF2-40B4-BE49-F238E27FC236}">
                  <a16:creationId xmlns:a16="http://schemas.microsoft.com/office/drawing/2014/main" id="{F4887D36-D4DC-6E8C-2214-91B71FB27E65}"/>
                </a:ext>
              </a:extLst>
            </p:cNvPr>
            <p:cNvSpPr txBox="1"/>
            <p:nvPr/>
          </p:nvSpPr>
          <p:spPr>
            <a:xfrm>
              <a:off x="4826993" y="1093956"/>
              <a:ext cx="4387152" cy="2632291"/>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defTabSz="711200">
                <a:lnSpc>
                  <a:spcPct val="90000"/>
                </a:lnSpc>
                <a:spcBef>
                  <a:spcPct val="0"/>
                </a:spcBef>
                <a:spcAft>
                  <a:spcPct val="35000"/>
                </a:spcAft>
              </a:pPr>
              <a:r>
                <a:rPr lang="en-GB" sz="2000" b="1" kern="1200"/>
                <a:t>     Windows clean:</a:t>
              </a:r>
              <a:r>
                <a:rPr lang="en-GB" sz="2000" b="1"/>
                <a:t>  </a:t>
              </a:r>
              <a:endParaRPr lang="en-GB" sz="2000" b="1" kern="1200"/>
            </a:p>
            <a:p>
              <a:pPr lvl="0" defTabSz="711200">
                <a:lnSpc>
                  <a:spcPct val="90000"/>
                </a:lnSpc>
                <a:spcBef>
                  <a:spcPct val="0"/>
                </a:spcBef>
                <a:spcAft>
                  <a:spcPct val="35000"/>
                </a:spcAft>
              </a:pPr>
              <a:endParaRPr lang="en-GB" sz="2000" b="1"/>
            </a:p>
            <a:p>
              <a:pPr marL="342900" lvl="0" indent="-342900" defTabSz="711200">
                <a:lnSpc>
                  <a:spcPct val="90000"/>
                </a:lnSpc>
                <a:spcBef>
                  <a:spcPct val="0"/>
                </a:spcBef>
                <a:spcAft>
                  <a:spcPct val="35000"/>
                </a:spcAft>
                <a:buFont typeface="Arial" panose="020B0604020202020204" pitchFamily="34" charset="0"/>
                <a:buChar char="•"/>
              </a:pPr>
              <a:r>
                <a:rPr lang="en-GB" sz="2000" kern="1200"/>
                <a:t>Cleaning windows outside</a:t>
              </a:r>
            </a:p>
            <a:p>
              <a:pPr marL="342900" indent="-342900" defTabSz="711200">
                <a:lnSpc>
                  <a:spcPct val="90000"/>
                </a:lnSpc>
                <a:spcBef>
                  <a:spcPct val="0"/>
                </a:spcBef>
                <a:spcAft>
                  <a:spcPct val="35000"/>
                </a:spcAft>
                <a:buFont typeface="Arial" panose="020B0604020202020204" pitchFamily="34" charset="0"/>
                <a:buChar char="•"/>
              </a:pPr>
              <a:r>
                <a:rPr lang="en-GB" sz="2000"/>
                <a:t>Specialised window cleaning equipment</a:t>
              </a:r>
              <a:endParaRPr lang="en-GB" sz="2000" kern="1200"/>
            </a:p>
            <a:p>
              <a:pPr marL="342900" lvl="0" indent="-342900" defTabSz="711200">
                <a:lnSpc>
                  <a:spcPct val="90000"/>
                </a:lnSpc>
                <a:spcBef>
                  <a:spcPct val="0"/>
                </a:spcBef>
                <a:spcAft>
                  <a:spcPct val="35000"/>
                </a:spcAft>
                <a:buFont typeface="Arial" panose="020B0604020202020204" pitchFamily="34" charset="0"/>
                <a:buChar char="•"/>
              </a:pPr>
              <a:r>
                <a:rPr lang="en-GB" sz="2000" kern="1200"/>
                <a:t>We will leave the windows shiny and streak-free</a:t>
              </a:r>
              <a:endParaRPr lang="en-US" sz="2000" kern="1200"/>
            </a:p>
          </p:txBody>
        </p:sp>
      </p:grpSp>
      <p:pic>
        <p:nvPicPr>
          <p:cNvPr id="9218" name="Picture 2" descr="How to Clean Outside Windows You can't Reach - LivingProofMag">
            <a:extLst>
              <a:ext uri="{FF2B5EF4-FFF2-40B4-BE49-F238E27FC236}">
                <a16:creationId xmlns:a16="http://schemas.microsoft.com/office/drawing/2014/main" id="{D856B11A-9C2E-1574-4EDB-E33C6AEF572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025" y="1343025"/>
            <a:ext cx="6258868" cy="3943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679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3685F2B5-AD5B-2334-1DC7-C808503639E2}"/>
              </a:ext>
            </a:extLst>
          </p:cNvPr>
          <p:cNvGrpSpPr/>
          <p:nvPr/>
        </p:nvGrpSpPr>
        <p:grpSpPr>
          <a:xfrm>
            <a:off x="275775" y="1392331"/>
            <a:ext cx="11753819" cy="4801870"/>
            <a:chOff x="-6454438" y="4164963"/>
            <a:chExt cx="10842714" cy="3367254"/>
          </a:xfrm>
        </p:grpSpPr>
        <p:sp>
          <p:nvSpPr>
            <p:cNvPr id="5" name="Rectangle 4">
              <a:extLst>
                <a:ext uri="{FF2B5EF4-FFF2-40B4-BE49-F238E27FC236}">
                  <a16:creationId xmlns:a16="http://schemas.microsoft.com/office/drawing/2014/main" id="{02820BCA-D2A9-811C-9E4F-3D1AE5AC8608}"/>
                </a:ext>
              </a:extLst>
            </p:cNvPr>
            <p:cNvSpPr/>
            <p:nvPr/>
          </p:nvSpPr>
          <p:spPr>
            <a:xfrm>
              <a:off x="1124" y="4164963"/>
              <a:ext cx="4387152" cy="2632291"/>
            </a:xfrm>
            <a:prstGeom prst="rect">
              <a:avLst/>
            </a:prstGeom>
          </p:spPr>
          <p:style>
            <a:lnRef idx="2">
              <a:schemeClr val="lt1">
                <a:hueOff val="0"/>
                <a:satOff val="0"/>
                <a:lumOff val="0"/>
                <a:alphaOff val="0"/>
              </a:schemeClr>
            </a:lnRef>
            <a:fillRef idx="1">
              <a:schemeClr val="accent5">
                <a:hueOff val="1461119"/>
                <a:satOff val="-9732"/>
                <a:lumOff val="-15425"/>
                <a:alphaOff val="0"/>
              </a:schemeClr>
            </a:fillRef>
            <a:effectRef idx="0">
              <a:schemeClr val="accent5">
                <a:hueOff val="1461119"/>
                <a:satOff val="-9732"/>
                <a:lumOff val="-15425"/>
                <a:alphaOff val="0"/>
              </a:schemeClr>
            </a:effectRef>
            <a:fontRef idx="minor">
              <a:schemeClr val="lt1"/>
            </a:fontRef>
          </p:style>
        </p:sp>
        <p:sp>
          <p:nvSpPr>
            <p:cNvPr id="6" name="TextBox 5">
              <a:extLst>
                <a:ext uri="{FF2B5EF4-FFF2-40B4-BE49-F238E27FC236}">
                  <a16:creationId xmlns:a16="http://schemas.microsoft.com/office/drawing/2014/main" id="{9A33A6A0-6431-CDBA-6598-B2397517E5D2}"/>
                </a:ext>
              </a:extLst>
            </p:cNvPr>
            <p:cNvSpPr txBox="1"/>
            <p:nvPr/>
          </p:nvSpPr>
          <p:spPr>
            <a:xfrm>
              <a:off x="-6454438" y="5593272"/>
              <a:ext cx="2297913" cy="193894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0960" tIns="60960" rIns="60960" bIns="60960" numCol="1" spcCol="1270" anchor="ctr" anchorCtr="0">
              <a:noAutofit/>
            </a:bodyPr>
            <a:lstStyle/>
            <a:p>
              <a:pPr algn="ctr" defTabSz="711200">
                <a:lnSpc>
                  <a:spcPct val="90000"/>
                </a:lnSpc>
                <a:spcBef>
                  <a:spcPct val="0"/>
                </a:spcBef>
                <a:spcAft>
                  <a:spcPct val="35000"/>
                </a:spcAft>
              </a:pPr>
              <a:r>
                <a:rPr lang="en-GB" sz="2000" b="1" kern="1200"/>
                <a:t>Driveway clean:</a:t>
              </a:r>
              <a:br>
                <a:rPr lang="en-GB" sz="2000" b="1"/>
              </a:br>
              <a:endParaRPr lang="en-GB" sz="2000" b="1"/>
            </a:p>
            <a:p>
              <a:pPr algn="ctr" defTabSz="711200">
                <a:lnSpc>
                  <a:spcPct val="90000"/>
                </a:lnSpc>
                <a:spcBef>
                  <a:spcPct val="0"/>
                </a:spcBef>
                <a:spcAft>
                  <a:spcPct val="35000"/>
                </a:spcAft>
              </a:pPr>
              <a:br>
                <a:rPr lang="en-GB" sz="2000" b="1"/>
              </a:br>
              <a:endParaRPr lang="en-GB" sz="2000" b="1"/>
            </a:p>
            <a:p>
              <a:pPr algn="ctr" defTabSz="711200">
                <a:lnSpc>
                  <a:spcPct val="90000"/>
                </a:lnSpc>
                <a:spcBef>
                  <a:spcPct val="0"/>
                </a:spcBef>
                <a:spcAft>
                  <a:spcPct val="35000"/>
                </a:spcAft>
              </a:pPr>
              <a:endParaRPr lang="en-GB" sz="2000" b="1"/>
            </a:p>
            <a:p>
              <a:pPr marL="342900" indent="-342900" algn="ctr" defTabSz="711200">
                <a:lnSpc>
                  <a:spcPct val="90000"/>
                </a:lnSpc>
                <a:spcBef>
                  <a:spcPct val="0"/>
                </a:spcBef>
                <a:spcAft>
                  <a:spcPct val="35000"/>
                </a:spcAft>
                <a:buFont typeface="Arial" panose="020B0604020202020204" pitchFamily="34" charset="0"/>
                <a:buChar char="•"/>
              </a:pPr>
              <a:endParaRPr lang="en-GB" sz="2000" b="1"/>
            </a:p>
          </p:txBody>
        </p:sp>
      </p:grpSp>
      <p:pic>
        <p:nvPicPr>
          <p:cNvPr id="10242" name="Picture 2" descr="A Beginner's Guide On How To Pressure Wash A Driveway | Washh">
            <a:extLst>
              <a:ext uri="{FF2B5EF4-FFF2-40B4-BE49-F238E27FC236}">
                <a16:creationId xmlns:a16="http://schemas.microsoft.com/office/drawing/2014/main" id="{DDF87B39-8655-EC2D-2F43-795827BBCD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2725" y="1170466"/>
            <a:ext cx="6770373" cy="4517067"/>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8393CDC2-1A64-90E0-9ABA-D2CAB7F16DA1}"/>
              </a:ext>
            </a:extLst>
          </p:cNvPr>
          <p:cNvSpPr txBox="1"/>
          <p:nvPr/>
        </p:nvSpPr>
        <p:spPr>
          <a:xfrm>
            <a:off x="7530353" y="2132320"/>
            <a:ext cx="4644117"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Driveway cleaning:</a:t>
            </a:r>
          </a:p>
          <a:p>
            <a:endParaRPr lang="en-GB"/>
          </a:p>
          <a:p>
            <a:pPr marL="285750" indent="-285750">
              <a:buFont typeface="Arial"/>
              <a:buChar char="•"/>
            </a:pPr>
            <a:r>
              <a:rPr lang="en-GB"/>
              <a:t>The changing in seasons</a:t>
            </a:r>
          </a:p>
          <a:p>
            <a:pPr marL="285750" indent="-285750">
              <a:buFont typeface="Arial"/>
              <a:buChar char="•"/>
            </a:pPr>
            <a:r>
              <a:rPr lang="en-GB"/>
              <a:t>Specialised equipment </a:t>
            </a:r>
          </a:p>
          <a:p>
            <a:pPr marL="285750" indent="-285750">
              <a:buFont typeface="Arial"/>
              <a:buChar char="•"/>
            </a:pPr>
            <a:r>
              <a:rPr lang="en-GB"/>
              <a:t>100% biodegradable products</a:t>
            </a:r>
          </a:p>
          <a:p>
            <a:pPr marL="285750" indent="-285750">
              <a:buFont typeface="Arial"/>
              <a:buChar char="•"/>
            </a:pPr>
            <a:r>
              <a:rPr lang="en-GB"/>
              <a:t>Removing unwanted weed and moss</a:t>
            </a:r>
          </a:p>
          <a:p>
            <a:pPr marL="285750" indent="-285750">
              <a:buFont typeface="Arial"/>
              <a:buChar char="•"/>
            </a:pPr>
            <a:r>
              <a:rPr lang="en-GB"/>
              <a:t>Leaving driveways fresh and revitalised</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4053585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15"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17" name="Rectangle 16">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07BD43-6732-668F-B27B-AE7A9349808E}"/>
              </a:ext>
            </a:extLst>
          </p:cNvPr>
          <p:cNvSpPr>
            <a:spLocks noGrp="1"/>
          </p:cNvSpPr>
          <p:nvPr>
            <p:ph type="title"/>
          </p:nvPr>
        </p:nvSpPr>
        <p:spPr>
          <a:xfrm>
            <a:off x="723619" y="118919"/>
            <a:ext cx="10741713" cy="1360767"/>
          </a:xfrm>
        </p:spPr>
        <p:txBody>
          <a:bodyPr>
            <a:normAutofit/>
          </a:bodyPr>
          <a:lstStyle/>
          <a:p>
            <a:pPr algn="ctr"/>
            <a:r>
              <a:rPr lang="en-GB" altLang="en-US">
                <a:solidFill>
                  <a:schemeClr val="tx2"/>
                </a:solidFill>
              </a:rPr>
              <a:t>Market Audit-SWOT Analysis</a:t>
            </a:r>
            <a:endParaRPr lang="en-US">
              <a:solidFill>
                <a:schemeClr val="tx2"/>
              </a:solidFill>
            </a:endParaRPr>
          </a:p>
        </p:txBody>
      </p:sp>
      <p:graphicFrame>
        <p:nvGraphicFramePr>
          <p:cNvPr id="4" name="Content Placeholder 3">
            <a:extLst>
              <a:ext uri="{FF2B5EF4-FFF2-40B4-BE49-F238E27FC236}">
                <a16:creationId xmlns:a16="http://schemas.microsoft.com/office/drawing/2014/main" id="{6B71B519-6121-B7B1-70DF-E7C3D8EBD94F}"/>
              </a:ext>
            </a:extLst>
          </p:cNvPr>
          <p:cNvGraphicFramePr>
            <a:graphicFrameLocks noGrp="1"/>
          </p:cNvGraphicFramePr>
          <p:nvPr>
            <p:ph idx="1"/>
            <p:extLst>
              <p:ext uri="{D42A27DB-BD31-4B8C-83A1-F6EECF244321}">
                <p14:modId xmlns:p14="http://schemas.microsoft.com/office/powerpoint/2010/main" val="378111717"/>
              </p:ext>
            </p:extLst>
          </p:nvPr>
        </p:nvGraphicFramePr>
        <p:xfrm>
          <a:off x="455676" y="1479687"/>
          <a:ext cx="11279124" cy="4782435"/>
        </p:xfrm>
        <a:graphic>
          <a:graphicData uri="http://schemas.openxmlformats.org/drawingml/2006/table">
            <a:tbl>
              <a:tblPr firstRow="1" firstCol="1">
                <a:tableStyleId>{D113A9D2-9D6B-4929-AA2D-F23B5EE8CBE7}</a:tableStyleId>
              </a:tblPr>
              <a:tblGrid>
                <a:gridCol w="6431193">
                  <a:extLst>
                    <a:ext uri="{9D8B030D-6E8A-4147-A177-3AD203B41FA5}">
                      <a16:colId xmlns:a16="http://schemas.microsoft.com/office/drawing/2014/main" val="3533871457"/>
                    </a:ext>
                  </a:extLst>
                </a:gridCol>
                <a:gridCol w="4847931">
                  <a:extLst>
                    <a:ext uri="{9D8B030D-6E8A-4147-A177-3AD203B41FA5}">
                      <a16:colId xmlns:a16="http://schemas.microsoft.com/office/drawing/2014/main" val="3682031685"/>
                    </a:ext>
                  </a:extLst>
                </a:gridCol>
              </a:tblGrid>
              <a:tr h="2513478">
                <a:tc>
                  <a:txBody>
                    <a:bodyPr/>
                    <a:lstStyle/>
                    <a:p>
                      <a:r>
                        <a:rPr lang="en-GB" sz="1200" b="1" u="sng">
                          <a:effectLst/>
                        </a:rPr>
                        <a:t>Strengths</a:t>
                      </a:r>
                      <a:endParaRPr lang="en-GB" sz="1400" b="1">
                        <a:effectLst/>
                      </a:endParaRPr>
                    </a:p>
                    <a:p>
                      <a:pPr marL="342900" lvl="0" indent="-342900">
                        <a:buFont typeface="Symbol" pitchFamily="2" charset="2"/>
                        <a:buChar char=""/>
                      </a:pPr>
                      <a:r>
                        <a:rPr lang="en-GB" sz="1200" b="1">
                          <a:effectLst/>
                        </a:rPr>
                        <a:t>Cheap to start</a:t>
                      </a:r>
                      <a:endParaRPr lang="en-GB" sz="1400" b="1">
                        <a:effectLst/>
                      </a:endParaRPr>
                    </a:p>
                    <a:p>
                      <a:pPr marL="342900" lvl="0" indent="-342900">
                        <a:buFont typeface="Symbol" pitchFamily="2" charset="2"/>
                        <a:buChar char=""/>
                      </a:pPr>
                      <a:r>
                        <a:rPr lang="en-GB" sz="1200" b="1">
                          <a:effectLst/>
                        </a:rPr>
                        <a:t>Not many competitors</a:t>
                      </a:r>
                      <a:endParaRPr lang="en-GB" sz="1400" b="1">
                        <a:effectLst/>
                      </a:endParaRPr>
                    </a:p>
                    <a:p>
                      <a:pPr marL="342900" lvl="0" indent="-342900">
                        <a:buFont typeface="Symbol" pitchFamily="2" charset="2"/>
                        <a:buChar char=""/>
                      </a:pPr>
                      <a:r>
                        <a:rPr lang="en-GB" sz="1200" b="1">
                          <a:effectLst/>
                        </a:rPr>
                        <a:t>Equipment easy to obtain</a:t>
                      </a:r>
                      <a:endParaRPr lang="en-GB" sz="1400" b="1">
                        <a:effectLst/>
                      </a:endParaRPr>
                    </a:p>
                    <a:p>
                      <a:pPr marL="342900" lvl="0" indent="-342900">
                        <a:buFont typeface="Symbol" pitchFamily="2" charset="2"/>
                        <a:buChar char=""/>
                      </a:pPr>
                      <a:r>
                        <a:rPr lang="en-GB" sz="1200" b="1">
                          <a:effectLst/>
                        </a:rPr>
                        <a:t>Optional Services</a:t>
                      </a:r>
                      <a:endParaRPr lang="en-GB" sz="1400" b="1">
                        <a:effectLst/>
                      </a:endParaRPr>
                    </a:p>
                    <a:p>
                      <a:pPr marL="342900" lvl="0" indent="-342900">
                        <a:buFont typeface="Symbol" pitchFamily="2" charset="2"/>
                        <a:buChar char=""/>
                      </a:pPr>
                      <a:r>
                        <a:rPr lang="en-GB" sz="1200" b="1">
                          <a:effectLst/>
                        </a:rPr>
                        <a:t>Mobile service</a:t>
                      </a:r>
                      <a:endParaRPr lang="en-GB" sz="1400" b="1">
                        <a:effectLst/>
                      </a:endParaRPr>
                    </a:p>
                    <a:p>
                      <a:pPr marL="342900" lvl="0" indent="-342900">
                        <a:buFont typeface="Symbol" pitchFamily="2" charset="2"/>
                        <a:buChar char=""/>
                      </a:pPr>
                      <a:r>
                        <a:rPr lang="en-GB" sz="1200" b="1">
                          <a:effectLst/>
                        </a:rPr>
                        <a:t>Cheap Overheads</a:t>
                      </a:r>
                      <a:endParaRPr lang="en-GB" sz="1400" b="1">
                        <a:effectLst/>
                      </a:endParaRPr>
                    </a:p>
                    <a:p>
                      <a:pPr marL="342900" lvl="0" indent="-342900">
                        <a:buFont typeface="Symbol" pitchFamily="2" charset="2"/>
                        <a:buChar char=""/>
                      </a:pPr>
                      <a:r>
                        <a:rPr lang="en-GB" sz="1200" b="1">
                          <a:effectLst/>
                        </a:rPr>
                        <a:t>Reasonably Priced Quotations</a:t>
                      </a:r>
                      <a:endParaRPr lang="en-GB" sz="1400" b="1">
                        <a:effectLst/>
                      </a:endParaRPr>
                    </a:p>
                    <a:p>
                      <a:pPr marL="342900" lvl="0" indent="-342900">
                        <a:buFont typeface="Symbol" pitchFamily="2" charset="2"/>
                        <a:buChar char=""/>
                      </a:pPr>
                      <a:r>
                        <a:rPr lang="en-GB" sz="1200" b="1">
                          <a:effectLst/>
                        </a:rPr>
                        <a:t>Ability to Diversify and offer other services.</a:t>
                      </a:r>
                      <a:endParaRPr lang="en-GB" sz="1400" b="1">
                        <a:effectLst/>
                      </a:endParaRPr>
                    </a:p>
                    <a:p>
                      <a:pPr marL="342900" lvl="0" indent="-342900">
                        <a:lnSpc>
                          <a:spcPct val="107000"/>
                        </a:lnSpc>
                        <a:buFont typeface="Symbol" pitchFamily="2" charset="2"/>
                        <a:buChar char=""/>
                      </a:pPr>
                      <a:r>
                        <a:rPr lang="en-GB" sz="1200" b="1">
                          <a:effectLst/>
                        </a:rPr>
                        <a:t>Limited company</a:t>
                      </a:r>
                      <a:endParaRPr lang="en-GB" sz="1400" b="1">
                        <a:effectLst/>
                      </a:endParaRPr>
                    </a:p>
                  </a:txBody>
                  <a:tcPr marL="74256" marR="74256" marT="0" marB="0"/>
                </a:tc>
                <a:tc>
                  <a:txBody>
                    <a:bodyPr/>
                    <a:lstStyle/>
                    <a:p>
                      <a:r>
                        <a:rPr lang="en-GB" sz="1200" b="1" u="sng">
                          <a:effectLst/>
                        </a:rPr>
                        <a:t>Weaknesses</a:t>
                      </a:r>
                      <a:endParaRPr lang="en-GB" sz="1400" b="1">
                        <a:effectLst/>
                      </a:endParaRPr>
                    </a:p>
                    <a:p>
                      <a:pPr marL="342900" lvl="0" indent="-342900">
                        <a:buFont typeface="Symbol" pitchFamily="2" charset="2"/>
                        <a:buChar char=""/>
                      </a:pPr>
                      <a:r>
                        <a:rPr lang="en-GB" sz="1200" b="1">
                          <a:effectLst/>
                        </a:rPr>
                        <a:t>Costs of cleaning products</a:t>
                      </a:r>
                      <a:endParaRPr lang="en-GB" sz="1400" b="1">
                        <a:effectLst/>
                      </a:endParaRPr>
                    </a:p>
                    <a:p>
                      <a:pPr marL="342900" lvl="0" indent="-342900">
                        <a:buFont typeface="Symbol" pitchFamily="2" charset="2"/>
                        <a:buChar char=""/>
                      </a:pPr>
                      <a:r>
                        <a:rPr lang="en-GB" sz="1200" b="1">
                          <a:effectLst/>
                        </a:rPr>
                        <a:t>Limited workers</a:t>
                      </a:r>
                      <a:endParaRPr lang="en-GB" sz="1400" b="1">
                        <a:effectLst/>
                      </a:endParaRPr>
                    </a:p>
                    <a:p>
                      <a:pPr marL="342900" lvl="0" indent="-342900">
                        <a:buFont typeface="Symbol" pitchFamily="2" charset="2"/>
                        <a:buChar char=""/>
                      </a:pPr>
                      <a:r>
                        <a:rPr lang="en-GB" sz="1200" b="1">
                          <a:effectLst/>
                        </a:rPr>
                        <a:t>Limited Vehicles</a:t>
                      </a:r>
                      <a:endParaRPr lang="en-GB" sz="1400" b="1">
                        <a:effectLst/>
                      </a:endParaRPr>
                    </a:p>
                    <a:p>
                      <a:pPr marL="342900" lvl="0" indent="-342900">
                        <a:buFont typeface="Symbol" pitchFamily="2" charset="2"/>
                        <a:buChar char=""/>
                      </a:pPr>
                      <a:r>
                        <a:rPr lang="en-GB" sz="1200" b="1">
                          <a:effectLst/>
                        </a:rPr>
                        <a:t>No official website</a:t>
                      </a:r>
                      <a:endParaRPr lang="en-GB" sz="1400" b="1">
                        <a:effectLst/>
                      </a:endParaRPr>
                    </a:p>
                    <a:p>
                      <a:pPr marL="342900" lvl="0" indent="-342900">
                        <a:buFont typeface="Symbol" pitchFamily="2" charset="2"/>
                        <a:buChar char=""/>
                      </a:pPr>
                      <a:r>
                        <a:rPr lang="en-GB" sz="1200" b="1">
                          <a:effectLst/>
                        </a:rPr>
                        <a:t>Lack of advertising</a:t>
                      </a:r>
                      <a:endParaRPr lang="en-GB" sz="1400" b="1">
                        <a:effectLst/>
                      </a:endParaRPr>
                    </a:p>
                    <a:p>
                      <a:pPr marL="342900" lvl="0" indent="-342900">
                        <a:buFont typeface="Symbol" pitchFamily="2" charset="2"/>
                        <a:buChar char=""/>
                      </a:pPr>
                      <a:r>
                        <a:rPr lang="en-GB" sz="1200" b="1">
                          <a:effectLst/>
                        </a:rPr>
                        <a:t>New Business</a:t>
                      </a:r>
                      <a:endParaRPr lang="en-GB" sz="1400" b="1">
                        <a:effectLst/>
                      </a:endParaRPr>
                    </a:p>
                  </a:txBody>
                  <a:tcPr marL="74256" marR="74256" marT="0" marB="0"/>
                </a:tc>
                <a:extLst>
                  <a:ext uri="{0D108BD9-81ED-4DB2-BD59-A6C34878D82A}">
                    <a16:rowId xmlns:a16="http://schemas.microsoft.com/office/drawing/2014/main" val="1579050488"/>
                  </a:ext>
                </a:extLst>
              </a:tr>
              <a:tr h="2268957">
                <a:tc>
                  <a:txBody>
                    <a:bodyPr/>
                    <a:lstStyle/>
                    <a:p>
                      <a:r>
                        <a:rPr lang="en-GB" sz="1200" b="1" u="sng">
                          <a:effectLst/>
                        </a:rPr>
                        <a:t>Opportunities</a:t>
                      </a:r>
                      <a:endParaRPr lang="en-GB" sz="1400" b="1">
                        <a:effectLst/>
                      </a:endParaRPr>
                    </a:p>
                    <a:p>
                      <a:pPr marL="342900" lvl="0" indent="-342900">
                        <a:buFont typeface="Symbol" pitchFamily="2" charset="2"/>
                        <a:buChar char=""/>
                      </a:pPr>
                      <a:r>
                        <a:rPr lang="en-GB" sz="1200" b="1">
                          <a:effectLst/>
                        </a:rPr>
                        <a:t>Opportunity to diversify and offer other services</a:t>
                      </a:r>
                      <a:endParaRPr lang="en-GB" sz="1400" b="1">
                        <a:effectLst/>
                      </a:endParaRPr>
                    </a:p>
                    <a:p>
                      <a:pPr marL="342900" lvl="0" indent="-342900">
                        <a:buFont typeface="Symbol" pitchFamily="2" charset="2"/>
                        <a:buChar char=""/>
                      </a:pPr>
                      <a:r>
                        <a:rPr lang="en-GB" sz="1200" b="1">
                          <a:effectLst/>
                        </a:rPr>
                        <a:t>Plan to Grow the business</a:t>
                      </a:r>
                      <a:endParaRPr lang="en-GB" sz="1400" b="1">
                        <a:effectLst/>
                      </a:endParaRPr>
                    </a:p>
                    <a:p>
                      <a:pPr marL="342900" lvl="0" indent="-342900">
                        <a:buFont typeface="Symbol" pitchFamily="2" charset="2"/>
                        <a:buChar char=""/>
                      </a:pPr>
                      <a:r>
                        <a:rPr lang="en-GB" sz="1200" b="1">
                          <a:effectLst/>
                        </a:rPr>
                        <a:t>Develop own cleaning products</a:t>
                      </a:r>
                      <a:endParaRPr lang="en-GB" sz="1400" b="1">
                        <a:effectLst/>
                      </a:endParaRPr>
                    </a:p>
                    <a:p>
                      <a:pPr marL="342900" lvl="0" indent="-342900">
                        <a:buFont typeface="Symbol" pitchFamily="2" charset="2"/>
                        <a:buChar char=""/>
                      </a:pPr>
                      <a:r>
                        <a:rPr lang="en-GB" sz="1200" b="1">
                          <a:effectLst/>
                        </a:rPr>
                        <a:t>Create a Software APP</a:t>
                      </a:r>
                      <a:endParaRPr lang="en-GB" sz="1400" b="1">
                        <a:effectLst/>
                      </a:endParaRPr>
                    </a:p>
                  </a:txBody>
                  <a:tcPr marL="74256" marR="74256" marT="0" marB="0"/>
                </a:tc>
                <a:tc>
                  <a:txBody>
                    <a:bodyPr/>
                    <a:lstStyle/>
                    <a:p>
                      <a:r>
                        <a:rPr lang="en-GB" sz="1200" b="1" u="sng">
                          <a:effectLst/>
                        </a:rPr>
                        <a:t>Threats</a:t>
                      </a:r>
                      <a:endParaRPr lang="en-GB" sz="1400" b="1">
                        <a:effectLst/>
                      </a:endParaRPr>
                    </a:p>
                    <a:p>
                      <a:pPr marL="342900" lvl="0" indent="-342900">
                        <a:buFont typeface="Symbol" pitchFamily="2" charset="2"/>
                        <a:buChar char=""/>
                      </a:pPr>
                      <a:r>
                        <a:rPr lang="en-GB" sz="1200" b="1">
                          <a:effectLst/>
                        </a:rPr>
                        <a:t>Competitors</a:t>
                      </a:r>
                      <a:endParaRPr lang="en-GB" sz="1400" b="1">
                        <a:effectLst/>
                      </a:endParaRPr>
                    </a:p>
                    <a:p>
                      <a:pPr marL="342900" lvl="0" indent="-342900">
                        <a:buFont typeface="Symbol" pitchFamily="2" charset="2"/>
                        <a:buChar char=""/>
                      </a:pPr>
                      <a:r>
                        <a:rPr lang="en-GB" sz="1200" b="1">
                          <a:effectLst/>
                        </a:rPr>
                        <a:t>Untrained staff</a:t>
                      </a:r>
                      <a:endParaRPr lang="en-GB" sz="1400" b="1">
                        <a:effectLst/>
                      </a:endParaRPr>
                    </a:p>
                    <a:p>
                      <a:pPr marL="342900" lvl="0" indent="-342900">
                        <a:buFont typeface="Symbol" pitchFamily="2" charset="2"/>
                        <a:buChar char=""/>
                      </a:pPr>
                      <a:r>
                        <a:rPr lang="en-GB" sz="1200" b="1">
                          <a:effectLst/>
                        </a:rPr>
                        <a:t>Legal costs/Compensation</a:t>
                      </a:r>
                      <a:endParaRPr lang="en-GB" sz="1400" b="1">
                        <a:effectLst/>
                      </a:endParaRPr>
                    </a:p>
                    <a:p>
                      <a:pPr marL="342900" lvl="0" indent="-342900">
                        <a:buFont typeface="Symbol" pitchFamily="2" charset="2"/>
                        <a:buChar char=""/>
                      </a:pPr>
                      <a:r>
                        <a:rPr lang="en-GB" sz="1200" b="1">
                          <a:effectLst/>
                        </a:rPr>
                        <a:t>Changes to legislations</a:t>
                      </a:r>
                      <a:endParaRPr lang="en-GB" sz="1400" b="1">
                        <a:effectLst/>
                      </a:endParaRPr>
                    </a:p>
                    <a:p>
                      <a:pPr marL="342900" lvl="0" indent="-342900">
                        <a:buFont typeface="Symbol" pitchFamily="2" charset="2"/>
                        <a:buChar char=""/>
                      </a:pPr>
                      <a:r>
                        <a:rPr lang="en-GB" sz="1200" b="1">
                          <a:effectLst/>
                        </a:rPr>
                        <a:t>Bad Weather</a:t>
                      </a:r>
                      <a:endParaRPr lang="en-GB" sz="1400" b="1">
                        <a:effectLst/>
                      </a:endParaRPr>
                    </a:p>
                    <a:p>
                      <a:pPr marL="342900" lvl="0" indent="-342900">
                        <a:buFont typeface="Symbol" pitchFamily="2" charset="2"/>
                        <a:buChar char=""/>
                      </a:pPr>
                      <a:r>
                        <a:rPr lang="en-GB" sz="1200" b="1">
                          <a:effectLst/>
                        </a:rPr>
                        <a:t>Breakdown of equipment/vehicles</a:t>
                      </a:r>
                      <a:endParaRPr lang="en-GB" sz="1400" b="1">
                        <a:effectLst/>
                      </a:endParaRPr>
                    </a:p>
                    <a:p>
                      <a:pPr marL="342900" lvl="0" indent="-342900">
                        <a:buFont typeface="Symbol" pitchFamily="2" charset="2"/>
                        <a:buChar char=""/>
                      </a:pPr>
                      <a:r>
                        <a:rPr lang="en-GB" sz="1200" b="1">
                          <a:effectLst/>
                        </a:rPr>
                        <a:t>Bad reputation (Perceived)</a:t>
                      </a:r>
                      <a:endParaRPr lang="en-GB" sz="1400" b="1">
                        <a:effectLst/>
                      </a:endParaRPr>
                    </a:p>
                    <a:p>
                      <a:pPr marL="342900" lvl="0" indent="-342900">
                        <a:lnSpc>
                          <a:spcPct val="107000"/>
                        </a:lnSpc>
                        <a:buFont typeface="Symbol" pitchFamily="2" charset="2"/>
                        <a:buChar char=""/>
                      </a:pPr>
                      <a:r>
                        <a:rPr lang="en-GB" sz="1200" b="1">
                          <a:effectLst/>
                        </a:rPr>
                        <a:t>Higher costs(inflation)</a:t>
                      </a:r>
                      <a:endParaRPr lang="en-GB" sz="1400" b="1">
                        <a:effectLst/>
                        <a:latin typeface="Times New Roman" panose="02020603050405020304" pitchFamily="18" charset="0"/>
                        <a:ea typeface="Times New Roman" panose="02020603050405020304" pitchFamily="18" charset="0"/>
                        <a:cs typeface="Arial" panose="020B0604020202020204" pitchFamily="34" charset="0"/>
                      </a:endParaRPr>
                    </a:p>
                  </a:txBody>
                  <a:tcPr marL="74256" marR="74256" marT="0" marB="0"/>
                </a:tc>
                <a:extLst>
                  <a:ext uri="{0D108BD9-81ED-4DB2-BD59-A6C34878D82A}">
                    <a16:rowId xmlns:a16="http://schemas.microsoft.com/office/drawing/2014/main" val="1726921241"/>
                  </a:ext>
                </a:extLst>
              </a:tr>
            </a:tbl>
          </a:graphicData>
        </a:graphic>
      </p:graphicFrame>
      <p:sp>
        <p:nvSpPr>
          <p:cNvPr id="5" name="TextBox 4">
            <a:extLst>
              <a:ext uri="{FF2B5EF4-FFF2-40B4-BE49-F238E27FC236}">
                <a16:creationId xmlns:a16="http://schemas.microsoft.com/office/drawing/2014/main" id="{FC3F4D5A-415A-9992-9AD7-4CDED4179A89}"/>
              </a:ext>
            </a:extLst>
          </p:cNvPr>
          <p:cNvSpPr txBox="1"/>
          <p:nvPr/>
        </p:nvSpPr>
        <p:spPr>
          <a:xfrm>
            <a:off x="9593099" y="943422"/>
            <a:ext cx="6100010" cy="369332"/>
          </a:xfrm>
          <a:prstGeom prst="rect">
            <a:avLst/>
          </a:prstGeom>
          <a:noFill/>
        </p:spPr>
        <p:txBody>
          <a:bodyPr wrap="square" lIns="91440" tIns="45720" rIns="91440" bIns="45720" anchor="t">
            <a:spAutoFit/>
          </a:bodyPr>
          <a:lstStyle/>
          <a:p>
            <a:r>
              <a:rPr lang="en-GB"/>
              <a:t>(GURL, 2017)</a:t>
            </a:r>
            <a:endParaRPr lang="en-US"/>
          </a:p>
        </p:txBody>
      </p:sp>
    </p:spTree>
    <p:extLst>
      <p:ext uri="{BB962C8B-B14F-4D97-AF65-F5344CB8AC3E}">
        <p14:creationId xmlns:p14="http://schemas.microsoft.com/office/powerpoint/2010/main" val="165192942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12C6AF-AFA3-C999-B816-0838A52B9BD8}"/>
              </a:ext>
            </a:extLst>
          </p:cNvPr>
          <p:cNvSpPr/>
          <p:nvPr/>
        </p:nvSpPr>
        <p:spPr>
          <a:xfrm>
            <a:off x="7172325" y="1863671"/>
            <a:ext cx="4825701" cy="3243263"/>
          </a:xfrm>
          <a:prstGeom prst="rect">
            <a:avLst/>
          </a:prstGeom>
        </p:spPr>
        <p:style>
          <a:lnRef idx="2">
            <a:schemeClr val="lt1">
              <a:hueOff val="0"/>
              <a:satOff val="0"/>
              <a:lumOff val="0"/>
              <a:alphaOff val="0"/>
            </a:schemeClr>
          </a:lnRef>
          <a:fillRef idx="1">
            <a:schemeClr val="accent5">
              <a:hueOff val="2191678"/>
              <a:satOff val="-14598"/>
              <a:lumOff val="-23137"/>
              <a:alphaOff val="0"/>
            </a:schemeClr>
          </a:fillRef>
          <a:effectRef idx="0">
            <a:schemeClr val="accent5">
              <a:hueOff val="2191678"/>
              <a:satOff val="-14598"/>
              <a:lumOff val="-23137"/>
              <a:alphaOff val="0"/>
            </a:schemeClr>
          </a:effectRef>
          <a:fontRef idx="minor">
            <a:schemeClr val="lt1"/>
          </a:fontRef>
        </p:style>
      </p:sp>
      <p:pic>
        <p:nvPicPr>
          <p:cNvPr id="11266" name="Picture 2" descr="How To Clean Your Car Properly: Inside and Out - National Dispatch">
            <a:extLst>
              <a:ext uri="{FF2B5EF4-FFF2-40B4-BE49-F238E27FC236}">
                <a16:creationId xmlns:a16="http://schemas.microsoft.com/office/drawing/2014/main" id="{19AB9057-1FB7-FE4A-5616-1B220CB179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974" y="1730483"/>
            <a:ext cx="6749751" cy="348615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F9F9B10-61FA-BB3B-0D9F-E06CBEB8FDEC}"/>
              </a:ext>
            </a:extLst>
          </p:cNvPr>
          <p:cNvSpPr txBox="1"/>
          <p:nvPr/>
        </p:nvSpPr>
        <p:spPr>
          <a:xfrm>
            <a:off x="9094611" y="2589388"/>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9D92B493-6982-A32A-6572-1590B31C7C0B}"/>
              </a:ext>
            </a:extLst>
          </p:cNvPr>
          <p:cNvSpPr txBox="1"/>
          <p:nvPr/>
        </p:nvSpPr>
        <p:spPr>
          <a:xfrm>
            <a:off x="7373056" y="2307167"/>
            <a:ext cx="4252029"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Car detailing:</a:t>
            </a:r>
            <a:br>
              <a:rPr lang="en-GB"/>
            </a:br>
            <a:endParaRPr lang="en-GB"/>
          </a:p>
          <a:p>
            <a:pPr marL="285750" indent="-285750">
              <a:buFont typeface="Arial"/>
              <a:buChar char="•"/>
            </a:pPr>
            <a:r>
              <a:rPr lang="en-GB"/>
              <a:t>Interior and exterior detailing</a:t>
            </a:r>
            <a:endParaRPr lang="en-US"/>
          </a:p>
          <a:p>
            <a:pPr marL="285750" indent="-285750">
              <a:buFont typeface="Arial"/>
              <a:buChar char="•"/>
            </a:pPr>
            <a:r>
              <a:rPr lang="en-GB"/>
              <a:t>Simple wash and dry</a:t>
            </a:r>
          </a:p>
          <a:p>
            <a:pPr marL="285750" indent="-285750">
              <a:buFont typeface="Arial"/>
              <a:buChar char="•"/>
            </a:pPr>
            <a:r>
              <a:rPr lang="en-GB"/>
              <a:t>Professional valeting products</a:t>
            </a:r>
          </a:p>
          <a:p>
            <a:pPr marL="285750" indent="-285750">
              <a:buFont typeface="Arial"/>
              <a:buChar char="•"/>
            </a:pPr>
            <a:r>
              <a:rPr lang="en-GB"/>
              <a:t>Simple interior vacuum</a:t>
            </a:r>
          </a:p>
          <a:p>
            <a:pPr marL="285750" indent="-285750">
              <a:buFont typeface="Arial"/>
              <a:buChar char="•"/>
            </a:pPr>
            <a:r>
              <a:rPr lang="en-GB"/>
              <a:t>Various prices and quotations depending on the service requested</a:t>
            </a:r>
          </a:p>
          <a:p>
            <a:pPr marL="285750" indent="-285750">
              <a:buFont typeface="Arial"/>
              <a:buChar char="•"/>
            </a:pPr>
            <a:endParaRPr lang="en-GB"/>
          </a:p>
          <a:p>
            <a:pPr marL="285750" indent="-285750">
              <a:buFont typeface="Arial"/>
              <a:buChar char="•"/>
            </a:pPr>
            <a:endParaRPr lang="en-GB"/>
          </a:p>
        </p:txBody>
      </p:sp>
    </p:spTree>
    <p:extLst>
      <p:ext uri="{BB962C8B-B14F-4D97-AF65-F5344CB8AC3E}">
        <p14:creationId xmlns:p14="http://schemas.microsoft.com/office/powerpoint/2010/main" val="3219994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06396-5F6A-D3D9-F3AB-753372B1FCE5}"/>
              </a:ext>
            </a:extLst>
          </p:cNvPr>
          <p:cNvSpPr>
            <a:spLocks noGrp="1"/>
          </p:cNvSpPr>
          <p:nvPr>
            <p:ph type="title"/>
          </p:nvPr>
        </p:nvSpPr>
        <p:spPr>
          <a:xfrm>
            <a:off x="2253481" y="510887"/>
            <a:ext cx="7685037" cy="1325563"/>
          </a:xfrm>
        </p:spPr>
        <p:txBody>
          <a:bodyPr/>
          <a:lstStyle/>
          <a:p>
            <a:pPr algn="ctr"/>
            <a:r>
              <a:rPr lang="en-GB" b="1"/>
              <a:t>Market Audit-PESTLE Analysis </a:t>
            </a:r>
            <a:endParaRPr lang="en-US" b="1"/>
          </a:p>
        </p:txBody>
      </p:sp>
      <p:pic>
        <p:nvPicPr>
          <p:cNvPr id="4" name="Content Placeholder 3" descr="Diagram&#10;&#10;Description automatically generated">
            <a:extLst>
              <a:ext uri="{FF2B5EF4-FFF2-40B4-BE49-F238E27FC236}">
                <a16:creationId xmlns:a16="http://schemas.microsoft.com/office/drawing/2014/main" id="{ABF3AC7E-4F13-4E43-B911-2F529A391A71}"/>
              </a:ext>
            </a:extLst>
          </p:cNvPr>
          <p:cNvPicPr>
            <a:picLocks noGrp="1" noChangeAspect="1"/>
          </p:cNvPicPr>
          <p:nvPr>
            <p:ph idx="1"/>
          </p:nvPr>
        </p:nvPicPr>
        <p:blipFill>
          <a:blip r:embed="rId2"/>
          <a:stretch>
            <a:fillRect/>
          </a:stretch>
        </p:blipFill>
        <p:spPr>
          <a:xfrm>
            <a:off x="1023442" y="2652851"/>
            <a:ext cx="10145116" cy="3290749"/>
          </a:xfrm>
          <a:prstGeom prst="rect">
            <a:avLst/>
          </a:prstGeom>
        </p:spPr>
      </p:pic>
      <p:sp>
        <p:nvSpPr>
          <p:cNvPr id="5" name="TextBox 4">
            <a:extLst>
              <a:ext uri="{FF2B5EF4-FFF2-40B4-BE49-F238E27FC236}">
                <a16:creationId xmlns:a16="http://schemas.microsoft.com/office/drawing/2014/main" id="{A39FBA71-756F-6A9F-D870-FF06EB37B0A2}"/>
              </a:ext>
            </a:extLst>
          </p:cNvPr>
          <p:cNvSpPr txBox="1"/>
          <p:nvPr/>
        </p:nvSpPr>
        <p:spPr>
          <a:xfrm>
            <a:off x="7303169" y="1271156"/>
            <a:ext cx="6190245" cy="369332"/>
          </a:xfrm>
          <a:prstGeom prst="rect">
            <a:avLst/>
          </a:prstGeom>
          <a:noFill/>
        </p:spPr>
        <p:txBody>
          <a:bodyPr wrap="square">
            <a:spAutoFit/>
          </a:bodyPr>
          <a:lstStyle/>
          <a:p>
            <a:r>
              <a:rPr lang="en-GB"/>
              <a:t>(</a:t>
            </a:r>
            <a:r>
              <a:rPr lang="en-GB" err="1"/>
              <a:t>Perera</a:t>
            </a:r>
            <a:r>
              <a:rPr lang="en-GB"/>
              <a:t>, 2017)</a:t>
            </a:r>
            <a:endParaRPr lang="en-US"/>
          </a:p>
        </p:txBody>
      </p:sp>
    </p:spTree>
    <p:extLst>
      <p:ext uri="{BB962C8B-B14F-4D97-AF65-F5344CB8AC3E}">
        <p14:creationId xmlns:p14="http://schemas.microsoft.com/office/powerpoint/2010/main" val="35459182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6"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88"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90" name="Group 89">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91" name="Oval 90">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92" name="Freeform: Shape 91">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93" name="Freeform: Shape 92">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94"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96"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AA191DE-785B-B181-0B54-00AF5A055071}"/>
              </a:ext>
            </a:extLst>
          </p:cNvPr>
          <p:cNvSpPr>
            <a:spLocks noGrp="1"/>
          </p:cNvSpPr>
          <p:nvPr>
            <p:ph type="title"/>
          </p:nvPr>
        </p:nvSpPr>
        <p:spPr>
          <a:xfrm>
            <a:off x="457201" y="220662"/>
            <a:ext cx="6975566" cy="1325563"/>
          </a:xfrm>
        </p:spPr>
        <p:txBody>
          <a:bodyPr vert="horz" lIns="91440" tIns="45720" rIns="91440" bIns="45720" rtlCol="0">
            <a:normAutofit/>
          </a:bodyPr>
          <a:lstStyle/>
          <a:p>
            <a:pPr algn="ctr"/>
            <a:r>
              <a:rPr lang="en-US"/>
              <a:t>Political </a:t>
            </a:r>
          </a:p>
        </p:txBody>
      </p:sp>
      <p:sp>
        <p:nvSpPr>
          <p:cNvPr id="48" name="Content Placeholder 47">
            <a:extLst>
              <a:ext uri="{FF2B5EF4-FFF2-40B4-BE49-F238E27FC236}">
                <a16:creationId xmlns:a16="http://schemas.microsoft.com/office/drawing/2014/main" id="{141E6640-2001-65BF-0798-1730AB0E9D06}"/>
              </a:ext>
            </a:extLst>
          </p:cNvPr>
          <p:cNvSpPr>
            <a:spLocks noGrp="1"/>
          </p:cNvSpPr>
          <p:nvPr>
            <p:ph idx="1"/>
          </p:nvPr>
        </p:nvSpPr>
        <p:spPr>
          <a:xfrm>
            <a:off x="457201" y="2096713"/>
            <a:ext cx="6975566" cy="4080250"/>
          </a:xfrm>
        </p:spPr>
        <p:txBody>
          <a:bodyPr vert="horz" lIns="91440" tIns="45720" rIns="91440" bIns="45720" rtlCol="0" anchor="t">
            <a:normAutofit/>
          </a:bodyPr>
          <a:lstStyle/>
          <a:p>
            <a:r>
              <a:rPr lang="en-GB" b="1"/>
              <a:t>Brexit-</a:t>
            </a:r>
            <a:r>
              <a:rPr lang="en-GB"/>
              <a:t> Many of the employees come from outside England, and after Brexit, it is more difficult to move to England. Many companies have a problem recruiting new employees, fewer people on the labour market.-  </a:t>
            </a:r>
            <a:r>
              <a:rPr lang="en-GB" b="1"/>
              <a:t>Medium risk to business</a:t>
            </a:r>
          </a:p>
          <a:p>
            <a:endParaRPr lang="en-GB" b="1"/>
          </a:p>
          <a:p>
            <a:endParaRPr lang="en-GB"/>
          </a:p>
          <a:p>
            <a:r>
              <a:rPr lang="en-GB" b="1"/>
              <a:t>Wage Legislation </a:t>
            </a:r>
            <a:r>
              <a:rPr lang="en-GB"/>
              <a:t>- Wage Legislation - Minimum Wage and Overtime. This year, from April 1, the minimum wage has increased significantly, and every employee who has reached the appropriate age should earn a minimum salary of </a:t>
            </a:r>
            <a:r>
              <a:rPr lang="en-GB" b="1"/>
              <a:t>£ 9.5 per hour</a:t>
            </a:r>
            <a:r>
              <a:rPr lang="en-GB"/>
              <a:t>. As pay grows, they create a higher cost for the company </a:t>
            </a:r>
            <a:r>
              <a:rPr lang="en-GB">
                <a:ea typeface="+mn-lt"/>
                <a:cs typeface="+mn-lt"/>
              </a:rPr>
              <a:t>(Machin, Manning, 1994)</a:t>
            </a:r>
            <a:r>
              <a:rPr lang="en-GB"/>
              <a:t>- </a:t>
            </a:r>
            <a:r>
              <a:rPr lang="en-GB" b="1"/>
              <a:t>Medium risk to business</a:t>
            </a:r>
          </a:p>
          <a:p>
            <a:pPr marL="0" indent="0">
              <a:buNone/>
            </a:pPr>
            <a:endParaRPr lang="en-GB" sz="1900"/>
          </a:p>
          <a:p>
            <a:endParaRPr lang="en-GB" sz="1900"/>
          </a:p>
          <a:p>
            <a:endParaRPr lang="en-GB" sz="1900"/>
          </a:p>
          <a:p>
            <a:endParaRPr lang="en-US" sz="1900"/>
          </a:p>
        </p:txBody>
      </p:sp>
      <p:pic>
        <p:nvPicPr>
          <p:cNvPr id="51" name="Picture 50" descr="Illuminated San Francisco City Hall">
            <a:extLst>
              <a:ext uri="{FF2B5EF4-FFF2-40B4-BE49-F238E27FC236}">
                <a16:creationId xmlns:a16="http://schemas.microsoft.com/office/drawing/2014/main" id="{CAB3C1C5-A566-FB77-A152-A9CF3E6868C4}"/>
              </a:ext>
            </a:extLst>
          </p:cNvPr>
          <p:cNvPicPr>
            <a:picLocks noChangeAspect="1"/>
          </p:cNvPicPr>
          <p:nvPr/>
        </p:nvPicPr>
        <p:blipFill rotWithShape="1">
          <a:blip r:embed="rId3"/>
          <a:srcRect l="14313" r="18939" b="3"/>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8746434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37"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139"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141" name="Group 3140">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3142" name="Oval 3141">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143" name="Freeform: Shape 3142">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144" name="Freeform: Shape 3143">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3145"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3147"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AE0B2723-E916-4641-A224-9228EBF7E5B1}"/>
              </a:ext>
            </a:extLst>
          </p:cNvPr>
          <p:cNvSpPr>
            <a:spLocks noGrp="1"/>
          </p:cNvSpPr>
          <p:nvPr>
            <p:ph type="title"/>
          </p:nvPr>
        </p:nvSpPr>
        <p:spPr>
          <a:xfrm>
            <a:off x="457201" y="206374"/>
            <a:ext cx="6975566" cy="1325563"/>
          </a:xfrm>
        </p:spPr>
        <p:txBody>
          <a:bodyPr>
            <a:normAutofit/>
          </a:bodyPr>
          <a:lstStyle/>
          <a:p>
            <a:pPr algn="ctr"/>
            <a:r>
              <a:rPr lang="en-GB" b="1"/>
              <a:t>Economic </a:t>
            </a:r>
            <a:endParaRPr lang="en-US" b="1"/>
          </a:p>
        </p:txBody>
      </p:sp>
      <p:sp>
        <p:nvSpPr>
          <p:cNvPr id="3" name="Content Placeholder 2">
            <a:extLst>
              <a:ext uri="{FF2B5EF4-FFF2-40B4-BE49-F238E27FC236}">
                <a16:creationId xmlns:a16="http://schemas.microsoft.com/office/drawing/2014/main" id="{916DA2F2-47D5-87EC-CB07-67165E6B08EB}"/>
              </a:ext>
            </a:extLst>
          </p:cNvPr>
          <p:cNvSpPr>
            <a:spLocks noGrp="1"/>
          </p:cNvSpPr>
          <p:nvPr>
            <p:ph idx="1"/>
          </p:nvPr>
        </p:nvSpPr>
        <p:spPr>
          <a:xfrm>
            <a:off x="457201" y="2096713"/>
            <a:ext cx="6975566" cy="4080250"/>
          </a:xfrm>
        </p:spPr>
        <p:txBody>
          <a:bodyPr vert="horz" lIns="91440" tIns="45720" rIns="91440" bIns="45720" rtlCol="0" anchor="t">
            <a:normAutofit/>
          </a:bodyPr>
          <a:lstStyle/>
          <a:p>
            <a:r>
              <a:rPr lang="en-GB" b="1"/>
              <a:t>Inflation</a:t>
            </a:r>
            <a:r>
              <a:rPr lang="en-GB"/>
              <a:t>- This year, especially, we see an increase in inflation, higher prices for everything</a:t>
            </a:r>
            <a:r>
              <a:rPr lang="en-GB">
                <a:ea typeface="+mn-lt"/>
                <a:cs typeface="+mn-lt"/>
              </a:rPr>
              <a:t> </a:t>
            </a:r>
            <a:r>
              <a:rPr lang="en-GB" b="1">
                <a:ea typeface="+mn-lt"/>
                <a:cs typeface="+mn-lt"/>
              </a:rPr>
              <a:t>(</a:t>
            </a:r>
            <a:r>
              <a:rPr lang="en-GB" err="1">
                <a:ea typeface="+mn-lt"/>
                <a:cs typeface="+mn-lt"/>
              </a:rPr>
              <a:t>Lissovolik</a:t>
            </a:r>
            <a:r>
              <a:rPr lang="en-GB">
                <a:ea typeface="+mn-lt"/>
                <a:cs typeface="+mn-lt"/>
              </a:rPr>
              <a:t>, 2003)</a:t>
            </a:r>
            <a:r>
              <a:rPr lang="en-GB"/>
              <a:t>- </a:t>
            </a:r>
            <a:r>
              <a:rPr lang="en-GB" b="1"/>
              <a:t>High risk to business</a:t>
            </a:r>
          </a:p>
          <a:p>
            <a:pPr marL="0" indent="0">
              <a:buNone/>
            </a:pPr>
            <a:endParaRPr lang="en-GB" b="1"/>
          </a:p>
          <a:p>
            <a:pPr marL="0" indent="0">
              <a:buNone/>
            </a:pPr>
            <a:endParaRPr lang="en-GB"/>
          </a:p>
          <a:p>
            <a:r>
              <a:rPr lang="en-GB" b="1"/>
              <a:t>The Russian-Ukrainian war- </a:t>
            </a:r>
            <a:r>
              <a:rPr lang="en-GB"/>
              <a:t>Fuel costs for the companies will be higher</a:t>
            </a:r>
            <a:r>
              <a:rPr lang="en-GB">
                <a:ea typeface="+mn-lt"/>
                <a:cs typeface="+mn-lt"/>
              </a:rPr>
              <a:t> </a:t>
            </a:r>
            <a:r>
              <a:rPr lang="en-GB" b="1">
                <a:ea typeface="+mn-lt"/>
                <a:cs typeface="+mn-lt"/>
              </a:rPr>
              <a:t>(</a:t>
            </a:r>
            <a:r>
              <a:rPr lang="en-GB" err="1">
                <a:ea typeface="+mn-lt"/>
                <a:cs typeface="+mn-lt"/>
              </a:rPr>
              <a:t>Lissovolik</a:t>
            </a:r>
            <a:r>
              <a:rPr lang="en-GB">
                <a:ea typeface="+mn-lt"/>
                <a:cs typeface="+mn-lt"/>
              </a:rPr>
              <a:t>, 2003)</a:t>
            </a:r>
            <a:r>
              <a:rPr lang="en-GB"/>
              <a:t>- </a:t>
            </a:r>
            <a:r>
              <a:rPr lang="en-GB" b="1"/>
              <a:t>High risk to business</a:t>
            </a:r>
            <a:endParaRPr lang="en-GB" b="1">
              <a:ea typeface="+mn-lt"/>
              <a:cs typeface="+mn-lt"/>
            </a:endParaRPr>
          </a:p>
          <a:p>
            <a:endParaRPr lang="en-GB"/>
          </a:p>
          <a:p>
            <a:endParaRPr lang="en-US"/>
          </a:p>
        </p:txBody>
      </p:sp>
      <p:pic>
        <p:nvPicPr>
          <p:cNvPr id="3076" name="Picture 4" descr="Macro Influencers">
            <a:extLst>
              <a:ext uri="{FF2B5EF4-FFF2-40B4-BE49-F238E27FC236}">
                <a16:creationId xmlns:a16="http://schemas.microsoft.com/office/drawing/2014/main" id="{64215934-7277-2BE0-1041-44D96C312CC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51" r="15799"/>
          <a:stretch/>
        </p:blipFill>
        <p:spPr bwMode="auto">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009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15" name="Oval 14">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18"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AF0DC-1842-4888-F603-A4808853D4A3}"/>
              </a:ext>
            </a:extLst>
          </p:cNvPr>
          <p:cNvSpPr>
            <a:spLocks noGrp="1"/>
          </p:cNvSpPr>
          <p:nvPr>
            <p:ph type="title"/>
          </p:nvPr>
        </p:nvSpPr>
        <p:spPr>
          <a:xfrm>
            <a:off x="443137" y="312650"/>
            <a:ext cx="6975566" cy="1493549"/>
          </a:xfrm>
        </p:spPr>
        <p:txBody>
          <a:bodyPr>
            <a:normAutofit/>
          </a:bodyPr>
          <a:lstStyle/>
          <a:p>
            <a:pPr algn="ctr"/>
            <a:r>
              <a:rPr lang="en-GB" b="1"/>
              <a:t>Social </a:t>
            </a:r>
            <a:endParaRPr lang="en-US" b="1"/>
          </a:p>
        </p:txBody>
      </p:sp>
      <p:sp>
        <p:nvSpPr>
          <p:cNvPr id="3" name="Content Placeholder 2">
            <a:extLst>
              <a:ext uri="{FF2B5EF4-FFF2-40B4-BE49-F238E27FC236}">
                <a16:creationId xmlns:a16="http://schemas.microsoft.com/office/drawing/2014/main" id="{ED9C82EE-860A-40EF-507C-0363C703A67A}"/>
              </a:ext>
            </a:extLst>
          </p:cNvPr>
          <p:cNvSpPr>
            <a:spLocks noGrp="1"/>
          </p:cNvSpPr>
          <p:nvPr>
            <p:ph idx="1"/>
          </p:nvPr>
        </p:nvSpPr>
        <p:spPr>
          <a:xfrm>
            <a:off x="423043" y="2277687"/>
            <a:ext cx="6975566" cy="4080250"/>
          </a:xfrm>
        </p:spPr>
        <p:txBody>
          <a:bodyPr vert="horz" lIns="91440" tIns="45720" rIns="91440" bIns="45720" rtlCol="0" anchor="t">
            <a:normAutofit/>
          </a:bodyPr>
          <a:lstStyle/>
          <a:p>
            <a:r>
              <a:rPr lang="en-GB" b="1"/>
              <a:t>Ageing population- </a:t>
            </a:r>
            <a:r>
              <a:rPr lang="en-GB"/>
              <a:t>Older generation will finding our service a lot more convenient as the tasks for them will become more difficult for them to achieve, although they may find payment methods other than cash more daunting- </a:t>
            </a:r>
            <a:r>
              <a:rPr lang="en-GB" b="1"/>
              <a:t>Medium risk to business</a:t>
            </a:r>
          </a:p>
          <a:p>
            <a:endParaRPr lang="en-GB"/>
          </a:p>
          <a:p>
            <a:endParaRPr lang="en-GB"/>
          </a:p>
          <a:p>
            <a:r>
              <a:rPr lang="en-GB" b="1"/>
              <a:t>More informed customers and their higher expectations- </a:t>
            </a:r>
            <a:r>
              <a:rPr lang="en-GB"/>
              <a:t>People can easily check feedback on the Internet - one dissatisfied customer may harm the company's image, they can compare our service easier against the competition </a:t>
            </a:r>
            <a:r>
              <a:rPr lang="en-GB" b="1"/>
              <a:t>- Low risk to business</a:t>
            </a:r>
          </a:p>
          <a:p>
            <a:endParaRPr lang="en-GB"/>
          </a:p>
          <a:p>
            <a:endParaRPr lang="en-US"/>
          </a:p>
        </p:txBody>
      </p:sp>
      <p:pic>
        <p:nvPicPr>
          <p:cNvPr id="5" name="Picture 4" descr="3D rendering of game pieces tied together with a rope">
            <a:extLst>
              <a:ext uri="{FF2B5EF4-FFF2-40B4-BE49-F238E27FC236}">
                <a16:creationId xmlns:a16="http://schemas.microsoft.com/office/drawing/2014/main" id="{05F16A28-1A8C-EFA9-7CB2-BAC6BC2E43A9}"/>
              </a:ext>
            </a:extLst>
          </p:cNvPr>
          <p:cNvPicPr>
            <a:picLocks noChangeAspect="1"/>
          </p:cNvPicPr>
          <p:nvPr/>
        </p:nvPicPr>
        <p:blipFill rotWithShape="1">
          <a:blip r:embed="rId3"/>
          <a:srcRect r="25003" b="4"/>
          <a:stretch/>
        </p:blipFill>
        <p:spPr>
          <a:xfrm>
            <a:off x="7811321" y="43519"/>
            <a:ext cx="3875604" cy="3875603"/>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36658409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6DBB4B8F-57A2-4546-9449-6DBBA6E7C6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56394" cy="6861532"/>
            <a:chOff x="7739089" y="-3532"/>
            <a:chExt cx="4456394" cy="6861532"/>
          </a:xfrm>
        </p:grpSpPr>
        <p:sp>
          <p:nvSpPr>
            <p:cNvPr id="15" name="Oval 14">
              <a:extLst>
                <a:ext uri="{FF2B5EF4-FFF2-40B4-BE49-F238E27FC236}">
                  <a16:creationId xmlns:a16="http://schemas.microsoft.com/office/drawing/2014/main" id="{AC31B59C-8450-4595-B395-B86BCB944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9FF4BA6E-92B7-48A3-891F-FF1DE970A2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4599F993-966A-49D6-952F-B95A79671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9158"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a:p>
          </p:txBody>
        </p:sp>
        <p:sp>
          <p:nvSpPr>
            <p:cNvPr id="18" name="Graphic 9">
              <a:extLst>
                <a:ext uri="{FF2B5EF4-FFF2-40B4-BE49-F238E27FC236}">
                  <a16:creationId xmlns:a16="http://schemas.microsoft.com/office/drawing/2014/main" id="{90B896C1-7BD8-4907-8561-4AAB7316D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grpSp>
      <p:sp>
        <p:nvSpPr>
          <p:cNvPr id="20" name="Texture">
            <a:extLst>
              <a:ext uri="{FF2B5EF4-FFF2-40B4-BE49-F238E27FC236}">
                <a16:creationId xmlns:a16="http://schemas.microsoft.com/office/drawing/2014/main" id="{F34FFB17-4733-4A4C-9F36-CE82366CB5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0AF1DBB1-5B79-F1F0-D553-7F78A3303B02}"/>
              </a:ext>
            </a:extLst>
          </p:cNvPr>
          <p:cNvSpPr>
            <a:spLocks noGrp="1"/>
          </p:cNvSpPr>
          <p:nvPr>
            <p:ph type="title"/>
          </p:nvPr>
        </p:nvSpPr>
        <p:spPr>
          <a:xfrm>
            <a:off x="457201" y="668049"/>
            <a:ext cx="6975566" cy="1325563"/>
          </a:xfrm>
        </p:spPr>
        <p:txBody>
          <a:bodyPr>
            <a:normAutofit/>
          </a:bodyPr>
          <a:lstStyle/>
          <a:p>
            <a:pPr algn="ctr"/>
            <a:r>
              <a:rPr lang="en-GB" b="1"/>
              <a:t>Technological</a:t>
            </a:r>
            <a:r>
              <a:rPr lang="en-GB"/>
              <a:t> </a:t>
            </a:r>
            <a:endParaRPr lang="en-US"/>
          </a:p>
        </p:txBody>
      </p:sp>
      <p:sp>
        <p:nvSpPr>
          <p:cNvPr id="3" name="Content Placeholder 2">
            <a:extLst>
              <a:ext uri="{FF2B5EF4-FFF2-40B4-BE49-F238E27FC236}">
                <a16:creationId xmlns:a16="http://schemas.microsoft.com/office/drawing/2014/main" id="{6C1A6D25-62F0-CB92-A1BB-5211CCDF5E0D}"/>
              </a:ext>
            </a:extLst>
          </p:cNvPr>
          <p:cNvSpPr>
            <a:spLocks noGrp="1"/>
          </p:cNvSpPr>
          <p:nvPr>
            <p:ph idx="1"/>
          </p:nvPr>
        </p:nvSpPr>
        <p:spPr>
          <a:xfrm>
            <a:off x="381762" y="2598229"/>
            <a:ext cx="6975566" cy="4080250"/>
          </a:xfrm>
        </p:spPr>
        <p:txBody>
          <a:bodyPr>
            <a:normAutofit/>
          </a:bodyPr>
          <a:lstStyle/>
          <a:p>
            <a:r>
              <a:rPr lang="en-GB"/>
              <a:t>With the development of technology and the internet, we can create </a:t>
            </a:r>
            <a:r>
              <a:rPr lang="en-GB" b="1"/>
              <a:t>mobile applications </a:t>
            </a:r>
            <a:r>
              <a:rPr lang="en-GB"/>
              <a:t>in the future - Better contact with the young customer, but older people may have problems using such an application- </a:t>
            </a:r>
            <a:r>
              <a:rPr lang="en-GB" b="1"/>
              <a:t>Low risk to business</a:t>
            </a:r>
            <a:endParaRPr lang="en-US" b="1"/>
          </a:p>
        </p:txBody>
      </p:sp>
      <p:pic>
        <p:nvPicPr>
          <p:cNvPr id="5" name="Picture 4" descr="Circle of hands holding smartphones">
            <a:extLst>
              <a:ext uri="{FF2B5EF4-FFF2-40B4-BE49-F238E27FC236}">
                <a16:creationId xmlns:a16="http://schemas.microsoft.com/office/drawing/2014/main" id="{A5C92A7F-76CE-FF11-748A-97F3CAF77617}"/>
              </a:ext>
            </a:extLst>
          </p:cNvPr>
          <p:cNvPicPr>
            <a:picLocks noChangeAspect="1"/>
          </p:cNvPicPr>
          <p:nvPr/>
        </p:nvPicPr>
        <p:blipFill rotWithShape="1">
          <a:blip r:embed="rId3"/>
          <a:srcRect l="22409" r="10843" b="3"/>
          <a:stretch/>
        </p:blipFill>
        <p:spPr>
          <a:xfrm>
            <a:off x="7918449" y="168275"/>
            <a:ext cx="3531759" cy="3531758"/>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195200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6"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8"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0" name="Group 29">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31" name="Oval 30">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32" name="Freeform: Shape 31">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34" name="Oval 33">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62088D6-E94F-7EAE-19C9-46953EC9095C}"/>
              </a:ext>
            </a:extLst>
          </p:cNvPr>
          <p:cNvSpPr>
            <a:spLocks noGrp="1"/>
          </p:cNvSpPr>
          <p:nvPr>
            <p:ph type="title"/>
          </p:nvPr>
        </p:nvSpPr>
        <p:spPr>
          <a:xfrm>
            <a:off x="454197" y="340553"/>
            <a:ext cx="7685037" cy="1325563"/>
          </a:xfrm>
        </p:spPr>
        <p:txBody>
          <a:bodyPr>
            <a:normAutofit/>
          </a:bodyPr>
          <a:lstStyle/>
          <a:p>
            <a:pPr algn="ctr"/>
            <a:r>
              <a:rPr lang="en-GB" b="1"/>
              <a:t>Litigation</a:t>
            </a:r>
            <a:endParaRPr lang="en-US" b="1"/>
          </a:p>
        </p:txBody>
      </p:sp>
      <p:sp>
        <p:nvSpPr>
          <p:cNvPr id="3" name="Content Placeholder 2">
            <a:extLst>
              <a:ext uri="{FF2B5EF4-FFF2-40B4-BE49-F238E27FC236}">
                <a16:creationId xmlns:a16="http://schemas.microsoft.com/office/drawing/2014/main" id="{D3436A83-6337-447C-882D-D34A6C4AA4CF}"/>
              </a:ext>
            </a:extLst>
          </p:cNvPr>
          <p:cNvSpPr>
            <a:spLocks noGrp="1"/>
          </p:cNvSpPr>
          <p:nvPr>
            <p:ph idx="1"/>
          </p:nvPr>
        </p:nvSpPr>
        <p:spPr>
          <a:xfrm>
            <a:off x="340071" y="2389371"/>
            <a:ext cx="6315074" cy="4565581"/>
          </a:xfrm>
        </p:spPr>
        <p:txBody>
          <a:bodyPr vert="horz" lIns="91440" tIns="45720" rIns="91440" bIns="45720" rtlCol="0" anchor="t">
            <a:normAutofit/>
          </a:bodyPr>
          <a:lstStyle/>
          <a:p>
            <a:r>
              <a:rPr lang="en-GB" b="1"/>
              <a:t>COSHH</a:t>
            </a:r>
            <a:r>
              <a:rPr lang="en-GB"/>
              <a:t> (Control of Substances </a:t>
            </a:r>
            <a:r>
              <a:rPr lang="en-GB" err="1"/>
              <a:t>Hazrdous</a:t>
            </a:r>
            <a:r>
              <a:rPr lang="en-GB"/>
              <a:t> to Health)- This legislation promotes specific storage and health and safety aspects for all chemicals (</a:t>
            </a:r>
            <a:r>
              <a:rPr lang="en-GB">
                <a:ea typeface="+mn-lt"/>
                <a:cs typeface="+mn-lt"/>
              </a:rPr>
              <a:t>Garrod, Evans, Davy, 2007).</a:t>
            </a:r>
            <a:r>
              <a:rPr lang="en-GB"/>
              <a:t>- </a:t>
            </a:r>
            <a:r>
              <a:rPr lang="en-GB" b="1"/>
              <a:t>High risk to business</a:t>
            </a:r>
          </a:p>
          <a:p>
            <a:r>
              <a:rPr lang="en-GB" b="1"/>
              <a:t>Insurance/liability/vehicle- </a:t>
            </a:r>
            <a:r>
              <a:rPr lang="en-GB"/>
              <a:t>High insurance costs- </a:t>
            </a:r>
            <a:r>
              <a:rPr lang="en-GB" b="1"/>
              <a:t>Medium risk to business</a:t>
            </a:r>
          </a:p>
          <a:p>
            <a:r>
              <a:rPr lang="en-GB"/>
              <a:t>Employment laws- workers' law, holiday, minimum wage etc </a:t>
            </a:r>
            <a:r>
              <a:rPr lang="en-GB">
                <a:ea typeface="+mn-lt"/>
                <a:cs typeface="+mn-lt"/>
              </a:rPr>
              <a:t>(Machin, Manning, 1994). </a:t>
            </a:r>
            <a:r>
              <a:rPr lang="en-GB"/>
              <a:t>- </a:t>
            </a:r>
            <a:r>
              <a:rPr lang="en-GB" b="1"/>
              <a:t>Low risk to business</a:t>
            </a:r>
          </a:p>
          <a:p>
            <a:r>
              <a:rPr lang="en-GB" b="1"/>
              <a:t>Data protection- </a:t>
            </a:r>
            <a:r>
              <a:rPr lang="en-GB"/>
              <a:t>customer data protection, ensure all information of customers are kept on external device that is password protected </a:t>
            </a:r>
            <a:r>
              <a:rPr lang="en-GB">
                <a:ea typeface="+mn-lt"/>
                <a:cs typeface="+mn-lt"/>
              </a:rPr>
              <a:t>(De Hert, and Papakonstantinou, 2012)-</a:t>
            </a:r>
            <a:r>
              <a:rPr lang="en-GB"/>
              <a:t> </a:t>
            </a:r>
            <a:r>
              <a:rPr lang="en-GB" b="1"/>
              <a:t>Low risk to business</a:t>
            </a:r>
            <a:endParaRPr lang="en-GB"/>
          </a:p>
          <a:p>
            <a:endParaRPr lang="en-GB"/>
          </a:p>
          <a:p>
            <a:endParaRPr lang="en-GB"/>
          </a:p>
          <a:p>
            <a:endParaRPr lang="en-GB"/>
          </a:p>
          <a:p>
            <a:endParaRPr lang="en-GB"/>
          </a:p>
          <a:p>
            <a:pPr marL="0" indent="0">
              <a:buNone/>
            </a:pPr>
            <a:endParaRPr lang="en-GB"/>
          </a:p>
          <a:p>
            <a:endParaRPr lang="en-GB"/>
          </a:p>
          <a:p>
            <a:endParaRPr lang="en-GB"/>
          </a:p>
          <a:p>
            <a:endParaRPr lang="en-GB"/>
          </a:p>
          <a:p>
            <a:endParaRPr lang="en-US"/>
          </a:p>
        </p:txBody>
      </p:sp>
      <p:pic>
        <p:nvPicPr>
          <p:cNvPr id="5" name="Picture 4" descr="Hand with a gavel">
            <a:extLst>
              <a:ext uri="{FF2B5EF4-FFF2-40B4-BE49-F238E27FC236}">
                <a16:creationId xmlns:a16="http://schemas.microsoft.com/office/drawing/2014/main" id="{19B01999-38D9-44C8-5477-826AA3B221B7}"/>
              </a:ext>
            </a:extLst>
          </p:cNvPr>
          <p:cNvPicPr>
            <a:picLocks noChangeAspect="1"/>
          </p:cNvPicPr>
          <p:nvPr/>
        </p:nvPicPr>
        <p:blipFill rotWithShape="1">
          <a:blip r:embed="rId3"/>
          <a:srcRect l="13382" r="19869" b="1"/>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spTree>
    <p:extLst>
      <p:ext uri="{BB962C8B-B14F-4D97-AF65-F5344CB8AC3E}">
        <p14:creationId xmlns:p14="http://schemas.microsoft.com/office/powerpoint/2010/main" val="27538385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Background Fill">
            <a:extLst>
              <a:ext uri="{FF2B5EF4-FFF2-40B4-BE49-F238E27FC236}">
                <a16:creationId xmlns:a16="http://schemas.microsoft.com/office/drawing/2014/main" id="{66C115EF-F0EA-46A7-A25C-125D26FAA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4" name="Color Fill">
            <a:extLst>
              <a:ext uri="{FF2B5EF4-FFF2-40B4-BE49-F238E27FC236}">
                <a16:creationId xmlns:a16="http://schemas.microsoft.com/office/drawing/2014/main" id="{97BF6B6D-C479-40CF-B042-7D70D8286E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6" name="Group 15">
            <a:extLst>
              <a:ext uri="{FF2B5EF4-FFF2-40B4-BE49-F238E27FC236}">
                <a16:creationId xmlns:a16="http://schemas.microsoft.com/office/drawing/2014/main" id="{AEF86C3C-FC48-4AB2-97FA-F4AC7F6F3BC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4717820"/>
            <a:chOff x="7739089" y="-3532"/>
            <a:chExt cx="4449863" cy="4717820"/>
          </a:xfrm>
        </p:grpSpPr>
        <p:sp>
          <p:nvSpPr>
            <p:cNvPr id="17" name="Oval 16">
              <a:extLst>
                <a:ext uri="{FF2B5EF4-FFF2-40B4-BE49-F238E27FC236}">
                  <a16:creationId xmlns:a16="http://schemas.microsoft.com/office/drawing/2014/main" id="{62B5D76F-FCC4-4521-916F-491D822D17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22630" y="402344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8" name="Freeform: Shape 17">
              <a:extLst>
                <a:ext uri="{FF2B5EF4-FFF2-40B4-BE49-F238E27FC236}">
                  <a16:creationId xmlns:a16="http://schemas.microsoft.com/office/drawing/2014/main" id="{6F8D89A6-8111-4B9B-A1BB-F448E802E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9" name="Graphic 9">
              <a:extLst>
                <a:ext uri="{FF2B5EF4-FFF2-40B4-BE49-F238E27FC236}">
                  <a16:creationId xmlns:a16="http://schemas.microsoft.com/office/drawing/2014/main" id="{86C325F3-A534-44C6-B6E1-1F0DD4D6DB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C1E15FC6-E547-48B3-9AD4-3945840EC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3230DE-D2EE-590D-9DD1-89F0D4BAE9D4}"/>
              </a:ext>
            </a:extLst>
          </p:cNvPr>
          <p:cNvSpPr>
            <a:spLocks noGrp="1"/>
          </p:cNvSpPr>
          <p:nvPr>
            <p:ph type="title"/>
          </p:nvPr>
        </p:nvSpPr>
        <p:spPr>
          <a:xfrm>
            <a:off x="457200" y="361910"/>
            <a:ext cx="6943725" cy="1325563"/>
          </a:xfrm>
        </p:spPr>
        <p:txBody>
          <a:bodyPr anchor="b">
            <a:normAutofit/>
          </a:bodyPr>
          <a:lstStyle/>
          <a:p>
            <a:pPr algn="ctr"/>
            <a:r>
              <a:rPr lang="en-GB" b="1"/>
              <a:t>Environmental </a:t>
            </a:r>
            <a:endParaRPr lang="en-US" b="1"/>
          </a:p>
        </p:txBody>
      </p:sp>
      <p:sp>
        <p:nvSpPr>
          <p:cNvPr id="3" name="Content Placeholder 2">
            <a:extLst>
              <a:ext uri="{FF2B5EF4-FFF2-40B4-BE49-F238E27FC236}">
                <a16:creationId xmlns:a16="http://schemas.microsoft.com/office/drawing/2014/main" id="{ADE5E0BC-B626-B9C3-EF58-C65AFCDDED58}"/>
              </a:ext>
            </a:extLst>
          </p:cNvPr>
          <p:cNvSpPr>
            <a:spLocks noGrp="1"/>
          </p:cNvSpPr>
          <p:nvPr>
            <p:ph idx="1"/>
          </p:nvPr>
        </p:nvSpPr>
        <p:spPr>
          <a:xfrm>
            <a:off x="457200" y="2533456"/>
            <a:ext cx="6943725" cy="3875603"/>
          </a:xfrm>
        </p:spPr>
        <p:txBody>
          <a:bodyPr vert="horz" lIns="91440" tIns="45720" rIns="91440" bIns="45720" rtlCol="0" anchor="t">
            <a:normAutofit/>
          </a:bodyPr>
          <a:lstStyle/>
          <a:p>
            <a:r>
              <a:rPr lang="en-GB" b="1"/>
              <a:t>Environmental Protection- </a:t>
            </a:r>
            <a:r>
              <a:rPr lang="en-GB"/>
              <a:t>Due to the trend towards environmental protection, the company must use products that protect the environment, which will increase costs </a:t>
            </a:r>
            <a:r>
              <a:rPr lang="en-GB">
                <a:ea typeface="+mn-lt"/>
                <a:cs typeface="+mn-lt"/>
              </a:rPr>
              <a:t>Cooper, and </a:t>
            </a:r>
            <a:r>
              <a:rPr lang="en-GB" err="1">
                <a:ea typeface="+mn-lt"/>
                <a:cs typeface="+mn-lt"/>
              </a:rPr>
              <a:t>Sheate</a:t>
            </a:r>
            <a:r>
              <a:rPr lang="en-GB">
                <a:ea typeface="+mn-lt"/>
                <a:cs typeface="+mn-lt"/>
              </a:rPr>
              <a:t>, (2002)</a:t>
            </a:r>
            <a:r>
              <a:rPr lang="en-GB"/>
              <a:t>- </a:t>
            </a:r>
            <a:r>
              <a:rPr lang="en-GB" b="1"/>
              <a:t>Medium risk to business</a:t>
            </a:r>
          </a:p>
          <a:p>
            <a:endParaRPr lang="en-GB"/>
          </a:p>
          <a:p>
            <a:r>
              <a:rPr lang="en-GB" b="1"/>
              <a:t>Weather-</a:t>
            </a:r>
            <a:r>
              <a:rPr lang="en-GB"/>
              <a:t> Very frequent rainfall causes windows, cars and driveways to get dirty faster and require more frequent cleaning- </a:t>
            </a:r>
            <a:r>
              <a:rPr lang="en-GB" b="1"/>
              <a:t>Low risk to business</a:t>
            </a:r>
          </a:p>
          <a:p>
            <a:endParaRPr lang="en-GB"/>
          </a:p>
          <a:p>
            <a:endParaRPr lang="en-GB"/>
          </a:p>
          <a:p>
            <a:endParaRPr lang="en-GB"/>
          </a:p>
          <a:p>
            <a:endParaRPr lang="en-US"/>
          </a:p>
        </p:txBody>
      </p:sp>
      <p:pic>
        <p:nvPicPr>
          <p:cNvPr id="5" name="Picture 4" descr="Child holding the earth">
            <a:extLst>
              <a:ext uri="{FF2B5EF4-FFF2-40B4-BE49-F238E27FC236}">
                <a16:creationId xmlns:a16="http://schemas.microsoft.com/office/drawing/2014/main" id="{4D2A66CD-9719-025F-BB86-015B002C4E28}"/>
              </a:ext>
            </a:extLst>
          </p:cNvPr>
          <p:cNvPicPr>
            <a:picLocks noChangeAspect="1"/>
          </p:cNvPicPr>
          <p:nvPr/>
        </p:nvPicPr>
        <p:blipFill rotWithShape="1">
          <a:blip r:embed="rId3"/>
          <a:srcRect l="625" r="32874" b="-1"/>
          <a:stretch/>
        </p:blipFill>
        <p:spPr>
          <a:xfrm>
            <a:off x="7890250" y="127841"/>
            <a:ext cx="3612857" cy="3612856"/>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pic>
        <p:nvPicPr>
          <p:cNvPr id="7" name="Picture 6" descr="Picking up plastic at the beach">
            <a:extLst>
              <a:ext uri="{FF2B5EF4-FFF2-40B4-BE49-F238E27FC236}">
                <a16:creationId xmlns:a16="http://schemas.microsoft.com/office/drawing/2014/main" id="{E6111108-858E-94B7-1410-E8A276D3DAA5}"/>
              </a:ext>
            </a:extLst>
          </p:cNvPr>
          <p:cNvPicPr>
            <a:picLocks noChangeAspect="1"/>
          </p:cNvPicPr>
          <p:nvPr/>
        </p:nvPicPr>
        <p:blipFill rotWithShape="1">
          <a:blip r:embed="rId4"/>
          <a:srcRect l="15779" r="8738" b="-1"/>
          <a:stretch/>
        </p:blipFill>
        <p:spPr>
          <a:xfrm>
            <a:off x="8382836" y="3998678"/>
            <a:ext cx="3233380" cy="2859322"/>
          </a:xfrm>
          <a:custGeom>
            <a:avLst/>
            <a:gdLst/>
            <a:ahLst/>
            <a:cxnLst/>
            <a:rect l="l" t="t" r="r" b="b"/>
            <a:pathLst>
              <a:path w="3316319" h="2932666">
                <a:moveTo>
                  <a:pt x="1660595" y="0"/>
                </a:moveTo>
                <a:lnTo>
                  <a:pt x="3316319" y="0"/>
                </a:lnTo>
                <a:lnTo>
                  <a:pt x="3316319" y="1646632"/>
                </a:lnTo>
                <a:cubicBezTo>
                  <a:pt x="3316319" y="2159685"/>
                  <a:pt x="3081083" y="2618091"/>
                  <a:pt x="2712021" y="2920995"/>
                </a:cubicBezTo>
                <a:lnTo>
                  <a:pt x="2696327" y="2932666"/>
                </a:lnTo>
                <a:lnTo>
                  <a:pt x="0" y="2932666"/>
                </a:lnTo>
                <a:lnTo>
                  <a:pt x="0" y="1651476"/>
                </a:lnTo>
                <a:cubicBezTo>
                  <a:pt x="0" y="739381"/>
                  <a:pt x="743464" y="0"/>
                  <a:pt x="1660595" y="0"/>
                </a:cubicBezTo>
                <a:close/>
              </a:path>
            </a:pathLst>
          </a:custGeom>
        </p:spPr>
      </p:pic>
    </p:spTree>
    <p:extLst>
      <p:ext uri="{BB962C8B-B14F-4D97-AF65-F5344CB8AC3E}">
        <p14:creationId xmlns:p14="http://schemas.microsoft.com/office/powerpoint/2010/main" val="1631621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44"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6" name="Group 45">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47" name="Oval 46">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8" name="Freeform: Shape 47">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49" name="Freeform: Shape 48">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50" name="Freeform: Shape 49">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51"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53"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55" name="Background Fill">
            <a:extLst>
              <a:ext uri="{FF2B5EF4-FFF2-40B4-BE49-F238E27FC236}">
                <a16:creationId xmlns:a16="http://schemas.microsoft.com/office/drawing/2014/main" id="{3E5E751B-5852-4839-83B3-6F79F8E83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7" name="Color Fill">
            <a:extLst>
              <a:ext uri="{FF2B5EF4-FFF2-40B4-BE49-F238E27FC236}">
                <a16:creationId xmlns:a16="http://schemas.microsoft.com/office/drawing/2014/main" id="{428B6687-5D8A-41C9-A626-A8C2CBFD8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59" name="Group 58">
            <a:extLst>
              <a:ext uri="{FF2B5EF4-FFF2-40B4-BE49-F238E27FC236}">
                <a16:creationId xmlns:a16="http://schemas.microsoft.com/office/drawing/2014/main" id="{E6F66050-AE54-4BA1-B77C-B8147F9D0D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45438" y="0"/>
            <a:ext cx="4643514" cy="6858000"/>
            <a:chOff x="7545438" y="0"/>
            <a:chExt cx="4643514" cy="6858000"/>
          </a:xfrm>
        </p:grpSpPr>
        <p:sp>
          <p:nvSpPr>
            <p:cNvPr id="60" name="Freeform: Shape 59">
              <a:extLst>
                <a:ext uri="{FF2B5EF4-FFF2-40B4-BE49-F238E27FC236}">
                  <a16:creationId xmlns:a16="http://schemas.microsoft.com/office/drawing/2014/main" id="{4FF2400F-FF00-464E-A064-13B448F26E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45438"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86F862D1-D372-44FB-AEB1-8F6EA5683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82834"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B0288BFC-8446-4D20-BA63-79FA81DA94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469962"/>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63" name="Oval 62">
              <a:extLst>
                <a:ext uri="{FF2B5EF4-FFF2-40B4-BE49-F238E27FC236}">
                  <a16:creationId xmlns:a16="http://schemas.microsoft.com/office/drawing/2014/main" id="{F939C530-AFE7-4C51-B999-86DC5F3F7F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28587" y="1556037"/>
              <a:ext cx="328008" cy="32800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grpSp>
      <p:sp>
        <p:nvSpPr>
          <p:cNvPr id="65" name="Texture">
            <a:extLst>
              <a:ext uri="{FF2B5EF4-FFF2-40B4-BE49-F238E27FC236}">
                <a16:creationId xmlns:a16="http://schemas.microsoft.com/office/drawing/2014/main" id="{D9F678FF-4541-4601-B506-CC0A4AC96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627F6D2-C5C6-7D37-CA37-91885976DDFD}"/>
              </a:ext>
            </a:extLst>
          </p:cNvPr>
          <p:cNvSpPr>
            <a:spLocks noGrp="1"/>
          </p:cNvSpPr>
          <p:nvPr>
            <p:ph type="title"/>
          </p:nvPr>
        </p:nvSpPr>
        <p:spPr>
          <a:xfrm>
            <a:off x="457200" y="676656"/>
            <a:ext cx="5399850" cy="3317240"/>
          </a:xfrm>
        </p:spPr>
        <p:txBody>
          <a:bodyPr vert="horz" lIns="91440" tIns="45720" rIns="91440" bIns="45720" rtlCol="0" anchor="b">
            <a:normAutofit/>
          </a:bodyPr>
          <a:lstStyle/>
          <a:p>
            <a:r>
              <a:rPr lang="en-US" sz="5400"/>
              <a:t>Target Market</a:t>
            </a:r>
          </a:p>
        </p:txBody>
      </p:sp>
      <p:pic>
        <p:nvPicPr>
          <p:cNvPr id="7" name="Picture 6" descr="Flowers on a balcony">
            <a:extLst>
              <a:ext uri="{FF2B5EF4-FFF2-40B4-BE49-F238E27FC236}">
                <a16:creationId xmlns:a16="http://schemas.microsoft.com/office/drawing/2014/main" id="{352FE5EB-8F89-4991-237F-B5AF04F11845}"/>
              </a:ext>
            </a:extLst>
          </p:cNvPr>
          <p:cNvPicPr>
            <a:picLocks noChangeAspect="1"/>
          </p:cNvPicPr>
          <p:nvPr/>
        </p:nvPicPr>
        <p:blipFill rotWithShape="1">
          <a:blip r:embed="rId3"/>
          <a:srcRect l="14902" r="18346" b="-4"/>
          <a:stretch/>
        </p:blipFill>
        <p:spPr>
          <a:xfrm>
            <a:off x="6198750" y="1720037"/>
            <a:ext cx="3036178" cy="3036178"/>
          </a:xfrm>
          <a:custGeom>
            <a:avLst/>
            <a:gdLst/>
            <a:ahLst/>
            <a:cxnLst/>
            <a:rect l="l" t="t" r="r" b="b"/>
            <a:pathLst>
              <a:path w="3100792" h="3100792">
                <a:moveTo>
                  <a:pt x="0" y="0"/>
                </a:moveTo>
                <a:lnTo>
                  <a:pt x="1548119" y="0"/>
                </a:lnTo>
                <a:cubicBezTo>
                  <a:pt x="2405645" y="0"/>
                  <a:pt x="3100792" y="695146"/>
                  <a:pt x="3100792" y="1552673"/>
                </a:cubicBezTo>
                <a:lnTo>
                  <a:pt x="3100792" y="3100792"/>
                </a:lnTo>
                <a:lnTo>
                  <a:pt x="1552673" y="3100792"/>
                </a:lnTo>
                <a:cubicBezTo>
                  <a:pt x="695146" y="3100792"/>
                  <a:pt x="0" y="2405645"/>
                  <a:pt x="0" y="1548119"/>
                </a:cubicBezTo>
                <a:close/>
              </a:path>
            </a:pathLst>
          </a:custGeom>
        </p:spPr>
      </p:pic>
      <p:pic>
        <p:nvPicPr>
          <p:cNvPr id="5" name="Picture 4" descr="Throwing empty plastic bottle into the rubbish">
            <a:extLst>
              <a:ext uri="{FF2B5EF4-FFF2-40B4-BE49-F238E27FC236}">
                <a16:creationId xmlns:a16="http://schemas.microsoft.com/office/drawing/2014/main" id="{3FDCAAF7-1350-4944-0732-721F824AD62B}"/>
              </a:ext>
            </a:extLst>
          </p:cNvPr>
          <p:cNvPicPr>
            <a:picLocks noChangeAspect="1"/>
          </p:cNvPicPr>
          <p:nvPr/>
        </p:nvPicPr>
        <p:blipFill rotWithShape="1">
          <a:blip r:embed="rId4"/>
          <a:srcRect t="990" r="2" b="2"/>
          <a:stretch/>
        </p:blipFill>
        <p:spPr>
          <a:xfrm>
            <a:off x="7540405" y="10"/>
            <a:ext cx="3751917" cy="2479610"/>
          </a:xfrm>
          <a:custGeom>
            <a:avLst/>
            <a:gdLst/>
            <a:ahLst/>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p:spPr>
      </p:pic>
      <p:pic>
        <p:nvPicPr>
          <p:cNvPr id="9" name="Picture 8" descr="Vintage english car">
            <a:extLst>
              <a:ext uri="{FF2B5EF4-FFF2-40B4-BE49-F238E27FC236}">
                <a16:creationId xmlns:a16="http://schemas.microsoft.com/office/drawing/2014/main" id="{5482845D-5496-F894-E690-5B72593DBBEE}"/>
              </a:ext>
            </a:extLst>
          </p:cNvPr>
          <p:cNvPicPr>
            <a:picLocks noChangeAspect="1"/>
          </p:cNvPicPr>
          <p:nvPr/>
        </p:nvPicPr>
        <p:blipFill rotWithShape="1">
          <a:blip r:embed="rId5"/>
          <a:srcRect l="6618" r="26633" b="1"/>
          <a:stretch/>
        </p:blipFill>
        <p:spPr>
          <a:xfrm>
            <a:off x="9468612" y="2115082"/>
            <a:ext cx="2641141" cy="2641141"/>
          </a:xfrm>
          <a:custGeom>
            <a:avLst/>
            <a:gdLst/>
            <a:ahLst/>
            <a:cxnLst/>
            <a:rect l="l" t="t" r="r" b="b"/>
            <a:pathLst>
              <a:path w="1946957" h="1946957">
                <a:moveTo>
                  <a:pt x="974908" y="0"/>
                </a:moveTo>
                <a:lnTo>
                  <a:pt x="1946957" y="0"/>
                </a:lnTo>
                <a:lnTo>
                  <a:pt x="1946957" y="972049"/>
                </a:lnTo>
                <a:cubicBezTo>
                  <a:pt x="1946957" y="1510482"/>
                  <a:pt x="1510481" y="1946957"/>
                  <a:pt x="972049" y="1946957"/>
                </a:cubicBezTo>
                <a:lnTo>
                  <a:pt x="0" y="1946957"/>
                </a:lnTo>
                <a:lnTo>
                  <a:pt x="0" y="974909"/>
                </a:lnTo>
                <a:cubicBezTo>
                  <a:pt x="0" y="436476"/>
                  <a:pt x="436475" y="0"/>
                  <a:pt x="974908" y="0"/>
                </a:cubicBezTo>
                <a:close/>
              </a:path>
            </a:pathLst>
          </a:custGeom>
        </p:spPr>
      </p:pic>
      <p:pic>
        <p:nvPicPr>
          <p:cNvPr id="11" name="Picture 10" descr="Exterior of a modern home with a front lawn">
            <a:extLst>
              <a:ext uri="{FF2B5EF4-FFF2-40B4-BE49-F238E27FC236}">
                <a16:creationId xmlns:a16="http://schemas.microsoft.com/office/drawing/2014/main" id="{4B96F760-B9AF-BCD9-D839-BA6CDD965107}"/>
              </a:ext>
            </a:extLst>
          </p:cNvPr>
          <p:cNvPicPr>
            <a:picLocks noChangeAspect="1"/>
          </p:cNvPicPr>
          <p:nvPr/>
        </p:nvPicPr>
        <p:blipFill rotWithShape="1">
          <a:blip r:embed="rId6"/>
          <a:srcRect l="2481" r="3" b="3"/>
          <a:stretch/>
        </p:blipFill>
        <p:spPr>
          <a:xfrm>
            <a:off x="9550859" y="5050193"/>
            <a:ext cx="2641141" cy="1807807"/>
          </a:xfrm>
          <a:custGeom>
            <a:avLst/>
            <a:gdLst/>
            <a:ahLst/>
            <a:cxnLst/>
            <a:rect l="l" t="t" r="r" b="b"/>
            <a:pathLst>
              <a:path w="3178415" h="2175560">
                <a:moveTo>
                  <a:pt x="835613" y="55"/>
                </a:moveTo>
                <a:cubicBezTo>
                  <a:pt x="1410848" y="2826"/>
                  <a:pt x="2175335" y="113068"/>
                  <a:pt x="2664824" y="602558"/>
                </a:cubicBezTo>
                <a:cubicBezTo>
                  <a:pt x="2936763" y="874496"/>
                  <a:pt x="3091649" y="1231310"/>
                  <a:pt x="3176085" y="1593397"/>
                </a:cubicBezTo>
                <a:lnTo>
                  <a:pt x="3178415" y="1605281"/>
                </a:lnTo>
                <a:lnTo>
                  <a:pt x="3178415" y="2175560"/>
                </a:lnTo>
                <a:lnTo>
                  <a:pt x="258230" y="2175560"/>
                </a:lnTo>
                <a:lnTo>
                  <a:pt x="223951" y="2106330"/>
                </a:lnTo>
                <a:cubicBezTo>
                  <a:pt x="79404" y="1769826"/>
                  <a:pt x="19549" y="1398042"/>
                  <a:pt x="1194" y="1064758"/>
                </a:cubicBezTo>
                <a:lnTo>
                  <a:pt x="0" y="1031853"/>
                </a:lnTo>
                <a:lnTo>
                  <a:pt x="0" y="592383"/>
                </a:lnTo>
                <a:lnTo>
                  <a:pt x="7021" y="471385"/>
                </a:lnTo>
                <a:cubicBezTo>
                  <a:pt x="24803" y="222227"/>
                  <a:pt x="55290" y="60757"/>
                  <a:pt x="55290" y="60757"/>
                </a:cubicBezTo>
                <a:cubicBezTo>
                  <a:pt x="55290" y="60757"/>
                  <a:pt x="388208" y="-2101"/>
                  <a:pt x="835613" y="55"/>
                </a:cubicBezTo>
                <a:close/>
              </a:path>
            </a:pathLst>
          </a:custGeom>
        </p:spPr>
      </p:pic>
    </p:spTree>
    <p:extLst>
      <p:ext uri="{BB962C8B-B14F-4D97-AF65-F5344CB8AC3E}">
        <p14:creationId xmlns:p14="http://schemas.microsoft.com/office/powerpoint/2010/main" val="14107645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4105" name="Color Fill">
            <a:extLst>
              <a:ext uri="{FF2B5EF4-FFF2-40B4-BE49-F238E27FC236}">
                <a16:creationId xmlns:a16="http://schemas.microsoft.com/office/drawing/2014/main" id="{BA44E6CA-03F3-47EA-A9F3-5C0674E28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4107" name="Group 4106">
            <a:extLst>
              <a:ext uri="{FF2B5EF4-FFF2-40B4-BE49-F238E27FC236}">
                <a16:creationId xmlns:a16="http://schemas.microsoft.com/office/drawing/2014/main" id="{7EE36A67-006F-476F-9635-DC6B386EE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744625" y="685620"/>
            <a:ext cx="5444327" cy="6049020"/>
            <a:chOff x="6744625" y="685620"/>
            <a:chExt cx="5444327" cy="6049020"/>
          </a:xfrm>
        </p:grpSpPr>
        <p:sp>
          <p:nvSpPr>
            <p:cNvPr id="4108" name="Oval 4107">
              <a:extLst>
                <a:ext uri="{FF2B5EF4-FFF2-40B4-BE49-F238E27FC236}">
                  <a16:creationId xmlns:a16="http://schemas.microsoft.com/office/drawing/2014/main" id="{D09EE09B-0433-4F4A-B864-D895D8BAEB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7132" y="6155147"/>
              <a:ext cx="227139" cy="22713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Graphic 9">
              <a:extLst>
                <a:ext uri="{FF2B5EF4-FFF2-40B4-BE49-F238E27FC236}">
                  <a16:creationId xmlns:a16="http://schemas.microsoft.com/office/drawing/2014/main" id="{50531F8D-2903-44C8-A854-DDCFFC34F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744625" y="967196"/>
              <a:ext cx="2116766" cy="211676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4110" name="Graphic 18">
              <a:extLst>
                <a:ext uri="{FF2B5EF4-FFF2-40B4-BE49-F238E27FC236}">
                  <a16:creationId xmlns:a16="http://schemas.microsoft.com/office/drawing/2014/main" id="{95661429-E56F-4057-B25B-914DB7F87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00000">
              <a:off x="9618226" y="3599573"/>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4111" name="Oval 4110">
              <a:extLst>
                <a:ext uri="{FF2B5EF4-FFF2-40B4-BE49-F238E27FC236}">
                  <a16:creationId xmlns:a16="http://schemas.microsoft.com/office/drawing/2014/main" id="{07D6490B-F4AE-4A13-BB54-35274AB32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36262" y="685620"/>
              <a:ext cx="265579" cy="265579"/>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4112" name="Freeform: Shape 4111">
              <a:extLst>
                <a:ext uri="{FF2B5EF4-FFF2-40B4-BE49-F238E27FC236}">
                  <a16:creationId xmlns:a16="http://schemas.microsoft.com/office/drawing/2014/main" id="{D0FA281D-945D-4639-8F12-BC2D20C49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0221"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4114"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5ADFF2C5-2CC0-2ED0-74FE-CAF8DEF4AD35}"/>
              </a:ext>
            </a:extLst>
          </p:cNvPr>
          <p:cNvSpPr>
            <a:spLocks noGrp="1"/>
          </p:cNvSpPr>
          <p:nvPr>
            <p:ph type="title"/>
          </p:nvPr>
        </p:nvSpPr>
        <p:spPr>
          <a:xfrm>
            <a:off x="32164" y="0"/>
            <a:ext cx="5895581" cy="1325563"/>
          </a:xfrm>
        </p:spPr>
        <p:txBody>
          <a:bodyPr>
            <a:normAutofit/>
          </a:bodyPr>
          <a:lstStyle/>
          <a:p>
            <a:pPr algn="ctr"/>
            <a:r>
              <a:rPr lang="en-GB"/>
              <a:t>Our ideal costumer </a:t>
            </a:r>
            <a:endParaRPr lang="en-US"/>
          </a:p>
        </p:txBody>
      </p:sp>
      <p:sp>
        <p:nvSpPr>
          <p:cNvPr id="3" name="Content Placeholder 2">
            <a:extLst>
              <a:ext uri="{FF2B5EF4-FFF2-40B4-BE49-F238E27FC236}">
                <a16:creationId xmlns:a16="http://schemas.microsoft.com/office/drawing/2014/main" id="{E5DA112A-EAA5-CB60-7456-2AFE2DAC2195}"/>
              </a:ext>
            </a:extLst>
          </p:cNvPr>
          <p:cNvSpPr>
            <a:spLocks noGrp="1"/>
          </p:cNvSpPr>
          <p:nvPr>
            <p:ph idx="1"/>
          </p:nvPr>
        </p:nvSpPr>
        <p:spPr>
          <a:xfrm>
            <a:off x="200282" y="1780765"/>
            <a:ext cx="6848034" cy="3671389"/>
          </a:xfrm>
        </p:spPr>
        <p:txBody>
          <a:bodyPr vert="horz" lIns="91440" tIns="45720" rIns="91440" bIns="45720" rtlCol="0" anchor="t">
            <a:normAutofit/>
          </a:bodyPr>
          <a:lstStyle/>
          <a:p>
            <a:pPr marL="0" indent="0">
              <a:buNone/>
            </a:pPr>
            <a:endParaRPr lang="en-US" b="1">
              <a:latin typeface="Arial"/>
              <a:cs typeface="Arial"/>
            </a:endParaRPr>
          </a:p>
          <a:p>
            <a:pPr marL="0" indent="0">
              <a:buNone/>
            </a:pPr>
            <a:endParaRPr lang="en-US" b="1">
              <a:latin typeface="Arial"/>
              <a:cs typeface="Arial"/>
            </a:endParaRPr>
          </a:p>
          <a:p>
            <a:pPr marL="0" indent="0">
              <a:buNone/>
            </a:pPr>
            <a:r>
              <a:rPr lang="en-US" b="1">
                <a:latin typeface="Arial"/>
                <a:cs typeface="Arial"/>
              </a:rPr>
              <a:t>Our target market/customers that we will aim to provide our service to will be legal owners or renters of residential and commercial properties that are aged 18+. Having a wide range of potential customers gives our company a better statistical chance to build our customer base. </a:t>
            </a:r>
          </a:p>
        </p:txBody>
      </p:sp>
      <p:pic>
        <p:nvPicPr>
          <p:cNvPr id="4098" name="Picture 2" descr="ideal customer profile">
            <a:extLst>
              <a:ext uri="{FF2B5EF4-FFF2-40B4-BE49-F238E27FC236}">
                <a16:creationId xmlns:a16="http://schemas.microsoft.com/office/drawing/2014/main" id="{948F2177-076B-D960-6EB9-A9A194323A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806" r="16860"/>
          <a:stretch/>
        </p:blipFill>
        <p:spPr bwMode="auto">
          <a:xfrm>
            <a:off x="7048316" y="1135173"/>
            <a:ext cx="4748792" cy="4748792"/>
          </a:xfrm>
          <a:custGeom>
            <a:avLst/>
            <a:gdLst/>
            <a:ahLst/>
            <a:cxnLst/>
            <a:rect l="l" t="t" r="r" b="b"/>
            <a:pathLst>
              <a:path w="3129592" h="3129592">
                <a:moveTo>
                  <a:pt x="1564796" y="0"/>
                </a:moveTo>
                <a:cubicBezTo>
                  <a:pt x="2429009" y="0"/>
                  <a:pt x="3129592" y="700583"/>
                  <a:pt x="3129592" y="1564796"/>
                </a:cubicBezTo>
                <a:cubicBezTo>
                  <a:pt x="3129592" y="2429009"/>
                  <a:pt x="2429009" y="3129592"/>
                  <a:pt x="1564796" y="3129592"/>
                </a:cubicBezTo>
                <a:cubicBezTo>
                  <a:pt x="700583" y="3129592"/>
                  <a:pt x="0" y="2429009"/>
                  <a:pt x="0" y="1564796"/>
                </a:cubicBezTo>
                <a:cubicBezTo>
                  <a:pt x="0" y="700583"/>
                  <a:pt x="700583" y="0"/>
                  <a:pt x="1564796" y="0"/>
                </a:cubicBezTo>
                <a:close/>
              </a:path>
            </a:pathLst>
          </a:custGeom>
          <a:noFill/>
          <a:extLst>
            <a:ext uri="{909E8E84-426E-40DD-AFC4-6F175D3DCCD1}">
              <a14:hiddenFill xmlns:a14="http://schemas.microsoft.com/office/drawing/2010/main">
                <a:solidFill>
                  <a:srgbClr val="FFFFFF"/>
                </a:solidFill>
              </a14:hiddenFill>
            </a:ext>
          </a:extLst>
        </p:spPr>
      </p:pic>
      <p:sp>
        <p:nvSpPr>
          <p:cNvPr id="9" name="Content Placeholder 2">
            <a:extLst>
              <a:ext uri="{FF2B5EF4-FFF2-40B4-BE49-F238E27FC236}">
                <a16:creationId xmlns:a16="http://schemas.microsoft.com/office/drawing/2014/main" id="{5F84E76E-6C2D-FA50-EFEA-E888AC657F63}"/>
              </a:ext>
            </a:extLst>
          </p:cNvPr>
          <p:cNvSpPr txBox="1">
            <a:spLocks/>
          </p:cNvSpPr>
          <p:nvPr/>
        </p:nvSpPr>
        <p:spPr>
          <a:xfrm>
            <a:off x="892237" y="4467275"/>
            <a:ext cx="5895581" cy="4080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p>
        </p:txBody>
      </p:sp>
    </p:spTree>
    <p:extLst>
      <p:ext uri="{BB962C8B-B14F-4D97-AF65-F5344CB8AC3E}">
        <p14:creationId xmlns:p14="http://schemas.microsoft.com/office/powerpoint/2010/main" val="15838410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4" name="Color Fill">
            <a:extLst>
              <a:ext uri="{FF2B5EF4-FFF2-40B4-BE49-F238E27FC236}">
                <a16:creationId xmlns:a16="http://schemas.microsoft.com/office/drawing/2014/main" id="{F74280F7-820D-43DE-BE07-57E20B271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6" name="Group 25">
            <a:extLst>
              <a:ext uri="{FF2B5EF4-FFF2-40B4-BE49-F238E27FC236}">
                <a16:creationId xmlns:a16="http://schemas.microsoft.com/office/drawing/2014/main" id="{43D3F524-3DA9-4E34-A8AE-A379EB7486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92168" y="-1"/>
            <a:ext cx="4782385" cy="4928295"/>
            <a:chOff x="6992168" y="-1"/>
            <a:chExt cx="4782385" cy="4928295"/>
          </a:xfrm>
        </p:grpSpPr>
        <p:sp>
          <p:nvSpPr>
            <p:cNvPr id="27" name="Oval 26">
              <a:extLst>
                <a:ext uri="{FF2B5EF4-FFF2-40B4-BE49-F238E27FC236}">
                  <a16:creationId xmlns:a16="http://schemas.microsoft.com/office/drawing/2014/main" id="{D0C41165-16A0-480D-9245-506F037DB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66507"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8" name="Freeform: Shape 27">
              <a:extLst>
                <a:ext uri="{FF2B5EF4-FFF2-40B4-BE49-F238E27FC236}">
                  <a16:creationId xmlns:a16="http://schemas.microsoft.com/office/drawing/2014/main" id="{97C10C25-DA7C-4D85-855D-B65F31AE0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64751" y="0"/>
              <a:ext cx="3721476" cy="1682047"/>
            </a:xfrm>
            <a:custGeom>
              <a:avLst/>
              <a:gdLst>
                <a:gd name="connsiteX0" fmla="*/ 0 w 3721476"/>
                <a:gd name="connsiteY0" fmla="*/ 0 h 1682047"/>
                <a:gd name="connsiteX1" fmla="*/ 3721476 w 3721476"/>
                <a:gd name="connsiteY1" fmla="*/ 0 h 1682047"/>
                <a:gd name="connsiteX2" fmla="*/ 3721230 w 3721476"/>
                <a:gd name="connsiteY2" fmla="*/ 4881 h 1682047"/>
                <a:gd name="connsiteX3" fmla="*/ 1862697 w 3721476"/>
                <a:gd name="connsiteY3" fmla="*/ 1682047 h 1682047"/>
                <a:gd name="connsiteX4" fmla="*/ 0 w 3721476"/>
                <a:gd name="connsiteY4" fmla="*/ 1682047 h 16820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21476" h="1682047">
                  <a:moveTo>
                    <a:pt x="0" y="0"/>
                  </a:moveTo>
                  <a:lnTo>
                    <a:pt x="3721476" y="0"/>
                  </a:lnTo>
                  <a:lnTo>
                    <a:pt x="3721230" y="4881"/>
                  </a:lnTo>
                  <a:cubicBezTo>
                    <a:pt x="3625562" y="946929"/>
                    <a:pt x="2829989" y="1682047"/>
                    <a:pt x="1862697" y="1682047"/>
                  </a:cubicBezTo>
                  <a:lnTo>
                    <a:pt x="0" y="1682047"/>
                  </a:lnTo>
                  <a:close/>
                </a:path>
              </a:pathLst>
            </a:custGeom>
            <a:solidFill>
              <a:schemeClr val="accent1">
                <a:alpha val="60000"/>
              </a:schemeClr>
            </a:solidFill>
            <a:ln w="9331"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30BA5A8-3EAB-405A-ABF2-D024B04560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19737" y="-1"/>
              <a:ext cx="3443554" cy="1516699"/>
            </a:xfrm>
            <a:custGeom>
              <a:avLst/>
              <a:gdLst>
                <a:gd name="connsiteX0" fmla="*/ 0 w 2872279"/>
                <a:gd name="connsiteY0" fmla="*/ 0 h 1183937"/>
                <a:gd name="connsiteX1" fmla="*/ 2872279 w 2872279"/>
                <a:gd name="connsiteY1" fmla="*/ 0 h 1183937"/>
                <a:gd name="connsiteX2" fmla="*/ 2868418 w 2872279"/>
                <a:gd name="connsiteY2" fmla="*/ 25304 h 1183937"/>
                <a:gd name="connsiteX3" fmla="*/ 1446821 w 2872279"/>
                <a:gd name="connsiteY3" fmla="*/ 1183937 h 1183937"/>
                <a:gd name="connsiteX4" fmla="*/ 0 w 2872279"/>
                <a:gd name="connsiteY4" fmla="*/ 1183937 h 1183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72279" h="1183937">
                  <a:moveTo>
                    <a:pt x="0" y="0"/>
                  </a:moveTo>
                  <a:lnTo>
                    <a:pt x="2872279" y="0"/>
                  </a:lnTo>
                  <a:lnTo>
                    <a:pt x="2868418" y="25304"/>
                  </a:lnTo>
                  <a:cubicBezTo>
                    <a:pt x="2733112" y="686540"/>
                    <a:pt x="2148060" y="1183937"/>
                    <a:pt x="1446821" y="1183937"/>
                  </a:cubicBezTo>
                  <a:lnTo>
                    <a:pt x="0" y="1183937"/>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30" name="Oval 29">
              <a:extLst>
                <a:ext uri="{FF2B5EF4-FFF2-40B4-BE49-F238E27FC236}">
                  <a16:creationId xmlns:a16="http://schemas.microsoft.com/office/drawing/2014/main" id="{72C27D89-A6A3-48F1-936E-4E0341BD73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92168" y="4672162"/>
              <a:ext cx="256132" cy="256132"/>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2"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25BB916-4DE1-5BA1-8E0E-F1982806E286}"/>
              </a:ext>
            </a:extLst>
          </p:cNvPr>
          <p:cNvSpPr>
            <a:spLocks noGrp="1"/>
          </p:cNvSpPr>
          <p:nvPr>
            <p:ph type="title"/>
          </p:nvPr>
        </p:nvSpPr>
        <p:spPr>
          <a:xfrm>
            <a:off x="457200" y="668049"/>
            <a:ext cx="7685037" cy="1325563"/>
          </a:xfrm>
        </p:spPr>
        <p:txBody>
          <a:bodyPr>
            <a:normAutofit/>
          </a:bodyPr>
          <a:lstStyle/>
          <a:p>
            <a:pPr algn="ctr"/>
            <a:r>
              <a:rPr lang="en-US"/>
              <a:t>The company can provide service for: </a:t>
            </a:r>
          </a:p>
        </p:txBody>
      </p:sp>
      <p:pic>
        <p:nvPicPr>
          <p:cNvPr id="6" name="Picture 5" descr="Cleaning supplies">
            <a:extLst>
              <a:ext uri="{FF2B5EF4-FFF2-40B4-BE49-F238E27FC236}">
                <a16:creationId xmlns:a16="http://schemas.microsoft.com/office/drawing/2014/main" id="{4092AC8C-A83B-66C2-2BAE-882B0EC4AE50}"/>
              </a:ext>
            </a:extLst>
          </p:cNvPr>
          <p:cNvPicPr>
            <a:picLocks noChangeAspect="1"/>
          </p:cNvPicPr>
          <p:nvPr/>
        </p:nvPicPr>
        <p:blipFill rotWithShape="1">
          <a:blip r:embed="rId3"/>
          <a:srcRect l="23185" r="10066" b="1"/>
          <a:stretch/>
        </p:blipFill>
        <p:spPr>
          <a:xfrm>
            <a:off x="7337620" y="2006669"/>
            <a:ext cx="4851332" cy="4851331"/>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p:spPr>
      </p:pic>
      <p:graphicFrame>
        <p:nvGraphicFramePr>
          <p:cNvPr id="5" name="Content Placeholder 2">
            <a:extLst>
              <a:ext uri="{FF2B5EF4-FFF2-40B4-BE49-F238E27FC236}">
                <a16:creationId xmlns:a16="http://schemas.microsoft.com/office/drawing/2014/main" id="{D029E48C-83A2-80E2-64F9-B9F01625CBAD}"/>
              </a:ext>
            </a:extLst>
          </p:cNvPr>
          <p:cNvGraphicFramePr>
            <a:graphicFrameLocks noGrp="1"/>
          </p:cNvGraphicFramePr>
          <p:nvPr>
            <p:ph idx="1"/>
            <p:extLst>
              <p:ext uri="{D42A27DB-BD31-4B8C-83A1-F6EECF244321}">
                <p14:modId xmlns:p14="http://schemas.microsoft.com/office/powerpoint/2010/main" val="3180352382"/>
              </p:ext>
            </p:extLst>
          </p:nvPr>
        </p:nvGraphicFramePr>
        <p:xfrm>
          <a:off x="457201" y="1863794"/>
          <a:ext cx="6315074" cy="485133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433708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1"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3" name="Background Leaf">
            <a:extLst>
              <a:ext uri="{FF2B5EF4-FFF2-40B4-BE49-F238E27FC236}">
                <a16:creationId xmlns:a16="http://schemas.microsoft.com/office/drawing/2014/main" id="{E00BDB36-26F9-4870-887D-DBEBE42AD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04504" y="-5716"/>
            <a:ext cx="8284448" cy="6858000"/>
          </a:xfrm>
          <a:custGeom>
            <a:avLst/>
            <a:gdLst>
              <a:gd name="connsiteX0" fmla="*/ 0 w 8284448"/>
              <a:gd name="connsiteY0" fmla="*/ 0 h 6858000"/>
              <a:gd name="connsiteX1" fmla="*/ 5949669 w 8284448"/>
              <a:gd name="connsiteY1" fmla="*/ 0 h 6858000"/>
              <a:gd name="connsiteX2" fmla="*/ 6097735 w 8284448"/>
              <a:gd name="connsiteY2" fmla="*/ 77067 h 6858000"/>
              <a:gd name="connsiteX3" fmla="*/ 8284448 w 8284448"/>
              <a:gd name="connsiteY3" fmla="*/ 3810917 h 6858000"/>
              <a:gd name="connsiteX4" fmla="*/ 8284448 w 8284448"/>
              <a:gd name="connsiteY4" fmla="*/ 6858000 h 6858000"/>
              <a:gd name="connsiteX5" fmla="*/ 1225332 w 8284448"/>
              <a:gd name="connsiteY5" fmla="*/ 6858000 h 6858000"/>
              <a:gd name="connsiteX6" fmla="*/ 1163726 w 8284448"/>
              <a:gd name="connsiteY6" fmla="*/ 6801098 h 6858000"/>
              <a:gd name="connsiteX7" fmla="*/ 24800 w 8284448"/>
              <a:gd name="connsiteY7" fmla="*/ 4654257 h 6858000"/>
              <a:gd name="connsiteX8" fmla="*/ 0 w 8284448"/>
              <a:gd name="connsiteY8" fmla="*/ 448911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84448" h="6858000">
                <a:moveTo>
                  <a:pt x="0" y="0"/>
                </a:moveTo>
                <a:lnTo>
                  <a:pt x="5949669" y="0"/>
                </a:lnTo>
                <a:lnTo>
                  <a:pt x="6097735" y="77067"/>
                </a:lnTo>
                <a:cubicBezTo>
                  <a:pt x="7400247" y="796137"/>
                  <a:pt x="8284448" y="2198576"/>
                  <a:pt x="8284448" y="3810917"/>
                </a:cubicBezTo>
                <a:lnTo>
                  <a:pt x="8284448" y="6858000"/>
                </a:lnTo>
                <a:lnTo>
                  <a:pt x="1225332" y="6858000"/>
                </a:lnTo>
                <a:lnTo>
                  <a:pt x="1163726" y="6801098"/>
                </a:lnTo>
                <a:cubicBezTo>
                  <a:pt x="596622" y="6224771"/>
                  <a:pt x="191778" y="5483545"/>
                  <a:pt x="24800" y="4654257"/>
                </a:cubicBezTo>
                <a:lnTo>
                  <a:pt x="0" y="4489113"/>
                </a:lnTo>
                <a:close/>
              </a:path>
            </a:pathLst>
          </a:custGeom>
          <a:solidFill>
            <a:schemeClr val="bg2">
              <a:alpha val="30000"/>
            </a:schemeClr>
          </a:solidFill>
          <a:ln w="9525" cap="flat">
            <a:noFill/>
            <a:prstDash val="solid"/>
            <a:miter/>
          </a:ln>
        </p:spPr>
        <p:txBody>
          <a:bodyPr wrap="square" rtlCol="0" anchor="ctr">
            <a:noAutofit/>
          </a:bodyPr>
          <a:lstStyle/>
          <a:p>
            <a:endParaRPr lang="en-US"/>
          </a:p>
        </p:txBody>
      </p:sp>
      <p:sp>
        <p:nvSpPr>
          <p:cNvPr id="24" name="Texture">
            <a:extLst>
              <a:ext uri="{FF2B5EF4-FFF2-40B4-BE49-F238E27FC236}">
                <a16:creationId xmlns:a16="http://schemas.microsoft.com/office/drawing/2014/main" id="{DC83D935-436B-4F4D-A47B-4FD95E2C1D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lIns="0" rIns="0" rtlCol="0" anchor="ctr"/>
          <a:lstStyle/>
          <a:p>
            <a:endParaRPr lang="en-US"/>
          </a:p>
        </p:txBody>
      </p:sp>
      <p:sp>
        <p:nvSpPr>
          <p:cNvPr id="2" name="Title 1">
            <a:extLst>
              <a:ext uri="{FF2B5EF4-FFF2-40B4-BE49-F238E27FC236}">
                <a16:creationId xmlns:a16="http://schemas.microsoft.com/office/drawing/2014/main" id="{B42C6FEC-339C-FC9D-2FCD-1A1AC99C11D7}"/>
              </a:ext>
            </a:extLst>
          </p:cNvPr>
          <p:cNvSpPr>
            <a:spLocks noGrp="1"/>
          </p:cNvSpPr>
          <p:nvPr>
            <p:ph type="title"/>
          </p:nvPr>
        </p:nvSpPr>
        <p:spPr>
          <a:xfrm>
            <a:off x="441960" y="253712"/>
            <a:ext cx="3313075" cy="5589741"/>
          </a:xfrm>
        </p:spPr>
        <p:txBody>
          <a:bodyPr>
            <a:normAutofit/>
          </a:bodyPr>
          <a:lstStyle/>
          <a:p>
            <a:pPr algn="ctr"/>
            <a:r>
              <a:rPr lang="en-GB"/>
              <a:t> </a:t>
            </a:r>
            <a:br>
              <a:rPr lang="en-GB"/>
            </a:br>
            <a:r>
              <a:rPr lang="en-GB"/>
              <a:t>What benefits do we offer to the customers?</a:t>
            </a:r>
            <a:br>
              <a:rPr lang="en-GB"/>
            </a:br>
            <a:endParaRPr lang="en-US"/>
          </a:p>
        </p:txBody>
      </p:sp>
      <p:graphicFrame>
        <p:nvGraphicFramePr>
          <p:cNvPr id="25" name="Content Placeholder 2">
            <a:extLst>
              <a:ext uri="{FF2B5EF4-FFF2-40B4-BE49-F238E27FC236}">
                <a16:creationId xmlns:a16="http://schemas.microsoft.com/office/drawing/2014/main" id="{DD06E019-0897-F9C7-F0C3-53EB9F803DD0}"/>
              </a:ext>
            </a:extLst>
          </p:cNvPr>
          <p:cNvGraphicFramePr>
            <a:graphicFrameLocks noGrp="1"/>
          </p:cNvGraphicFramePr>
          <p:nvPr>
            <p:ph idx="1"/>
            <p:extLst>
              <p:ext uri="{D42A27DB-BD31-4B8C-83A1-F6EECF244321}">
                <p14:modId xmlns:p14="http://schemas.microsoft.com/office/powerpoint/2010/main" val="678307085"/>
              </p:ext>
            </p:extLst>
          </p:nvPr>
        </p:nvGraphicFramePr>
        <p:xfrm>
          <a:off x="4829175" y="253712"/>
          <a:ext cx="6920865" cy="59232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78468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B06ABDF2-57ED-4DC5-BB96-62CEE5DBD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06D5EDC2-3737-4DED-AB3C-B42358F815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useBgFill="1">
        <p:nvSpPr>
          <p:cNvPr id="15" name="Graphic 9">
            <a:extLst>
              <a:ext uri="{FF2B5EF4-FFF2-40B4-BE49-F238E27FC236}">
                <a16:creationId xmlns:a16="http://schemas.microsoft.com/office/drawing/2014/main" id="{089C1A08-A75B-45D5-8A9D-680682C13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410" y="0"/>
            <a:ext cx="6858000"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ln w="9331" cap="flat">
            <a:noFill/>
            <a:prstDash val="solid"/>
            <a:miter/>
          </a:ln>
        </p:spPr>
        <p:txBody>
          <a:bodyPr rtlCol="0" anchor="ctr"/>
          <a:lstStyle/>
          <a:p>
            <a:endParaRPr lang="en-US"/>
          </a:p>
        </p:txBody>
      </p:sp>
      <p:sp>
        <p:nvSpPr>
          <p:cNvPr id="17"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F99C20D-367C-AD63-3E30-DCD611D5F1AF}"/>
              </a:ext>
            </a:extLst>
          </p:cNvPr>
          <p:cNvSpPr>
            <a:spLocks noGrp="1"/>
          </p:cNvSpPr>
          <p:nvPr>
            <p:ph type="title"/>
          </p:nvPr>
        </p:nvSpPr>
        <p:spPr>
          <a:xfrm>
            <a:off x="-484083" y="739487"/>
            <a:ext cx="4595834" cy="5594074"/>
          </a:xfrm>
        </p:spPr>
        <p:txBody>
          <a:bodyPr anchor="ctr">
            <a:normAutofit/>
          </a:bodyPr>
          <a:lstStyle/>
          <a:p>
            <a:pPr algn="ctr"/>
            <a:r>
              <a:rPr lang="en-US" altLang="en-US" b="1" i="1" spc="-150">
                <a:solidFill>
                  <a:schemeClr val="bg1"/>
                </a:solidFill>
              </a:rPr>
              <a:t>Marketing </a:t>
            </a:r>
            <a:br>
              <a:rPr lang="en-US" altLang="en-US" b="1" i="1" spc="-150">
                <a:solidFill>
                  <a:schemeClr val="bg1"/>
                </a:solidFill>
              </a:rPr>
            </a:br>
            <a:r>
              <a:rPr lang="en-US" altLang="en-US" b="1" i="1" spc="-150">
                <a:solidFill>
                  <a:schemeClr val="bg1"/>
                </a:solidFill>
              </a:rPr>
              <a:t>and </a:t>
            </a:r>
            <a:br>
              <a:rPr lang="en-US" altLang="en-US" b="1" i="1" spc="-150">
                <a:solidFill>
                  <a:schemeClr val="bg1"/>
                </a:solidFill>
              </a:rPr>
            </a:br>
            <a:r>
              <a:rPr lang="en-US" altLang="en-US" b="1" i="1" spc="-150">
                <a:solidFill>
                  <a:schemeClr val="bg1"/>
                </a:solidFill>
              </a:rPr>
              <a:t>Sales Plan</a:t>
            </a:r>
            <a:endParaRPr lang="en-US">
              <a:solidFill>
                <a:schemeClr val="bg1"/>
              </a:solidFill>
            </a:endParaRPr>
          </a:p>
        </p:txBody>
      </p:sp>
      <p:graphicFrame>
        <p:nvGraphicFramePr>
          <p:cNvPr id="5" name="Content Placeholder 2">
            <a:extLst>
              <a:ext uri="{FF2B5EF4-FFF2-40B4-BE49-F238E27FC236}">
                <a16:creationId xmlns:a16="http://schemas.microsoft.com/office/drawing/2014/main" id="{AC784FDC-D3C0-6BB5-F792-3845D43BD592}"/>
              </a:ext>
            </a:extLst>
          </p:cNvPr>
          <p:cNvGraphicFramePr>
            <a:graphicFrameLocks noGrp="1"/>
          </p:cNvGraphicFramePr>
          <p:nvPr>
            <p:ph idx="1"/>
            <p:extLst>
              <p:ext uri="{D42A27DB-BD31-4B8C-83A1-F6EECF244321}">
                <p14:modId xmlns:p14="http://schemas.microsoft.com/office/powerpoint/2010/main" val="106151188"/>
              </p:ext>
            </p:extLst>
          </p:nvPr>
        </p:nvGraphicFramePr>
        <p:xfrm>
          <a:off x="3686175" y="0"/>
          <a:ext cx="8340853"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7876224"/>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63"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64"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065" name="Group 1053">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1066" name="Oval 1054">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1067"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1068" name="Oval 1056">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Freeform: Shape 1057">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070" name="Freeform: Shape 1058">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lIns="91440" tIns="45720" rIns="91440" bIns="45720" rtlCol="0" anchor="ctr"/>
            <a:lstStyle/>
            <a:p>
              <a:r>
                <a:rPr lang="en-GB">
                  <a:ea typeface="+mn-lt"/>
                  <a:cs typeface="+mn-lt"/>
                </a:rPr>
                <a:t>Tuten, and Solomon, (2017)</a:t>
              </a:r>
              <a:endParaRPr lang="en-US">
                <a:ea typeface="+mn-lt"/>
                <a:cs typeface="+mn-lt"/>
              </a:endParaRPr>
            </a:p>
            <a:p>
              <a:endParaRPr lang="en-US"/>
            </a:p>
          </p:txBody>
        </p:sp>
      </p:grpSp>
      <p:sp>
        <p:nvSpPr>
          <p:cNvPr id="1071"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3F67E6FF-0AE7-6FA5-14C9-FB3FF6E0E286}"/>
              </a:ext>
            </a:extLst>
          </p:cNvPr>
          <p:cNvSpPr>
            <a:spLocks noGrp="1"/>
          </p:cNvSpPr>
          <p:nvPr>
            <p:ph type="title"/>
          </p:nvPr>
        </p:nvSpPr>
        <p:spPr>
          <a:xfrm>
            <a:off x="496507" y="361299"/>
            <a:ext cx="7685037" cy="1325563"/>
          </a:xfrm>
        </p:spPr>
        <p:txBody>
          <a:bodyPr>
            <a:normAutofit fontScale="90000"/>
          </a:bodyPr>
          <a:lstStyle/>
          <a:p>
            <a:r>
              <a:rPr lang="en-GB" sz="3400" b="1"/>
              <a:t>How are the customers getting answers to their frequently asked questions?</a:t>
            </a:r>
            <a:r>
              <a:rPr lang="en-GB" sz="1400" b="1"/>
              <a:t> </a:t>
            </a:r>
            <a:r>
              <a:rPr lang="en-GB" sz="1400">
                <a:ea typeface="+mj-lt"/>
                <a:cs typeface="+mj-lt"/>
              </a:rPr>
              <a:t>Tuten, and Solomon, (2017)</a:t>
            </a:r>
            <a:endParaRPr lang="en-US" sz="1400" b="1">
              <a:ea typeface="+mj-lt"/>
              <a:cs typeface="+mj-lt"/>
            </a:endParaRPr>
          </a:p>
        </p:txBody>
      </p:sp>
      <p:pic>
        <p:nvPicPr>
          <p:cNvPr id="1028" name="Picture 4" descr="Premium Photo | Most popular social media instagram facebook tiktok youtube  icons.">
            <a:extLst>
              <a:ext uri="{FF2B5EF4-FFF2-40B4-BE49-F238E27FC236}">
                <a16:creationId xmlns:a16="http://schemas.microsoft.com/office/drawing/2014/main" id="{9FAFCC1E-029F-8E8E-FD19-B45D4B40C73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023" r="32976" b="-2"/>
          <a:stretch/>
        </p:blipFill>
        <p:spPr bwMode="auto">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29" name="Content Placeholder 2">
            <a:extLst>
              <a:ext uri="{FF2B5EF4-FFF2-40B4-BE49-F238E27FC236}">
                <a16:creationId xmlns:a16="http://schemas.microsoft.com/office/drawing/2014/main" id="{A91B6717-265E-A8DF-01B9-8D84DF2445AF}"/>
              </a:ext>
            </a:extLst>
          </p:cNvPr>
          <p:cNvGraphicFramePr>
            <a:graphicFrameLocks noGrp="1"/>
          </p:cNvGraphicFramePr>
          <p:nvPr>
            <p:ph idx="1"/>
            <p:extLst>
              <p:ext uri="{D42A27DB-BD31-4B8C-83A1-F6EECF244321}">
                <p14:modId xmlns:p14="http://schemas.microsoft.com/office/powerpoint/2010/main" val="1978076316"/>
              </p:ext>
            </p:extLst>
          </p:nvPr>
        </p:nvGraphicFramePr>
        <p:xfrm>
          <a:off x="457200" y="2096713"/>
          <a:ext cx="7685037" cy="408025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053423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55"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057" name="Color Fill">
            <a:extLst>
              <a:ext uri="{FF2B5EF4-FFF2-40B4-BE49-F238E27FC236}">
                <a16:creationId xmlns:a16="http://schemas.microsoft.com/office/drawing/2014/main" id="{3FFB0B4B-B126-43E0-A25C-BA5634332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2059" name="Group 2058">
            <a:extLst>
              <a:ext uri="{FF2B5EF4-FFF2-40B4-BE49-F238E27FC236}">
                <a16:creationId xmlns:a16="http://schemas.microsoft.com/office/drawing/2014/main" id="{B5458D83-9222-44EE-A1B7-C500910CA8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49180" y="-1190"/>
            <a:ext cx="4263283" cy="6859190"/>
            <a:chOff x="7649180" y="-1190"/>
            <a:chExt cx="4263283" cy="6859190"/>
          </a:xfrm>
        </p:grpSpPr>
        <p:sp>
          <p:nvSpPr>
            <p:cNvPr id="2060" name="Oval 2059">
              <a:extLst>
                <a:ext uri="{FF2B5EF4-FFF2-40B4-BE49-F238E27FC236}">
                  <a16:creationId xmlns:a16="http://schemas.microsoft.com/office/drawing/2014/main" id="{D4DBE9CF-1CAE-4505-95C1-A884EE3B91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02463" y="453951"/>
              <a:ext cx="608046" cy="608046"/>
            </a:xfrm>
            <a:prstGeom prst="ellipse">
              <a:avLst/>
            </a:prstGeom>
            <a:solidFill>
              <a:schemeClr val="accent1">
                <a:lumMod val="60000"/>
                <a:lumOff val="40000"/>
                <a:alpha val="60000"/>
              </a:schemeClr>
            </a:solidFill>
            <a:ln w="9331" cap="flat">
              <a:noFill/>
              <a:prstDash val="solid"/>
              <a:miter/>
            </a:ln>
          </p:spPr>
          <p:txBody>
            <a:bodyPr rtlCol="0" anchor="ctr"/>
            <a:lstStyle/>
            <a:p>
              <a:endParaRPr lang="en-US">
                <a:solidFill>
                  <a:schemeClr val="tx1"/>
                </a:solidFill>
              </a:endParaRPr>
            </a:p>
          </p:txBody>
        </p:sp>
        <p:sp>
          <p:nvSpPr>
            <p:cNvPr id="2061" name="Graphic 18">
              <a:extLst>
                <a:ext uri="{FF2B5EF4-FFF2-40B4-BE49-F238E27FC236}">
                  <a16:creationId xmlns:a16="http://schemas.microsoft.com/office/drawing/2014/main" id="{941A5848-6221-4751-BD3F-FB6615B5C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649180" y="4581409"/>
              <a:ext cx="856614" cy="1305524"/>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sp>
          <p:nvSpPr>
            <p:cNvPr id="2062" name="Oval 2061">
              <a:extLst>
                <a:ext uri="{FF2B5EF4-FFF2-40B4-BE49-F238E27FC236}">
                  <a16:creationId xmlns:a16="http://schemas.microsoft.com/office/drawing/2014/main" id="{AE482FC7-2DD4-4C7D-A2D2-5CBE9D4CAE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66922" y="5224794"/>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ACE3AC6B-38A6-4E6F-A9DA-665609D7F9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14482" y="-1190"/>
              <a:ext cx="3597981" cy="1501977"/>
            </a:xfrm>
            <a:custGeom>
              <a:avLst/>
              <a:gdLst>
                <a:gd name="connsiteX0" fmla="*/ 0 w 3597981"/>
                <a:gd name="connsiteY0" fmla="*/ 0 h 1501977"/>
                <a:gd name="connsiteX1" fmla="*/ 3597981 w 3597981"/>
                <a:gd name="connsiteY1" fmla="*/ 0 h 1501977"/>
                <a:gd name="connsiteX2" fmla="*/ 3590068 w 3597981"/>
                <a:gd name="connsiteY2" fmla="*/ 51850 h 1501977"/>
                <a:gd name="connsiteX3" fmla="*/ 1810819 w 3597981"/>
                <a:gd name="connsiteY3" fmla="*/ 1501977 h 1501977"/>
                <a:gd name="connsiteX4" fmla="*/ 0 w 3597981"/>
                <a:gd name="connsiteY4" fmla="*/ 1501977 h 1501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97981" h="1501977">
                  <a:moveTo>
                    <a:pt x="0" y="0"/>
                  </a:moveTo>
                  <a:lnTo>
                    <a:pt x="3597981" y="0"/>
                  </a:lnTo>
                  <a:lnTo>
                    <a:pt x="3590068" y="51850"/>
                  </a:lnTo>
                  <a:cubicBezTo>
                    <a:pt x="3420721" y="879443"/>
                    <a:pt x="2688479" y="1501977"/>
                    <a:pt x="1810819" y="1501977"/>
                  </a:cubicBezTo>
                  <a:lnTo>
                    <a:pt x="0" y="1501977"/>
                  </a:ln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2064" name="Freeform: Shape 2063">
              <a:extLst>
                <a:ext uri="{FF2B5EF4-FFF2-40B4-BE49-F238E27FC236}">
                  <a16:creationId xmlns:a16="http://schemas.microsoft.com/office/drawing/2014/main" id="{5172E9C8-35A3-478D-B6DC-7BD83B3128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88140" y="5358009"/>
              <a:ext cx="3597678" cy="1499991"/>
            </a:xfrm>
            <a:custGeom>
              <a:avLst/>
              <a:gdLst>
                <a:gd name="connsiteX0" fmla="*/ 1786859 w 3597678"/>
                <a:gd name="connsiteY0" fmla="*/ 0 h 1499991"/>
                <a:gd name="connsiteX1" fmla="*/ 3597678 w 3597678"/>
                <a:gd name="connsiteY1" fmla="*/ 0 h 1499991"/>
                <a:gd name="connsiteX2" fmla="*/ 3597678 w 3597678"/>
                <a:gd name="connsiteY2" fmla="*/ 1499991 h 1499991"/>
                <a:gd name="connsiteX3" fmla="*/ 0 w 3597678"/>
                <a:gd name="connsiteY3" fmla="*/ 1499991 h 1499991"/>
                <a:gd name="connsiteX4" fmla="*/ 7610 w 3597678"/>
                <a:gd name="connsiteY4" fmla="*/ 1450127 h 1499991"/>
                <a:gd name="connsiteX5" fmla="*/ 1786859 w 3597678"/>
                <a:gd name="connsiteY5" fmla="*/ 0 h 149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7678" h="1499991">
                  <a:moveTo>
                    <a:pt x="1786859" y="0"/>
                  </a:moveTo>
                  <a:lnTo>
                    <a:pt x="3597678" y="0"/>
                  </a:lnTo>
                  <a:lnTo>
                    <a:pt x="3597678" y="1499991"/>
                  </a:lnTo>
                  <a:lnTo>
                    <a:pt x="0" y="1499991"/>
                  </a:lnTo>
                  <a:lnTo>
                    <a:pt x="7610" y="1450127"/>
                  </a:lnTo>
                  <a:cubicBezTo>
                    <a:pt x="176957" y="622534"/>
                    <a:pt x="909198" y="0"/>
                    <a:pt x="1786859" y="0"/>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grpSp>
      <p:sp>
        <p:nvSpPr>
          <p:cNvPr id="2066" name="Texture">
            <a:extLst>
              <a:ext uri="{FF2B5EF4-FFF2-40B4-BE49-F238E27FC236}">
                <a16:creationId xmlns:a16="http://schemas.microsoft.com/office/drawing/2014/main" id="{2E922E9E-A29B-4164-A634-B718A4336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F16DA916-3FC0-CB99-847C-10C4AEE0ED57}"/>
              </a:ext>
            </a:extLst>
          </p:cNvPr>
          <p:cNvSpPr>
            <a:spLocks noGrp="1"/>
          </p:cNvSpPr>
          <p:nvPr>
            <p:ph type="title"/>
          </p:nvPr>
        </p:nvSpPr>
        <p:spPr>
          <a:xfrm>
            <a:off x="435885" y="-10101"/>
            <a:ext cx="7685037" cy="1325563"/>
          </a:xfrm>
        </p:spPr>
        <p:txBody>
          <a:bodyPr>
            <a:normAutofit/>
          </a:bodyPr>
          <a:lstStyle/>
          <a:p>
            <a:pPr algn="ctr"/>
            <a:r>
              <a:rPr lang="en-GB" b="1"/>
              <a:t>How will we expand? </a:t>
            </a:r>
            <a:endParaRPr lang="en-US" b="1"/>
          </a:p>
        </p:txBody>
      </p:sp>
      <p:pic>
        <p:nvPicPr>
          <p:cNvPr id="2050" name="Picture 2" descr="What is a QR code and are they safe?">
            <a:extLst>
              <a:ext uri="{FF2B5EF4-FFF2-40B4-BE49-F238E27FC236}">
                <a16:creationId xmlns:a16="http://schemas.microsoft.com/office/drawing/2014/main" id="{CA83427B-97C9-3701-EE72-D15940DD1E3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706" r="9045" b="2"/>
          <a:stretch/>
        </p:blipFill>
        <p:spPr bwMode="auto">
          <a:xfrm>
            <a:off x="8313705" y="1605900"/>
            <a:ext cx="3572113" cy="3572112"/>
          </a:xfrm>
          <a:custGeom>
            <a:avLst/>
            <a:gdLst/>
            <a:ahLst/>
            <a:cxnLst/>
            <a:rect l="l" t="t" r="r" b="b"/>
            <a:pathLst>
              <a:path w="3646992" h="3646991">
                <a:moveTo>
                  <a:pt x="0" y="0"/>
                </a:moveTo>
                <a:lnTo>
                  <a:pt x="1820818" y="0"/>
                </a:lnTo>
                <a:cubicBezTo>
                  <a:pt x="2829397" y="0"/>
                  <a:pt x="3646992" y="817595"/>
                  <a:pt x="3646992" y="1826174"/>
                </a:cubicBezTo>
                <a:lnTo>
                  <a:pt x="3646992" y="3646991"/>
                </a:lnTo>
                <a:lnTo>
                  <a:pt x="1826174" y="3646991"/>
                </a:lnTo>
                <a:cubicBezTo>
                  <a:pt x="817595" y="3646991"/>
                  <a:pt x="0" y="2829396"/>
                  <a:pt x="0" y="1820817"/>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18" name="Content Placeholder 2">
            <a:extLst>
              <a:ext uri="{FF2B5EF4-FFF2-40B4-BE49-F238E27FC236}">
                <a16:creationId xmlns:a16="http://schemas.microsoft.com/office/drawing/2014/main" id="{F763BA67-57B8-1143-F3A9-71E7F660D125}"/>
              </a:ext>
            </a:extLst>
          </p:cNvPr>
          <p:cNvGraphicFramePr>
            <a:graphicFrameLocks noGrp="1"/>
          </p:cNvGraphicFramePr>
          <p:nvPr>
            <p:ph idx="1"/>
            <p:extLst>
              <p:ext uri="{D42A27DB-BD31-4B8C-83A1-F6EECF244321}">
                <p14:modId xmlns:p14="http://schemas.microsoft.com/office/powerpoint/2010/main" val="813936711"/>
              </p:ext>
            </p:extLst>
          </p:nvPr>
        </p:nvGraphicFramePr>
        <p:xfrm>
          <a:off x="306183" y="1500786"/>
          <a:ext cx="7820830" cy="52147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3228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3083"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3085" name="Group 3084">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3086" name="Oval 3085">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087" name="Freeform: Shape 3086">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088" name="Freeform: Shape 3087">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089" name="Freeform: Shape 3088">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3090"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309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useBgFill="1">
        <p:nvSpPr>
          <p:cNvPr id="3094"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096"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3098" name="Graphic 9">
            <a:extLst>
              <a:ext uri="{FF2B5EF4-FFF2-40B4-BE49-F238E27FC236}">
                <a16:creationId xmlns:a16="http://schemas.microsoft.com/office/drawing/2014/main" id="{0CD70379-D9C2-4BFD-BD39-08C8BE7665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1633" y="19664"/>
            <a:ext cx="6905281" cy="6818671"/>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a:p>
        </p:txBody>
      </p:sp>
      <p:sp>
        <p:nvSpPr>
          <p:cNvPr id="3100"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3">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9EA4D8AA-B7F3-37FD-F8CD-06BCCD23AAD2}"/>
              </a:ext>
            </a:extLst>
          </p:cNvPr>
          <p:cNvSpPr>
            <a:spLocks noGrp="1"/>
          </p:cNvSpPr>
          <p:nvPr>
            <p:ph type="title"/>
          </p:nvPr>
        </p:nvSpPr>
        <p:spPr>
          <a:xfrm>
            <a:off x="457199" y="676656"/>
            <a:ext cx="4279631" cy="3063240"/>
          </a:xfrm>
        </p:spPr>
        <p:txBody>
          <a:bodyPr vert="horz" lIns="91440" tIns="45720" rIns="91440" bIns="45720" rtlCol="0" anchor="b">
            <a:normAutofit/>
          </a:bodyPr>
          <a:lstStyle/>
          <a:p>
            <a:pPr algn="ctr"/>
            <a:r>
              <a:rPr lang="en-US" altLang="en-US" sz="5400" b="1" i="1" spc="-150"/>
              <a:t>Management Team</a:t>
            </a:r>
            <a:endParaRPr lang="en-US" sz="5400"/>
          </a:p>
        </p:txBody>
      </p:sp>
      <p:pic>
        <p:nvPicPr>
          <p:cNvPr id="3076" name="Picture 4" descr="1,243,842 Management team Images, Stock Photos &amp; Vectors | Shutterstock">
            <a:extLst>
              <a:ext uri="{FF2B5EF4-FFF2-40B4-BE49-F238E27FC236}">
                <a16:creationId xmlns:a16="http://schemas.microsoft.com/office/drawing/2014/main" id="{F772B753-81D9-C5EF-6B03-72C93F22D79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687781" y="48523"/>
            <a:ext cx="3386615" cy="3150339"/>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Management Team — Indaer Aircraft support solutions, life cycle support">
            <a:extLst>
              <a:ext uri="{FF2B5EF4-FFF2-40B4-BE49-F238E27FC236}">
                <a16:creationId xmlns:a16="http://schemas.microsoft.com/office/drawing/2014/main" id="{74022AC6-1BB3-23EB-400B-4D595E1200A0}"/>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7043052" y="3451598"/>
            <a:ext cx="4930785" cy="27365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7487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406D06F1-DBB0-F5E6-0DC8-C0054C99453E}"/>
              </a:ext>
            </a:extLst>
          </p:cNvPr>
          <p:cNvGraphicFramePr>
            <a:graphicFrameLocks noGrp="1"/>
          </p:cNvGraphicFramePr>
          <p:nvPr>
            <p:ph idx="1"/>
            <p:extLst>
              <p:ext uri="{D42A27DB-BD31-4B8C-83A1-F6EECF244321}">
                <p14:modId xmlns:p14="http://schemas.microsoft.com/office/powerpoint/2010/main" val="2909277548"/>
              </p:ext>
            </p:extLst>
          </p:nvPr>
        </p:nvGraphicFramePr>
        <p:xfrm>
          <a:off x="107154" y="66135"/>
          <a:ext cx="11977692" cy="6725730"/>
        </p:xfrm>
        <a:graphic>
          <a:graphicData uri="http://schemas.openxmlformats.org/drawingml/2006/table">
            <a:tbl>
              <a:tblPr firstRow="1" firstCol="1" bandRow="1">
                <a:tableStyleId>{5C22544A-7EE6-4342-B048-85BDC9FD1C3A}</a:tableStyleId>
              </a:tblPr>
              <a:tblGrid>
                <a:gridCol w="2994423">
                  <a:extLst>
                    <a:ext uri="{9D8B030D-6E8A-4147-A177-3AD203B41FA5}">
                      <a16:colId xmlns:a16="http://schemas.microsoft.com/office/drawing/2014/main" val="746503525"/>
                    </a:ext>
                  </a:extLst>
                </a:gridCol>
                <a:gridCol w="2994423">
                  <a:extLst>
                    <a:ext uri="{9D8B030D-6E8A-4147-A177-3AD203B41FA5}">
                      <a16:colId xmlns:a16="http://schemas.microsoft.com/office/drawing/2014/main" val="3377560418"/>
                    </a:ext>
                  </a:extLst>
                </a:gridCol>
                <a:gridCol w="2994423">
                  <a:extLst>
                    <a:ext uri="{9D8B030D-6E8A-4147-A177-3AD203B41FA5}">
                      <a16:colId xmlns:a16="http://schemas.microsoft.com/office/drawing/2014/main" val="701333664"/>
                    </a:ext>
                  </a:extLst>
                </a:gridCol>
                <a:gridCol w="2994423">
                  <a:extLst>
                    <a:ext uri="{9D8B030D-6E8A-4147-A177-3AD203B41FA5}">
                      <a16:colId xmlns:a16="http://schemas.microsoft.com/office/drawing/2014/main" val="2627234508"/>
                    </a:ext>
                  </a:extLst>
                </a:gridCol>
              </a:tblGrid>
              <a:tr h="226038">
                <a:tc>
                  <a:txBody>
                    <a:bodyPr/>
                    <a:lstStyle/>
                    <a:p>
                      <a:r>
                        <a:rPr lang="en-GB" sz="1400">
                          <a:effectLst/>
                        </a:rPr>
                        <a:t>Job Position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Name</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Job task</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Necessary Skills</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2322004443"/>
                  </a:ext>
                </a:extLst>
              </a:tr>
              <a:tr h="1297390">
                <a:tc>
                  <a:txBody>
                    <a:bodyPr/>
                    <a:lstStyle/>
                    <a:p>
                      <a:r>
                        <a:rPr lang="en-GB" sz="1400">
                          <a:effectLst/>
                        </a:rPr>
                        <a:t>CEO</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Jemeral Davidson</a:t>
                      </a:r>
                      <a:endParaRPr lang="en-GB" sz="1400">
                        <a:effectLst/>
                      </a:endParaRPr>
                    </a:p>
                    <a:p>
                      <a:r>
                        <a:rPr lang="en-US" sz="1400">
                          <a:effectLst/>
                        </a:rPr>
                        <a:t>Stefan Nicolaie Mihai</a:t>
                      </a:r>
                      <a:endParaRPr lang="en-GB" sz="1400">
                        <a:effectLst/>
                      </a:endParaRPr>
                    </a:p>
                    <a:p>
                      <a:r>
                        <a:rPr lang="en-GB" sz="1400">
                          <a:effectLst/>
                        </a:rPr>
                        <a:t>Agnieszka Janina Wilkosz</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Plan, implement and evaluate employee relations and human resources policies, programs, and practice, financial</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Time management</a:t>
                      </a:r>
                      <a:br>
                        <a:rPr lang="en-GB" sz="1400">
                          <a:effectLst/>
                        </a:rPr>
                      </a:br>
                      <a:r>
                        <a:rPr lang="en-GB" sz="1400">
                          <a:effectLst/>
                        </a:rPr>
                        <a:t>Leadership</a:t>
                      </a:r>
                      <a:br>
                        <a:rPr lang="en-GB" sz="1400">
                          <a:effectLst/>
                        </a:rPr>
                      </a:br>
                      <a:r>
                        <a:rPr lang="en-GB" sz="1400">
                          <a:effectLst/>
                        </a:rPr>
                        <a:t>Communication</a:t>
                      </a:r>
                      <a:br>
                        <a:rPr lang="en-GB" sz="1400">
                          <a:effectLst/>
                        </a:rPr>
                      </a:br>
                      <a:r>
                        <a:rPr lang="en-GB" sz="1400">
                          <a:effectLst/>
                        </a:rPr>
                        <a:t>Open mind</a:t>
                      </a:r>
                      <a:br>
                        <a:rPr lang="en-GB" sz="1400">
                          <a:effectLst/>
                        </a:rPr>
                      </a:br>
                      <a:r>
                        <a:rPr lang="en-GB" sz="1400">
                          <a:effectLst/>
                        </a:rPr>
                        <a:t>Dicisiveness</a:t>
                      </a:r>
                      <a:br>
                        <a:rPr lang="en-GB" sz="1400">
                          <a:effectLst/>
                        </a:rPr>
                      </a:br>
                      <a:r>
                        <a:rPr lang="en-GB" sz="1400">
                          <a:effectLst/>
                        </a:rPr>
                        <a:t>Creativity and Innovation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3211056916"/>
                  </a:ext>
                </a:extLst>
              </a:tr>
              <a:tr h="1297390">
                <a:tc>
                  <a:txBody>
                    <a:bodyPr/>
                    <a:lstStyle/>
                    <a:p>
                      <a:r>
                        <a:rPr lang="pl-PL" sz="1400" err="1">
                          <a:effectLst/>
                        </a:rPr>
                        <a:t>Account</a:t>
                      </a:r>
                      <a:r>
                        <a:rPr lang="pl-PL" sz="1400">
                          <a:effectLst/>
                        </a:rPr>
                        <a:t> manager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Agnieszka Janina Wilkosz</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Contact with customers, check account, profits, all office job as emails, phones, social media,</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Interpersonal</a:t>
                      </a:r>
                      <a:br>
                        <a:rPr lang="en-GB" sz="1400">
                          <a:effectLst/>
                        </a:rPr>
                      </a:br>
                      <a:r>
                        <a:rPr lang="en-GB" sz="1400">
                          <a:effectLst/>
                        </a:rPr>
                        <a:t>Communication and motivation</a:t>
                      </a:r>
                      <a:br>
                        <a:rPr lang="en-GB" sz="1400">
                          <a:effectLst/>
                        </a:rPr>
                      </a:br>
                      <a:r>
                        <a:rPr lang="en-GB" sz="1400">
                          <a:effectLst/>
                        </a:rPr>
                        <a:t>Problem solving and decision making</a:t>
                      </a:r>
                      <a:br>
                        <a:rPr lang="en-GB" sz="1400">
                          <a:effectLst/>
                        </a:rPr>
                      </a:br>
                      <a:r>
                        <a:rPr lang="en-GB" sz="1400">
                          <a:effectLst/>
                        </a:rPr>
                        <a:t>Commercial awareness</a:t>
                      </a:r>
                      <a:br>
                        <a:rPr lang="en-GB" sz="1400">
                          <a:effectLst/>
                        </a:rPr>
                      </a:br>
                      <a:r>
                        <a:rPr lang="en-GB" sz="1400">
                          <a:effectLst/>
                        </a:rPr>
                        <a:t>Strategic thinking</a:t>
                      </a:r>
                      <a:br>
                        <a:rPr lang="en-GB" sz="1400">
                          <a:effectLst/>
                        </a:rPr>
                      </a:br>
                      <a:r>
                        <a:rPr lang="en-GB" sz="1400">
                          <a:effectLst/>
                        </a:rPr>
                        <a:t>Organisation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1412569172"/>
                  </a:ext>
                </a:extLst>
              </a:tr>
              <a:tr h="2607522">
                <a:tc>
                  <a:txBody>
                    <a:bodyPr/>
                    <a:lstStyle/>
                    <a:p>
                      <a:r>
                        <a:rPr lang="en-GB" sz="1400">
                          <a:effectLst/>
                        </a:rPr>
                        <a:t>Equipment manager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Stefan Nicolaie Mihai</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Confident in making sure the equipment is in a good condition and making sure that we always are ahead with the resources, such as chemicals, cloths etc.</a:t>
                      </a:r>
                    </a:p>
                    <a:p>
                      <a:r>
                        <a:rPr lang="en-GB" sz="1400">
                          <a:effectLst/>
                        </a:rPr>
                        <a:t>will have to sort out and either get the equipment changed or fixed to be in compliance with health and safety.</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Customer service</a:t>
                      </a:r>
                      <a:br>
                        <a:rPr lang="en-GB" sz="1400">
                          <a:effectLst/>
                        </a:rPr>
                      </a:br>
                      <a:r>
                        <a:rPr lang="en-GB" sz="1400">
                          <a:effectLst/>
                        </a:rPr>
                        <a:t>Technical support</a:t>
                      </a:r>
                      <a:br>
                        <a:rPr lang="en-GB" sz="1400">
                          <a:effectLst/>
                        </a:rPr>
                      </a:br>
                      <a:r>
                        <a:rPr lang="en-GB" sz="1400">
                          <a:effectLst/>
                        </a:rPr>
                        <a:t>Equipment support</a:t>
                      </a:r>
                      <a:br>
                        <a:rPr lang="en-GB" sz="1400">
                          <a:effectLst/>
                        </a:rPr>
                      </a:br>
                      <a:r>
                        <a:rPr lang="en-GB" sz="1400">
                          <a:effectLst/>
                        </a:rPr>
                        <a:t>Maintenance procedures</a:t>
                      </a:r>
                      <a:br>
                        <a:rPr lang="en-GB" sz="1400">
                          <a:effectLst/>
                        </a:rPr>
                      </a:br>
                      <a:r>
                        <a:rPr lang="en-GB" sz="1400">
                          <a:effectLst/>
                        </a:rPr>
                        <a:t>Clearance</a:t>
                      </a:r>
                      <a:br>
                        <a:rPr lang="en-GB" sz="1400">
                          <a:effectLst/>
                        </a:rPr>
                      </a:b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2915616423"/>
                  </a:ext>
                </a:extLst>
              </a:tr>
              <a:tr h="1297390">
                <a:tc>
                  <a:txBody>
                    <a:bodyPr/>
                    <a:lstStyle/>
                    <a:p>
                      <a:r>
                        <a:rPr lang="en-GB" sz="1400">
                          <a:effectLst/>
                        </a:rPr>
                        <a:t>Project supervisor</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US" sz="1400">
                          <a:effectLst/>
                        </a:rPr>
                        <a:t>Jemeral Davidson</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Manage the workflow by assigning responsibilities and preparing schedules. Guide and coach each employee. Managing the projects budget. Managing the products development.</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tc>
                  <a:txBody>
                    <a:bodyPr/>
                    <a:lstStyle/>
                    <a:p>
                      <a:r>
                        <a:rPr lang="en-GB" sz="1400">
                          <a:effectLst/>
                        </a:rPr>
                        <a:t>Communication</a:t>
                      </a:r>
                      <a:br>
                        <a:rPr lang="en-GB" sz="1400">
                          <a:effectLst/>
                        </a:rPr>
                      </a:br>
                      <a:r>
                        <a:rPr lang="en-GB" sz="1400">
                          <a:effectLst/>
                        </a:rPr>
                        <a:t>Conflict resolution</a:t>
                      </a:r>
                      <a:br>
                        <a:rPr lang="en-GB" sz="1400">
                          <a:effectLst/>
                        </a:rPr>
                      </a:br>
                      <a:r>
                        <a:rPr lang="en-GB" sz="1400">
                          <a:effectLst/>
                        </a:rPr>
                        <a:t>Critical Thinking</a:t>
                      </a:r>
                      <a:br>
                        <a:rPr lang="en-GB" sz="1400">
                          <a:effectLst/>
                        </a:rPr>
                      </a:br>
                      <a:r>
                        <a:rPr lang="en-GB" sz="1400">
                          <a:effectLst/>
                        </a:rPr>
                        <a:t>Time and priority management</a:t>
                      </a:r>
                      <a:br>
                        <a:rPr lang="en-GB" sz="1400">
                          <a:effectLst/>
                        </a:rPr>
                      </a:br>
                      <a:r>
                        <a:rPr lang="en-GB" sz="1400">
                          <a:effectLst/>
                        </a:rPr>
                        <a:t>Problem Solving</a:t>
                      </a:r>
                      <a:br>
                        <a:rPr lang="en-GB" sz="1400">
                          <a:effectLst/>
                        </a:rPr>
                      </a:br>
                      <a:r>
                        <a:rPr lang="en-GB" sz="1400">
                          <a:effectLst/>
                        </a:rPr>
                        <a:t>Leadership</a:t>
                      </a:r>
                      <a:endParaRPr lang="en-GB" sz="1400">
                        <a:effectLst/>
                        <a:latin typeface="Times New Roman" panose="02020603050405020304" pitchFamily="18" charset="0"/>
                        <a:ea typeface="Times New Roman" panose="02020603050405020304" pitchFamily="18" charset="0"/>
                        <a:cs typeface="Arial" panose="020B0604020202020204" pitchFamily="34" charset="0"/>
                      </a:endParaRPr>
                    </a:p>
                  </a:txBody>
                  <a:tcPr marL="5859" marR="5859" marT="5859" marB="5859" anchor="ctr"/>
                </a:tc>
                <a:extLst>
                  <a:ext uri="{0D108BD9-81ED-4DB2-BD59-A6C34878D82A}">
                    <a16:rowId xmlns:a16="http://schemas.microsoft.com/office/drawing/2014/main" val="1465882407"/>
                  </a:ext>
                </a:extLst>
              </a:tr>
            </a:tbl>
          </a:graphicData>
        </a:graphic>
      </p:graphicFrame>
    </p:spTree>
    <p:extLst>
      <p:ext uri="{BB962C8B-B14F-4D97-AF65-F5344CB8AC3E}">
        <p14:creationId xmlns:p14="http://schemas.microsoft.com/office/powerpoint/2010/main" val="12602445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7"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81C358F-7E5F-BC0E-F46A-A5F941B66CC5}"/>
              </a:ext>
            </a:extLst>
          </p:cNvPr>
          <p:cNvSpPr>
            <a:spLocks noGrp="1"/>
          </p:cNvSpPr>
          <p:nvPr>
            <p:ph type="title"/>
          </p:nvPr>
        </p:nvSpPr>
        <p:spPr>
          <a:xfrm>
            <a:off x="457200" y="676656"/>
            <a:ext cx="3277432" cy="3063240"/>
          </a:xfrm>
        </p:spPr>
        <p:txBody>
          <a:bodyPr vert="horz" lIns="91440" tIns="45720" rIns="91440" bIns="45720" rtlCol="0" anchor="b">
            <a:normAutofit/>
          </a:bodyPr>
          <a:lstStyle/>
          <a:p>
            <a:pPr algn="ctr"/>
            <a:r>
              <a:rPr lang="en-US" altLang="en-US" sz="5400" b="1" i="1"/>
              <a:t>Financial plan</a:t>
            </a:r>
            <a:endParaRPr lang="en-US" sz="5400"/>
          </a:p>
        </p:txBody>
      </p:sp>
      <p:pic>
        <p:nvPicPr>
          <p:cNvPr id="5" name="Content Placeholder 4" descr="A black umbrella over a piggybank">
            <a:extLst>
              <a:ext uri="{FF2B5EF4-FFF2-40B4-BE49-F238E27FC236}">
                <a16:creationId xmlns:a16="http://schemas.microsoft.com/office/drawing/2014/main" id="{7E9DF3BF-0790-E05A-669B-9969628415D7}"/>
              </a:ext>
            </a:extLst>
          </p:cNvPr>
          <p:cNvPicPr>
            <a:picLocks noGrp="1" noChangeAspect="1"/>
          </p:cNvPicPr>
          <p:nvPr>
            <p:ph idx="1"/>
          </p:nvPr>
        </p:nvPicPr>
        <p:blipFill rotWithShape="1">
          <a:blip r:embed="rId3"/>
          <a:srcRect l="993" r="2345"/>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97088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Object 7">
            <a:extLst>
              <a:ext uri="{FF2B5EF4-FFF2-40B4-BE49-F238E27FC236}">
                <a16:creationId xmlns:a16="http://schemas.microsoft.com/office/drawing/2014/main" id="{ABD01D5F-0CB1-9084-E6E2-C92BC6D5B069}"/>
              </a:ext>
            </a:extLst>
          </p:cNvPr>
          <p:cNvGraphicFramePr>
            <a:graphicFrameLocks noChangeAspect="1"/>
          </p:cNvGraphicFramePr>
          <p:nvPr>
            <p:extLst>
              <p:ext uri="{D42A27DB-BD31-4B8C-83A1-F6EECF244321}">
                <p14:modId xmlns:p14="http://schemas.microsoft.com/office/powerpoint/2010/main" val="1620666503"/>
              </p:ext>
            </p:extLst>
          </p:nvPr>
        </p:nvGraphicFramePr>
        <p:xfrm>
          <a:off x="245448" y="88484"/>
          <a:ext cx="12305496" cy="6587814"/>
        </p:xfrm>
        <a:graphic>
          <a:graphicData uri="http://schemas.openxmlformats.org/presentationml/2006/ole">
            <mc:AlternateContent xmlns:mc="http://schemas.openxmlformats.org/markup-compatibility/2006">
              <mc:Choice xmlns:v="urn:schemas-microsoft-com:vml" Requires="v">
                <p:oleObj spid="_x0000_s50177" name="Worksheet" r:id="rId3" imgW="13373100" imgH="16217900" progId="Excel.Sheet.12">
                  <p:embed/>
                </p:oleObj>
              </mc:Choice>
              <mc:Fallback>
                <p:oleObj name="Worksheet" r:id="rId3" imgW="13373100" imgH="16217900" progId="Excel.Sheet.12">
                  <p:embed/>
                  <p:pic>
                    <p:nvPicPr>
                      <p:cNvPr id="8" name="Object 7">
                        <a:extLst>
                          <a:ext uri="{FF2B5EF4-FFF2-40B4-BE49-F238E27FC236}">
                            <a16:creationId xmlns:a16="http://schemas.microsoft.com/office/drawing/2014/main" id="{ABD01D5F-0CB1-9084-E6E2-C92BC6D5B069}"/>
                          </a:ext>
                        </a:extLst>
                      </p:cNvPr>
                      <p:cNvPicPr/>
                      <p:nvPr/>
                    </p:nvPicPr>
                    <p:blipFill>
                      <a:blip r:embed="rId4"/>
                      <a:stretch>
                        <a:fillRect/>
                      </a:stretch>
                    </p:blipFill>
                    <p:spPr>
                      <a:xfrm>
                        <a:off x="245448" y="88484"/>
                        <a:ext cx="12305496" cy="6587814"/>
                      </a:xfrm>
                      <a:prstGeom prst="rect">
                        <a:avLst/>
                      </a:prstGeom>
                    </p:spPr>
                  </p:pic>
                </p:oleObj>
              </mc:Fallback>
            </mc:AlternateContent>
          </a:graphicData>
        </a:graphic>
      </p:graphicFrame>
    </p:spTree>
    <p:extLst>
      <p:ext uri="{BB962C8B-B14F-4D97-AF65-F5344CB8AC3E}">
        <p14:creationId xmlns:p14="http://schemas.microsoft.com/office/powerpoint/2010/main" val="3949054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Object 10">
            <a:extLst>
              <a:ext uri="{FF2B5EF4-FFF2-40B4-BE49-F238E27FC236}">
                <a16:creationId xmlns:a16="http://schemas.microsoft.com/office/drawing/2014/main" id="{C797EE23-68CD-0E56-89A8-159EC8B336DF}"/>
              </a:ext>
            </a:extLst>
          </p:cNvPr>
          <p:cNvGraphicFramePr>
            <a:graphicFrameLocks noChangeAspect="1"/>
          </p:cNvGraphicFramePr>
          <p:nvPr>
            <p:extLst>
              <p:ext uri="{D42A27DB-BD31-4B8C-83A1-F6EECF244321}">
                <p14:modId xmlns:p14="http://schemas.microsoft.com/office/powerpoint/2010/main" val="2629418103"/>
              </p:ext>
            </p:extLst>
          </p:nvPr>
        </p:nvGraphicFramePr>
        <p:xfrm>
          <a:off x="1471612" y="88900"/>
          <a:ext cx="9401175" cy="6659957"/>
        </p:xfrm>
        <a:graphic>
          <a:graphicData uri="http://schemas.openxmlformats.org/presentationml/2006/ole">
            <mc:AlternateContent xmlns:mc="http://schemas.openxmlformats.org/markup-compatibility/2006">
              <mc:Choice xmlns:v="urn:schemas-microsoft-com:vml" Requires="v">
                <p:oleObj spid="_x0000_s51201" name="Worksheet" r:id="rId3" imgW="7874000" imgH="6680200" progId="Excel.Sheet.12">
                  <p:embed/>
                </p:oleObj>
              </mc:Choice>
              <mc:Fallback>
                <p:oleObj name="Worksheet" r:id="rId3" imgW="7874000" imgH="6680200" progId="Excel.Sheet.12">
                  <p:embed/>
                  <p:pic>
                    <p:nvPicPr>
                      <p:cNvPr id="11" name="Object 10">
                        <a:extLst>
                          <a:ext uri="{FF2B5EF4-FFF2-40B4-BE49-F238E27FC236}">
                            <a16:creationId xmlns:a16="http://schemas.microsoft.com/office/drawing/2014/main" id="{C797EE23-68CD-0E56-89A8-159EC8B336DF}"/>
                          </a:ext>
                        </a:extLst>
                      </p:cNvPr>
                      <p:cNvPicPr/>
                      <p:nvPr/>
                    </p:nvPicPr>
                    <p:blipFill>
                      <a:blip r:embed="rId4"/>
                      <a:stretch>
                        <a:fillRect/>
                      </a:stretch>
                    </p:blipFill>
                    <p:spPr>
                      <a:xfrm>
                        <a:off x="1471612" y="88900"/>
                        <a:ext cx="9401175" cy="6659957"/>
                      </a:xfrm>
                      <a:prstGeom prst="rect">
                        <a:avLst/>
                      </a:prstGeom>
                    </p:spPr>
                  </p:pic>
                </p:oleObj>
              </mc:Fallback>
            </mc:AlternateContent>
          </a:graphicData>
        </a:graphic>
      </p:graphicFrame>
    </p:spTree>
    <p:extLst>
      <p:ext uri="{BB962C8B-B14F-4D97-AF65-F5344CB8AC3E}">
        <p14:creationId xmlns:p14="http://schemas.microsoft.com/office/powerpoint/2010/main" val="22095578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2"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grpSp>
        <p:nvGrpSpPr>
          <p:cNvPr id="14" name="Group 13">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5" name="Oval 14">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Freeform: Shape 15">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7" name="Freeform: Shape 16">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8" name="Freeform: Shape 17">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a:p>
          </p:txBody>
        </p:sp>
        <p:sp>
          <p:nvSpPr>
            <p:cNvPr id="19"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21"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3"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5" name="Color Fill">
            <a:extLst>
              <a:ext uri="{FF2B5EF4-FFF2-40B4-BE49-F238E27FC236}">
                <a16:creationId xmlns:a16="http://schemas.microsoft.com/office/drawing/2014/main" id="{96AE4BD0-E2D6-4FE1-9295-59E338A453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7"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7" y="-1"/>
            <a:ext cx="12195048"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723E6115-2123-DDC5-9BF2-4DAC2ACF23B7}"/>
              </a:ext>
            </a:extLst>
          </p:cNvPr>
          <p:cNvSpPr>
            <a:spLocks noGrp="1"/>
          </p:cNvSpPr>
          <p:nvPr>
            <p:ph type="title"/>
          </p:nvPr>
        </p:nvSpPr>
        <p:spPr>
          <a:xfrm>
            <a:off x="457200" y="676656"/>
            <a:ext cx="3277432" cy="3063240"/>
          </a:xfrm>
        </p:spPr>
        <p:txBody>
          <a:bodyPr vert="horz" lIns="91440" tIns="45720" rIns="91440" bIns="45720" rtlCol="0" anchor="b">
            <a:normAutofit/>
          </a:bodyPr>
          <a:lstStyle/>
          <a:p>
            <a:r>
              <a:rPr lang="en-US" altLang="en-US" sz="5000" b="1" i="1" spc="-150"/>
              <a:t>References</a:t>
            </a:r>
            <a:endParaRPr lang="en-US" sz="5000"/>
          </a:p>
        </p:txBody>
      </p:sp>
      <p:pic>
        <p:nvPicPr>
          <p:cNvPr id="5" name="Content Placeholder 4" descr="Abstract blurred public library with bookshelves">
            <a:extLst>
              <a:ext uri="{FF2B5EF4-FFF2-40B4-BE49-F238E27FC236}">
                <a16:creationId xmlns:a16="http://schemas.microsoft.com/office/drawing/2014/main" id="{B578ECF7-4F9A-5A1D-0BAC-1CC2BF33385F}"/>
              </a:ext>
            </a:extLst>
          </p:cNvPr>
          <p:cNvPicPr>
            <a:picLocks noGrp="1" noChangeAspect="1"/>
          </p:cNvPicPr>
          <p:nvPr>
            <p:ph idx="1"/>
          </p:nvPr>
        </p:nvPicPr>
        <p:blipFill rotWithShape="1">
          <a:blip r:embed="rId3"/>
          <a:srcRect r="19848" b="-1"/>
          <a:stretch/>
        </p:blipFill>
        <p:spPr>
          <a:xfrm>
            <a:off x="3957208" y="10"/>
            <a:ext cx="8234792" cy="6857990"/>
          </a:xfrm>
          <a:custGeom>
            <a:avLst/>
            <a:gdLst/>
            <a:ahLst/>
            <a:cxnLst/>
            <a:rect l="l" t="t" r="r" b="b"/>
            <a:pathLst>
              <a:path w="8234792" h="6821666">
                <a:moveTo>
                  <a:pt x="2322410" y="0"/>
                </a:moveTo>
                <a:lnTo>
                  <a:pt x="8234792" y="0"/>
                </a:lnTo>
                <a:lnTo>
                  <a:pt x="8234792" y="4503719"/>
                </a:lnTo>
                <a:lnTo>
                  <a:pt x="8215888" y="4629599"/>
                </a:lnTo>
                <a:cubicBezTo>
                  <a:pt x="8049795" y="5454493"/>
                  <a:pt x="7647096" y="6191792"/>
                  <a:pt x="7082996" y="6765066"/>
                </a:cubicBezTo>
                <a:lnTo>
                  <a:pt x="7021717" y="6821666"/>
                </a:lnTo>
                <a:lnTo>
                  <a:pt x="0" y="6821666"/>
                </a:lnTo>
                <a:lnTo>
                  <a:pt x="0" y="3790727"/>
                </a:lnTo>
                <a:cubicBezTo>
                  <a:pt x="0" y="2186928"/>
                  <a:pt x="879517" y="791919"/>
                  <a:pt x="2175128" y="76659"/>
                </a:cubicBezTo>
                <a:close/>
              </a:path>
            </a:pathLst>
          </a:custGeom>
        </p:spPr>
      </p:pic>
    </p:spTree>
    <p:extLst>
      <p:ext uri="{BB962C8B-B14F-4D97-AF65-F5344CB8AC3E}">
        <p14:creationId xmlns:p14="http://schemas.microsoft.com/office/powerpoint/2010/main" val="2661217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9D45DC-2447-5046-81C3-4284CCE9E17D}"/>
              </a:ext>
            </a:extLst>
          </p:cNvPr>
          <p:cNvSpPr>
            <a:spLocks noGrp="1"/>
          </p:cNvSpPr>
          <p:nvPr>
            <p:ph idx="1"/>
          </p:nvPr>
        </p:nvSpPr>
        <p:spPr>
          <a:xfrm>
            <a:off x="485775" y="476250"/>
            <a:ext cx="7658100" cy="5905500"/>
          </a:xfrm>
        </p:spPr>
        <p:txBody>
          <a:bodyPr vert="horz" lIns="91440" tIns="45720" rIns="91440" bIns="45720" rtlCol="0" anchor="t">
            <a:normAutofit fontScale="70000" lnSpcReduction="20000"/>
          </a:bodyPr>
          <a:lstStyle/>
          <a:p>
            <a:pPr lvl="0"/>
            <a:r>
              <a:rPr lang="en-GB"/>
              <a:t>Ajmera, P; (2017), International journal of health care quality Assurance; 30(8) pp668-679</a:t>
            </a:r>
          </a:p>
          <a:p>
            <a:pPr lvl="0"/>
            <a:r>
              <a:rPr lang="en-GB"/>
              <a:t>Cohen, W., (2007). The marketing plan. Hoboken, N.J.: J. Wiley &amp; Sons.</a:t>
            </a:r>
          </a:p>
          <a:p>
            <a:r>
              <a:rPr lang="en-GB">
                <a:ea typeface="+mn-lt"/>
                <a:cs typeface="+mn-lt"/>
              </a:rPr>
              <a:t>Cooper, L.M. and </a:t>
            </a:r>
            <a:r>
              <a:rPr lang="en-GB" err="1">
                <a:ea typeface="+mn-lt"/>
                <a:cs typeface="+mn-lt"/>
              </a:rPr>
              <a:t>Sheate</a:t>
            </a:r>
            <a:r>
              <a:rPr lang="en-GB">
                <a:ea typeface="+mn-lt"/>
                <a:cs typeface="+mn-lt"/>
              </a:rPr>
              <a:t>, W.R., (2002). Cumulative effects assessment: A review of UK environmental impact statements. </a:t>
            </a:r>
            <a:r>
              <a:rPr lang="en-GB" i="1">
                <a:ea typeface="+mn-lt"/>
                <a:cs typeface="+mn-lt"/>
              </a:rPr>
              <a:t>Environmental impact assessment review</a:t>
            </a:r>
            <a:r>
              <a:rPr lang="en-GB">
                <a:ea typeface="+mn-lt"/>
                <a:cs typeface="+mn-lt"/>
              </a:rPr>
              <a:t>, </a:t>
            </a:r>
            <a:r>
              <a:rPr lang="en-GB" i="1">
                <a:ea typeface="+mn-lt"/>
                <a:cs typeface="+mn-lt"/>
              </a:rPr>
              <a:t>22</a:t>
            </a:r>
            <a:r>
              <a:rPr lang="en-GB">
                <a:ea typeface="+mn-lt"/>
                <a:cs typeface="+mn-lt"/>
              </a:rPr>
              <a:t>(4), pp.415-439.</a:t>
            </a:r>
          </a:p>
          <a:p>
            <a:r>
              <a:rPr lang="en-GB">
                <a:ea typeface="+mn-lt"/>
                <a:cs typeface="+mn-lt"/>
              </a:rPr>
              <a:t>De Hert, P. and Papakonstantinou, V., (2012). The proposed data protection Regulation replacing Directive 95/46/EC: A sound system for the protection of individuals. </a:t>
            </a:r>
            <a:r>
              <a:rPr lang="en-GB" i="1">
                <a:ea typeface="+mn-lt"/>
                <a:cs typeface="+mn-lt"/>
              </a:rPr>
              <a:t>Computer law &amp; security review</a:t>
            </a:r>
            <a:r>
              <a:rPr lang="en-GB">
                <a:ea typeface="+mn-lt"/>
                <a:cs typeface="+mn-lt"/>
              </a:rPr>
              <a:t>, </a:t>
            </a:r>
            <a:r>
              <a:rPr lang="en-GB" i="1">
                <a:ea typeface="+mn-lt"/>
                <a:cs typeface="+mn-lt"/>
              </a:rPr>
              <a:t>28</a:t>
            </a:r>
            <a:r>
              <a:rPr lang="en-GB">
                <a:ea typeface="+mn-lt"/>
                <a:cs typeface="+mn-lt"/>
              </a:rPr>
              <a:t>(2), pp.130-142.</a:t>
            </a:r>
            <a:endParaRPr lang="en-GB"/>
          </a:p>
          <a:p>
            <a:pPr lvl="0"/>
            <a:r>
              <a:rPr lang="en-GB"/>
              <a:t>Denisa and Jaroslav; (2013), Journal of competitiveness; pp.42</a:t>
            </a:r>
          </a:p>
          <a:p>
            <a:r>
              <a:rPr lang="en-GB">
                <a:ea typeface="+mn-lt"/>
                <a:cs typeface="+mn-lt"/>
              </a:rPr>
              <a:t>Garrod, A.N.I., Evans, P.G. and Davy, C.W., (2007). Risk management measures for chemicals: the “COSHH essentials” approach. </a:t>
            </a:r>
            <a:r>
              <a:rPr lang="en-GB" i="1">
                <a:ea typeface="+mn-lt"/>
                <a:cs typeface="+mn-lt"/>
              </a:rPr>
              <a:t>Journal of Exposure Science &amp; Environmental Epidemiology</a:t>
            </a:r>
            <a:r>
              <a:rPr lang="en-GB">
                <a:ea typeface="+mn-lt"/>
                <a:cs typeface="+mn-lt"/>
              </a:rPr>
              <a:t>, </a:t>
            </a:r>
            <a:r>
              <a:rPr lang="en-GB" i="1">
                <a:ea typeface="+mn-lt"/>
                <a:cs typeface="+mn-lt"/>
              </a:rPr>
              <a:t>17</a:t>
            </a:r>
            <a:r>
              <a:rPr lang="en-GB">
                <a:ea typeface="+mn-lt"/>
                <a:cs typeface="+mn-lt"/>
              </a:rPr>
              <a:t>(1), pp.S48-S54.</a:t>
            </a:r>
            <a:endParaRPr lang="en-GB"/>
          </a:p>
          <a:p>
            <a:pPr lvl="0"/>
            <a:r>
              <a:rPr lang="en-GB"/>
              <a:t>GURL, E., (2017). SWOT analysis: A theoretical review.</a:t>
            </a:r>
          </a:p>
          <a:p>
            <a:pPr lvl="0"/>
            <a:r>
              <a:rPr lang="en-GB"/>
              <a:t>GUTA, A., (2014). The role and importance of the business plan in starting and running business opportunity. </a:t>
            </a:r>
            <a:r>
              <a:rPr lang="en-GB" i="1"/>
              <a:t>Annals of the University of </a:t>
            </a:r>
            <a:r>
              <a:rPr lang="en-GB" i="1" err="1"/>
              <a:t>Petroşani</a:t>
            </a:r>
            <a:r>
              <a:rPr lang="en-GB" i="1"/>
              <a:t>. Economics,</a:t>
            </a:r>
            <a:r>
              <a:rPr lang="en-GB"/>
              <a:t> 14(2), 119-126.</a:t>
            </a:r>
          </a:p>
          <a:p>
            <a:endParaRPr lang="en-GB">
              <a:ea typeface="+mn-lt"/>
              <a:cs typeface="+mn-lt"/>
            </a:endParaRPr>
          </a:p>
          <a:p>
            <a:r>
              <a:rPr lang="en-GB" err="1">
                <a:ea typeface="+mn-lt"/>
                <a:cs typeface="+mn-lt"/>
              </a:rPr>
              <a:t>Lissovolik</a:t>
            </a:r>
            <a:r>
              <a:rPr lang="en-GB">
                <a:ea typeface="+mn-lt"/>
                <a:cs typeface="+mn-lt"/>
              </a:rPr>
              <a:t>, M.B., 2003. </a:t>
            </a:r>
            <a:r>
              <a:rPr lang="en-GB" i="1">
                <a:ea typeface="+mn-lt"/>
                <a:cs typeface="+mn-lt"/>
              </a:rPr>
              <a:t>Determinants of inflation in a transition economy: The case of Ukraine</a:t>
            </a:r>
            <a:r>
              <a:rPr lang="en-GB">
                <a:ea typeface="+mn-lt"/>
                <a:cs typeface="+mn-lt"/>
              </a:rPr>
              <a:t>. International Monetary Fund.</a:t>
            </a:r>
            <a:endParaRPr lang="en-GB"/>
          </a:p>
          <a:p>
            <a:r>
              <a:rPr lang="en-GB">
                <a:ea typeface="+mn-lt"/>
                <a:cs typeface="+mn-lt"/>
              </a:rPr>
              <a:t>Machin, S. and Manning, A., (1994). The effects of minimum wages on wage dispersion and employment: Evidence from the UK Wages Councils. </a:t>
            </a:r>
            <a:r>
              <a:rPr lang="en-GB" i="1">
                <a:ea typeface="+mn-lt"/>
                <a:cs typeface="+mn-lt"/>
              </a:rPr>
              <a:t>ILR Review</a:t>
            </a:r>
            <a:r>
              <a:rPr lang="en-GB">
                <a:ea typeface="+mn-lt"/>
                <a:cs typeface="+mn-lt"/>
              </a:rPr>
              <a:t>, </a:t>
            </a:r>
            <a:r>
              <a:rPr lang="en-GB" i="1">
                <a:ea typeface="+mn-lt"/>
                <a:cs typeface="+mn-lt"/>
              </a:rPr>
              <a:t>47</a:t>
            </a:r>
            <a:r>
              <a:rPr lang="en-GB">
                <a:ea typeface="+mn-lt"/>
                <a:cs typeface="+mn-lt"/>
              </a:rPr>
              <a:t>(2), pp.319-329.</a:t>
            </a:r>
            <a:endParaRPr lang="en-GB"/>
          </a:p>
          <a:p>
            <a:pPr lvl="0"/>
            <a:r>
              <a:rPr lang="en-GB"/>
              <a:t>Perera, R., (2017). </a:t>
            </a:r>
            <a:r>
              <a:rPr lang="en-GB" i="1"/>
              <a:t>The PESTLE analysis</a:t>
            </a:r>
            <a:r>
              <a:rPr lang="en-GB"/>
              <a:t>. </a:t>
            </a:r>
            <a:r>
              <a:rPr lang="en-GB" err="1"/>
              <a:t>Nerdynaut</a:t>
            </a:r>
            <a:r>
              <a:rPr lang="en-GB"/>
              <a:t>.</a:t>
            </a:r>
          </a:p>
          <a:p>
            <a:pPr lvl="0"/>
            <a:r>
              <a:rPr lang="en-GB"/>
              <a:t>Pinson, L. and </a:t>
            </a:r>
            <a:r>
              <a:rPr lang="en-GB" err="1"/>
              <a:t>Jinnett</a:t>
            </a:r>
            <a:r>
              <a:rPr lang="en-GB"/>
              <a:t>, J., (1993). </a:t>
            </a:r>
            <a:r>
              <a:rPr lang="en-GB" i="1"/>
              <a:t>Target marketing for the small business</a:t>
            </a:r>
            <a:r>
              <a:rPr lang="en-GB"/>
              <a:t>. Dover, N.H.: Upstart Pub. Co.</a:t>
            </a:r>
          </a:p>
          <a:p>
            <a:pPr lvl="0"/>
            <a:r>
              <a:rPr lang="en-GB"/>
              <a:t>Radulescu V.; (2012), International journal of Academic research in Economics and Management sciences; 1(5) pp.222.</a:t>
            </a:r>
          </a:p>
          <a:p>
            <a:pPr lvl="0"/>
            <a:r>
              <a:rPr lang="en-GB"/>
              <a:t>Tuten, T.L. and Solomon, M.R., (2017). </a:t>
            </a:r>
            <a:r>
              <a:rPr lang="en-GB" i="1"/>
              <a:t>Social media marketing</a:t>
            </a:r>
            <a:r>
              <a:rPr lang="en-GB"/>
              <a:t>. Sage.</a:t>
            </a:r>
          </a:p>
          <a:p>
            <a:endParaRPr lang="en-US"/>
          </a:p>
        </p:txBody>
      </p:sp>
    </p:spTree>
    <p:extLst>
      <p:ext uri="{BB962C8B-B14F-4D97-AF65-F5344CB8AC3E}">
        <p14:creationId xmlns:p14="http://schemas.microsoft.com/office/powerpoint/2010/main" val="1263781171"/>
      </p:ext>
    </p:extLst>
  </p:cSld>
  <p:clrMapOvr>
    <a:masterClrMapping/>
  </p:clrMapOvr>
</p:sld>
</file>

<file path=ppt/theme/theme1.xml><?xml version="1.0" encoding="utf-8"?>
<a:theme xmlns:a="http://schemas.openxmlformats.org/drawingml/2006/main" name="TropicVTI">
  <a:themeElements>
    <a:clrScheme name="Tropic">
      <a:dk1>
        <a:srgbClr val="000000"/>
      </a:dk1>
      <a:lt1>
        <a:sysClr val="window" lastClr="FFFFFF"/>
      </a:lt1>
      <a:dk2>
        <a:srgbClr val="09392F"/>
      </a:dk2>
      <a:lt2>
        <a:srgbClr val="ECF0F0"/>
      </a:lt2>
      <a:accent1>
        <a:srgbClr val="1EBE9B"/>
      </a:accent1>
      <a:accent2>
        <a:srgbClr val="FD7C7C"/>
      </a:accent2>
      <a:accent3>
        <a:srgbClr val="7DA8B5"/>
      </a:accent3>
      <a:accent4>
        <a:srgbClr val="168E74"/>
      </a:accent4>
      <a:accent5>
        <a:srgbClr val="FB7365"/>
      </a:accent5>
      <a:accent6>
        <a:srgbClr val="D39B17"/>
      </a:accent6>
      <a:hlink>
        <a:srgbClr val="EF08F7"/>
      </a:hlink>
      <a:folHlink>
        <a:srgbClr val="8477FE"/>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30</Slides>
  <Notes>9</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TropicVTI</vt:lpstr>
      <vt:lpstr>BUSINESS PLAN</vt:lpstr>
      <vt:lpstr>Executive Summary</vt:lpstr>
      <vt:lpstr>Business / Company Overview</vt:lpstr>
      <vt:lpstr>Products  and  Services</vt:lpstr>
      <vt:lpstr>PowerPoint Presentation</vt:lpstr>
      <vt:lpstr>PowerPoint Presentation</vt:lpstr>
      <vt:lpstr>PowerPoint Presentation</vt:lpstr>
      <vt:lpstr>Market Audit-SWOT Analysis</vt:lpstr>
      <vt:lpstr>PowerPoint Presentation</vt:lpstr>
      <vt:lpstr>Market Audit-PESTLE Analysis </vt:lpstr>
      <vt:lpstr>Political </vt:lpstr>
      <vt:lpstr>Economic </vt:lpstr>
      <vt:lpstr>Social </vt:lpstr>
      <vt:lpstr>Technological </vt:lpstr>
      <vt:lpstr>Litigation</vt:lpstr>
      <vt:lpstr>Environmental </vt:lpstr>
      <vt:lpstr>Target Market</vt:lpstr>
      <vt:lpstr>Our ideal costumer </vt:lpstr>
      <vt:lpstr>The company can provide service for: </vt:lpstr>
      <vt:lpstr>  What benefits do we offer to the customers? </vt:lpstr>
      <vt:lpstr>Marketing  and  Sales Plan</vt:lpstr>
      <vt:lpstr>How are the customers getting answers to their frequently asked questions? Tuten, and Solomon, (2017)</vt:lpstr>
      <vt:lpstr>How will we expand? </vt:lpstr>
      <vt:lpstr>Management Team</vt:lpstr>
      <vt:lpstr>PowerPoint Presentation</vt:lpstr>
      <vt:lpstr>Financial plan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Agnieszka Janina Wilkosz (2115098)</dc:creator>
  <cp:revision>2</cp:revision>
  <dcterms:created xsi:type="dcterms:W3CDTF">2022-07-29T05:53:14Z</dcterms:created>
  <dcterms:modified xsi:type="dcterms:W3CDTF">2022-07-31T09:42:15Z</dcterms:modified>
</cp:coreProperties>
</file>