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2" r:id="rId1"/>
  </p:sldMasterIdLst>
  <p:notesMasterIdLst>
    <p:notesMasterId r:id="rId28"/>
  </p:notesMasterIdLst>
  <p:sldIdLst>
    <p:sldId id="256" r:id="rId2"/>
    <p:sldId id="274" r:id="rId3"/>
    <p:sldId id="275" r:id="rId4"/>
    <p:sldId id="319" r:id="rId5"/>
    <p:sldId id="257" r:id="rId6"/>
    <p:sldId id="312" r:id="rId7"/>
    <p:sldId id="258" r:id="rId8"/>
    <p:sldId id="291" r:id="rId9"/>
    <p:sldId id="296" r:id="rId10"/>
    <p:sldId id="297" r:id="rId11"/>
    <p:sldId id="323" r:id="rId12"/>
    <p:sldId id="260" r:id="rId13"/>
    <p:sldId id="298" r:id="rId14"/>
    <p:sldId id="300" r:id="rId15"/>
    <p:sldId id="314" r:id="rId16"/>
    <p:sldId id="317" r:id="rId17"/>
    <p:sldId id="318" r:id="rId18"/>
    <p:sldId id="306" r:id="rId19"/>
    <p:sldId id="321" r:id="rId20"/>
    <p:sldId id="320" r:id="rId21"/>
    <p:sldId id="322" r:id="rId22"/>
    <p:sldId id="307" r:id="rId23"/>
    <p:sldId id="309" r:id="rId24"/>
    <p:sldId id="310" r:id="rId25"/>
    <p:sldId id="311" r:id="rId26"/>
    <p:sldId id="31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72958-3427-194E-BE2A-6474A1B6DEE2}" v="1" dt="2020-06-24T10:13:21.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942" y="12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422B10-FE80-4935-B9C9-55F2DE02CE53}" type="datetimeFigureOut">
              <a:rPr lang="en-US" smtClean="0"/>
              <a:pPr/>
              <a:t>6/19/2022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974C31-EB4A-4B21-8134-CB5741A1DC5F}" type="slidenum">
              <a:rPr lang="en-US" smtClean="0"/>
              <a:pPr/>
              <a:t>‹#›</a:t>
            </a:fld>
            <a:endParaRPr lang="en-US"/>
          </a:p>
        </p:txBody>
      </p:sp>
    </p:spTree>
    <p:extLst>
      <p:ext uri="{BB962C8B-B14F-4D97-AF65-F5344CB8AC3E}">
        <p14:creationId xmlns:p14="http://schemas.microsoft.com/office/powerpoint/2010/main" val="2113143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9974C31-EB4A-4B21-8134-CB5741A1DC5F}" type="slidenum">
              <a:rPr lang="en-US" smtClean="0"/>
              <a:pPr/>
              <a:t>1</a:t>
            </a:fld>
            <a:endParaRPr lang="en-US"/>
          </a:p>
        </p:txBody>
      </p:sp>
    </p:spTree>
    <p:extLst>
      <p:ext uri="{BB962C8B-B14F-4D97-AF65-F5344CB8AC3E}">
        <p14:creationId xmlns:p14="http://schemas.microsoft.com/office/powerpoint/2010/main" val="1984714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B1C9742-0692-4B35-93B5-B726D24CCCE2}"/>
              </a:ext>
            </a:extLst>
          </p:cNvPr>
          <p:cNvSpPr>
            <a:spLocks noGrp="1" noRot="1" noChangeAspect="1" noChangeArrowheads="1" noTextEdit="1"/>
          </p:cNvSpPr>
          <p:nvPr>
            <p:ph type="sldImg"/>
          </p:nvPr>
        </p:nvSpPr>
        <p:spPr>
          <a:solidFill>
            <a:srgbClr val="FFFFFF"/>
          </a:solidFill>
          <a:ln/>
        </p:spPr>
      </p:sp>
      <p:sp>
        <p:nvSpPr>
          <p:cNvPr id="89091" name="Rectangle 3">
            <a:extLst>
              <a:ext uri="{FF2B5EF4-FFF2-40B4-BE49-F238E27FC236}">
                <a16:creationId xmlns:a16="http://schemas.microsoft.com/office/drawing/2014/main" id="{F801B8AC-9015-4AB5-8AE6-DEC819EFB596}"/>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4000">
              <a:latin typeface="Franklin Gothic Book" panose="020B0503020102020204" pitchFamily="34" charset="0"/>
              <a:cs typeface="Arial" panose="020B0604020202020204" pitchFamily="34" charset="0"/>
            </a:endParaRPr>
          </a:p>
        </p:txBody>
      </p:sp>
    </p:spTree>
    <p:extLst>
      <p:ext uri="{BB962C8B-B14F-4D97-AF65-F5344CB8AC3E}">
        <p14:creationId xmlns:p14="http://schemas.microsoft.com/office/powerpoint/2010/main" val="3282725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CB9A9EF0-20A3-4BF2-90DD-6965775871B7}"/>
              </a:ext>
            </a:extLst>
          </p:cNvPr>
          <p:cNvSpPr>
            <a:spLocks noGrp="1" noRot="1" noChangeAspect="1" noChangeArrowheads="1" noTextEdit="1"/>
          </p:cNvSpPr>
          <p:nvPr>
            <p:ph type="sldImg"/>
          </p:nvPr>
        </p:nvSpPr>
        <p:spPr>
          <a:solidFill>
            <a:srgbClr val="FFFFFF"/>
          </a:solidFill>
          <a:ln/>
        </p:spPr>
      </p:sp>
      <p:sp>
        <p:nvSpPr>
          <p:cNvPr id="90115" name="Rectangle 3">
            <a:extLst>
              <a:ext uri="{FF2B5EF4-FFF2-40B4-BE49-F238E27FC236}">
                <a16:creationId xmlns:a16="http://schemas.microsoft.com/office/drawing/2014/main" id="{AB21DE41-11DC-405E-AB39-21A0FE1861B4}"/>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4000">
              <a:latin typeface="Franklin Gothic Book" panose="020B0503020102020204" pitchFamily="34" charset="0"/>
              <a:cs typeface="Arial" panose="020B0604020202020204" pitchFamily="34" charset="0"/>
            </a:endParaRPr>
          </a:p>
        </p:txBody>
      </p:sp>
    </p:spTree>
    <p:extLst>
      <p:ext uri="{BB962C8B-B14F-4D97-AF65-F5344CB8AC3E}">
        <p14:creationId xmlns:p14="http://schemas.microsoft.com/office/powerpoint/2010/main" val="59138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B1C9742-0692-4B35-93B5-B726D24CCCE2}"/>
              </a:ext>
            </a:extLst>
          </p:cNvPr>
          <p:cNvSpPr>
            <a:spLocks noGrp="1" noRot="1" noChangeAspect="1" noChangeArrowheads="1" noTextEdit="1"/>
          </p:cNvSpPr>
          <p:nvPr>
            <p:ph type="sldImg"/>
          </p:nvPr>
        </p:nvSpPr>
        <p:spPr>
          <a:solidFill>
            <a:srgbClr val="FFFFFF"/>
          </a:solidFill>
          <a:ln/>
        </p:spPr>
      </p:sp>
      <p:sp>
        <p:nvSpPr>
          <p:cNvPr id="89091" name="Rectangle 3">
            <a:extLst>
              <a:ext uri="{FF2B5EF4-FFF2-40B4-BE49-F238E27FC236}">
                <a16:creationId xmlns:a16="http://schemas.microsoft.com/office/drawing/2014/main" id="{F801B8AC-9015-4AB5-8AE6-DEC819EFB596}"/>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4000">
              <a:latin typeface="Franklin Gothic Book" panose="020B0503020102020204" pitchFamily="34" charset="0"/>
              <a:cs typeface="Arial" panose="020B0604020202020204" pitchFamily="34" charset="0"/>
            </a:endParaRPr>
          </a:p>
        </p:txBody>
      </p:sp>
    </p:spTree>
    <p:extLst>
      <p:ext uri="{BB962C8B-B14F-4D97-AF65-F5344CB8AC3E}">
        <p14:creationId xmlns:p14="http://schemas.microsoft.com/office/powerpoint/2010/main" val="2814959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Leadership skills give people the capacity to influence others. They are a critical component in successful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u="none" strike="noStrike"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Research in the past 20 years has shifted from studying leadership traits to focusing on leadership skills.</a:t>
            </a:r>
          </a:p>
          <a:p>
            <a:endParaRPr lang="en-US" baseline="0"/>
          </a:p>
          <a:p>
            <a:r>
              <a:rPr lang="en-US" baseline="0"/>
              <a:t>Three categories of leadership skills: </a:t>
            </a:r>
            <a:r>
              <a:rPr lang="en-US" sz="1200" kern="1200" baseline="0">
                <a:solidFill>
                  <a:schemeClr val="tx1"/>
                </a:solidFill>
                <a:effectLst/>
                <a:latin typeface="+mn-lt"/>
                <a:ea typeface="+mn-ea"/>
                <a:cs typeface="+mn-cs"/>
              </a:rPr>
              <a:t>L</a:t>
            </a:r>
            <a:r>
              <a:rPr lang="en-US" sz="1200" kern="1200">
                <a:solidFill>
                  <a:schemeClr val="tx1"/>
                </a:solidFill>
                <a:effectLst/>
                <a:latin typeface="+mn-lt"/>
                <a:ea typeface="+mn-ea"/>
                <a:cs typeface="+mn-cs"/>
              </a:rPr>
              <a:t>eadership skills are grouped into </a:t>
            </a:r>
            <a:r>
              <a:rPr lang="en-US" sz="1200" b="0" i="0" kern="1200">
                <a:solidFill>
                  <a:schemeClr val="tx1"/>
                </a:solidFill>
                <a:effectLst/>
                <a:latin typeface="+mn-lt"/>
                <a:ea typeface="+mn-ea"/>
                <a:cs typeface="+mn-cs"/>
              </a:rPr>
              <a:t>three categories: administrative skills, interpersonal skills, and conceptual skills.</a:t>
            </a:r>
            <a:endParaRPr lang="en-US" b="0" i="0"/>
          </a:p>
        </p:txBody>
      </p:sp>
      <p:sp>
        <p:nvSpPr>
          <p:cNvPr id="4" name="Slide Number Placeholder 3"/>
          <p:cNvSpPr>
            <a:spLocks noGrp="1"/>
          </p:cNvSpPr>
          <p:nvPr>
            <p:ph type="sldNum" sz="quarter" idx="10"/>
          </p:nvPr>
        </p:nvSpPr>
        <p:spPr/>
        <p:txBody>
          <a:bodyPr/>
          <a:lstStyle/>
          <a:p>
            <a:fld id="{39974C31-EB4A-4B21-8134-CB5741A1DC5F}" type="slidenum">
              <a:rPr lang="en-US" smtClean="0"/>
              <a:pPr/>
              <a:t>5</a:t>
            </a:fld>
            <a:endParaRPr lang="en-US"/>
          </a:p>
        </p:txBody>
      </p:sp>
    </p:spTree>
    <p:extLst>
      <p:ext uri="{BB962C8B-B14F-4D97-AF65-F5344CB8AC3E}">
        <p14:creationId xmlns:p14="http://schemas.microsoft.com/office/powerpoint/2010/main" val="921767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latin typeface="+mn-lt"/>
                <a:ea typeface="+mn-ea"/>
                <a:cs typeface="+mn-cs"/>
              </a:rPr>
              <a:t>Administrative skills </a:t>
            </a:r>
            <a:r>
              <a:rPr lang="en-US" sz="1200" kern="1200">
                <a:solidFill>
                  <a:schemeClr val="tx1"/>
                </a:solidFill>
                <a:latin typeface="+mn-lt"/>
                <a:ea typeface="+mn-ea"/>
                <a:cs typeface="+mn-cs"/>
              </a:rPr>
              <a:t>refer to those competencies a leader needs to run an organization in order to carry out the organization’s purposes and goals. They play </a:t>
            </a:r>
            <a:r>
              <a:rPr lang="en-US" sz="1200" kern="1200">
                <a:solidFill>
                  <a:schemeClr val="tx1"/>
                </a:solidFill>
                <a:effectLst/>
                <a:latin typeface="+mn-lt"/>
                <a:ea typeface="+mn-ea"/>
                <a:cs typeface="+mn-cs"/>
              </a:rPr>
              <a:t>a primary role in effective leadership.</a:t>
            </a: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Help accomplish critically important aspects:</a:t>
            </a:r>
            <a:r>
              <a:rPr lang="en-US" baseline="0"/>
              <a:t> </a:t>
            </a:r>
            <a:r>
              <a:rPr lang="en-US" sz="1200" kern="1200">
                <a:solidFill>
                  <a:schemeClr val="tx1"/>
                </a:solidFill>
                <a:effectLst/>
                <a:latin typeface="+mn-lt"/>
                <a:ea typeface="+mn-ea"/>
                <a:cs typeface="+mn-cs"/>
              </a:rPr>
              <a:t>Administrative skills help a leader to accomplish the mundane but critically important aspects of showing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Fundamental skill required of a leader</a:t>
            </a:r>
            <a:r>
              <a:rPr lang="en-US" sz="1200" kern="1200">
                <a:solidFill>
                  <a:schemeClr val="tx1"/>
                </a:solidFill>
                <a:latin typeface="+mn-lt"/>
                <a:ea typeface="+mn-ea"/>
                <a:cs typeface="+mn-cs"/>
              </a:rPr>
              <a:t>:</a:t>
            </a:r>
            <a:r>
              <a:rPr lang="en-US" sz="1200" kern="1200" baseline="0">
                <a:solidFill>
                  <a:schemeClr val="tx1"/>
                </a:solidFill>
                <a:latin typeface="+mn-lt"/>
                <a:ea typeface="+mn-ea"/>
                <a:cs typeface="+mn-cs"/>
              </a:rPr>
              <a:t> </a:t>
            </a:r>
            <a:r>
              <a:rPr lang="en-US" sz="1200" kern="1200">
                <a:solidFill>
                  <a:schemeClr val="tx1"/>
                </a:solidFill>
                <a:effectLst/>
                <a:latin typeface="+mn-lt"/>
                <a:ea typeface="+mn-ea"/>
                <a:cs typeface="+mn-cs"/>
              </a:rPr>
              <a:t>Administrative skills involve planning, organizing work, assigning the right tasks to the right people, and coordinating work activities.</a:t>
            </a:r>
          </a:p>
          <a:p>
            <a:pPr eaLnBrk="1" hangingPunct="1">
              <a:spcAft>
                <a:spcPct val="10000"/>
              </a:spcAft>
            </a:pPr>
            <a:endParaRPr lang="en-US" altLang="en-US" sz="3000">
              <a:latin typeface="Arial" panose="020B0604020202020204" pitchFamily="34" charset="0"/>
            </a:endParaRPr>
          </a:p>
          <a:p>
            <a:pPr eaLnBrk="1" hangingPunct="1">
              <a:spcAft>
                <a:spcPct val="10000"/>
              </a:spcAft>
            </a:pPr>
            <a:r>
              <a:rPr lang="en-US" altLang="en-US" sz="3000">
                <a:latin typeface="Arial" panose="020B0604020202020204" pitchFamily="34" charset="0"/>
              </a:rPr>
              <a:t>Divided into three specific skill sets: </a:t>
            </a:r>
          </a:p>
          <a:p>
            <a:pPr lvl="1" eaLnBrk="1" hangingPunct="1">
              <a:spcBef>
                <a:spcPct val="10000"/>
              </a:spcBef>
              <a:spcAft>
                <a:spcPct val="10000"/>
              </a:spcAft>
              <a:buFont typeface="Courier New" panose="02070309020205020404" pitchFamily="49" charset="0"/>
              <a:buChar char="o"/>
            </a:pPr>
            <a:r>
              <a:rPr lang="en-US" altLang="en-US" sz="2400">
                <a:latin typeface="Arial" panose="020B0604020202020204" pitchFamily="34" charset="0"/>
              </a:rPr>
              <a:t> Managing People, Managing Resources, &amp; Showing Technical Competence</a:t>
            </a:r>
          </a:p>
        </p:txBody>
      </p:sp>
      <p:sp>
        <p:nvSpPr>
          <p:cNvPr id="4" name="Slide Number Placeholder 3"/>
          <p:cNvSpPr>
            <a:spLocks noGrp="1"/>
          </p:cNvSpPr>
          <p:nvPr>
            <p:ph type="sldNum" sz="quarter" idx="10"/>
          </p:nvPr>
        </p:nvSpPr>
        <p:spPr/>
        <p:txBody>
          <a:bodyPr/>
          <a:lstStyle/>
          <a:p>
            <a:fld id="{39974C31-EB4A-4B21-8134-CB5741A1DC5F}" type="slidenum">
              <a:rPr lang="en-US" smtClean="0"/>
              <a:pPr/>
              <a:t>7</a:t>
            </a:fld>
            <a:endParaRPr lang="en-US"/>
          </a:p>
        </p:txBody>
      </p:sp>
    </p:spTree>
    <p:extLst>
      <p:ext uri="{BB962C8B-B14F-4D97-AF65-F5344CB8AC3E}">
        <p14:creationId xmlns:p14="http://schemas.microsoft.com/office/powerpoint/2010/main" val="3970824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Management by walking around:</a:t>
            </a:r>
            <a:r>
              <a:rPr lang="en-US" sz="1200" baseline="0"/>
              <a:t> </a:t>
            </a:r>
            <a:r>
              <a:rPr lang="en-US" sz="1200" kern="1200">
                <a:solidFill>
                  <a:schemeClr val="tx1"/>
                </a:solidFill>
                <a:effectLst/>
                <a:latin typeface="+mn-lt"/>
                <a:ea typeface="+mn-ea"/>
                <a:cs typeface="+mn-cs"/>
              </a:rPr>
              <a:t>The phrase </a:t>
            </a:r>
            <a:r>
              <a:rPr lang="en-US" sz="1200" i="0" kern="1200">
                <a:solidFill>
                  <a:schemeClr val="tx1"/>
                </a:solidFill>
                <a:effectLst/>
                <a:latin typeface="+mn-lt"/>
                <a:ea typeface="+mn-ea"/>
                <a:cs typeface="+mn-cs"/>
              </a:rPr>
              <a:t>management by walking around </a:t>
            </a:r>
            <a:r>
              <a:rPr lang="en-US" sz="1200" kern="1200">
                <a:solidFill>
                  <a:schemeClr val="tx1"/>
                </a:solidFill>
                <a:effectLst/>
                <a:latin typeface="+mn-lt"/>
                <a:ea typeface="+mn-ea"/>
                <a:cs typeface="+mn-cs"/>
              </a:rPr>
              <a:t>captures the essence of managing people. An effective leader connects with people and understands the tasks to be done, those skills required to perform them, and the environment in which people work.</a:t>
            </a:r>
            <a:endParaRPr lang="en-US" sz="1200"/>
          </a:p>
          <a:p>
            <a:endParaRPr lang="en-US" sz="1200"/>
          </a:p>
          <a:p>
            <a:r>
              <a:rPr lang="en-US" sz="1200" b="1"/>
              <a:t>Skills of effective leaders: Effective leaders: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latin typeface="+mn-lt"/>
                <a:ea typeface="+mn-ea"/>
                <a:cs typeface="+mn-cs"/>
              </a:rPr>
              <a:t>Being involved rather than being a spectator.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Helping employees to work as a team.</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Motivating them to do their best.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Promoting satisfying relationships among employees.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Responding to the employees’ requests.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Dealing with urgent staff matters.</a:t>
            </a:r>
            <a:endParaRPr lang="en-US" sz="1200" kern="1200">
              <a:solidFill>
                <a:schemeClr val="tx1"/>
              </a:solidFill>
              <a:latin typeface="+mn-lt"/>
              <a:ea typeface="+mn-ea"/>
              <a:cs typeface="+mn-cs"/>
            </a:endParaRPr>
          </a:p>
          <a:p>
            <a:pPr marL="228600" indent="-228600">
              <a:buFont typeface="+mj-lt"/>
              <a:buAutoNum type="arabicPeriod"/>
            </a:pPr>
            <a:r>
              <a:rPr lang="en-US" sz="1200" kern="1200">
                <a:solidFill>
                  <a:schemeClr val="tx1"/>
                </a:solidFill>
                <a:effectLst/>
                <a:latin typeface="+mn-lt"/>
                <a:ea typeface="+mn-ea"/>
                <a:cs typeface="+mn-cs"/>
              </a:rPr>
              <a:t>Attention to recruiting and retaining employees.</a:t>
            </a:r>
          </a:p>
          <a:p>
            <a:pPr marL="0" indent="0">
              <a:buFont typeface="+mj-lt"/>
              <a:buNone/>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b="1"/>
              <a:t>The importance of effective communication</a:t>
            </a:r>
            <a:r>
              <a:rPr lang="en-US" sz="1200" b="1"/>
              <a:t>:</a:t>
            </a:r>
            <a:r>
              <a:rPr lang="en-US" sz="1200" b="1" baseline="0"/>
              <a:t> </a:t>
            </a:r>
            <a:r>
              <a:rPr lang="en-US" sz="1200" kern="1200" baseline="0">
                <a:solidFill>
                  <a:schemeClr val="tx1"/>
                </a:solidFill>
                <a:latin typeface="+mn-lt"/>
                <a:ea typeface="+mn-ea"/>
                <a:cs typeface="+mn-cs"/>
              </a:rPr>
              <a:t>L</a:t>
            </a:r>
            <a:r>
              <a:rPr lang="en-US" sz="1200" kern="1200">
                <a:solidFill>
                  <a:schemeClr val="tx1"/>
                </a:solidFill>
                <a:latin typeface="+mn-lt"/>
                <a:ea typeface="+mn-ea"/>
                <a:cs typeface="+mn-cs"/>
              </a:rPr>
              <a:t>eaders need to communicate effectively with their own board of directors, as well as with any external constituencies such as the public, stockholders, or other outside groups that have a stake in the organization. </a:t>
            </a:r>
            <a:r>
              <a:rPr lang="en-US" sz="1200" kern="1200">
                <a:solidFill>
                  <a:schemeClr val="tx1"/>
                </a:solidFill>
                <a:effectLst/>
                <a:latin typeface="+mn-lt"/>
                <a:ea typeface="+mn-ea"/>
                <a:cs typeface="+mn-cs"/>
              </a:rPr>
              <a:t>By communicating effectively across groups, a leader would</a:t>
            </a:r>
            <a:r>
              <a:rPr lang="en-US" sz="1200" kern="1200" baseline="0">
                <a:solidFill>
                  <a:schemeClr val="tx1"/>
                </a:solidFill>
                <a:effectLst/>
                <a:latin typeface="+mn-lt"/>
                <a:ea typeface="+mn-ea"/>
                <a:cs typeface="+mn-cs"/>
              </a:rPr>
              <a:t> be</a:t>
            </a:r>
            <a:r>
              <a:rPr lang="en-US" sz="1200" kern="1200">
                <a:solidFill>
                  <a:schemeClr val="tx1"/>
                </a:solidFill>
                <a:effectLst/>
                <a:latin typeface="+mn-lt"/>
                <a:ea typeface="+mn-ea"/>
                <a:cs typeface="+mn-cs"/>
              </a:rPr>
              <a:t> able to bring the entire community together.</a:t>
            </a:r>
            <a:endParaRPr lang="en-US" sz="1200" kern="1200">
              <a:solidFill>
                <a:schemeClr val="tx1"/>
              </a:solidFill>
              <a:latin typeface="+mn-lt"/>
              <a:ea typeface="+mn-ea"/>
              <a:cs typeface="+mn-cs"/>
            </a:endParaRPr>
          </a:p>
          <a:p>
            <a:pPr marL="0" indent="0">
              <a:buFont typeface="+mj-lt"/>
              <a:buNone/>
            </a:pP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8</a:t>
            </a:fld>
            <a:endParaRPr lang="en-US"/>
          </a:p>
        </p:txBody>
      </p:sp>
    </p:spTree>
    <p:extLst>
      <p:ext uri="{BB962C8B-B14F-4D97-AF65-F5344CB8AC3E}">
        <p14:creationId xmlns:p14="http://schemas.microsoft.com/office/powerpoint/2010/main" val="241177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Resources: Lifeblood of an organization:</a:t>
            </a:r>
            <a:r>
              <a:rPr lang="en-US" baseline="0"/>
              <a:t> </a:t>
            </a:r>
            <a:r>
              <a:rPr lang="en-US"/>
              <a:t>Resources in an organization include p</a:t>
            </a:r>
            <a:r>
              <a:rPr lang="en-US" sz="1200" kern="1200">
                <a:solidFill>
                  <a:schemeClr val="tx1"/>
                </a:solidFill>
                <a:latin typeface="+mn-lt"/>
                <a:ea typeface="+mn-ea"/>
                <a:cs typeface="+mn-cs"/>
              </a:rPr>
              <a:t>eople, money, supplies, equipment, space, or anything else needed to operate an organization.</a:t>
            </a:r>
          </a:p>
          <a:p>
            <a:endParaRPr lang="en-IN" sz="1200" kern="1200">
              <a:solidFill>
                <a:schemeClr val="tx1"/>
              </a:solidFill>
              <a:latin typeface="+mn-lt"/>
              <a:ea typeface="+mn-ea"/>
              <a:cs typeface="+mn-cs"/>
            </a:endParaRPr>
          </a:p>
          <a:p>
            <a:r>
              <a:rPr lang="en-IN" b="1"/>
              <a:t>Obtaining resources:</a:t>
            </a:r>
            <a:r>
              <a:rPr lang="en-IN"/>
              <a:t> </a:t>
            </a:r>
            <a:r>
              <a:rPr lang="en-US" sz="1200" kern="1200">
                <a:solidFill>
                  <a:schemeClr val="tx1"/>
                </a:solidFill>
                <a:latin typeface="+mn-lt"/>
                <a:ea typeface="+mn-ea"/>
                <a:cs typeface="+mn-cs"/>
              </a:rPr>
              <a:t>Can include a wide range of activities such as ordering equipment, finding work space, or locating funds for special projects.</a:t>
            </a:r>
          </a:p>
          <a:p>
            <a:endParaRPr lang="en-IN"/>
          </a:p>
          <a:p>
            <a:r>
              <a:rPr lang="en-IN" b="1"/>
              <a:t>Allocating resources:</a:t>
            </a:r>
            <a:r>
              <a:rPr lang="en-US" sz="1200" kern="1200" baseline="0">
                <a:solidFill>
                  <a:schemeClr val="tx1"/>
                </a:solidFill>
                <a:latin typeface="+mn-lt"/>
                <a:ea typeface="+mn-ea"/>
                <a:cs typeface="+mn-cs"/>
              </a:rPr>
              <a:t> A </a:t>
            </a:r>
            <a:r>
              <a:rPr lang="en-US" sz="1200" kern="1200">
                <a:solidFill>
                  <a:schemeClr val="tx1"/>
                </a:solidFill>
                <a:latin typeface="+mn-lt"/>
                <a:ea typeface="+mn-ea"/>
                <a:cs typeface="+mn-cs"/>
              </a:rPr>
              <a:t>leader may be required to allocate resources for new staff or new incentive programs, or to replace old equipment. While a leader may often engage staff members to assist in managing resources, the ultimate responsibility of resource management rests on the leader.</a:t>
            </a:r>
            <a:endParaRPr lang="en-IN"/>
          </a:p>
        </p:txBody>
      </p:sp>
      <p:sp>
        <p:nvSpPr>
          <p:cNvPr id="4" name="Slide Number Placeholder 3"/>
          <p:cNvSpPr>
            <a:spLocks noGrp="1"/>
          </p:cNvSpPr>
          <p:nvPr>
            <p:ph type="sldNum" sz="quarter" idx="10"/>
          </p:nvPr>
        </p:nvSpPr>
        <p:spPr/>
        <p:txBody>
          <a:bodyPr/>
          <a:lstStyle/>
          <a:p>
            <a:fld id="{39974C31-EB4A-4B21-8134-CB5741A1DC5F}" type="slidenum">
              <a:rPr lang="en-US" smtClean="0"/>
              <a:pPr/>
              <a:t>9</a:t>
            </a:fld>
            <a:endParaRPr lang="en-US"/>
          </a:p>
        </p:txBody>
      </p:sp>
    </p:spTree>
    <p:extLst>
      <p:ext uri="{BB962C8B-B14F-4D97-AF65-F5344CB8AC3E}">
        <p14:creationId xmlns:p14="http://schemas.microsoft.com/office/powerpoint/2010/main" val="385151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a:t>Specialized knowledge: </a:t>
            </a:r>
            <a:r>
              <a:rPr lang="en-US" b="1"/>
              <a:t>Technical competence </a:t>
            </a:r>
            <a:r>
              <a:rPr lang="en-US"/>
              <a:t>involves having specialized knowledge about the work we do or ask others to do. It also involves understanding the complex aspects of how an</a:t>
            </a:r>
            <a:r>
              <a:rPr lang="en-US" baseline="0"/>
              <a:t> organization works. </a:t>
            </a:r>
            <a:r>
              <a:rPr lang="en-US" sz="1200" kern="1200" baseline="0">
                <a:solidFill>
                  <a:schemeClr val="tx1"/>
                </a:solidFill>
                <a:effectLst/>
                <a:latin typeface="+mn-lt"/>
                <a:ea typeface="+mn-ea"/>
                <a:cs typeface="+mn-cs"/>
              </a:rPr>
              <a:t>I</a:t>
            </a:r>
            <a:r>
              <a:rPr lang="en-US" sz="1200" kern="1200">
                <a:solidFill>
                  <a:schemeClr val="tx1"/>
                </a:solidFill>
                <a:effectLst/>
                <a:latin typeface="+mn-lt"/>
                <a:ea typeface="+mn-ea"/>
                <a:cs typeface="+mn-cs"/>
              </a:rPr>
              <a:t>t includes understanding the intricacies of how an organization functions. </a:t>
            </a:r>
            <a:endParaRPr lang="en-US" baseline="0"/>
          </a:p>
          <a:p>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Importance of technical competence:</a:t>
            </a:r>
            <a:r>
              <a:rPr lang="en-US" sz="1200" baseline="0"/>
              <a:t> </a:t>
            </a:r>
            <a:r>
              <a:rPr lang="en-US" sz="1200" kern="1200">
                <a:solidFill>
                  <a:schemeClr val="tx1"/>
                </a:solidFill>
                <a:latin typeface="+mn-lt"/>
                <a:ea typeface="+mn-ea"/>
                <a:cs typeface="+mn-cs"/>
              </a:rPr>
              <a:t>Technical competence gives an</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understanding required to direct the many different people to perform together successfully.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Functional competence and leadership:</a:t>
            </a:r>
            <a:r>
              <a:rPr lang="en-US" sz="1200" baseline="0"/>
              <a:t> </a:t>
            </a:r>
            <a:r>
              <a:rPr lang="en-US" sz="1200" kern="1200">
                <a:solidFill>
                  <a:schemeClr val="tx1"/>
                </a:solidFill>
                <a:effectLst/>
                <a:latin typeface="+mn-lt"/>
                <a:ea typeface="+mn-ea"/>
                <a:cs typeface="+mn-cs"/>
              </a:rPr>
              <a:t>Technical competence is sometimes referred to as “functional competence” because it means a person is competent in a particular function or area. Even</a:t>
            </a:r>
            <a:r>
              <a:rPr lang="en-US" sz="1200" kern="1200" baseline="0">
                <a:solidFill>
                  <a:schemeClr val="tx1"/>
                </a:solidFill>
                <a:effectLst/>
                <a:latin typeface="+mn-lt"/>
                <a:ea typeface="+mn-ea"/>
                <a:cs typeface="+mn-cs"/>
              </a:rPr>
              <a:t> though a</a:t>
            </a:r>
            <a:r>
              <a:rPr lang="en-US" sz="1200" kern="1200">
                <a:solidFill>
                  <a:schemeClr val="tx1"/>
                </a:solidFill>
                <a:effectLst/>
                <a:latin typeface="+mn-lt"/>
                <a:ea typeface="+mn-ea"/>
                <a:cs typeface="+mn-cs"/>
              </a:rPr>
              <a:t> leader is not required to have technical competence in every situation,</a:t>
            </a:r>
            <a:r>
              <a:rPr lang="en-US" sz="1200" kern="1200" baseline="0">
                <a:solidFill>
                  <a:schemeClr val="tx1"/>
                </a:solidFill>
                <a:effectLst/>
                <a:latin typeface="+mn-lt"/>
                <a:ea typeface="+mn-ea"/>
                <a:cs typeface="+mn-cs"/>
              </a:rPr>
              <a:t> t</a:t>
            </a:r>
            <a:r>
              <a:rPr lang="en-US" sz="1200" kern="1200">
                <a:solidFill>
                  <a:schemeClr val="tx1"/>
                </a:solidFill>
                <a:effectLst/>
                <a:latin typeface="+mn-lt"/>
                <a:ea typeface="+mn-ea"/>
                <a:cs typeface="+mn-cs"/>
              </a:rPr>
              <a:t>echnical knowledge of the functions and activities across levels of an organization is important.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p:cNvSpPr>
            <a:spLocks noGrp="1"/>
          </p:cNvSpPr>
          <p:nvPr>
            <p:ph type="sldNum" sz="quarter" idx="10"/>
          </p:nvPr>
        </p:nvSpPr>
        <p:spPr/>
        <p:txBody>
          <a:bodyPr/>
          <a:lstStyle/>
          <a:p>
            <a:fld id="{39974C31-EB4A-4B21-8134-CB5741A1DC5F}" type="slidenum">
              <a:rPr lang="en-US" smtClean="0"/>
              <a:pPr/>
              <a:t>10</a:t>
            </a:fld>
            <a:endParaRPr lang="en-US"/>
          </a:p>
        </p:txBody>
      </p:sp>
    </p:spTree>
    <p:extLst>
      <p:ext uri="{BB962C8B-B14F-4D97-AF65-F5344CB8AC3E}">
        <p14:creationId xmlns:p14="http://schemas.microsoft.com/office/powerpoint/2010/main" val="1291678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latin typeface="+mn-lt"/>
                <a:ea typeface="+mn-ea"/>
                <a:cs typeface="+mn-cs"/>
              </a:rPr>
              <a:t>Interpersonal skills</a:t>
            </a:r>
            <a:r>
              <a:rPr lang="en-US" sz="1200" kern="1200">
                <a:solidFill>
                  <a:schemeClr val="tx1"/>
                </a:solidFill>
                <a:latin typeface="+mn-lt"/>
                <a:ea typeface="+mn-ea"/>
                <a:cs typeface="+mn-cs"/>
              </a:rPr>
              <a:t> are people skills—those abilities that help a leader to work effectively with followers, peers, and superiors to accomplish the organization’s goals.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Important in effective leadership:</a:t>
            </a:r>
            <a:r>
              <a:rPr lang="en-US" sz="1200" baseline="0"/>
              <a:t> </a:t>
            </a:r>
            <a:r>
              <a:rPr lang="en-US" sz="1200" kern="1200">
                <a:solidFill>
                  <a:schemeClr val="tx1"/>
                </a:solidFill>
                <a:effectLst/>
                <a:latin typeface="+mn-lt"/>
                <a:ea typeface="+mn-ea"/>
                <a:cs typeface="+mn-cs"/>
              </a:rPr>
              <a:t>While some people downplay the importance of interpersonal skills or disparage them as inconsequential, leadership research has consistently pointed out the importance of interpersonal skills to effective leadership.</a:t>
            </a:r>
            <a:endParaRPr lang="en-US"/>
          </a:p>
        </p:txBody>
      </p:sp>
      <p:sp>
        <p:nvSpPr>
          <p:cNvPr id="4" name="Slide Number Placeholder 3"/>
          <p:cNvSpPr>
            <a:spLocks noGrp="1"/>
          </p:cNvSpPr>
          <p:nvPr>
            <p:ph type="sldNum" sz="quarter" idx="10"/>
          </p:nvPr>
        </p:nvSpPr>
        <p:spPr/>
        <p:txBody>
          <a:bodyPr/>
          <a:lstStyle/>
          <a:p>
            <a:fld id="{39974C31-EB4A-4B21-8134-CB5741A1DC5F}" type="slidenum">
              <a:rPr lang="en-US" smtClean="0"/>
              <a:pPr/>
              <a:t>12</a:t>
            </a:fld>
            <a:endParaRPr lang="en-US"/>
          </a:p>
        </p:txBody>
      </p:sp>
    </p:spTree>
    <p:extLst>
      <p:ext uri="{BB962C8B-B14F-4D97-AF65-F5344CB8AC3E}">
        <p14:creationId xmlns:p14="http://schemas.microsoft.com/office/powerpoint/2010/main" val="168982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a:solidFill>
                  <a:schemeClr val="tx1"/>
                </a:solidFill>
                <a:latin typeface="+mn-lt"/>
                <a:ea typeface="+mn-ea"/>
                <a:cs typeface="+mn-cs"/>
              </a:rPr>
              <a:t>Social perceptiveness</a:t>
            </a:r>
            <a:r>
              <a:rPr lang="en-US" sz="1200" kern="1200">
                <a:solidFill>
                  <a:schemeClr val="tx1"/>
                </a:solidFill>
                <a:latin typeface="+mn-lt"/>
                <a:ea typeface="+mn-ea"/>
                <a:cs typeface="+mn-cs"/>
              </a:rPr>
              <a:t> includes having insight into and awareness</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of what is important to others, how they are motivated, the problems</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they face, and how they react to</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change. It involves understanding</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the unique needs, goals, and demands of different organizational</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constituencies.</a:t>
            </a: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a:solidFill>
                <a:schemeClr val="tx1"/>
              </a:solidFill>
              <a:latin typeface="+mn-lt"/>
              <a:ea typeface="+mn-ea"/>
              <a:cs typeface="+mn-cs"/>
            </a:endParaRP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a:t>Socially perceptive leadership:</a:t>
            </a:r>
            <a:r>
              <a:rPr lang="en-US" sz="1200" baseline="0"/>
              <a:t> </a:t>
            </a:r>
            <a:r>
              <a:rPr lang="en-US" sz="1200" kern="1200">
                <a:solidFill>
                  <a:schemeClr val="tx1"/>
                </a:solidFill>
                <a:effectLst/>
                <a:latin typeface="+mn-lt"/>
                <a:ea typeface="+mn-ea"/>
                <a:cs typeface="+mn-cs"/>
              </a:rPr>
              <a:t>A leader with social perceptiveness has a keen sense of how employees will respond to any proposed change in the organization. A leader who is socially perceptive can create change more effectively if he or she understands how the proposed change may affect all the people involved. </a:t>
            </a: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a:solidFill>
                <a:schemeClr val="tx1"/>
              </a:solidFill>
              <a:effectLst/>
              <a:latin typeface="+mn-lt"/>
              <a:ea typeface="+mn-ea"/>
              <a:cs typeface="+mn-cs"/>
            </a:endParaRP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a:solidFill>
                  <a:schemeClr val="tx1"/>
                </a:solidFill>
                <a:effectLst/>
                <a:latin typeface="+mn-lt"/>
                <a:ea typeface="+mn-ea"/>
                <a:cs typeface="+mn-cs"/>
              </a:rPr>
              <a:t>Example:</a:t>
            </a:r>
            <a:r>
              <a:rPr lang="en-US" sz="1200" kern="1200">
                <a:solidFill>
                  <a:schemeClr val="tx1"/>
                </a:solidFill>
                <a:effectLst/>
                <a:latin typeface="+mn-lt"/>
                <a:ea typeface="+mn-ea"/>
                <a:cs typeface="+mn-cs"/>
              </a:rPr>
              <a:t> One example that demonstrates the importance of social perceptiveness is illustrated in the events surrounding the graduation ceremonies at the University of Michigan in the spring of 2008. Due</a:t>
            </a:r>
            <a:r>
              <a:rPr lang="en-US" sz="1200" kern="1200" baseline="0">
                <a:solidFill>
                  <a:schemeClr val="tx1"/>
                </a:solidFill>
                <a:effectLst/>
                <a:latin typeface="+mn-lt"/>
                <a:ea typeface="+mn-ea"/>
                <a:cs typeface="+mn-cs"/>
              </a:rPr>
              <a:t> to renovations, they</a:t>
            </a:r>
            <a:r>
              <a:rPr lang="en-US" sz="1200" kern="1200">
                <a:solidFill>
                  <a:schemeClr val="tx1"/>
                </a:solidFill>
                <a:effectLst/>
                <a:latin typeface="+mn-lt"/>
                <a:ea typeface="+mn-ea"/>
                <a:cs typeface="+mn-cs"/>
              </a:rPr>
              <a:t> changed the venue for graduation. This</a:t>
            </a:r>
            <a:r>
              <a:rPr lang="en-US" sz="1200" kern="1200" baseline="0">
                <a:solidFill>
                  <a:schemeClr val="tx1"/>
                </a:solidFill>
                <a:effectLst/>
                <a:latin typeface="+mn-lt"/>
                <a:ea typeface="+mn-ea"/>
                <a:cs typeface="+mn-cs"/>
              </a:rPr>
              <a:t> caused an</a:t>
            </a:r>
            <a:r>
              <a:rPr lang="en-US" sz="1200" kern="1200">
                <a:solidFill>
                  <a:schemeClr val="tx1"/>
                </a:solidFill>
                <a:effectLst/>
                <a:latin typeface="+mn-lt"/>
                <a:ea typeface="+mn-ea"/>
                <a:cs typeface="+mn-cs"/>
              </a:rPr>
              <a:t> upheaval as the students and alumni made their strong opinions known. Clearly, if the university had been more socially perceptive at the outset, the initial dissatisfaction and upheaval that arose could have been avoided.</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13</a:t>
            </a:fld>
            <a:endParaRPr lang="en-US"/>
          </a:p>
        </p:txBody>
      </p:sp>
    </p:spTree>
    <p:extLst>
      <p:ext uri="{BB962C8B-B14F-4D97-AF65-F5344CB8AC3E}">
        <p14:creationId xmlns:p14="http://schemas.microsoft.com/office/powerpoint/2010/main" val="3168340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Perceiving and expressing emotions:</a:t>
            </a:r>
            <a:r>
              <a:rPr lang="en-US" sz="1200" baseline="0"/>
              <a:t> </a:t>
            </a:r>
            <a:r>
              <a:rPr lang="en-US" sz="1200" kern="1200">
                <a:solidFill>
                  <a:schemeClr val="tx1"/>
                </a:solidFill>
                <a:effectLst/>
                <a:latin typeface="+mn-lt"/>
                <a:ea typeface="+mn-ea"/>
                <a:cs typeface="+mn-cs"/>
              </a:rPr>
              <a:t>Emotional intelligence is concerned with a person’s ability to understand his or her own and others’ emotions, and then to apply this understanding to life’s tasks. It</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can be defined as the ability to perceive and express emotions, to use emotions to facilitate thinking, to understand and reason with emotions, and to manage emotions effectively within oneself and in relationships with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Leadership and emotional intelligence:</a:t>
            </a:r>
            <a:endParaRPr lang="en-US" sz="1200" b="1"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a:solidFill>
                  <a:schemeClr val="tx1"/>
                </a:solidFill>
                <a:effectLst/>
                <a:latin typeface="+mn-lt"/>
                <a:ea typeface="+mn-ea"/>
                <a:cs typeface="+mn-cs"/>
              </a:rPr>
              <a:t>E</a:t>
            </a:r>
            <a:r>
              <a:rPr lang="en-US" sz="1200" kern="1200">
                <a:solidFill>
                  <a:schemeClr val="tx1"/>
                </a:solidFill>
                <a:effectLst/>
                <a:latin typeface="+mn-lt"/>
                <a:ea typeface="+mn-ea"/>
                <a:cs typeface="+mn-cs"/>
              </a:rPr>
              <a:t>motional intelligence is a skill that can be developed:</a:t>
            </a:r>
            <a:endParaRPr lang="en-US" sz="1200" baseline="0"/>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a:t>Become aware </a:t>
            </a:r>
            <a:r>
              <a:rPr lang="en-US"/>
              <a:t>of own emotions: </a:t>
            </a:r>
            <a:r>
              <a:rPr lang="en-US" sz="1200" kern="1200">
                <a:solidFill>
                  <a:schemeClr val="tx1"/>
                </a:solidFill>
                <a:latin typeface="+mn-lt"/>
                <a:ea typeface="+mn-ea"/>
                <a:cs typeface="+mn-cs"/>
              </a:rPr>
              <a:t>Whether it is mad, glad, sad, or scared, a leader needs to assess constantly how he or she is feeling and what is causing those feelings.</a:t>
            </a:r>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a:t>Have empathy: </a:t>
            </a:r>
            <a:r>
              <a:rPr lang="en-US" sz="1200" kern="1200">
                <a:solidFill>
                  <a:schemeClr val="tx1"/>
                </a:solidFill>
                <a:latin typeface="+mn-lt"/>
                <a:ea typeface="+mn-ea"/>
                <a:cs typeface="+mn-cs"/>
              </a:rPr>
              <a:t>A leader who knows how to read others’ emotions is better equipped to respond appropriately to these people’s wants and needs.  </a:t>
            </a:r>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a:t>Regulate emotions for effectiveness: </a:t>
            </a:r>
            <a:r>
              <a:rPr lang="en-US" sz="1200" kern="1200">
                <a:solidFill>
                  <a:schemeClr val="tx1"/>
                </a:solidFill>
                <a:latin typeface="+mn-lt"/>
                <a:ea typeface="+mn-ea"/>
                <a:cs typeface="+mn-cs"/>
              </a:rPr>
              <a:t>Whenever a leader makes a substantial decision, the leader’s emotions are involved. Emotions in the workplace are contagious.</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Therefore, emotions need to be embraced and managed for the good of the group or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p:cNvSpPr>
            <a:spLocks noGrp="1"/>
          </p:cNvSpPr>
          <p:nvPr>
            <p:ph type="sldNum" sz="quarter" idx="10"/>
          </p:nvPr>
        </p:nvSpPr>
        <p:spPr/>
        <p:txBody>
          <a:bodyPr/>
          <a:lstStyle/>
          <a:p>
            <a:fld id="{39974C31-EB4A-4B21-8134-CB5741A1DC5F}" type="slidenum">
              <a:rPr lang="en-US" smtClean="0"/>
              <a:pPr/>
              <a:t>14</a:t>
            </a:fld>
            <a:endParaRPr lang="en-US"/>
          </a:p>
        </p:txBody>
      </p:sp>
    </p:spTree>
    <p:extLst>
      <p:ext uri="{BB962C8B-B14F-4D97-AF65-F5344CB8AC3E}">
        <p14:creationId xmlns:p14="http://schemas.microsoft.com/office/powerpoint/2010/main" val="2584919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15</a:t>
            </a:fld>
            <a:endParaRPr lang="en-US"/>
          </a:p>
        </p:txBody>
      </p:sp>
    </p:spTree>
    <p:extLst>
      <p:ext uri="{BB962C8B-B14F-4D97-AF65-F5344CB8AC3E}">
        <p14:creationId xmlns:p14="http://schemas.microsoft.com/office/powerpoint/2010/main" val="1447930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16</a:t>
            </a:fld>
            <a:endParaRPr lang="en-US"/>
          </a:p>
        </p:txBody>
      </p:sp>
    </p:spTree>
    <p:extLst>
      <p:ext uri="{BB962C8B-B14F-4D97-AF65-F5344CB8AC3E}">
        <p14:creationId xmlns:p14="http://schemas.microsoft.com/office/powerpoint/2010/main" val="3725759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17</a:t>
            </a:fld>
            <a:endParaRPr lang="en-US"/>
          </a:p>
        </p:txBody>
      </p:sp>
    </p:spTree>
    <p:extLst>
      <p:ext uri="{BB962C8B-B14F-4D97-AF65-F5344CB8AC3E}">
        <p14:creationId xmlns:p14="http://schemas.microsoft.com/office/powerpoint/2010/main" val="3805259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a:t>Need and result of change:</a:t>
            </a:r>
            <a:r>
              <a:rPr lang="en-US" sz="1200"/>
              <a:t> </a:t>
            </a:r>
            <a:r>
              <a:rPr lang="en-US" sz="1200" kern="1200">
                <a:solidFill>
                  <a:schemeClr val="tx1"/>
                </a:solidFill>
                <a:effectLst/>
                <a:latin typeface="+mn-lt"/>
                <a:ea typeface="+mn-ea"/>
                <a:cs typeface="+mn-cs"/>
              </a:rPr>
              <a:t>Conflict creates the need </a:t>
            </a:r>
            <a:r>
              <a:rPr lang="en-US" sz="1200" i="1" kern="1200">
                <a:solidFill>
                  <a:schemeClr val="tx1"/>
                </a:solidFill>
                <a:effectLst/>
                <a:latin typeface="+mn-lt"/>
                <a:ea typeface="+mn-ea"/>
                <a:cs typeface="+mn-cs"/>
              </a:rPr>
              <a:t>for</a:t>
            </a:r>
            <a:r>
              <a:rPr lang="en-US" sz="1200" kern="1200">
                <a:solidFill>
                  <a:schemeClr val="tx1"/>
                </a:solidFill>
                <a:effectLst/>
                <a:latin typeface="+mn-lt"/>
                <a:ea typeface="+mn-ea"/>
                <a:cs typeface="+mn-cs"/>
              </a:rPr>
              <a:t> change and occurs as the result </a:t>
            </a:r>
            <a:r>
              <a:rPr lang="en-US" sz="1200" i="1" kern="1200">
                <a:solidFill>
                  <a:schemeClr val="tx1"/>
                </a:solidFill>
                <a:effectLst/>
                <a:latin typeface="+mn-lt"/>
                <a:ea typeface="+mn-ea"/>
                <a:cs typeface="+mn-cs"/>
              </a:rPr>
              <a:t>of</a:t>
            </a:r>
            <a:r>
              <a:rPr lang="en-US" sz="1200" kern="1200">
                <a:solidFill>
                  <a:schemeClr val="tx1"/>
                </a:solidFill>
                <a:effectLst/>
                <a:latin typeface="+mn-lt"/>
                <a:ea typeface="+mn-ea"/>
                <a:cs typeface="+mn-cs"/>
              </a:rPr>
              <a:t> change. Conflict can be defined as a struggle between two or more individuals over perceived differences regarding substantive issues, or over perceived differences regarding relational issues.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Uncomfortable, but not bad:</a:t>
            </a:r>
            <a:r>
              <a:rPr lang="en-US" sz="1200" baseline="0"/>
              <a:t> </a:t>
            </a:r>
            <a:r>
              <a:rPr lang="en-US" sz="1200" kern="1200">
                <a:solidFill>
                  <a:schemeClr val="tx1"/>
                </a:solidFill>
                <a:effectLst/>
                <a:latin typeface="+mn-lt"/>
                <a:ea typeface="+mn-ea"/>
                <a:cs typeface="+mn-cs"/>
              </a:rPr>
              <a:t>When confronted with conflict, leaders and followers often feel uncomfortable because of the strain, controversy, and stress that accompany conflict. Although conflict is uncomfortable, it is not unhealthy, nor is it necessarily bad.</a:t>
            </a:r>
            <a:endParaRPr lang="en-US" sz="1200" kern="1200">
              <a:solidFill>
                <a:schemeClr val="tx1"/>
              </a:solidFill>
              <a:latin typeface="+mn-lt"/>
              <a:ea typeface="+mn-ea"/>
              <a:cs typeface="+mn-cs"/>
            </a:endParaRPr>
          </a:p>
          <a:p>
            <a:endParaRPr lang="en-IN"/>
          </a:p>
          <a:p>
            <a:pPr marL="0" marR="0" indent="0" algn="l" defTabSz="914400" rtl="0" eaLnBrk="1" fontAlgn="auto" latinLnBrk="0" hangingPunct="1">
              <a:lnSpc>
                <a:spcPct val="100000"/>
              </a:lnSpc>
              <a:spcBef>
                <a:spcPts val="0"/>
              </a:spcBef>
              <a:spcAft>
                <a:spcPts val="0"/>
              </a:spcAft>
              <a:buClrTx/>
              <a:buSzTx/>
              <a:buFontTx/>
              <a:buNone/>
              <a:tabLst/>
              <a:defRPr/>
            </a:pPr>
            <a:r>
              <a:rPr lang="en-IN" sz="1200" b="1"/>
              <a:t>Managing conflicts:</a:t>
            </a:r>
            <a:r>
              <a:rPr lang="en-IN" sz="1200" baseline="0"/>
              <a:t> </a:t>
            </a:r>
            <a:r>
              <a:rPr lang="en-US" sz="1200" kern="1200">
                <a:solidFill>
                  <a:schemeClr val="tx1"/>
                </a:solidFill>
                <a:latin typeface="+mn-lt"/>
                <a:ea typeface="+mn-ea"/>
                <a:cs typeface="+mn-cs"/>
              </a:rPr>
              <a:t>If conflict is managed in effective and productive ways, the result is a reduction of stress, an increase in creative problem solving, and a strengthening of leader–follower and team-member relationships.</a:t>
            </a:r>
            <a:endParaRPr lang="en-US" sz="1200"/>
          </a:p>
        </p:txBody>
      </p:sp>
      <p:sp>
        <p:nvSpPr>
          <p:cNvPr id="4" name="Slide Number Placeholder 3"/>
          <p:cNvSpPr>
            <a:spLocks noGrp="1"/>
          </p:cNvSpPr>
          <p:nvPr>
            <p:ph type="sldNum" sz="quarter" idx="10"/>
          </p:nvPr>
        </p:nvSpPr>
        <p:spPr/>
        <p:txBody>
          <a:bodyPr/>
          <a:lstStyle/>
          <a:p>
            <a:fld id="{39974C31-EB4A-4B21-8134-CB5741A1DC5F}" type="slidenum">
              <a:rPr lang="en-US" smtClean="0"/>
              <a:pPr/>
              <a:t>18</a:t>
            </a:fld>
            <a:endParaRPr lang="en-US"/>
          </a:p>
        </p:txBody>
      </p:sp>
    </p:spTree>
    <p:extLst>
      <p:ext uri="{BB962C8B-B14F-4D97-AF65-F5344CB8AC3E}">
        <p14:creationId xmlns:p14="http://schemas.microsoft.com/office/powerpoint/2010/main" val="27363852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baseline="0">
                <a:solidFill>
                  <a:schemeClr val="tx1"/>
                </a:solidFill>
                <a:latin typeface="+mn-lt"/>
                <a:ea typeface="+mn-ea"/>
                <a:cs typeface="+mn-cs"/>
              </a:rPr>
              <a:t>C</a:t>
            </a:r>
            <a:r>
              <a:rPr lang="en-US" sz="1200" b="1" kern="1200">
                <a:solidFill>
                  <a:schemeClr val="tx1"/>
                </a:solidFill>
                <a:latin typeface="+mn-lt"/>
                <a:ea typeface="+mn-ea"/>
                <a:cs typeface="+mn-cs"/>
              </a:rPr>
              <a:t>onceptual skills</a:t>
            </a:r>
            <a:r>
              <a:rPr lang="en-US" sz="1200" kern="1200">
                <a:solidFill>
                  <a:schemeClr val="tx1"/>
                </a:solidFill>
                <a:latin typeface="+mn-lt"/>
                <a:ea typeface="+mn-ea"/>
                <a:cs typeface="+mn-cs"/>
              </a:rPr>
              <a:t> are about working with concepts and ideas.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a:t>Critical to organization:</a:t>
            </a:r>
            <a:r>
              <a:rPr lang="en-IN" sz="1200" baseline="0"/>
              <a:t> </a:t>
            </a:r>
            <a:r>
              <a:rPr lang="en-US" sz="1200" kern="1200">
                <a:solidFill>
                  <a:schemeClr val="tx1"/>
                </a:solidFill>
                <a:latin typeface="+mn-lt"/>
                <a:ea typeface="+mn-ea"/>
                <a:cs typeface="+mn-cs"/>
              </a:rPr>
              <a:t>Conceptual skills involve the thinking or cognitive aspects of leadership and are critical to such things as creating a vision or strategic plan for an organization.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Conceptual skills and leadership:</a:t>
            </a:r>
            <a:r>
              <a:rPr lang="en-US" baseline="0"/>
              <a:t> A</a:t>
            </a:r>
            <a:r>
              <a:rPr lang="en-US"/>
              <a:t>ble to conceive and communicate ideas that shape an organization from its goals and mission to how to best solve problems.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22</a:t>
            </a:fld>
            <a:endParaRPr lang="en-US"/>
          </a:p>
        </p:txBody>
      </p:sp>
    </p:spTree>
    <p:extLst>
      <p:ext uri="{BB962C8B-B14F-4D97-AF65-F5344CB8AC3E}">
        <p14:creationId xmlns:p14="http://schemas.microsoft.com/office/powerpoint/2010/main" val="39467645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latin typeface="+mn-lt"/>
                <a:ea typeface="+mn-ea"/>
                <a:cs typeface="+mn-cs"/>
              </a:rPr>
              <a:t>Problem-solving skills</a:t>
            </a:r>
            <a:r>
              <a:rPr lang="en-US" sz="1200" kern="1200">
                <a:solidFill>
                  <a:schemeClr val="tx1"/>
                </a:solidFill>
                <a:latin typeface="+mn-lt"/>
                <a:ea typeface="+mn-ea"/>
                <a:cs typeface="+mn-cs"/>
              </a:rPr>
              <a:t> refer to a leader’s cognitive ability to take corrective action in a problem situation in order to meet desired objectives. These skills do not function in a vacuum, but are carried out in a particular setting or context.</a:t>
            </a:r>
          </a:p>
          <a:p>
            <a:pPr marL="0" indent="0">
              <a:buFont typeface="+mj-lt"/>
              <a:buNone/>
            </a:pPr>
            <a:endParaRPr lang="en-US" sz="1200" b="0" kern="1200">
              <a:solidFill>
                <a:schemeClr val="tx1"/>
              </a:solidFill>
              <a:latin typeface="+mn-lt"/>
              <a:ea typeface="+mn-ea"/>
              <a:cs typeface="+mn-cs"/>
            </a:endParaRPr>
          </a:p>
          <a:p>
            <a:pPr marL="0" indent="0">
              <a:buFont typeface="+mj-lt"/>
              <a:buNone/>
            </a:pPr>
            <a:r>
              <a:rPr lang="en-US" sz="1200" b="1" kern="1200">
                <a:solidFill>
                  <a:schemeClr val="tx1"/>
                </a:solidFill>
                <a:latin typeface="+mn-lt"/>
                <a:ea typeface="+mn-ea"/>
                <a:cs typeface="+mn-cs"/>
              </a:rPr>
              <a:t>Step 1: Identify the problem.</a:t>
            </a:r>
            <a:r>
              <a:rPr lang="en-US" sz="1200" kern="1200">
                <a:solidFill>
                  <a:schemeClr val="tx1"/>
                </a:solidFill>
                <a:latin typeface="+mn-lt"/>
                <a:ea typeface="+mn-ea"/>
                <a:cs typeface="+mn-cs"/>
              </a:rPr>
              <a:t> Some problems are simple and easy to define, while others are complex. Identifying</a:t>
            </a:r>
            <a:r>
              <a:rPr lang="en-US" sz="1200" kern="1200" baseline="0">
                <a:solidFill>
                  <a:schemeClr val="tx1"/>
                </a:solidFill>
                <a:latin typeface="+mn-lt"/>
                <a:ea typeface="+mn-ea"/>
                <a:cs typeface="+mn-cs"/>
              </a:rPr>
              <a:t> p</a:t>
            </a:r>
            <a:r>
              <a:rPr lang="en-US" sz="1200" kern="1200">
                <a:solidFill>
                  <a:schemeClr val="tx1"/>
                </a:solidFill>
                <a:latin typeface="+mn-lt"/>
                <a:ea typeface="+mn-ea"/>
                <a:cs typeface="+mn-cs"/>
              </a:rPr>
              <a:t>roblems requires awareness of differences between what is expected and what actually happens. </a:t>
            </a:r>
          </a:p>
          <a:p>
            <a:pPr marL="0" indent="0">
              <a:buFont typeface="+mj-lt"/>
              <a:buNone/>
            </a:pPr>
            <a:endParaRPr lang="en-US" sz="1200" b="1" kern="1200">
              <a:solidFill>
                <a:schemeClr val="tx1"/>
              </a:solidFill>
              <a:latin typeface="+mn-lt"/>
              <a:ea typeface="+mn-ea"/>
              <a:cs typeface="+mn-cs"/>
            </a:endParaRPr>
          </a:p>
          <a:p>
            <a:pPr marL="0" indent="0">
              <a:buFont typeface="+mj-lt"/>
              <a:buNone/>
            </a:pPr>
            <a:r>
              <a:rPr lang="en-US" sz="1200" b="1" kern="1200">
                <a:solidFill>
                  <a:schemeClr val="tx1"/>
                </a:solidFill>
                <a:latin typeface="+mn-lt"/>
                <a:ea typeface="+mn-ea"/>
                <a:cs typeface="+mn-cs"/>
              </a:rPr>
              <a:t>Step 2: Generate alternative solutions.</a:t>
            </a:r>
            <a:r>
              <a:rPr lang="en-US" sz="1200" kern="1200">
                <a:solidFill>
                  <a:schemeClr val="tx1"/>
                </a:solidFill>
                <a:latin typeface="+mn-lt"/>
                <a:ea typeface="+mn-ea"/>
                <a:cs typeface="+mn-cs"/>
              </a:rPr>
              <a:t> Problems are often complex, there are usually many different ways of trying to correct them. It is important to consider as many solutions as possible and not dismiss any as unworthy. </a:t>
            </a:r>
          </a:p>
          <a:p>
            <a:pPr marL="0" indent="0">
              <a:buFont typeface="+mj-lt"/>
              <a:buNone/>
            </a:pPr>
            <a:endParaRPr lang="en-US" sz="1200" b="1" kern="1200">
              <a:solidFill>
                <a:schemeClr val="tx1"/>
              </a:solidFill>
              <a:latin typeface="+mn-lt"/>
              <a:ea typeface="+mn-ea"/>
              <a:cs typeface="+mn-cs"/>
            </a:endParaRPr>
          </a:p>
          <a:p>
            <a:pPr marL="0" indent="0">
              <a:buFont typeface="+mj-lt"/>
              <a:buNone/>
            </a:pPr>
            <a:r>
              <a:rPr lang="en-US" sz="1200" b="1" kern="1200">
                <a:solidFill>
                  <a:schemeClr val="tx1"/>
                </a:solidFill>
                <a:latin typeface="+mn-lt"/>
                <a:ea typeface="+mn-ea"/>
                <a:cs typeface="+mn-cs"/>
              </a:rPr>
              <a:t>Step 3: Select the best solution. </a:t>
            </a:r>
            <a:r>
              <a:rPr lang="en-US" sz="1200" b="0" kern="1200">
                <a:solidFill>
                  <a:schemeClr val="tx1"/>
                </a:solidFill>
                <a:latin typeface="+mn-lt"/>
                <a:ea typeface="+mn-ea"/>
                <a:cs typeface="+mn-cs"/>
              </a:rPr>
              <a:t>T</a:t>
            </a:r>
            <a:r>
              <a:rPr lang="en-US" sz="1200" kern="1200">
                <a:solidFill>
                  <a:schemeClr val="tx1"/>
                </a:solidFill>
                <a:latin typeface="+mn-lt"/>
                <a:ea typeface="+mn-ea"/>
                <a:cs typeface="+mn-cs"/>
              </a:rPr>
              <a:t>he relative strengths and weaknesses of each solution need to be addressed. Solutions may be straightforward and easy, complex or difficult, inexpensive, or even costly. Selecting the best solution is the key to solving a problem effectively.</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1" kern="120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kern="1200">
                <a:solidFill>
                  <a:schemeClr val="tx1"/>
                </a:solidFill>
                <a:latin typeface="+mn-lt"/>
                <a:ea typeface="+mn-ea"/>
                <a:cs typeface="+mn-cs"/>
              </a:rPr>
              <a:t>Step 4: Implement the solution.</a:t>
            </a:r>
            <a:r>
              <a:rPr lang="en-US" sz="1200" kern="1200">
                <a:solidFill>
                  <a:schemeClr val="tx1"/>
                </a:solidFill>
                <a:latin typeface="+mn-lt"/>
                <a:ea typeface="+mn-ea"/>
                <a:cs typeface="+mn-cs"/>
              </a:rPr>
              <a:t> Involves shifting from thinking about the problem to doing something about the problem. There is always a risk in implementing change, but it is a risk that must be taken to complete the problem-solving process.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23</a:t>
            </a:fld>
            <a:endParaRPr lang="en-US"/>
          </a:p>
        </p:txBody>
      </p:sp>
    </p:spTree>
    <p:extLst>
      <p:ext uri="{BB962C8B-B14F-4D97-AF65-F5344CB8AC3E}">
        <p14:creationId xmlns:p14="http://schemas.microsoft.com/office/powerpoint/2010/main" val="1196699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b="1" baseline="0"/>
              <a:t>S</a:t>
            </a:r>
            <a:r>
              <a:rPr lang="en-US" sz="1200" b="1" kern="1200">
                <a:solidFill>
                  <a:schemeClr val="tx1"/>
                </a:solidFill>
                <a:effectLst/>
                <a:latin typeface="+mn-lt"/>
                <a:ea typeface="+mn-ea"/>
                <a:cs typeface="+mn-cs"/>
              </a:rPr>
              <a:t>trategic planning </a:t>
            </a:r>
            <a:r>
              <a:rPr lang="en-US" sz="1200" kern="1200">
                <a:solidFill>
                  <a:schemeClr val="tx1"/>
                </a:solidFill>
                <a:effectLst/>
                <a:latin typeface="+mn-lt"/>
                <a:ea typeface="+mn-ea"/>
                <a:cs typeface="+mn-cs"/>
              </a:rPr>
              <a:t>is mainly a cognitive activity.</a:t>
            </a:r>
            <a:r>
              <a:rPr lang="en-US" sz="1200" kern="1200" baseline="0">
                <a:solidFill>
                  <a:schemeClr val="tx1"/>
                </a:solidFill>
                <a:effectLst/>
                <a:latin typeface="+mn-lt"/>
                <a:ea typeface="+mn-ea"/>
                <a:cs typeface="+mn-cs"/>
              </a:rPr>
              <a:t> </a:t>
            </a:r>
            <a:endParaRPr lang="en-US" b="1"/>
          </a:p>
          <a:p>
            <a:endParaRPr lang="en-US" b="1"/>
          </a:p>
          <a:p>
            <a:r>
              <a:rPr lang="en-US" b="1"/>
              <a:t>Develop plans of action to achieve a goal:</a:t>
            </a:r>
            <a:r>
              <a:rPr lang="en-US" b="1" baseline="0"/>
              <a:t> </a:t>
            </a:r>
            <a:r>
              <a:rPr lang="en-US" sz="1200" kern="1200">
                <a:solidFill>
                  <a:schemeClr val="tx1"/>
                </a:solidFill>
                <a:effectLst/>
                <a:latin typeface="+mn-lt"/>
                <a:ea typeface="+mn-ea"/>
                <a:cs typeface="+mn-cs"/>
              </a:rPr>
              <a:t>Being strategic requires developing careful plans of action based on the available resources and personnel to achieve a goal. </a:t>
            </a:r>
          </a:p>
          <a:p>
            <a:endParaRPr lang="en-US" sz="1200" kern="1200">
              <a:solidFill>
                <a:schemeClr val="tx1"/>
              </a:solidFill>
              <a:effectLst/>
              <a:latin typeface="+mn-lt"/>
              <a:ea typeface="+mn-ea"/>
              <a:cs typeface="+mn-cs"/>
            </a:endParaRPr>
          </a:p>
          <a:p>
            <a:r>
              <a:rPr lang="en-US" sz="1200" b="1"/>
              <a:t>Qualities of strategic leaders:</a:t>
            </a:r>
            <a:r>
              <a:rPr lang="en-US" sz="1200" b="1" baseline="0"/>
              <a:t> </a:t>
            </a:r>
          </a:p>
          <a:p>
            <a:endParaRPr lang="en-US" sz="1200" b="1" baseline="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a:solidFill>
                  <a:schemeClr val="tx1"/>
                </a:solidFill>
                <a:latin typeface="+mn-lt"/>
                <a:ea typeface="+mn-ea"/>
                <a:cs typeface="+mn-cs"/>
              </a:rPr>
              <a:t>Ability to learn:</a:t>
            </a:r>
            <a:r>
              <a:rPr lang="en-US" sz="1200" i="0" kern="1200">
                <a:solidFill>
                  <a:schemeClr val="tx1"/>
                </a:solidFill>
                <a:latin typeface="+mn-lt"/>
                <a:ea typeface="+mn-ea"/>
                <a:cs typeface="+mn-cs"/>
              </a:rPr>
              <a:t> Includes the capability to absorb new information and apply it toward new goals. It is a willingness to experiment with new ideas and even to accept failures.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1" i="0" kern="120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a:solidFill>
                  <a:schemeClr val="tx1"/>
                </a:solidFill>
                <a:latin typeface="+mn-lt"/>
                <a:ea typeface="+mn-ea"/>
                <a:cs typeface="+mn-cs"/>
              </a:rPr>
              <a:t>Capacity to adapt:</a:t>
            </a:r>
            <a:r>
              <a:rPr lang="en-US" sz="1200" i="0" kern="1200">
                <a:solidFill>
                  <a:schemeClr val="tx1"/>
                </a:solidFill>
                <a:latin typeface="+mn-lt"/>
                <a:ea typeface="+mn-ea"/>
                <a:cs typeface="+mn-cs"/>
              </a:rPr>
              <a:t> About being able to respond quickly to changes in the environment. A leader needs to be open to and accepting of change. When competitive conditions change, an effective leader will have the capacity to change.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i="0" kern="120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a:solidFill>
                  <a:schemeClr val="tx1"/>
                </a:solidFill>
                <a:latin typeface="+mn-lt"/>
                <a:ea typeface="+mn-ea"/>
                <a:cs typeface="+mn-cs"/>
              </a:rPr>
              <a:t>Managerial wisdom:</a:t>
            </a:r>
            <a:r>
              <a:rPr lang="en-US" sz="1200" i="0" kern="1200" baseline="0">
                <a:solidFill>
                  <a:schemeClr val="tx1"/>
                </a:solidFill>
                <a:latin typeface="+mn-lt"/>
                <a:ea typeface="+mn-ea"/>
                <a:cs typeface="+mn-cs"/>
              </a:rPr>
              <a:t> I</a:t>
            </a:r>
            <a:r>
              <a:rPr lang="en-US" sz="1200" i="0" kern="1200">
                <a:solidFill>
                  <a:schemeClr val="tx1"/>
                </a:solidFill>
                <a:latin typeface="+mn-lt"/>
                <a:ea typeface="+mn-ea"/>
                <a:cs typeface="+mn-cs"/>
              </a:rPr>
              <a:t>t refers to possessing a deep understanding of the people with whom and the environment in which a leader works. It is about having the good sense to make </a:t>
            </a:r>
            <a:r>
              <a:rPr lang="en-US" sz="1200" kern="1200">
                <a:solidFill>
                  <a:schemeClr val="tx1"/>
                </a:solidFill>
                <a:latin typeface="+mn-lt"/>
                <a:ea typeface="+mn-ea"/>
                <a:cs typeface="+mn-cs"/>
              </a:rPr>
              <a:t>the right decisions at the right time, and to do so with the best interests of everyone involved.</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baseline="0"/>
              <a:t>A multifaceted process:</a:t>
            </a:r>
            <a:r>
              <a:rPr lang="en-IN" sz="1200" baseline="0"/>
              <a:t> The e</a:t>
            </a:r>
            <a:r>
              <a:rPr lang="en-IN" sz="1200"/>
              <a:t>xample of </a:t>
            </a:r>
            <a:r>
              <a:rPr lang="en-US" sz="1200" err="1"/>
              <a:t>NewDevices</a:t>
            </a:r>
            <a:r>
              <a:rPr lang="en-US" sz="1200"/>
              <a:t> shows how </a:t>
            </a:r>
            <a:r>
              <a:rPr lang="en-US" sz="1200" kern="1200">
                <a:solidFill>
                  <a:schemeClr val="tx1"/>
                </a:solidFill>
                <a:latin typeface="+mn-lt"/>
                <a:ea typeface="+mn-ea"/>
                <a:cs typeface="+mn-cs"/>
              </a:rPr>
              <a:t>a startup medical supply company used strategic thinking to promote itself illustrates that strategic planning is a multifaceted process. </a:t>
            </a:r>
            <a:r>
              <a:rPr lang="en-US" sz="1200" kern="1200">
                <a:solidFill>
                  <a:schemeClr val="tx1"/>
                </a:solidFill>
                <a:effectLst/>
                <a:latin typeface="+mn-lt"/>
                <a:ea typeface="+mn-ea"/>
                <a:cs typeface="+mn-cs"/>
              </a:rPr>
              <a:t>By planning strategically, leaders and their employees can increase the likelihood of reaching their goals and achieving the aims of the organization.</a:t>
            </a:r>
            <a:endParaRPr lang="en-IN"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24</a:t>
            </a:fld>
            <a:endParaRPr lang="en-US"/>
          </a:p>
        </p:txBody>
      </p:sp>
    </p:spTree>
    <p:extLst>
      <p:ext uri="{BB962C8B-B14F-4D97-AF65-F5344CB8AC3E}">
        <p14:creationId xmlns:p14="http://schemas.microsoft.com/office/powerpoint/2010/main" val="3548981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a:solidFill>
                  <a:schemeClr val="tx1"/>
                </a:solidFill>
                <a:effectLst/>
                <a:latin typeface="+mn-lt"/>
                <a:ea typeface="+mn-ea"/>
                <a:cs typeface="+mn-cs"/>
              </a:rPr>
              <a:t>C</a:t>
            </a:r>
            <a:r>
              <a:rPr lang="en-US" sz="1200" kern="1200">
                <a:solidFill>
                  <a:schemeClr val="tx1"/>
                </a:solidFill>
                <a:effectLst/>
                <a:latin typeface="+mn-lt"/>
                <a:ea typeface="+mn-ea"/>
                <a:cs typeface="+mn-cs"/>
              </a:rPr>
              <a:t>reating vision takes a special kind of cognitive and conceptual ability. It requires the capacity to challenge people with compelling visions of the future. </a:t>
            </a:r>
            <a:endParaRPr lang="en-IN"/>
          </a:p>
          <a:p>
            <a:pPr marL="0" marR="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 leader with a vision has to “walk the walk,” and not just “talk the talk.”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To create vision, a leader needs to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Set forth a picture of a future that is better than the present.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Move others toward a new set of ideals and values that will lead to the future.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Articulate the vision.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Engage others in its pursuit.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Implement the vision.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Model the principles set forth in the vision.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25</a:t>
            </a:fld>
            <a:endParaRPr lang="en-US"/>
          </a:p>
        </p:txBody>
      </p:sp>
    </p:spTree>
    <p:extLst>
      <p:ext uri="{BB962C8B-B14F-4D97-AF65-F5344CB8AC3E}">
        <p14:creationId xmlns:p14="http://schemas.microsoft.com/office/powerpoint/2010/main" val="17911971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89D91764-04DD-4536-B1D0-778F8E2B3AD8}"/>
              </a:ext>
            </a:extLst>
          </p:cNvPr>
          <p:cNvSpPr>
            <a:spLocks noGrp="1" noRot="1" noChangeAspect="1" noTextEdit="1"/>
          </p:cNvSpPr>
          <p:nvPr>
            <p:ph type="sldImg"/>
          </p:nvPr>
        </p:nvSpPr>
        <p:spPr>
          <a:ln/>
        </p:spPr>
      </p:sp>
      <p:sp>
        <p:nvSpPr>
          <p:cNvPr id="110595" name="Notes Placeholder 2">
            <a:extLst>
              <a:ext uri="{FF2B5EF4-FFF2-40B4-BE49-F238E27FC236}">
                <a16:creationId xmlns:a16="http://schemas.microsoft.com/office/drawing/2014/main" id="{802C6CBD-76F8-4865-BA34-8819A65B91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0596" name="Slide Number Placeholder 3">
            <a:extLst>
              <a:ext uri="{FF2B5EF4-FFF2-40B4-BE49-F238E27FC236}">
                <a16:creationId xmlns:a16="http://schemas.microsoft.com/office/drawing/2014/main" id="{574BC9FD-EA5F-4457-A435-F05B858CB5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5B18B65-64ED-4F74-BC07-B1EC89BDA1BA}" type="slidenum">
              <a:rPr lang="en-US" altLang="en-US">
                <a:latin typeface="Arial" panose="020B0604020202020204" pitchFamily="34" charset="0"/>
              </a:rPr>
              <a:pPr>
                <a:spcBef>
                  <a:spcPct val="0"/>
                </a:spcBef>
              </a:pPr>
              <a:t>26</a:t>
            </a:fld>
            <a:endParaRPr lang="en-US" altLang="en-US">
              <a:latin typeface="Arial" panose="020B0604020202020204" pitchFamily="34" charset="0"/>
            </a:endParaRPr>
          </a:p>
        </p:txBody>
      </p:sp>
    </p:spTree>
    <p:extLst>
      <p:ext uri="{BB962C8B-B14F-4D97-AF65-F5344CB8AC3E}">
        <p14:creationId xmlns:p14="http://schemas.microsoft.com/office/powerpoint/2010/main" val="19393733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IN"/>
              <a:t>Peter Northouse, Introduction to Leadership: Concepts and Practice, 5e. © SAGE Publications, 2020</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95406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IN"/>
              <a:t>Peter Northouse, Introduction to Leadership: Concepts and Practice, 5e. © SAGE Publications, 2020</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42556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19/06/2022</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48384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19/06/2022</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12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19/06/2022</a:t>
            </a:fld>
            <a:endParaRPr lang="en-GB"/>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7756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19/06/2022</a:t>
            </a:fld>
            <a:endParaRPr lang="en-GB"/>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70529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19/06/2022</a:t>
            </a:fld>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47604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19/06/2022</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985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19/06/2022</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1514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19/06/2022</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85437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19/06/2022</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12647864"/>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457200" y="6356350"/>
            <a:ext cx="7543800" cy="365125"/>
          </a:xfrm>
          <a:prstGeom prst="rect">
            <a:avLst/>
          </a:prstGeom>
        </p:spPr>
        <p:txBody>
          <a:bodyPr/>
          <a:lstStyle/>
          <a:p>
            <a:r>
              <a:rPr lang="en-IN"/>
              <a:t>Peter Northouse, Introduction to Leadership: Concepts and Practice, 5e. © SAGE Publications, 2020</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p:txBody>
          <a:bodyPr>
            <a:normAutofit/>
          </a:bodyPr>
          <a:lstStyle>
            <a:lvl1pPr>
              <a:defRPr sz="3200"/>
            </a:lvl1pPr>
          </a:lstStyle>
          <a:p>
            <a:r>
              <a:rPr lang="en-US"/>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19/06/2022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
        <p:nvSpPr>
          <p:cNvPr id="7" name="Rectangle 6">
            <a:extLst>
              <a:ext uri="{FF2B5EF4-FFF2-40B4-BE49-F238E27FC236}">
                <a16:creationId xmlns:a16="http://schemas.microsoft.com/office/drawing/2014/main" id="{E1030C91-47CE-41C5-B4C4-05C287C5FA28}"/>
              </a:ext>
            </a:extLst>
          </p:cNvPr>
          <p:cNvSpPr/>
          <p:nvPr userDrawn="1"/>
        </p:nvSpPr>
        <p:spPr>
          <a:xfrm>
            <a:off x="0" y="0"/>
            <a:ext cx="9144000" cy="6096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6406733"/>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49" r:id="rId1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opensiuc.lib.siu.edu/cgi/viewcontent.cgi?article=1133&amp;context=ojwed" TargetMode="External"/><Relationship Id="rId2" Type="http://schemas.openxmlformats.org/officeDocument/2006/relationships/hyperlink" Target="mailto:s.herath@uwtsd.ac.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eadership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15001"/>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558801" y="3181399"/>
            <a:ext cx="8229600" cy="1259971"/>
          </a:xfrm>
        </p:spPr>
        <p:txBody>
          <a:bodyPr>
            <a:noAutofit/>
          </a:bodyPr>
          <a:lstStyle/>
          <a:p>
            <a:r>
              <a:rPr lang="en-US" sz="6000" b="1" dirty="0">
                <a:solidFill>
                  <a:srgbClr val="FFFF00"/>
                </a:solidFill>
              </a:rPr>
              <a:t>Session 6: Developing</a:t>
            </a:r>
          </a:p>
        </p:txBody>
      </p:sp>
      <p:sp>
        <p:nvSpPr>
          <p:cNvPr id="4" name="Title 2">
            <a:extLst>
              <a:ext uri="{FF2B5EF4-FFF2-40B4-BE49-F238E27FC236}">
                <a16:creationId xmlns:a16="http://schemas.microsoft.com/office/drawing/2014/main" id="{BC5E921D-37CD-41EB-B75D-B212DB9CAEFA}"/>
              </a:ext>
            </a:extLst>
          </p:cNvPr>
          <p:cNvSpPr txBox="1">
            <a:spLocks/>
          </p:cNvSpPr>
          <p:nvPr/>
        </p:nvSpPr>
        <p:spPr>
          <a:xfrm>
            <a:off x="457200" y="101920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solidFill>
                  <a:schemeClr val="bg1"/>
                </a:solidFill>
              </a:rPr>
              <a:t>BMSW6101 Emergent Leadership Skills</a:t>
            </a:r>
          </a:p>
        </p:txBody>
      </p:sp>
    </p:spTree>
    <p:extLst>
      <p:ext uri="{BB962C8B-B14F-4D97-AF65-F5344CB8AC3E}">
        <p14:creationId xmlns:p14="http://schemas.microsoft.com/office/powerpoint/2010/main" val="2565008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D333606F-BBCB-4383-B4B3-3DCCFAFF9FAC}"/>
              </a:ext>
            </a:extLst>
          </p:cNvPr>
          <p:cNvSpPr>
            <a:spLocks noGrp="1"/>
          </p:cNvSpPr>
          <p:nvPr>
            <p:ph type="title"/>
          </p:nvPr>
        </p:nvSpPr>
        <p:spPr>
          <a:xfrm>
            <a:off x="457200" y="-27801"/>
            <a:ext cx="8229600" cy="706090"/>
          </a:xfrm>
        </p:spPr>
        <p:txBody>
          <a:bodyPr/>
          <a:lstStyle/>
          <a:p>
            <a:pPr marL="53975" eaLnBrk="1" hangingPunct="1"/>
            <a:r>
              <a:rPr lang="en-US" altLang="en-US" sz="4000" b="1">
                <a:solidFill>
                  <a:schemeClr val="accent2"/>
                </a:solidFill>
                <a:latin typeface="Arial" panose="020B0604020202020204" pitchFamily="34" charset="0"/>
                <a:cs typeface="Arial" panose="020B0604020202020204" pitchFamily="34" charset="0"/>
              </a:rPr>
              <a:t>Session Objectives</a:t>
            </a:r>
          </a:p>
        </p:txBody>
      </p:sp>
      <p:sp>
        <p:nvSpPr>
          <p:cNvPr id="59395" name="Content Placeholder 2">
            <a:extLst>
              <a:ext uri="{FF2B5EF4-FFF2-40B4-BE49-F238E27FC236}">
                <a16:creationId xmlns:a16="http://schemas.microsoft.com/office/drawing/2014/main" id="{2B9FE206-746B-47A8-BB4E-A1D8EED1BC1C}"/>
              </a:ext>
            </a:extLst>
          </p:cNvPr>
          <p:cNvSpPr>
            <a:spLocks noGrp="1"/>
          </p:cNvSpPr>
          <p:nvPr>
            <p:ph idx="1"/>
          </p:nvPr>
        </p:nvSpPr>
        <p:spPr>
          <a:xfrm>
            <a:off x="455912" y="1470484"/>
            <a:ext cx="8229600" cy="3917032"/>
          </a:xfrm>
        </p:spPr>
        <p:txBody>
          <a:bodyPr>
            <a:normAutofit/>
          </a:bodyPr>
          <a:lstStyle/>
          <a:p>
            <a:pPr marL="514350" indent="-514350">
              <a:buFont typeface="+mj-lt"/>
              <a:buAutoNum type="arabicPeriod"/>
            </a:pPr>
            <a:r>
              <a:rPr lang="en-US" sz="2800"/>
              <a:t>Explain the role of developing administrative skills for being an effective leader</a:t>
            </a:r>
            <a:endParaRPr lang="en-GB" sz="2800"/>
          </a:p>
          <a:p>
            <a:pPr marL="514350" indent="-514350">
              <a:buFont typeface="+mj-lt"/>
              <a:buAutoNum type="arabicPeriod"/>
            </a:pPr>
            <a:r>
              <a:rPr lang="en-US" sz="2800"/>
              <a:t>Describe the connection between strong interpersonal skills and good leadership</a:t>
            </a:r>
            <a:endParaRPr lang="en-GB" sz="2800"/>
          </a:p>
          <a:p>
            <a:pPr marL="514350" indent="-514350">
              <a:buFont typeface="+mj-lt"/>
              <a:buAutoNum type="arabicPeriod"/>
            </a:pPr>
            <a:r>
              <a:rPr lang="en-US" sz="2800"/>
              <a:t>Apply conceptual leadership skills when met with challenges</a:t>
            </a:r>
            <a:endParaRPr lang="en-GB" sz="2800"/>
          </a:p>
        </p:txBody>
      </p:sp>
    </p:spTree>
    <p:extLst>
      <p:ext uri="{BB962C8B-B14F-4D97-AF65-F5344CB8AC3E}">
        <p14:creationId xmlns:p14="http://schemas.microsoft.com/office/powerpoint/2010/main" val="1597994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D610FAD9-621E-4EEC-B8A1-174F13B783E8}"/>
              </a:ext>
            </a:extLst>
          </p:cNvPr>
          <p:cNvSpPr>
            <a:spLocks noGrp="1"/>
          </p:cNvSpPr>
          <p:nvPr>
            <p:ph type="title"/>
          </p:nvPr>
        </p:nvSpPr>
        <p:spPr>
          <a:xfrm>
            <a:off x="457200" y="0"/>
            <a:ext cx="8229600" cy="778098"/>
          </a:xfrm>
        </p:spPr>
        <p:txBody>
          <a:bodyPr>
            <a:normAutofit/>
          </a:bodyPr>
          <a:lstStyle/>
          <a:p>
            <a:pPr marL="53975" eaLnBrk="1" hangingPunct="1"/>
            <a:r>
              <a:rPr lang="en-US" altLang="en-US" sz="4000" b="1">
                <a:solidFill>
                  <a:schemeClr val="accent2"/>
                </a:solidFill>
                <a:latin typeface="Arial" panose="020B0604020202020204" pitchFamily="34" charset="0"/>
                <a:cs typeface="Arial" panose="020B0604020202020204" pitchFamily="34" charset="0"/>
              </a:rPr>
              <a:t>What Are Leadership Skills?</a:t>
            </a:r>
          </a:p>
        </p:txBody>
      </p:sp>
      <p:sp>
        <p:nvSpPr>
          <p:cNvPr id="60419" name="Content Placeholder 2">
            <a:extLst>
              <a:ext uri="{FF2B5EF4-FFF2-40B4-BE49-F238E27FC236}">
                <a16:creationId xmlns:a16="http://schemas.microsoft.com/office/drawing/2014/main" id="{8F938B35-680A-4438-84D6-F96AAC3F9AF3}"/>
              </a:ext>
            </a:extLst>
          </p:cNvPr>
          <p:cNvSpPr>
            <a:spLocks noGrp="1"/>
          </p:cNvSpPr>
          <p:nvPr>
            <p:ph idx="1"/>
          </p:nvPr>
        </p:nvSpPr>
        <p:spPr>
          <a:xfrm>
            <a:off x="453752" y="1124744"/>
            <a:ext cx="8229600" cy="4262772"/>
          </a:xfrm>
        </p:spPr>
        <p:txBody>
          <a:bodyPr>
            <a:normAutofit/>
          </a:bodyPr>
          <a:lstStyle/>
          <a:p>
            <a:pPr eaLnBrk="1" hangingPunct="1"/>
            <a:r>
              <a:rPr lang="en-US" altLang="en-US" sz="2800" i="1"/>
              <a:t>Leadership skills </a:t>
            </a:r>
            <a:r>
              <a:rPr lang="en-US" altLang="en-US" sz="2800"/>
              <a:t>refer to learned competencies that leaders are able to demonstrate in performance.</a:t>
            </a:r>
          </a:p>
          <a:p>
            <a:pPr eaLnBrk="1" hangingPunct="1"/>
            <a:endParaRPr lang="en-US" altLang="en-US" sz="2800"/>
          </a:p>
          <a:p>
            <a:pPr eaLnBrk="1" hangingPunct="1">
              <a:spcAft>
                <a:spcPct val="15000"/>
              </a:spcAft>
            </a:pPr>
            <a:r>
              <a:rPr lang="en-US" altLang="en-US" sz="2800" b="1"/>
              <a:t>Leadership skills</a:t>
            </a:r>
            <a:r>
              <a:rPr lang="en-US" altLang="en-US" sz="2800"/>
              <a:t>:</a:t>
            </a:r>
          </a:p>
          <a:p>
            <a:pPr lvl="1" eaLnBrk="1" hangingPunct="1">
              <a:spcAft>
                <a:spcPct val="15000"/>
              </a:spcAft>
              <a:buSzPct val="70000"/>
              <a:buFont typeface="Wingdings" panose="05000000000000000000" pitchFamily="2" charset="2"/>
              <a:buChar char="Ø"/>
            </a:pPr>
            <a:r>
              <a:rPr lang="en-US" altLang="en-US"/>
              <a:t>Give people the capacity to influence others</a:t>
            </a:r>
          </a:p>
          <a:p>
            <a:pPr lvl="1" eaLnBrk="1" hangingPunct="1">
              <a:spcAft>
                <a:spcPct val="15000"/>
              </a:spcAft>
              <a:buSzPct val="70000"/>
              <a:buFont typeface="Wingdings" panose="05000000000000000000" pitchFamily="2" charset="2"/>
              <a:buChar char="Ø"/>
            </a:pPr>
            <a:r>
              <a:rPr lang="en-US" altLang="en-US"/>
              <a:t>Are a critical component in successful leadership</a:t>
            </a:r>
          </a:p>
        </p:txBody>
      </p:sp>
    </p:spTree>
    <p:extLst>
      <p:ext uri="{BB962C8B-B14F-4D97-AF65-F5344CB8AC3E}">
        <p14:creationId xmlns:p14="http://schemas.microsoft.com/office/powerpoint/2010/main" val="744786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D333606F-BBCB-4383-B4B3-3DCCFAFF9FAC}"/>
              </a:ext>
            </a:extLst>
          </p:cNvPr>
          <p:cNvSpPr>
            <a:spLocks noGrp="1"/>
          </p:cNvSpPr>
          <p:nvPr>
            <p:ph type="title"/>
          </p:nvPr>
        </p:nvSpPr>
        <p:spPr>
          <a:xfrm>
            <a:off x="457200" y="-27801"/>
            <a:ext cx="8229600" cy="706090"/>
          </a:xfrm>
        </p:spPr>
        <p:txBody>
          <a:bodyPr/>
          <a:lstStyle/>
          <a:p>
            <a:pPr marL="53975" eaLnBrk="1" hangingPunct="1"/>
            <a:r>
              <a:rPr lang="en-US" altLang="en-US" sz="4000" b="1">
                <a:solidFill>
                  <a:schemeClr val="accent2"/>
                </a:solidFill>
                <a:latin typeface="Arial" panose="020B0604020202020204" pitchFamily="34" charset="0"/>
                <a:cs typeface="Arial" panose="020B0604020202020204" pitchFamily="34" charset="0"/>
              </a:rPr>
              <a:t>Discussion Questions</a:t>
            </a:r>
          </a:p>
        </p:txBody>
      </p:sp>
      <p:sp>
        <p:nvSpPr>
          <p:cNvPr id="59395" name="Content Placeholder 2">
            <a:extLst>
              <a:ext uri="{FF2B5EF4-FFF2-40B4-BE49-F238E27FC236}">
                <a16:creationId xmlns:a16="http://schemas.microsoft.com/office/drawing/2014/main" id="{2B9FE206-746B-47A8-BB4E-A1D8EED1BC1C}"/>
              </a:ext>
            </a:extLst>
          </p:cNvPr>
          <p:cNvSpPr>
            <a:spLocks noGrp="1"/>
          </p:cNvSpPr>
          <p:nvPr>
            <p:ph idx="1"/>
          </p:nvPr>
        </p:nvSpPr>
        <p:spPr>
          <a:xfrm>
            <a:off x="1281963" y="2277639"/>
            <a:ext cx="6912768" cy="2974011"/>
          </a:xfrm>
        </p:spPr>
        <p:txBody>
          <a:bodyPr>
            <a:normAutofit/>
          </a:bodyPr>
          <a:lstStyle/>
          <a:p>
            <a:pPr eaLnBrk="1" hangingPunct="1"/>
            <a:r>
              <a:rPr lang="en-US" altLang="en-US" sz="2800" i="1" dirty="0"/>
              <a:t>What skills do you think are most important for leaders to possess?</a:t>
            </a:r>
          </a:p>
          <a:p>
            <a:pPr eaLnBrk="1" hangingPunct="1"/>
            <a:endParaRPr lang="en-US" altLang="en-US" sz="2800" i="1" dirty="0"/>
          </a:p>
          <a:p>
            <a:pPr eaLnBrk="1" hangingPunct="1"/>
            <a:r>
              <a:rPr lang="en-US" altLang="en-US" sz="2800" i="1" dirty="0"/>
              <a:t>Why have traits of leaders historically received more attention than leadership skills?</a:t>
            </a:r>
          </a:p>
        </p:txBody>
      </p:sp>
      <p:pic>
        <p:nvPicPr>
          <p:cNvPr id="4" name="Picture 2" descr="Related image">
            <a:extLst>
              <a:ext uri="{FF2B5EF4-FFF2-40B4-BE49-F238E27FC236}">
                <a16:creationId xmlns:a16="http://schemas.microsoft.com/office/drawing/2014/main" id="{E5ACA17D-C420-4300-9F43-776F005BF9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912" y="823072"/>
            <a:ext cx="1309784" cy="1309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1238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0"/>
            <a:ext cx="8229600" cy="736462"/>
          </a:xfrm>
        </p:spPr>
        <p:txBody>
          <a:bodyPr>
            <a:normAutofit fontScale="90000"/>
          </a:bodyPr>
          <a:lstStyle/>
          <a:p>
            <a:r>
              <a:rPr lang="en-US" b="1">
                <a:solidFill>
                  <a:schemeClr val="accent2"/>
                </a:solidFill>
              </a:rPr>
              <a:t>Leadership Skills</a:t>
            </a:r>
          </a:p>
        </p:txBody>
      </p:sp>
      <p:sp>
        <p:nvSpPr>
          <p:cNvPr id="9" name="Content Placeholder 8"/>
          <p:cNvSpPr>
            <a:spLocks noGrp="1"/>
          </p:cNvSpPr>
          <p:nvPr>
            <p:ph idx="1"/>
          </p:nvPr>
        </p:nvSpPr>
        <p:spPr>
          <a:xfrm>
            <a:off x="457200" y="1470484"/>
            <a:ext cx="8229600" cy="3917032"/>
          </a:xfrm>
        </p:spPr>
        <p:txBody>
          <a:bodyPr>
            <a:normAutofit/>
          </a:bodyPr>
          <a:lstStyle/>
          <a:p>
            <a:r>
              <a:rPr lang="en-US" sz="2800" dirty="0"/>
              <a:t>Leadership skills critical for success.</a:t>
            </a:r>
          </a:p>
          <a:p>
            <a:r>
              <a:rPr lang="en-IN" sz="2800" dirty="0"/>
              <a:t>Research shift from traits to skills.</a:t>
            </a:r>
          </a:p>
          <a:p>
            <a:endParaRPr lang="en-IN" sz="2800" dirty="0"/>
          </a:p>
          <a:p>
            <a:pPr marL="0" indent="0">
              <a:buNone/>
            </a:pPr>
            <a:r>
              <a:rPr lang="en-IN" sz="2800" dirty="0"/>
              <a:t>Three categories of </a:t>
            </a:r>
            <a:r>
              <a:rPr lang="en-US" sz="2800" dirty="0"/>
              <a:t>leadership skills:</a:t>
            </a:r>
          </a:p>
          <a:p>
            <a:pPr lvl="1"/>
            <a:r>
              <a:rPr lang="en-US" dirty="0"/>
              <a:t>Administrative</a:t>
            </a:r>
          </a:p>
          <a:p>
            <a:pPr lvl="1"/>
            <a:r>
              <a:rPr lang="en-US" dirty="0"/>
              <a:t>Interpersonal</a:t>
            </a:r>
          </a:p>
          <a:p>
            <a:pPr lvl="1"/>
            <a:r>
              <a:rPr lang="en-US" dirty="0"/>
              <a:t>Conceptual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1187023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2368-56F4-4DAE-A2C1-B4FDE2D513CD}"/>
              </a:ext>
            </a:extLst>
          </p:cNvPr>
          <p:cNvSpPr>
            <a:spLocks noGrp="1"/>
          </p:cNvSpPr>
          <p:nvPr>
            <p:ph type="title"/>
          </p:nvPr>
        </p:nvSpPr>
        <p:spPr>
          <a:xfrm>
            <a:off x="488141" y="0"/>
            <a:ext cx="8229600" cy="764704"/>
          </a:xfrm>
        </p:spPr>
        <p:txBody>
          <a:bodyPr>
            <a:noAutofit/>
          </a:bodyPr>
          <a:lstStyle/>
          <a:p>
            <a:r>
              <a:rPr lang="en-GB" sz="3600" b="1">
                <a:solidFill>
                  <a:schemeClr val="accent2"/>
                </a:solidFill>
              </a:rPr>
              <a:t>Model of Primary Leadership Skills</a:t>
            </a:r>
            <a:endParaRPr lang="en-GB" sz="3600">
              <a:solidFill>
                <a:schemeClr val="accent2"/>
              </a:solidFill>
            </a:endParaRPr>
          </a:p>
        </p:txBody>
      </p:sp>
      <p:pic>
        <p:nvPicPr>
          <p:cNvPr id="7" name="Content Placeholder 6">
            <a:extLst>
              <a:ext uri="{FF2B5EF4-FFF2-40B4-BE49-F238E27FC236}">
                <a16:creationId xmlns:a16="http://schemas.microsoft.com/office/drawing/2014/main" id="{5CF6DE9E-9F91-48FC-B3A2-8F19DB4B22E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61397" y="692696"/>
            <a:ext cx="6283088" cy="4968552"/>
          </a:xfrm>
        </p:spPr>
      </p:pic>
      <p:sp>
        <p:nvSpPr>
          <p:cNvPr id="5" name="Slide Number Placeholder 4">
            <a:extLst>
              <a:ext uri="{FF2B5EF4-FFF2-40B4-BE49-F238E27FC236}">
                <a16:creationId xmlns:a16="http://schemas.microsoft.com/office/drawing/2014/main" id="{3AC72DE1-6DF2-4FDE-8438-E0755D427652}"/>
              </a:ext>
            </a:extLst>
          </p:cNvPr>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3984487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935"/>
            <a:ext cx="8686800" cy="634082"/>
          </a:xfrm>
        </p:spPr>
        <p:txBody>
          <a:bodyPr>
            <a:noAutofit/>
          </a:bodyPr>
          <a:lstStyle/>
          <a:p>
            <a:r>
              <a:rPr lang="en-US" sz="4000" b="1">
                <a:solidFill>
                  <a:schemeClr val="accent2"/>
                </a:solidFill>
              </a:rPr>
              <a:t>Administrative Skills Explained </a:t>
            </a:r>
            <a:r>
              <a:rPr lang="en-US" sz="2000" b="1">
                <a:solidFill>
                  <a:schemeClr val="accent2"/>
                </a:solidFill>
              </a:rPr>
              <a:t>(1 of 4)</a:t>
            </a:r>
          </a:p>
        </p:txBody>
      </p:sp>
      <p:sp>
        <p:nvSpPr>
          <p:cNvPr id="9" name="Content Placeholder 8"/>
          <p:cNvSpPr>
            <a:spLocks noGrp="1"/>
          </p:cNvSpPr>
          <p:nvPr>
            <p:ph idx="1"/>
          </p:nvPr>
        </p:nvSpPr>
        <p:spPr>
          <a:xfrm>
            <a:off x="683568" y="1470484"/>
            <a:ext cx="7848872" cy="3917032"/>
          </a:xfrm>
        </p:spPr>
        <p:txBody>
          <a:bodyPr>
            <a:normAutofit/>
          </a:bodyPr>
          <a:lstStyle/>
          <a:p>
            <a:r>
              <a:rPr lang="en-US"/>
              <a:t>Administrative skills play primary role in effective leadership.</a:t>
            </a:r>
          </a:p>
          <a:p>
            <a:r>
              <a:rPr lang="en-US"/>
              <a:t>Help accomplish critically important aspects.</a:t>
            </a:r>
          </a:p>
          <a:p>
            <a:r>
              <a:rPr lang="en-US"/>
              <a:t>Fundamental skill required of a leader.</a:t>
            </a:r>
          </a:p>
          <a:p>
            <a:r>
              <a:rPr lang="en-US"/>
              <a:t>Divided into three specific skill sets.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1566250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79512" y="0"/>
            <a:ext cx="8784976" cy="836712"/>
          </a:xfrm>
        </p:spPr>
        <p:txBody>
          <a:bodyPr>
            <a:noAutofit/>
          </a:bodyPr>
          <a:lstStyle/>
          <a:p>
            <a:r>
              <a:rPr lang="en-US" sz="4000" b="1">
                <a:solidFill>
                  <a:schemeClr val="accent2"/>
                </a:solidFill>
              </a:rPr>
              <a:t>Administrative Skills Explained </a:t>
            </a:r>
            <a:r>
              <a:rPr lang="en-US" sz="2000" b="1">
                <a:solidFill>
                  <a:schemeClr val="accent2"/>
                </a:solidFill>
              </a:rPr>
              <a:t>(2 of 4)</a:t>
            </a:r>
            <a:br>
              <a:rPr lang="en-US" sz="2400" b="1">
                <a:solidFill>
                  <a:schemeClr val="accent2"/>
                </a:solidFill>
              </a:rPr>
            </a:br>
            <a:endParaRPr lang="en-US" sz="2000" b="1">
              <a:solidFill>
                <a:schemeClr val="accent2"/>
              </a:solidFill>
            </a:endParaRPr>
          </a:p>
        </p:txBody>
      </p:sp>
      <p:sp>
        <p:nvSpPr>
          <p:cNvPr id="9" name="Content Placeholder 8"/>
          <p:cNvSpPr>
            <a:spLocks noGrp="1"/>
          </p:cNvSpPr>
          <p:nvPr>
            <p:ph idx="1"/>
          </p:nvPr>
        </p:nvSpPr>
        <p:spPr>
          <a:xfrm>
            <a:off x="457200" y="1281102"/>
            <a:ext cx="8229600" cy="4236130"/>
          </a:xfrm>
        </p:spPr>
        <p:txBody>
          <a:bodyPr>
            <a:normAutofit/>
          </a:bodyPr>
          <a:lstStyle/>
          <a:p>
            <a:pPr marL="0" indent="0">
              <a:buNone/>
            </a:pPr>
            <a:r>
              <a:rPr lang="en-US" sz="3200"/>
              <a:t>Administrative Skills in Practice: </a:t>
            </a:r>
            <a:r>
              <a:rPr lang="en-US" sz="3200" b="1" i="1"/>
              <a:t>Managing People</a:t>
            </a:r>
          </a:p>
          <a:p>
            <a:pPr marL="0" indent="0">
              <a:buNone/>
            </a:pPr>
            <a:endParaRPr lang="en-US" sz="3200" b="1"/>
          </a:p>
          <a:p>
            <a:r>
              <a:rPr lang="en-US" sz="3200"/>
              <a:t>Management by walking around.</a:t>
            </a:r>
          </a:p>
          <a:p>
            <a:r>
              <a:rPr lang="en-US" sz="3200"/>
              <a:t>Skills of effective leaders</a:t>
            </a:r>
            <a:r>
              <a:rPr lang="en-US"/>
              <a:t>: Involvement.</a:t>
            </a:r>
          </a:p>
          <a:p>
            <a:r>
              <a:rPr lang="en-US"/>
              <a:t>The importance of effective communication.</a:t>
            </a:r>
            <a:endParaRPr lang="en-US" sz="3200"/>
          </a:p>
        </p:txBody>
      </p:sp>
      <p:sp>
        <p:nvSpPr>
          <p:cNvPr id="7" name="Slide Number Placeholder 6"/>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3899787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pPr>
              <a:buNone/>
            </a:pPr>
            <a:r>
              <a:rPr lang="en-US" sz="3200"/>
              <a:t>Administrative Skills in Practice: </a:t>
            </a:r>
            <a:r>
              <a:rPr lang="en-US" sz="3200" b="1" i="1"/>
              <a:t>Managing </a:t>
            </a:r>
          </a:p>
          <a:p>
            <a:pPr>
              <a:buNone/>
            </a:pPr>
            <a:r>
              <a:rPr lang="en-US" sz="3200" b="1" i="1"/>
              <a:t>Resources</a:t>
            </a:r>
          </a:p>
          <a:p>
            <a:pPr>
              <a:buNone/>
            </a:pPr>
            <a:endParaRPr lang="en-US" sz="3200" b="1"/>
          </a:p>
          <a:p>
            <a:r>
              <a:rPr lang="en-US"/>
              <a:t>Resources: Lifeblood of an organization.</a:t>
            </a:r>
          </a:p>
          <a:p>
            <a:r>
              <a:rPr lang="en-IN"/>
              <a:t>Obtaining resources.</a:t>
            </a:r>
          </a:p>
          <a:p>
            <a:r>
              <a:rPr lang="en-IN"/>
              <a:t>Allocating resources.</a:t>
            </a:r>
          </a:p>
          <a:p>
            <a:endParaRPr lang="en-IN"/>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9</a:t>
            </a:fld>
            <a:endParaRPr lang="en-US"/>
          </a:p>
        </p:txBody>
      </p:sp>
      <p:sp>
        <p:nvSpPr>
          <p:cNvPr id="8" name="Title 7">
            <a:extLst>
              <a:ext uri="{FF2B5EF4-FFF2-40B4-BE49-F238E27FC236}">
                <a16:creationId xmlns:a16="http://schemas.microsoft.com/office/drawing/2014/main" id="{1DDE1E0A-F8B5-4228-BDB6-44D001B52B03}"/>
              </a:ext>
            </a:extLst>
          </p:cNvPr>
          <p:cNvSpPr>
            <a:spLocks noGrp="1"/>
          </p:cNvSpPr>
          <p:nvPr>
            <p:ph type="title"/>
          </p:nvPr>
        </p:nvSpPr>
        <p:spPr>
          <a:xfrm>
            <a:off x="179512" y="0"/>
            <a:ext cx="8784976" cy="836712"/>
          </a:xfrm>
        </p:spPr>
        <p:txBody>
          <a:bodyPr>
            <a:noAutofit/>
          </a:bodyPr>
          <a:lstStyle/>
          <a:p>
            <a:r>
              <a:rPr lang="en-US" sz="4000" b="1">
                <a:solidFill>
                  <a:schemeClr val="accent2"/>
                </a:solidFill>
              </a:rPr>
              <a:t>Administrative Skills Explained </a:t>
            </a:r>
            <a:r>
              <a:rPr lang="en-US" sz="2000" b="1">
                <a:solidFill>
                  <a:schemeClr val="accent2"/>
                </a:solidFill>
              </a:rPr>
              <a:t>(3 of 4)</a:t>
            </a:r>
            <a:br>
              <a:rPr lang="en-US" sz="2400" b="1">
                <a:solidFill>
                  <a:schemeClr val="accent2"/>
                </a:solidFill>
              </a:rPr>
            </a:br>
            <a:endParaRPr lang="en-US" sz="2000" b="1">
              <a:solidFill>
                <a:schemeClr val="accent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pPr>
              <a:buNone/>
            </a:pPr>
            <a:r>
              <a:rPr lang="en-US" sz="3200"/>
              <a:t>Administrative Skills in Practice: </a:t>
            </a:r>
            <a:r>
              <a:rPr lang="en-US" sz="3200" b="1" i="1"/>
              <a:t>Showing </a:t>
            </a:r>
          </a:p>
          <a:p>
            <a:pPr>
              <a:buNone/>
            </a:pPr>
            <a:r>
              <a:rPr lang="en-US" sz="3200" b="1" i="1"/>
              <a:t>Technical Competence</a:t>
            </a:r>
          </a:p>
          <a:p>
            <a:pPr>
              <a:buNone/>
            </a:pPr>
            <a:endParaRPr lang="en-US" sz="3200" b="1"/>
          </a:p>
          <a:p>
            <a:r>
              <a:rPr lang="en-US" sz="3200"/>
              <a:t>Specialized knowledge about work.</a:t>
            </a:r>
          </a:p>
          <a:p>
            <a:r>
              <a:rPr lang="en-US" sz="3200"/>
              <a:t>Importance of technical competence.</a:t>
            </a:r>
          </a:p>
          <a:p>
            <a:r>
              <a:rPr lang="en-US"/>
              <a:t>F</a:t>
            </a:r>
            <a:r>
              <a:rPr lang="en-US" sz="3200"/>
              <a:t>unctional competence.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10</a:t>
            </a:fld>
            <a:endParaRPr lang="en-US"/>
          </a:p>
        </p:txBody>
      </p:sp>
      <p:sp>
        <p:nvSpPr>
          <p:cNvPr id="8" name="Title 7">
            <a:extLst>
              <a:ext uri="{FF2B5EF4-FFF2-40B4-BE49-F238E27FC236}">
                <a16:creationId xmlns:a16="http://schemas.microsoft.com/office/drawing/2014/main" id="{AB1E03A7-F032-408E-AAA6-1A18C3602E40}"/>
              </a:ext>
            </a:extLst>
          </p:cNvPr>
          <p:cNvSpPr>
            <a:spLocks noGrp="1"/>
          </p:cNvSpPr>
          <p:nvPr>
            <p:ph type="title"/>
          </p:nvPr>
        </p:nvSpPr>
        <p:spPr>
          <a:xfrm>
            <a:off x="179512" y="0"/>
            <a:ext cx="8784976" cy="836712"/>
          </a:xfrm>
        </p:spPr>
        <p:txBody>
          <a:bodyPr>
            <a:noAutofit/>
          </a:bodyPr>
          <a:lstStyle/>
          <a:p>
            <a:r>
              <a:rPr lang="en-US" sz="4000" b="1">
                <a:solidFill>
                  <a:schemeClr val="accent2"/>
                </a:solidFill>
              </a:rPr>
              <a:t>Administrative Skills Explained </a:t>
            </a:r>
            <a:r>
              <a:rPr lang="en-US" sz="2000" b="1">
                <a:solidFill>
                  <a:schemeClr val="accent2"/>
                </a:solidFill>
              </a:rPr>
              <a:t>(4 of 4)</a:t>
            </a:r>
            <a:br>
              <a:rPr lang="en-US" sz="2400" b="1">
                <a:solidFill>
                  <a:schemeClr val="accent2"/>
                </a:solidFill>
              </a:rPr>
            </a:br>
            <a:endParaRPr lang="en-US" sz="2000" b="1">
              <a:solidFill>
                <a:schemeClr val="accent2"/>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Peter Northouse, Introduction to Leadership: Concepts and Practice, 5e. © SAGE Publications, 2020</a:t>
            </a:r>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11</a:t>
            </a:fld>
            <a:endParaRPr lang="en-US"/>
          </a:p>
        </p:txBody>
      </p:sp>
      <p:pic>
        <p:nvPicPr>
          <p:cNvPr id="1026" name="Picture 2" descr="Pause Points&amp;quot;: A clip from Sara Sherr&amp;#39;s (Online) Classroom - Teach Like a  Champ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544" y="1582058"/>
            <a:ext cx="3788228" cy="3294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294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(1 of 4)</a:t>
            </a:r>
          </a:p>
        </p:txBody>
      </p:sp>
      <p:sp>
        <p:nvSpPr>
          <p:cNvPr id="9" name="Content Placeholder 8"/>
          <p:cNvSpPr>
            <a:spLocks noGrp="1"/>
          </p:cNvSpPr>
          <p:nvPr>
            <p:ph idx="1"/>
          </p:nvPr>
        </p:nvSpPr>
        <p:spPr>
          <a:xfrm>
            <a:off x="457200" y="1470484"/>
            <a:ext cx="8229600" cy="3917032"/>
          </a:xfrm>
        </p:spPr>
        <p:txBody>
          <a:bodyPr>
            <a:normAutofit/>
          </a:bodyPr>
          <a:lstStyle/>
          <a:p>
            <a:r>
              <a:rPr lang="en-US" sz="3200"/>
              <a:t>Interpersonal skills: </a:t>
            </a:r>
            <a:r>
              <a:rPr lang="en-US" sz="3200" b="1" i="1"/>
              <a:t>People skills</a:t>
            </a:r>
            <a:endParaRPr lang="en-US" sz="3200" b="1"/>
          </a:p>
          <a:p>
            <a:r>
              <a:rPr lang="en-US" sz="3200"/>
              <a:t>Important in effective leadership.</a:t>
            </a:r>
          </a:p>
          <a:p>
            <a:r>
              <a:rPr lang="en-US" sz="3200"/>
              <a:t>Three specific skill sets:</a:t>
            </a:r>
          </a:p>
          <a:p>
            <a:pPr lvl="1"/>
            <a:r>
              <a:rPr lang="en-US" sz="3000"/>
              <a:t>Being socially perceptive </a:t>
            </a:r>
          </a:p>
          <a:p>
            <a:pPr lvl="1"/>
            <a:r>
              <a:rPr lang="en-US" sz="3000"/>
              <a:t>Showing emotional intelligence</a:t>
            </a:r>
          </a:p>
          <a:p>
            <a:pPr lvl="1"/>
            <a:r>
              <a:rPr lang="en-US" sz="3000"/>
              <a:t>Managing interpersonal conflict </a:t>
            </a:r>
          </a:p>
          <a:p>
            <a:endParaRPr lang="en-US" sz="3000"/>
          </a:p>
        </p:txBody>
      </p:sp>
      <p:sp>
        <p:nvSpPr>
          <p:cNvPr id="7" name="Slide Number Placeholder 6"/>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4013192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27593" y="1052736"/>
            <a:ext cx="8229600" cy="4334780"/>
          </a:xfrm>
        </p:spPr>
        <p:txBody>
          <a:bodyPr>
            <a:normAutofit lnSpcReduction="10000"/>
          </a:bodyPr>
          <a:lstStyle/>
          <a:p>
            <a:pPr marL="342900" lvl="1" indent="-342900">
              <a:buNone/>
            </a:pPr>
            <a:r>
              <a:rPr lang="en-US" sz="3200" dirty="0"/>
              <a:t>Interpersonal Skills in Practice: </a:t>
            </a:r>
            <a:r>
              <a:rPr lang="en-US" sz="3200" b="1" i="1" dirty="0"/>
              <a:t>Being </a:t>
            </a:r>
          </a:p>
          <a:p>
            <a:pPr marL="342900" lvl="1" indent="-342900">
              <a:buNone/>
            </a:pPr>
            <a:r>
              <a:rPr lang="en-US" sz="3200" b="1" i="1" dirty="0"/>
              <a:t>Socially Perceptive</a:t>
            </a:r>
          </a:p>
          <a:p>
            <a:pPr marL="342900" lvl="1" indent="-342900">
              <a:buNone/>
            </a:pPr>
            <a:endParaRPr lang="en-US" sz="3200" b="1" dirty="0"/>
          </a:p>
          <a:p>
            <a:pPr marL="342900" lvl="1" indent="-342900">
              <a:buFont typeface="Arial" pitchFamily="34" charset="0"/>
              <a:buChar char="•"/>
            </a:pPr>
            <a:r>
              <a:rPr lang="en-US" sz="3200" dirty="0"/>
              <a:t>Having insight and awareness.</a:t>
            </a:r>
          </a:p>
          <a:p>
            <a:pPr marL="342900" lvl="1" indent="-342900">
              <a:buFont typeface="Arial" pitchFamily="34" charset="0"/>
              <a:buChar char="•"/>
            </a:pPr>
            <a:r>
              <a:rPr lang="en-US" sz="3200" dirty="0"/>
              <a:t>Socially perceptive leadership involves knowing how employees will respond to change.</a:t>
            </a:r>
          </a:p>
          <a:p>
            <a:pPr marL="342900" lvl="1" indent="-342900">
              <a:buFont typeface="Arial" pitchFamily="34" charset="0"/>
              <a:buChar char="•"/>
            </a:pPr>
            <a:r>
              <a:rPr lang="en-US" sz="3200" dirty="0"/>
              <a:t>Example: University of Michigan.</a:t>
            </a:r>
          </a:p>
          <a:p>
            <a:pPr marL="2228850" lvl="6" indent="0">
              <a:buNone/>
            </a:pPr>
            <a:endParaRPr lang="en-US" sz="2600" dirty="0"/>
          </a:p>
          <a:p>
            <a:pPr marL="1200150" lvl="3" indent="-342900"/>
            <a:endParaRPr lang="en-US" sz="3000" dirty="0"/>
          </a:p>
          <a:p>
            <a:pPr marL="742950" lvl="2" indent="-342900"/>
            <a:endParaRPr lang="en-US" sz="30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13</a:t>
            </a:fld>
            <a:endParaRPr lang="en-US"/>
          </a:p>
        </p:txBody>
      </p:sp>
      <p:sp>
        <p:nvSpPr>
          <p:cNvPr id="8" name="Title 7">
            <a:extLst>
              <a:ext uri="{FF2B5EF4-FFF2-40B4-BE49-F238E27FC236}">
                <a16:creationId xmlns:a16="http://schemas.microsoft.com/office/drawing/2014/main" id="{7A97799E-D814-42A8-B667-0CA3E4633AD3}"/>
              </a:ext>
            </a:extLst>
          </p:cNvPr>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(2 of 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2571" y="908720"/>
            <a:ext cx="8245970" cy="4516561"/>
          </a:xfrm>
        </p:spPr>
        <p:txBody>
          <a:bodyPr>
            <a:noAutofit/>
          </a:bodyPr>
          <a:lstStyle/>
          <a:p>
            <a:pPr>
              <a:buNone/>
            </a:pPr>
            <a:r>
              <a:rPr lang="en-US" sz="3200"/>
              <a:t>Interpersonal Skills in Practice: </a:t>
            </a:r>
            <a:r>
              <a:rPr lang="en-US" sz="3200" b="1" i="1"/>
              <a:t>Showing </a:t>
            </a:r>
          </a:p>
          <a:p>
            <a:pPr>
              <a:buNone/>
            </a:pPr>
            <a:r>
              <a:rPr lang="en-US" sz="3200" b="1" i="1"/>
              <a:t>Emotional Intelligence</a:t>
            </a:r>
          </a:p>
          <a:p>
            <a:pPr>
              <a:buNone/>
            </a:pPr>
            <a:endParaRPr lang="en-US" sz="3200" b="1"/>
          </a:p>
          <a:p>
            <a:r>
              <a:rPr lang="en-US" sz="3200"/>
              <a:t>Perceiving and expressing emotions.</a:t>
            </a:r>
          </a:p>
          <a:p>
            <a:r>
              <a:rPr lang="en-US" sz="3200"/>
              <a:t>Leadership and emotional intelligence:</a:t>
            </a:r>
          </a:p>
          <a:p>
            <a:pPr lvl="1"/>
            <a:r>
              <a:rPr lang="en-US"/>
              <a:t>Become aware of own emotions.</a:t>
            </a:r>
          </a:p>
          <a:p>
            <a:pPr lvl="1"/>
            <a:r>
              <a:rPr lang="en-US"/>
              <a:t>Have empathy.</a:t>
            </a:r>
          </a:p>
          <a:p>
            <a:pPr lvl="1"/>
            <a:r>
              <a:rPr lang="en-US"/>
              <a:t>Regulate emotions for effectiveness.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14</a:t>
            </a:fld>
            <a:endParaRPr lang="en-US"/>
          </a:p>
        </p:txBody>
      </p:sp>
      <p:sp>
        <p:nvSpPr>
          <p:cNvPr id="8" name="Title 7">
            <a:extLst>
              <a:ext uri="{FF2B5EF4-FFF2-40B4-BE49-F238E27FC236}">
                <a16:creationId xmlns:a16="http://schemas.microsoft.com/office/drawing/2014/main" id="{B157E340-B943-4E66-9265-A3FCC3B51825}"/>
              </a:ext>
            </a:extLst>
          </p:cNvPr>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(3 of 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150D-2EFC-45D6-BACA-D71D29B5D88E}"/>
              </a:ext>
            </a:extLst>
          </p:cNvPr>
          <p:cNvSpPr>
            <a:spLocks noGrp="1"/>
          </p:cNvSpPr>
          <p:nvPr>
            <p:ph type="title"/>
          </p:nvPr>
        </p:nvSpPr>
        <p:spPr>
          <a:xfrm>
            <a:off x="457200" y="0"/>
            <a:ext cx="8229600" cy="634082"/>
          </a:xfrm>
        </p:spPr>
        <p:txBody>
          <a:bodyPr>
            <a:normAutofit fontScale="90000"/>
          </a:bodyPr>
          <a:lstStyle/>
          <a:p>
            <a:r>
              <a:rPr lang="en-US" b="1">
                <a:solidFill>
                  <a:schemeClr val="accent6"/>
                </a:solidFill>
              </a:rPr>
              <a:t>Managing Emotions 1</a:t>
            </a:r>
            <a:endParaRPr lang="en-GB">
              <a:solidFill>
                <a:schemeClr val="accent6"/>
              </a:solidFill>
            </a:endParaRPr>
          </a:p>
        </p:txBody>
      </p:sp>
      <p:sp>
        <p:nvSpPr>
          <p:cNvPr id="3" name="Content Placeholder 2">
            <a:extLst>
              <a:ext uri="{FF2B5EF4-FFF2-40B4-BE49-F238E27FC236}">
                <a16:creationId xmlns:a16="http://schemas.microsoft.com/office/drawing/2014/main" id="{7DB4681B-372C-442D-A87D-039001B3AE59}"/>
              </a:ext>
            </a:extLst>
          </p:cNvPr>
          <p:cNvSpPr>
            <a:spLocks noGrp="1"/>
          </p:cNvSpPr>
          <p:nvPr>
            <p:ph idx="1"/>
          </p:nvPr>
        </p:nvSpPr>
        <p:spPr>
          <a:xfrm>
            <a:off x="457200" y="1124744"/>
            <a:ext cx="8229600" cy="4392488"/>
          </a:xfrm>
        </p:spPr>
        <p:txBody>
          <a:bodyPr>
            <a:normAutofit fontScale="92500" lnSpcReduction="10000"/>
          </a:bodyPr>
          <a:lstStyle/>
          <a:p>
            <a:pPr marL="0" indent="0">
              <a:buNone/>
            </a:pPr>
            <a:r>
              <a:rPr lang="en-US" sz="2800" dirty="0"/>
              <a:t>Discuss ways to manage your emotions and those of others in the following scenario:</a:t>
            </a:r>
          </a:p>
          <a:p>
            <a:pPr marL="514350" indent="-514350">
              <a:buFont typeface="+mj-lt"/>
              <a:buAutoNum type="arabicPeriod"/>
            </a:pPr>
            <a:r>
              <a:rPr lang="en-US" sz="2800" b="1" dirty="0">
                <a:solidFill>
                  <a:srgbClr val="FF0000"/>
                </a:solidFill>
              </a:rPr>
              <a:t>A group member has failed to complete a critical part of a group project that was assigned weeks ago, and is due today.</a:t>
            </a:r>
          </a:p>
          <a:p>
            <a:pPr marL="514350" indent="-514350">
              <a:buFont typeface="+mj-lt"/>
              <a:buAutoNum type="arabicPeriod"/>
            </a:pPr>
            <a:r>
              <a:rPr lang="en-US" sz="2800" b="1" dirty="0">
                <a:solidFill>
                  <a:schemeClr val="tx2">
                    <a:lumMod val="75000"/>
                  </a:schemeClr>
                </a:solidFill>
              </a:rPr>
              <a:t>The project is worth 50% of your grade in the course and your group is scheduled to present it to the class in an hour.</a:t>
            </a:r>
          </a:p>
          <a:p>
            <a:pPr marL="514350" indent="-514350">
              <a:buFont typeface="+mj-lt"/>
              <a:buAutoNum type="arabicPeriod"/>
            </a:pPr>
            <a:r>
              <a:rPr lang="en-US" sz="2800" b="1" dirty="0">
                <a:solidFill>
                  <a:schemeClr val="accent6">
                    <a:lumMod val="50000"/>
                  </a:schemeClr>
                </a:solidFill>
              </a:rPr>
              <a:t>You feel angry and afraid of failing the class. The group member with incomplete work feels defensive and marginalized.</a:t>
            </a:r>
            <a:endParaRPr lang="en-GB" sz="2800" b="1" dirty="0">
              <a:solidFill>
                <a:schemeClr val="accent6">
                  <a:lumMod val="50000"/>
                </a:schemeClr>
              </a:solidFill>
            </a:endParaRPr>
          </a:p>
        </p:txBody>
      </p:sp>
      <p:sp>
        <p:nvSpPr>
          <p:cNvPr id="5" name="Slide Number Placeholder 4">
            <a:extLst>
              <a:ext uri="{FF2B5EF4-FFF2-40B4-BE49-F238E27FC236}">
                <a16:creationId xmlns:a16="http://schemas.microsoft.com/office/drawing/2014/main" id="{9937BC89-F37E-49F8-8DBC-15C128AA6052}"/>
              </a:ext>
            </a:extLst>
          </p:cNvPr>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255875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150D-2EFC-45D6-BACA-D71D29B5D88E}"/>
              </a:ext>
            </a:extLst>
          </p:cNvPr>
          <p:cNvSpPr>
            <a:spLocks noGrp="1"/>
          </p:cNvSpPr>
          <p:nvPr>
            <p:ph type="title"/>
          </p:nvPr>
        </p:nvSpPr>
        <p:spPr>
          <a:xfrm>
            <a:off x="457200" y="0"/>
            <a:ext cx="8229600" cy="634082"/>
          </a:xfrm>
        </p:spPr>
        <p:txBody>
          <a:bodyPr>
            <a:normAutofit fontScale="90000"/>
          </a:bodyPr>
          <a:lstStyle/>
          <a:p>
            <a:r>
              <a:rPr lang="en-US" b="1">
                <a:solidFill>
                  <a:schemeClr val="accent6"/>
                </a:solidFill>
              </a:rPr>
              <a:t>Managing Emotions 2</a:t>
            </a:r>
            <a:endParaRPr lang="en-GB">
              <a:solidFill>
                <a:schemeClr val="accent6"/>
              </a:solidFill>
            </a:endParaRPr>
          </a:p>
        </p:txBody>
      </p:sp>
      <p:sp>
        <p:nvSpPr>
          <p:cNvPr id="3" name="Content Placeholder 2">
            <a:extLst>
              <a:ext uri="{FF2B5EF4-FFF2-40B4-BE49-F238E27FC236}">
                <a16:creationId xmlns:a16="http://schemas.microsoft.com/office/drawing/2014/main" id="{7DB4681B-372C-442D-A87D-039001B3AE59}"/>
              </a:ext>
            </a:extLst>
          </p:cNvPr>
          <p:cNvSpPr>
            <a:spLocks noGrp="1"/>
          </p:cNvSpPr>
          <p:nvPr>
            <p:ph idx="1"/>
          </p:nvPr>
        </p:nvSpPr>
        <p:spPr>
          <a:xfrm>
            <a:off x="457200" y="677057"/>
            <a:ext cx="8352972" cy="5157689"/>
          </a:xfrm>
        </p:spPr>
        <p:txBody>
          <a:bodyPr>
            <a:normAutofit/>
          </a:bodyPr>
          <a:lstStyle/>
          <a:p>
            <a:pPr marL="0" indent="0">
              <a:buNone/>
            </a:pPr>
            <a:r>
              <a:rPr lang="en-US" sz="2400" dirty="0"/>
              <a:t>Discuss ways to manage your emotions and those of others in the following scenario:</a:t>
            </a:r>
          </a:p>
          <a:p>
            <a:pPr lvl="0"/>
            <a:r>
              <a:rPr lang="en-US" sz="2400" b="1" dirty="0">
                <a:solidFill>
                  <a:srgbClr val="C00000"/>
                </a:solidFill>
              </a:rPr>
              <a:t>You manage a food station in the university’s cafeteria. There is a enduring shortage of workers because the pay is so low and hours are inflexible.</a:t>
            </a:r>
          </a:p>
          <a:p>
            <a:pPr lvl="0"/>
            <a:r>
              <a:rPr lang="en-US" sz="2400" b="1" dirty="0">
                <a:solidFill>
                  <a:srgbClr val="C00000"/>
                </a:solidFill>
              </a:rPr>
              <a:t>During the lunch hour rush, one of your student workers is making a lot of errors: bringing food out late, not washing hands before serving food, and ignoring your requests to clean up the work station. The food line keeps getting longer and your station is falling behind in serving the meal. </a:t>
            </a:r>
          </a:p>
          <a:p>
            <a:pPr lvl="0"/>
            <a:r>
              <a:rPr lang="en-US" sz="2400" b="1" dirty="0">
                <a:solidFill>
                  <a:srgbClr val="C00000"/>
                </a:solidFill>
              </a:rPr>
              <a:t>You feel stressed and angry. The students in line are growing impatient with the slow service.</a:t>
            </a:r>
            <a:endParaRPr lang="en-GB" sz="2400" b="1" dirty="0">
              <a:solidFill>
                <a:srgbClr val="C00000"/>
              </a:solidFill>
            </a:endParaRPr>
          </a:p>
        </p:txBody>
      </p:sp>
      <p:sp>
        <p:nvSpPr>
          <p:cNvPr id="5" name="Slide Number Placeholder 4">
            <a:extLst>
              <a:ext uri="{FF2B5EF4-FFF2-40B4-BE49-F238E27FC236}">
                <a16:creationId xmlns:a16="http://schemas.microsoft.com/office/drawing/2014/main" id="{9937BC89-F37E-49F8-8DBC-15C128AA6052}"/>
              </a:ext>
            </a:extLst>
          </p:cNvPr>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383579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150D-2EFC-45D6-BACA-D71D29B5D88E}"/>
              </a:ext>
            </a:extLst>
          </p:cNvPr>
          <p:cNvSpPr>
            <a:spLocks noGrp="1"/>
          </p:cNvSpPr>
          <p:nvPr>
            <p:ph type="title"/>
          </p:nvPr>
        </p:nvSpPr>
        <p:spPr>
          <a:xfrm>
            <a:off x="457200" y="0"/>
            <a:ext cx="8229600" cy="634082"/>
          </a:xfrm>
        </p:spPr>
        <p:txBody>
          <a:bodyPr>
            <a:normAutofit fontScale="90000"/>
          </a:bodyPr>
          <a:lstStyle/>
          <a:p>
            <a:r>
              <a:rPr lang="en-US" b="1">
                <a:solidFill>
                  <a:schemeClr val="accent6"/>
                </a:solidFill>
              </a:rPr>
              <a:t>Managing Emotions 3</a:t>
            </a:r>
            <a:endParaRPr lang="en-GB">
              <a:solidFill>
                <a:schemeClr val="accent6"/>
              </a:solidFill>
            </a:endParaRPr>
          </a:p>
        </p:txBody>
      </p:sp>
      <p:sp>
        <p:nvSpPr>
          <p:cNvPr id="3" name="Content Placeholder 2">
            <a:extLst>
              <a:ext uri="{FF2B5EF4-FFF2-40B4-BE49-F238E27FC236}">
                <a16:creationId xmlns:a16="http://schemas.microsoft.com/office/drawing/2014/main" id="{7DB4681B-372C-442D-A87D-039001B3AE59}"/>
              </a:ext>
            </a:extLst>
          </p:cNvPr>
          <p:cNvSpPr>
            <a:spLocks noGrp="1"/>
          </p:cNvSpPr>
          <p:nvPr>
            <p:ph idx="1"/>
          </p:nvPr>
        </p:nvSpPr>
        <p:spPr>
          <a:xfrm>
            <a:off x="457200" y="836712"/>
            <a:ext cx="8229600" cy="4680520"/>
          </a:xfrm>
        </p:spPr>
        <p:txBody>
          <a:bodyPr>
            <a:normAutofit fontScale="92500" lnSpcReduction="10000"/>
          </a:bodyPr>
          <a:lstStyle/>
          <a:p>
            <a:pPr marL="0" indent="0">
              <a:buNone/>
            </a:pPr>
            <a:r>
              <a:rPr lang="en-US" sz="2800"/>
              <a:t>Discuss ways to manage your emotions and those of others in the following scenario:</a:t>
            </a:r>
            <a:endParaRPr lang="en-GB" sz="2800"/>
          </a:p>
          <a:p>
            <a:endParaRPr lang="en-US" sz="2800"/>
          </a:p>
          <a:p>
            <a:r>
              <a:rPr lang="en-US" sz="2800"/>
              <a:t>A team project you turned in at work has just been reviewed by your supervisor and criticized for not being thorough enough.</a:t>
            </a:r>
          </a:p>
          <a:p>
            <a:r>
              <a:rPr lang="en-US" sz="2800"/>
              <a:t>One of your team members complained to the supervisor that you failed to do your part of the project and so the others had to cover for you.</a:t>
            </a:r>
          </a:p>
          <a:p>
            <a:r>
              <a:rPr lang="en-US" sz="2800"/>
              <a:t>You feel embarrassed and betrayed. Your supervisor is disappointed and frustrated.</a:t>
            </a:r>
            <a:endParaRPr lang="en-GB" sz="2800"/>
          </a:p>
        </p:txBody>
      </p:sp>
      <p:sp>
        <p:nvSpPr>
          <p:cNvPr id="5" name="Slide Number Placeholder 4">
            <a:extLst>
              <a:ext uri="{FF2B5EF4-FFF2-40B4-BE49-F238E27FC236}">
                <a16:creationId xmlns:a16="http://schemas.microsoft.com/office/drawing/2014/main" id="{9937BC89-F37E-49F8-8DBC-15C128AA6052}"/>
              </a:ext>
            </a:extLst>
          </p:cNvPr>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624129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908720"/>
            <a:ext cx="8229600" cy="4680520"/>
          </a:xfrm>
        </p:spPr>
        <p:txBody>
          <a:bodyPr>
            <a:noAutofit/>
          </a:bodyPr>
          <a:lstStyle/>
          <a:p>
            <a:pPr>
              <a:buNone/>
            </a:pPr>
            <a:r>
              <a:rPr lang="en-US" sz="3200" dirty="0"/>
              <a:t>Interpersonal Skills in Practice: </a:t>
            </a:r>
            <a:r>
              <a:rPr lang="en-US" sz="3200" b="1" dirty="0"/>
              <a:t>Handling </a:t>
            </a:r>
          </a:p>
          <a:p>
            <a:pPr>
              <a:buNone/>
            </a:pPr>
            <a:r>
              <a:rPr lang="en-US" sz="3200" b="1" dirty="0"/>
              <a:t>Conflict</a:t>
            </a:r>
          </a:p>
          <a:p>
            <a:pPr>
              <a:buNone/>
            </a:pPr>
            <a:endParaRPr lang="en-US" sz="3200" b="1" dirty="0"/>
          </a:p>
          <a:p>
            <a:r>
              <a:rPr lang="en-US" sz="3200" dirty="0"/>
              <a:t>Creates need for change and is a result of change.</a:t>
            </a:r>
            <a:r>
              <a:rPr lang="en-IN" sz="3200" dirty="0"/>
              <a:t> </a:t>
            </a:r>
          </a:p>
          <a:p>
            <a:r>
              <a:rPr lang="en-US" sz="3200" dirty="0"/>
              <a:t>Uncomfortable, but not unhealthy or bad.</a:t>
            </a:r>
          </a:p>
          <a:p>
            <a:r>
              <a:rPr lang="en-US" sz="3200" dirty="0"/>
              <a:t>Managing conflicts effectively means reducing stress and solving problems.</a:t>
            </a:r>
            <a:endParaRPr lang="en-IN" sz="32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18</a:t>
            </a:fld>
            <a:endParaRPr lang="en-US"/>
          </a:p>
        </p:txBody>
      </p:sp>
      <p:sp>
        <p:nvSpPr>
          <p:cNvPr id="8" name="Title 7">
            <a:extLst>
              <a:ext uri="{FF2B5EF4-FFF2-40B4-BE49-F238E27FC236}">
                <a16:creationId xmlns:a16="http://schemas.microsoft.com/office/drawing/2014/main" id="{4BE5468D-5608-4B8A-9D58-307D8C42EBB9}"/>
              </a:ext>
            </a:extLst>
          </p:cNvPr>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(4 of 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840" y="42409"/>
            <a:ext cx="8229600" cy="581705"/>
          </a:xfrm>
        </p:spPr>
        <p:txBody>
          <a:bodyPr>
            <a:normAutofit fontScale="90000"/>
          </a:bodyPr>
          <a:lstStyle/>
          <a:p>
            <a:r>
              <a:rPr lang="en-GB" b="1" dirty="0">
                <a:solidFill>
                  <a:schemeClr val="bg1"/>
                </a:solidFill>
              </a:rPr>
              <a:t>Handling Conflict Scenario</a:t>
            </a:r>
          </a:p>
        </p:txBody>
      </p:sp>
      <p:sp>
        <p:nvSpPr>
          <p:cNvPr id="4" name="Footer Placeholder 3"/>
          <p:cNvSpPr>
            <a:spLocks noGrp="1"/>
          </p:cNvSpPr>
          <p:nvPr>
            <p:ph type="ftr" sz="quarter" idx="11"/>
          </p:nvPr>
        </p:nvSpPr>
        <p:spPr/>
        <p:txBody>
          <a:bodyPr/>
          <a:lstStyle/>
          <a:p>
            <a:r>
              <a:rPr lang="en-IN" dirty="0"/>
              <a:t>Peter </a:t>
            </a:r>
            <a:r>
              <a:rPr lang="en-IN" dirty="0" err="1"/>
              <a:t>Northouse</a:t>
            </a:r>
            <a:r>
              <a:rPr lang="en-IN" dirty="0"/>
              <a:t>, Introduction to Leadership: Concepts and Practice, 5e. © SAGE Publications, 2020</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19</a:t>
            </a:fld>
            <a:endParaRPr lang="en-US"/>
          </a:p>
        </p:txBody>
      </p:sp>
      <p:sp>
        <p:nvSpPr>
          <p:cNvPr id="6" name="Rectangle 5"/>
          <p:cNvSpPr/>
          <p:nvPr/>
        </p:nvSpPr>
        <p:spPr>
          <a:xfrm>
            <a:off x="297543" y="837067"/>
            <a:ext cx="8672286" cy="4401205"/>
          </a:xfrm>
          <a:prstGeom prst="rect">
            <a:avLst/>
          </a:prstGeom>
        </p:spPr>
        <p:txBody>
          <a:bodyPr wrap="square">
            <a:spAutoFit/>
          </a:bodyPr>
          <a:lstStyle/>
          <a:p>
            <a:pPr algn="just" fontAlgn="base"/>
            <a:r>
              <a:rPr lang="en-GB" sz="2800" dirty="0"/>
              <a:t>John has been the sales manager for over a year. His sales reports show an increase in sales and he seems to know how to motivate his reps pretty well.</a:t>
            </a:r>
          </a:p>
          <a:p>
            <a:pPr algn="just" fontAlgn="base"/>
            <a:r>
              <a:rPr lang="en-GB" sz="2800" dirty="0"/>
              <a:t>But a few of the reps repeatedly complain about John’s management style. He tends to get very involved with their techniques, calls them out when he thinks they are making a mistake, and doesn’t take criticism himself very well.</a:t>
            </a:r>
          </a:p>
          <a:p>
            <a:pPr algn="just" fontAlgn="base"/>
            <a:r>
              <a:rPr lang="en-GB" sz="2800" dirty="0"/>
              <a:t>One of the top producing reps complains more than the others, and he is threatening to quit. What will you do?</a:t>
            </a:r>
          </a:p>
        </p:txBody>
      </p:sp>
    </p:spTree>
    <p:extLst>
      <p:ext uri="{BB962C8B-B14F-4D97-AF65-F5344CB8AC3E}">
        <p14:creationId xmlns:p14="http://schemas.microsoft.com/office/powerpoint/2010/main" val="780139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6F15528-21DE-4FAA-801E-634DDDAF4B2B}" type="slidenum">
              <a:rPr lang="en-US" smtClean="0"/>
              <a:pPr/>
              <a:t>20</a:t>
            </a:fld>
            <a:endParaRPr lang="en-US"/>
          </a:p>
        </p:txBody>
      </p:sp>
      <p:pic>
        <p:nvPicPr>
          <p:cNvPr id="8" name="Picture 7"/>
          <p:cNvPicPr>
            <a:picLocks noChangeAspect="1"/>
          </p:cNvPicPr>
          <p:nvPr/>
        </p:nvPicPr>
        <p:blipFill>
          <a:blip r:embed="rId2"/>
          <a:stretch>
            <a:fillRect/>
          </a:stretch>
        </p:blipFill>
        <p:spPr>
          <a:xfrm>
            <a:off x="1101246" y="854705"/>
            <a:ext cx="6714995" cy="4482259"/>
          </a:xfrm>
          <a:prstGeom prst="rect">
            <a:avLst/>
          </a:prstGeom>
        </p:spPr>
      </p:pic>
    </p:spTree>
    <p:extLst>
      <p:ext uri="{BB962C8B-B14F-4D97-AF65-F5344CB8AC3E}">
        <p14:creationId xmlns:p14="http://schemas.microsoft.com/office/powerpoint/2010/main" val="1097504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602407"/>
            <a:ext cx="8512629" cy="1597704"/>
          </a:xfrm>
        </p:spPr>
        <p:txBody>
          <a:bodyPr>
            <a:noAutofit/>
          </a:bodyPr>
          <a:lstStyle/>
          <a:p>
            <a:pPr marL="457200" indent="-457200" algn="l">
              <a:buFont typeface="Arial" panose="020B0604020202020204" pitchFamily="34" charset="0"/>
              <a:buChar char="•"/>
            </a:pPr>
            <a:r>
              <a:rPr lang="en-GB" sz="2800" i="1" dirty="0"/>
              <a:t>Read and summarise the article on Leadership Skills below. Should be about 300 words or 1 page maximum. Share your answer with me on </a:t>
            </a:r>
            <a:r>
              <a:rPr lang="en-GB" sz="2800" i="1" dirty="0">
                <a:hlinkClick r:id="rId2"/>
              </a:rPr>
              <a:t>s.herath@uwtsd.ac.uk</a:t>
            </a:r>
            <a:r>
              <a:rPr lang="en-GB" sz="2800" i="1" dirty="0"/>
              <a:t>. </a:t>
            </a:r>
          </a:p>
        </p:txBody>
      </p:sp>
      <p:sp>
        <p:nvSpPr>
          <p:cNvPr id="3" name="Content Placeholder 2"/>
          <p:cNvSpPr>
            <a:spLocks noGrp="1"/>
          </p:cNvSpPr>
          <p:nvPr>
            <p:ph idx="1"/>
          </p:nvPr>
        </p:nvSpPr>
        <p:spPr>
          <a:xfrm>
            <a:off x="457200" y="2627086"/>
            <a:ext cx="8229600" cy="1219200"/>
          </a:xfrm>
        </p:spPr>
        <p:txBody>
          <a:bodyPr>
            <a:noAutofit/>
          </a:bodyPr>
          <a:lstStyle/>
          <a:p>
            <a:pPr marL="0" indent="0">
              <a:buNone/>
            </a:pPr>
            <a:r>
              <a:rPr lang="en-GB" dirty="0">
                <a:hlinkClick r:id="rId3"/>
              </a:rPr>
              <a:t>https://opensiuc.lib.siu.edu/cgi/viewcontent.cgi?article=1133&amp;context=ojwed</a:t>
            </a:r>
            <a:endParaRPr lang="en-GB" dirty="0"/>
          </a:p>
        </p:txBody>
      </p:sp>
      <p:sp>
        <p:nvSpPr>
          <p:cNvPr id="4" name="Footer Placeholder 3"/>
          <p:cNvSpPr>
            <a:spLocks noGrp="1"/>
          </p:cNvSpPr>
          <p:nvPr>
            <p:ph type="ftr" sz="quarter" idx="11"/>
          </p:nvPr>
        </p:nvSpPr>
        <p:spPr/>
        <p:txBody>
          <a:bodyPr/>
          <a:lstStyle/>
          <a:p>
            <a:r>
              <a:rPr lang="en-IN"/>
              <a:t>Peter Northouse, Introduction to Leadership: Concepts and Practice, 5e. © SAGE Publications, 2020</a:t>
            </a:r>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21</a:t>
            </a:fld>
            <a:endParaRPr lang="en-US"/>
          </a:p>
        </p:txBody>
      </p:sp>
      <p:sp>
        <p:nvSpPr>
          <p:cNvPr id="6" name="TextBox 5"/>
          <p:cNvSpPr txBox="1"/>
          <p:nvPr/>
        </p:nvSpPr>
        <p:spPr>
          <a:xfrm>
            <a:off x="2629090" y="22946"/>
            <a:ext cx="3602789" cy="584775"/>
          </a:xfrm>
          <a:prstGeom prst="rect">
            <a:avLst/>
          </a:prstGeom>
          <a:noFill/>
        </p:spPr>
        <p:txBody>
          <a:bodyPr wrap="square" rtlCol="0">
            <a:spAutoFit/>
          </a:bodyPr>
          <a:lstStyle/>
          <a:p>
            <a:pPr algn="ctr"/>
            <a:r>
              <a:rPr lang="en-GB" sz="3200" b="1" dirty="0">
                <a:solidFill>
                  <a:srgbClr val="FFFF00"/>
                </a:solidFill>
              </a:rPr>
              <a:t>Activity 2</a:t>
            </a:r>
          </a:p>
        </p:txBody>
      </p:sp>
      <p:sp>
        <p:nvSpPr>
          <p:cNvPr id="7" name="TextBox 6"/>
          <p:cNvSpPr txBox="1"/>
          <p:nvPr/>
        </p:nvSpPr>
        <p:spPr>
          <a:xfrm>
            <a:off x="2786743" y="4426857"/>
            <a:ext cx="3240697" cy="646331"/>
          </a:xfrm>
          <a:prstGeom prst="rect">
            <a:avLst/>
          </a:prstGeom>
          <a:noFill/>
        </p:spPr>
        <p:txBody>
          <a:bodyPr wrap="square" rtlCol="0">
            <a:spAutoFit/>
          </a:bodyPr>
          <a:lstStyle/>
          <a:p>
            <a:pPr algn="ctr"/>
            <a:r>
              <a:rPr lang="en-GB" sz="3600" b="1" dirty="0">
                <a:solidFill>
                  <a:srgbClr val="C00000"/>
                </a:solidFill>
              </a:rPr>
              <a:t>30 MINUTES </a:t>
            </a:r>
          </a:p>
        </p:txBody>
      </p:sp>
    </p:spTree>
    <p:extLst>
      <p:ext uri="{BB962C8B-B14F-4D97-AF65-F5344CB8AC3E}">
        <p14:creationId xmlns:p14="http://schemas.microsoft.com/office/powerpoint/2010/main" val="808026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(1 of 4)</a:t>
            </a:r>
          </a:p>
        </p:txBody>
      </p:sp>
      <p:sp>
        <p:nvSpPr>
          <p:cNvPr id="4" name="Content Placeholder 3"/>
          <p:cNvSpPr>
            <a:spLocks noGrp="1"/>
          </p:cNvSpPr>
          <p:nvPr>
            <p:ph idx="1"/>
          </p:nvPr>
        </p:nvSpPr>
        <p:spPr>
          <a:xfrm>
            <a:off x="457200" y="1052736"/>
            <a:ext cx="8229600" cy="3992563"/>
          </a:xfrm>
        </p:spPr>
        <p:txBody>
          <a:bodyPr/>
          <a:lstStyle/>
          <a:p>
            <a:r>
              <a:rPr lang="en-US" sz="3200"/>
              <a:t>Working with concepts and ideas.</a:t>
            </a:r>
          </a:p>
          <a:p>
            <a:r>
              <a:rPr lang="en-IN" sz="3200"/>
              <a:t>Critical to organization.</a:t>
            </a:r>
          </a:p>
          <a:p>
            <a:r>
              <a:rPr lang="en-US" sz="3200"/>
              <a:t>Conceptual skills and leadership divided into three skill sets:</a:t>
            </a:r>
          </a:p>
          <a:p>
            <a:pPr lvl="1"/>
            <a:r>
              <a:rPr lang="en-US" sz="3000"/>
              <a:t>Problem solving</a:t>
            </a:r>
          </a:p>
          <a:p>
            <a:pPr lvl="1"/>
            <a:r>
              <a:rPr lang="en-US" sz="3000"/>
              <a:t>Strategic planning</a:t>
            </a:r>
          </a:p>
          <a:p>
            <a:pPr lvl="1"/>
            <a:r>
              <a:rPr lang="en-US" sz="3000"/>
              <a:t>Creating vision</a:t>
            </a:r>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052736"/>
            <a:ext cx="8251028" cy="4464496"/>
          </a:xfrm>
        </p:spPr>
        <p:txBody>
          <a:bodyPr>
            <a:normAutofit/>
          </a:bodyPr>
          <a:lstStyle/>
          <a:p>
            <a:pPr marL="0" indent="0">
              <a:buNone/>
            </a:pPr>
            <a:r>
              <a:rPr lang="en-US" sz="3200"/>
              <a:t>Conceptual Skills in Practice: </a:t>
            </a:r>
            <a:r>
              <a:rPr lang="en-US" sz="3200" b="1"/>
              <a:t>Problem Solving</a:t>
            </a:r>
          </a:p>
          <a:p>
            <a:pPr marL="0" indent="0">
              <a:buNone/>
            </a:pPr>
            <a:endParaRPr lang="en-US" sz="3200"/>
          </a:p>
          <a:p>
            <a:r>
              <a:rPr lang="en-IN" sz="3200"/>
              <a:t>Problem-solving skills and its steps:</a:t>
            </a:r>
            <a:endParaRPr lang="en-US" sz="3200"/>
          </a:p>
          <a:p>
            <a:pPr lvl="1"/>
            <a:r>
              <a:rPr lang="en-US"/>
              <a:t>Identify the problem.</a:t>
            </a:r>
          </a:p>
          <a:p>
            <a:pPr lvl="1"/>
            <a:r>
              <a:rPr lang="en-US"/>
              <a:t>Generate alternative solutions. </a:t>
            </a:r>
          </a:p>
          <a:p>
            <a:pPr lvl="1"/>
            <a:r>
              <a:rPr lang="en-US"/>
              <a:t>Select the best solution.</a:t>
            </a:r>
          </a:p>
          <a:p>
            <a:pPr lvl="1"/>
            <a:r>
              <a:rPr lang="en-US"/>
              <a:t>Implement the solution.</a:t>
            </a:r>
            <a:endParaRPr lang="en-IN" sz="3000"/>
          </a:p>
        </p:txBody>
      </p:sp>
      <p:sp>
        <p:nvSpPr>
          <p:cNvPr id="5" name="Slide Number Placeholder 4"/>
          <p:cNvSpPr>
            <a:spLocks noGrp="1"/>
          </p:cNvSpPr>
          <p:nvPr>
            <p:ph type="sldNum" sz="quarter" idx="12"/>
          </p:nvPr>
        </p:nvSpPr>
        <p:spPr/>
        <p:txBody>
          <a:bodyPr/>
          <a:lstStyle/>
          <a:p>
            <a:fld id="{B6F15528-21DE-4FAA-801E-634DDDAF4B2B}" type="slidenum">
              <a:rPr lang="en-US" smtClean="0"/>
              <a:pPr/>
              <a:t>23</a:t>
            </a:fld>
            <a:endParaRPr lang="en-US"/>
          </a:p>
        </p:txBody>
      </p:sp>
      <p:sp>
        <p:nvSpPr>
          <p:cNvPr id="8" name="Title 2">
            <a:extLst>
              <a:ext uri="{FF2B5EF4-FFF2-40B4-BE49-F238E27FC236}">
                <a16:creationId xmlns:a16="http://schemas.microsoft.com/office/drawing/2014/main" id="{5FA1A64F-9FB1-4674-988E-60048C765D85}"/>
              </a:ext>
            </a:extLst>
          </p:cNvPr>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(2 of 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836712"/>
            <a:ext cx="8229600" cy="4608512"/>
          </a:xfrm>
        </p:spPr>
        <p:txBody>
          <a:bodyPr>
            <a:normAutofit/>
          </a:bodyPr>
          <a:lstStyle/>
          <a:p>
            <a:pPr>
              <a:buNone/>
            </a:pPr>
            <a:r>
              <a:rPr lang="en-US" sz="3200"/>
              <a:t>Conceptual Skills in Practice: </a:t>
            </a:r>
            <a:r>
              <a:rPr lang="en-US" sz="3200" b="1"/>
              <a:t>Strategic </a:t>
            </a:r>
          </a:p>
          <a:p>
            <a:pPr>
              <a:buNone/>
            </a:pPr>
            <a:r>
              <a:rPr lang="en-US" sz="3200" b="1"/>
              <a:t>Planning</a:t>
            </a:r>
          </a:p>
          <a:p>
            <a:pPr>
              <a:buNone/>
            </a:pPr>
            <a:endParaRPr lang="en-US" sz="3200" b="1"/>
          </a:p>
          <a:p>
            <a:r>
              <a:rPr lang="en-US"/>
              <a:t>Develop plans of action to achieve a goal.</a:t>
            </a:r>
          </a:p>
          <a:p>
            <a:r>
              <a:rPr lang="en-US" sz="3200"/>
              <a:t>Qualities of strategic leaders: learn, adapt, &amp; wisdom.</a:t>
            </a:r>
          </a:p>
          <a:p>
            <a:r>
              <a:rPr lang="en-US" sz="3200"/>
              <a:t>A multifaceted process.</a:t>
            </a:r>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24</a:t>
            </a:fld>
            <a:endParaRPr lang="en-US"/>
          </a:p>
        </p:txBody>
      </p:sp>
      <p:sp>
        <p:nvSpPr>
          <p:cNvPr id="8" name="Title 2">
            <a:extLst>
              <a:ext uri="{FF2B5EF4-FFF2-40B4-BE49-F238E27FC236}">
                <a16:creationId xmlns:a16="http://schemas.microsoft.com/office/drawing/2014/main" id="{57211606-A109-4CCE-9984-CDE51D6CA015}"/>
              </a:ext>
            </a:extLst>
          </p:cNvPr>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(3 of 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124744"/>
            <a:ext cx="8229600" cy="4248472"/>
          </a:xfrm>
        </p:spPr>
        <p:txBody>
          <a:bodyPr>
            <a:normAutofit/>
          </a:bodyPr>
          <a:lstStyle/>
          <a:p>
            <a:pPr marL="0" indent="0">
              <a:buNone/>
            </a:pPr>
            <a:r>
              <a:rPr lang="en-US" sz="3200"/>
              <a:t>Conceptual Skills in Practice: </a:t>
            </a:r>
            <a:r>
              <a:rPr lang="en-US" sz="3200" b="1"/>
              <a:t>Creating Vision</a:t>
            </a:r>
          </a:p>
          <a:p>
            <a:pPr marL="0" indent="0">
              <a:buNone/>
            </a:pPr>
            <a:endParaRPr lang="en-US" sz="3200" b="1"/>
          </a:p>
          <a:p>
            <a:r>
              <a:rPr lang="en-US" sz="3200"/>
              <a:t>Challenging people with visions of future.</a:t>
            </a:r>
          </a:p>
          <a:p>
            <a:r>
              <a:rPr lang="en-US" sz="3200"/>
              <a:t>Leadership: To “walk the talk.”</a:t>
            </a:r>
          </a:p>
          <a:p>
            <a:r>
              <a:rPr lang="en-US" sz="3200"/>
              <a:t>Leader must implement vision and model principles set forth in the vision. </a:t>
            </a:r>
          </a:p>
          <a:p>
            <a:endParaRPr lang="en-IN" sz="3200"/>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25</a:t>
            </a:fld>
            <a:endParaRPr lang="en-US"/>
          </a:p>
        </p:txBody>
      </p:sp>
      <p:sp>
        <p:nvSpPr>
          <p:cNvPr id="8" name="Title 2">
            <a:extLst>
              <a:ext uri="{FF2B5EF4-FFF2-40B4-BE49-F238E27FC236}">
                <a16:creationId xmlns:a16="http://schemas.microsoft.com/office/drawing/2014/main" id="{68297580-0A81-4B91-BAF3-38494637CAD8}"/>
              </a:ext>
            </a:extLst>
          </p:cNvPr>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(3 of 4)</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195AB552-4A24-43E6-A19A-CDDFFD54E309}"/>
              </a:ext>
            </a:extLst>
          </p:cNvPr>
          <p:cNvSpPr>
            <a:spLocks noGrp="1"/>
          </p:cNvSpPr>
          <p:nvPr>
            <p:ph type="title"/>
          </p:nvPr>
        </p:nvSpPr>
        <p:spPr>
          <a:xfrm>
            <a:off x="457200" y="-1"/>
            <a:ext cx="8229600" cy="597877"/>
          </a:xfrm>
          <a:noFill/>
        </p:spPr>
        <p:txBody>
          <a:bodyPr>
            <a:normAutofit fontScale="90000"/>
          </a:bodyPr>
          <a:lstStyle/>
          <a:p>
            <a:pPr eaLnBrk="1" hangingPunct="1"/>
            <a:r>
              <a:rPr lang="en-US" altLang="en-US" b="1">
                <a:solidFill>
                  <a:schemeClr val="accent2"/>
                </a:solidFill>
                <a:cs typeface="Arial" panose="020B0604020202020204" pitchFamily="34" charset="0"/>
              </a:rPr>
              <a:t>Summary</a:t>
            </a:r>
          </a:p>
        </p:txBody>
      </p:sp>
      <p:sp>
        <p:nvSpPr>
          <p:cNvPr id="86019" name="Rectangle 3">
            <a:extLst>
              <a:ext uri="{FF2B5EF4-FFF2-40B4-BE49-F238E27FC236}">
                <a16:creationId xmlns:a16="http://schemas.microsoft.com/office/drawing/2014/main" id="{F982EBB4-0E22-44E8-ACB0-8B3CDDD092EC}"/>
              </a:ext>
            </a:extLst>
          </p:cNvPr>
          <p:cNvSpPr>
            <a:spLocks noGrp="1"/>
          </p:cNvSpPr>
          <p:nvPr>
            <p:ph idx="1"/>
          </p:nvPr>
        </p:nvSpPr>
        <p:spPr>
          <a:xfrm>
            <a:off x="457200" y="1340768"/>
            <a:ext cx="8229600" cy="3917032"/>
          </a:xfrm>
        </p:spPr>
        <p:txBody>
          <a:bodyPr/>
          <a:lstStyle/>
          <a:p>
            <a:pPr eaLnBrk="1" hangingPunct="1">
              <a:lnSpc>
                <a:spcPct val="90000"/>
              </a:lnSpc>
              <a:spcBef>
                <a:spcPts val="400"/>
              </a:spcBef>
              <a:buClr>
                <a:schemeClr val="tx1"/>
              </a:buClr>
            </a:pPr>
            <a:r>
              <a:rPr lang="en-US" altLang="en-US" sz="3000"/>
              <a:t>Administrative, interpersonal, and conceptual skills play a major role in effective leadership.</a:t>
            </a:r>
          </a:p>
          <a:p>
            <a:pPr marL="0" indent="0" eaLnBrk="1" hangingPunct="1">
              <a:lnSpc>
                <a:spcPct val="90000"/>
              </a:lnSpc>
              <a:spcBef>
                <a:spcPts val="400"/>
              </a:spcBef>
              <a:buClr>
                <a:schemeClr val="tx1"/>
              </a:buClr>
              <a:buNone/>
            </a:pPr>
            <a:r>
              <a:rPr lang="en-US" altLang="en-US" sz="3000"/>
              <a:t> </a:t>
            </a:r>
          </a:p>
          <a:p>
            <a:pPr eaLnBrk="1" hangingPunct="1">
              <a:lnSpc>
                <a:spcPct val="90000"/>
              </a:lnSpc>
              <a:spcBef>
                <a:spcPts val="400"/>
              </a:spcBef>
              <a:buClr>
                <a:schemeClr val="tx1"/>
              </a:buClr>
            </a:pPr>
            <a:r>
              <a:rPr lang="en-US" altLang="en-US" sz="3000"/>
              <a:t>Through practice and hard work, we can all become better leaders by improving our skills in each of these areas.</a:t>
            </a:r>
          </a:p>
        </p:txBody>
      </p:sp>
    </p:spTree>
    <p:extLst>
      <p:ext uri="{BB962C8B-B14F-4D97-AF65-F5344CB8AC3E}">
        <p14:creationId xmlns:p14="http://schemas.microsoft.com/office/powerpoint/2010/main" val="2860626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0</TotalTime>
  <Words>3106</Words>
  <Application>Microsoft Office PowerPoint</Application>
  <PresentationFormat>On-screen Show (4:3)</PresentationFormat>
  <Paragraphs>277</Paragraphs>
  <Slides>26</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Myriad Pro</vt:lpstr>
      <vt:lpstr>Arial</vt:lpstr>
      <vt:lpstr>Calibri</vt:lpstr>
      <vt:lpstr>Courier New</vt:lpstr>
      <vt:lpstr>Franklin Gothic Book</vt:lpstr>
      <vt:lpstr>Wingdings</vt:lpstr>
      <vt:lpstr>20140311PresentationUWTSDTemplate</vt:lpstr>
      <vt:lpstr>Session 6: Developing</vt:lpstr>
      <vt:lpstr>Session Objectives</vt:lpstr>
      <vt:lpstr>What Are Leadership Skills?</vt:lpstr>
      <vt:lpstr>Discussion Questions</vt:lpstr>
      <vt:lpstr>Leadership Skills</vt:lpstr>
      <vt:lpstr>Model of Primary Leadership Skills</vt:lpstr>
      <vt:lpstr>Administrative Skills Explained (1 of 4)</vt:lpstr>
      <vt:lpstr>Administrative Skills Explained (2 of 4) </vt:lpstr>
      <vt:lpstr>Administrative Skills Explained (3 of 4) </vt:lpstr>
      <vt:lpstr>Administrative Skills Explained (4 of 4) </vt:lpstr>
      <vt:lpstr>PowerPoint Presentation</vt:lpstr>
      <vt:lpstr>Interpersonal Skills Explained (1 of 4)</vt:lpstr>
      <vt:lpstr>Interpersonal Skills Explained (2 of 4)</vt:lpstr>
      <vt:lpstr>Interpersonal Skills Explained (3 of 4)</vt:lpstr>
      <vt:lpstr>Managing Emotions 1</vt:lpstr>
      <vt:lpstr>Managing Emotions 2</vt:lpstr>
      <vt:lpstr>Managing Emotions 3</vt:lpstr>
      <vt:lpstr>Interpersonal Skills Explained (4 of 4)</vt:lpstr>
      <vt:lpstr>Handling Conflict Scenario</vt:lpstr>
      <vt:lpstr>PowerPoint Presentation</vt:lpstr>
      <vt:lpstr>Read and summarise the article on Leadership Skills below. Should be about 300 words or 1 page maximum. Share your answer with me on s.herath@uwtsd.ac.uk. </vt:lpstr>
      <vt:lpstr>Conceptual Skills Explained (1 of 4)</vt:lpstr>
      <vt:lpstr>Conceptual Skills Explained (2 of 4)</vt:lpstr>
      <vt:lpstr>Conceptual Skills Explained (3 of 4)</vt:lpstr>
      <vt:lpstr>Conceptual Skills Explained (3 of 4)</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Ancheta, Katie</dc:creator>
  <cp:lastModifiedBy>Sujeewa Herath</cp:lastModifiedBy>
  <cp:revision>7</cp:revision>
  <dcterms:created xsi:type="dcterms:W3CDTF">2006-08-16T00:00:00Z</dcterms:created>
  <dcterms:modified xsi:type="dcterms:W3CDTF">2022-06-19T11:20:00Z</dcterms:modified>
</cp:coreProperties>
</file>