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582ADB-3D29-2927-43EB-A39B97166F52}" v="1369" dt="2026-02-16T09:47:45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ghar Rafiq (2514772)" userId="S::2514772@student.uwtsd.ac.uk::f5616536-1ce9-41ee-a948-c74209b48f9c" providerId="AD" clId="Web-{5A582ADB-3D29-2927-43EB-A39B97166F52}"/>
    <pc:docChg chg="addSld delSld modSld">
      <pc:chgData name="Asghar Rafiq (2514772)" userId="S::2514772@student.uwtsd.ac.uk::f5616536-1ce9-41ee-a948-c74209b48f9c" providerId="AD" clId="Web-{5A582ADB-3D29-2927-43EB-A39B97166F52}" dt="2026-02-16T09:47:45.726" v="1366"/>
      <pc:docMkLst>
        <pc:docMk/>
      </pc:docMkLst>
      <pc:sldChg chg="modSp">
        <pc:chgData name="Asghar Rafiq (2514772)" userId="S::2514772@student.uwtsd.ac.uk::f5616536-1ce9-41ee-a948-c74209b48f9c" providerId="AD" clId="Web-{5A582ADB-3D29-2927-43EB-A39B97166F52}" dt="2026-02-16T01:33:10.151" v="69" actId="20577"/>
        <pc:sldMkLst>
          <pc:docMk/>
          <pc:sldMk cId="109857222" sldId="256"/>
        </pc:sldMkLst>
        <pc:spChg chg="mod">
          <ac:chgData name="Asghar Rafiq (2514772)" userId="S::2514772@student.uwtsd.ac.uk::f5616536-1ce9-41ee-a948-c74209b48f9c" providerId="AD" clId="Web-{5A582ADB-3D29-2927-43EB-A39B97166F52}" dt="2026-02-16T01:33:10.151" v="6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1:32:39.032" v="6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Asghar Rafiq (2514772)" userId="S::2514772@student.uwtsd.ac.uk::f5616536-1ce9-41ee-a948-c74209b48f9c" providerId="AD" clId="Web-{5A582ADB-3D29-2927-43EB-A39B97166F52}" dt="2026-02-16T09:40:32.950" v="1266" actId="20577"/>
        <pc:sldMkLst>
          <pc:docMk/>
          <pc:sldMk cId="2728794903" sldId="257"/>
        </pc:sldMkLst>
        <pc:spChg chg="mod">
          <ac:chgData name="Asghar Rafiq (2514772)" userId="S::2514772@student.uwtsd.ac.uk::f5616536-1ce9-41ee-a948-c74209b48f9c" providerId="AD" clId="Web-{5A582ADB-3D29-2927-43EB-A39B97166F52}" dt="2026-02-16T08:51:24.629" v="802" actId="20577"/>
          <ac:spMkLst>
            <pc:docMk/>
            <pc:sldMk cId="2728794903" sldId="257"/>
            <ac:spMk id="2" creationId="{B2560977-FC48-C30C-9CE1-4A74F9D02178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40:32.950" v="1266" actId="20577"/>
          <ac:spMkLst>
            <pc:docMk/>
            <pc:sldMk cId="2728794903" sldId="257"/>
            <ac:spMk id="3" creationId="{B48800E6-927D-0366-8ABF-6B3C32B77EA2}"/>
          </ac:spMkLst>
        </pc:spChg>
      </pc:sldChg>
      <pc:sldChg chg="modSp new">
        <pc:chgData name="Asghar Rafiq (2514772)" userId="S::2514772@student.uwtsd.ac.uk::f5616536-1ce9-41ee-a948-c74209b48f9c" providerId="AD" clId="Web-{5A582ADB-3D29-2927-43EB-A39B97166F52}" dt="2026-02-16T09:41:53.452" v="1277" actId="20577"/>
        <pc:sldMkLst>
          <pc:docMk/>
          <pc:sldMk cId="3132291649" sldId="258"/>
        </pc:sldMkLst>
        <pc:spChg chg="mod">
          <ac:chgData name="Asghar Rafiq (2514772)" userId="S::2514772@student.uwtsd.ac.uk::f5616536-1ce9-41ee-a948-c74209b48f9c" providerId="AD" clId="Web-{5A582ADB-3D29-2927-43EB-A39B97166F52}" dt="2026-02-16T01:36:35.047" v="89" actId="20577"/>
          <ac:spMkLst>
            <pc:docMk/>
            <pc:sldMk cId="3132291649" sldId="258"/>
            <ac:spMk id="2" creationId="{75806326-3508-937A-278F-669E308C46ED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41:53.452" v="1277" actId="20577"/>
          <ac:spMkLst>
            <pc:docMk/>
            <pc:sldMk cId="3132291649" sldId="258"/>
            <ac:spMk id="3" creationId="{19AC2B3B-3589-9CD3-FF97-6FC8CA6AF93B}"/>
          </ac:spMkLst>
        </pc:spChg>
      </pc:sldChg>
      <pc:sldChg chg="addSp delSp modSp new">
        <pc:chgData name="Asghar Rafiq (2514772)" userId="S::2514772@student.uwtsd.ac.uk::f5616536-1ce9-41ee-a948-c74209b48f9c" providerId="AD" clId="Web-{5A582ADB-3D29-2927-43EB-A39B97166F52}" dt="2026-02-16T09:42:31.796" v="1305"/>
        <pc:sldMkLst>
          <pc:docMk/>
          <pc:sldMk cId="1146439679" sldId="259"/>
        </pc:sldMkLst>
        <pc:spChg chg="add del mod">
          <ac:chgData name="Asghar Rafiq (2514772)" userId="S::2514772@student.uwtsd.ac.uk::f5616536-1ce9-41ee-a948-c74209b48f9c" providerId="AD" clId="Web-{5A582ADB-3D29-2927-43EB-A39B97166F52}" dt="2026-02-16T09:22:34.510" v="1021"/>
          <ac:spMkLst>
            <pc:docMk/>
            <pc:sldMk cId="1146439679" sldId="259"/>
            <ac:spMk id="2" creationId="{EBACE5FB-90B3-C511-1E81-55F54AAE89BB}"/>
          </ac:spMkLst>
        </pc:spChg>
        <pc:spChg chg="add del">
          <ac:chgData name="Asghar Rafiq (2514772)" userId="S::2514772@student.uwtsd.ac.uk::f5616536-1ce9-41ee-a948-c74209b48f9c" providerId="AD" clId="Web-{5A582ADB-3D29-2927-43EB-A39B97166F52}" dt="2026-02-16T01:38:56.754" v="117"/>
          <ac:spMkLst>
            <pc:docMk/>
            <pc:sldMk cId="1146439679" sldId="259"/>
            <ac:spMk id="3" creationId="{1087323B-127E-7CD6-3EF6-805BD7AB3876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1:38:41.580" v="115"/>
          <ac:spMkLst>
            <pc:docMk/>
            <pc:sldMk cId="1146439679" sldId="259"/>
            <ac:spMk id="6" creationId="{690F686D-47F9-62A2-8822-85DEEF022749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21:34.359" v="983"/>
          <ac:spMkLst>
            <pc:docMk/>
            <pc:sldMk cId="1146439679" sldId="259"/>
            <ac:spMk id="6" creationId="{C624660F-82E2-A51D-405B-597A9773424C}"/>
          </ac:spMkLst>
        </pc:spChg>
        <pc:spChg chg="add mod">
          <ac:chgData name="Asghar Rafiq (2514772)" userId="S::2514772@student.uwtsd.ac.uk::f5616536-1ce9-41ee-a948-c74209b48f9c" providerId="AD" clId="Web-{5A582ADB-3D29-2927-43EB-A39B97166F52}" dt="2026-02-16T01:40:14.013" v="165" actId="20577"/>
          <ac:spMkLst>
            <pc:docMk/>
            <pc:sldMk cId="1146439679" sldId="259"/>
            <ac:spMk id="9" creationId="{748901FF-FB18-0C69-CC69-8E82AD71DCC1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22:38.401" v="1022"/>
          <ac:spMkLst>
            <pc:docMk/>
            <pc:sldMk cId="1146439679" sldId="259"/>
            <ac:spMk id="10" creationId="{743C10E3-9C8A-97D6-DFF4-99456AFDED5E}"/>
          </ac:spMkLst>
        </pc:spChg>
        <pc:graphicFrameChg chg="add mod modGraphic">
          <ac:chgData name="Asghar Rafiq (2514772)" userId="S::2514772@student.uwtsd.ac.uk::f5616536-1ce9-41ee-a948-c74209b48f9c" providerId="AD" clId="Web-{5A582ADB-3D29-2927-43EB-A39B97166F52}" dt="2026-02-16T09:42:31.796" v="1305"/>
          <ac:graphicFrameMkLst>
            <pc:docMk/>
            <pc:sldMk cId="1146439679" sldId="259"/>
            <ac:graphicFrameMk id="4" creationId="{94D44806-7EEE-81B1-C00A-01D8DDAE75C6}"/>
          </ac:graphicFrameMkLst>
        </pc:graphicFrameChg>
        <pc:graphicFrameChg chg="add del mod ord modGraphic">
          <ac:chgData name="Asghar Rafiq (2514772)" userId="S::2514772@student.uwtsd.ac.uk::f5616536-1ce9-41ee-a948-c74209b48f9c" providerId="AD" clId="Web-{5A582ADB-3D29-2927-43EB-A39B97166F52}" dt="2026-02-16T01:38:41.580" v="116"/>
          <ac:graphicFrameMkLst>
            <pc:docMk/>
            <pc:sldMk cId="1146439679" sldId="259"/>
            <ac:graphicFrameMk id="5" creationId="{CD65F2CF-B960-8546-FFB5-84D0D36CF1F7}"/>
          </ac:graphicFrameMkLst>
        </pc:graphicFrameChg>
        <pc:graphicFrameChg chg="add del mod ord modGraphic">
          <ac:chgData name="Asghar Rafiq (2514772)" userId="S::2514772@student.uwtsd.ac.uk::f5616536-1ce9-41ee-a948-c74209b48f9c" providerId="AD" clId="Web-{5A582ADB-3D29-2927-43EB-A39B97166F52}" dt="2026-02-16T09:21:21.028" v="981"/>
          <ac:graphicFrameMkLst>
            <pc:docMk/>
            <pc:sldMk cId="1146439679" sldId="259"/>
            <ac:graphicFrameMk id="8" creationId="{C292A9E3-19F9-7D8C-D908-5F459332FF5B}"/>
          </ac:graphicFrameMkLst>
        </pc:graphicFrameChg>
      </pc:sldChg>
      <pc:sldChg chg="modSp new">
        <pc:chgData name="Asghar Rafiq (2514772)" userId="S::2514772@student.uwtsd.ac.uk::f5616536-1ce9-41ee-a948-c74209b48f9c" providerId="AD" clId="Web-{5A582ADB-3D29-2927-43EB-A39B97166F52}" dt="2026-02-16T09:43:11.921" v="1309" actId="20577"/>
        <pc:sldMkLst>
          <pc:docMk/>
          <pc:sldMk cId="3606369027" sldId="260"/>
        </pc:sldMkLst>
        <pc:spChg chg="mod">
          <ac:chgData name="Asghar Rafiq (2514772)" userId="S::2514772@student.uwtsd.ac.uk::f5616536-1ce9-41ee-a948-c74209b48f9c" providerId="AD" clId="Web-{5A582ADB-3D29-2927-43EB-A39B97166F52}" dt="2026-02-16T01:43:57.749" v="217" actId="20577"/>
          <ac:spMkLst>
            <pc:docMk/>
            <pc:sldMk cId="3606369027" sldId="260"/>
            <ac:spMk id="2" creationId="{725FB800-88B9-47A3-C341-35B0106FBA36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43:11.921" v="1309" actId="20577"/>
          <ac:spMkLst>
            <pc:docMk/>
            <pc:sldMk cId="3606369027" sldId="260"/>
            <ac:spMk id="3" creationId="{77B4359E-8734-0A35-CC57-C46CF64B489D}"/>
          </ac:spMkLst>
        </pc:spChg>
      </pc:sldChg>
      <pc:sldChg chg="addSp delSp modSp new">
        <pc:chgData name="Asghar Rafiq (2514772)" userId="S::2514772@student.uwtsd.ac.uk::f5616536-1ce9-41ee-a948-c74209b48f9c" providerId="AD" clId="Web-{5A582ADB-3D29-2927-43EB-A39B97166F52}" dt="2026-02-16T09:47:45.726" v="1366"/>
        <pc:sldMkLst>
          <pc:docMk/>
          <pc:sldMk cId="2523556" sldId="261"/>
        </pc:sldMkLst>
        <pc:spChg chg="mod">
          <ac:chgData name="Asghar Rafiq (2514772)" userId="S::2514772@student.uwtsd.ac.uk::f5616536-1ce9-41ee-a948-c74209b48f9c" providerId="AD" clId="Web-{5A582ADB-3D29-2927-43EB-A39B97166F52}" dt="2026-02-16T01:44:31.438" v="221" actId="20577"/>
          <ac:spMkLst>
            <pc:docMk/>
            <pc:sldMk cId="2523556" sldId="261"/>
            <ac:spMk id="2" creationId="{D69F534D-F905-2C86-DAFE-B63B2ADF2E5F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30:30.360" v="1235"/>
          <ac:spMkLst>
            <pc:docMk/>
            <pc:sldMk cId="2523556" sldId="261"/>
            <ac:spMk id="3" creationId="{E2573457-F890-845B-7235-E8176A2091C4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28:50.576" v="1180"/>
          <ac:spMkLst>
            <pc:docMk/>
            <pc:sldMk cId="2523556" sldId="261"/>
            <ac:spMk id="6" creationId="{173C7BF7-62C7-E41C-6B32-EE5DE80EBDC2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30:25.313" v="1233"/>
          <ac:spMkLst>
            <pc:docMk/>
            <pc:sldMk cId="2523556" sldId="261"/>
            <ac:spMk id="8" creationId="{C50154B7-6A9F-6B8C-42B1-DE4F7E613276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30:36.907" v="1237"/>
          <ac:spMkLst>
            <pc:docMk/>
            <pc:sldMk cId="2523556" sldId="261"/>
            <ac:spMk id="10" creationId="{413395D0-E316-1482-F86F-D6D8239DF66A}"/>
          </ac:spMkLst>
        </pc:spChg>
        <pc:spChg chg="add mod">
          <ac:chgData name="Asghar Rafiq (2514772)" userId="S::2514772@student.uwtsd.ac.uk::f5616536-1ce9-41ee-a948-c74209b48f9c" providerId="AD" clId="Web-{5A582ADB-3D29-2927-43EB-A39B97166F52}" dt="2026-02-16T09:30:45.486" v="1240" actId="1076"/>
          <ac:spMkLst>
            <pc:docMk/>
            <pc:sldMk cId="2523556" sldId="261"/>
            <ac:spMk id="11" creationId="{84E34553-2C9E-BCA0-806C-629CEB410724}"/>
          </ac:spMkLst>
        </pc:spChg>
        <pc:graphicFrameChg chg="add mod modGraphic">
          <ac:chgData name="Asghar Rafiq (2514772)" userId="S::2514772@student.uwtsd.ac.uk::f5616536-1ce9-41ee-a948-c74209b48f9c" providerId="AD" clId="Web-{5A582ADB-3D29-2927-43EB-A39B97166F52}" dt="2026-02-16T09:47:45.726" v="1366"/>
          <ac:graphicFrameMkLst>
            <pc:docMk/>
            <pc:sldMk cId="2523556" sldId="261"/>
            <ac:graphicFrameMk id="5" creationId="{F304A7DB-5B4F-A288-E996-B8587CF1165F}"/>
          </ac:graphicFrameMkLst>
        </pc:graphicFrameChg>
      </pc:sldChg>
      <pc:sldChg chg="addSp delSp modSp new">
        <pc:chgData name="Asghar Rafiq (2514772)" userId="S::2514772@student.uwtsd.ac.uk::f5616536-1ce9-41ee-a948-c74209b48f9c" providerId="AD" clId="Web-{5A582ADB-3D29-2927-43EB-A39B97166F52}" dt="2026-02-16T09:44:09.203" v="1320" actId="20577"/>
        <pc:sldMkLst>
          <pc:docMk/>
          <pc:sldMk cId="109042647" sldId="262"/>
        </pc:sldMkLst>
        <pc:spChg chg="mod">
          <ac:chgData name="Asghar Rafiq (2514772)" userId="S::2514772@student.uwtsd.ac.uk::f5616536-1ce9-41ee-a948-c74209b48f9c" providerId="AD" clId="Web-{5A582ADB-3D29-2927-43EB-A39B97166F52}" dt="2026-02-16T01:52:02.033" v="377" actId="20577"/>
          <ac:spMkLst>
            <pc:docMk/>
            <pc:sldMk cId="109042647" sldId="262"/>
            <ac:spMk id="2" creationId="{6195AA08-3418-0E3E-421A-D5CDD3EF89B1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44:09.203" v="1320" actId="20577"/>
          <ac:spMkLst>
            <pc:docMk/>
            <pc:sldMk cId="109042647" sldId="262"/>
            <ac:spMk id="3" creationId="{D00EDE3C-C5D1-50D4-7CAB-DB4C6B762935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38:30.449" v="1251"/>
          <ac:spMkLst>
            <pc:docMk/>
            <pc:sldMk cId="109042647" sldId="262"/>
            <ac:spMk id="4" creationId="{ED14BB4D-6628-C2DB-5F0B-A6F7A584826F}"/>
          </ac:spMkLst>
        </pc:spChg>
      </pc:sldChg>
      <pc:sldChg chg="addSp delSp modSp new add del">
        <pc:chgData name="Asghar Rafiq (2514772)" userId="S::2514772@student.uwtsd.ac.uk::f5616536-1ce9-41ee-a948-c74209b48f9c" providerId="AD" clId="Web-{5A582ADB-3D29-2927-43EB-A39B97166F52}" dt="2026-02-16T09:39:56.169" v="1265"/>
        <pc:sldMkLst>
          <pc:docMk/>
          <pc:sldMk cId="3000102806" sldId="263"/>
        </pc:sldMkLst>
        <pc:spChg chg="mod">
          <ac:chgData name="Asghar Rafiq (2514772)" userId="S::2514772@student.uwtsd.ac.uk::f5616536-1ce9-41ee-a948-c74209b48f9c" providerId="AD" clId="Web-{5A582ADB-3D29-2927-43EB-A39B97166F52}" dt="2026-02-16T09:39:51.981" v="1263" actId="20577"/>
          <ac:spMkLst>
            <pc:docMk/>
            <pc:sldMk cId="3000102806" sldId="263"/>
            <ac:spMk id="2" creationId="{69282F22-C19B-F78F-4F53-3F1CF682D442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39:45.919" v="1261" actId="20577"/>
          <ac:spMkLst>
            <pc:docMk/>
            <pc:sldMk cId="3000102806" sldId="263"/>
            <ac:spMk id="3" creationId="{CED8AD2E-7BD8-C680-9AE9-DED037D4630B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9:39:56.169" v="1265"/>
          <ac:spMkLst>
            <pc:docMk/>
            <pc:sldMk cId="3000102806" sldId="263"/>
            <ac:spMk id="4" creationId="{DA0645A7-3C54-685F-B670-3F2D6C0FF06B}"/>
          </ac:spMkLst>
        </pc:spChg>
      </pc:sldChg>
      <pc:sldChg chg="addSp delSp modSp new">
        <pc:chgData name="Asghar Rafiq (2514772)" userId="S::2514772@student.uwtsd.ac.uk::f5616536-1ce9-41ee-a948-c74209b48f9c" providerId="AD" clId="Web-{5A582ADB-3D29-2927-43EB-A39B97166F52}" dt="2026-02-16T02:02:23.506" v="539" actId="20577"/>
        <pc:sldMkLst>
          <pc:docMk/>
          <pc:sldMk cId="3326774820" sldId="264"/>
        </pc:sldMkLst>
        <pc:spChg chg="mod">
          <ac:chgData name="Asghar Rafiq (2514772)" userId="S::2514772@student.uwtsd.ac.uk::f5616536-1ce9-41ee-a948-c74209b48f9c" providerId="AD" clId="Web-{5A582ADB-3D29-2927-43EB-A39B97166F52}" dt="2026-02-16T02:01:52.942" v="530" actId="20577"/>
          <ac:spMkLst>
            <pc:docMk/>
            <pc:sldMk cId="3326774820" sldId="264"/>
            <ac:spMk id="2" creationId="{528A2CB7-358F-F964-DF31-299BB2587B72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2:02:23.506" v="539" actId="20577"/>
          <ac:spMkLst>
            <pc:docMk/>
            <pc:sldMk cId="3326774820" sldId="264"/>
            <ac:spMk id="3" creationId="{330303E5-B865-61D3-91F4-2C52F5AA7D8C}"/>
          </ac:spMkLst>
        </pc:spChg>
        <pc:spChg chg="add del mod">
          <ac:chgData name="Asghar Rafiq (2514772)" userId="S::2514772@student.uwtsd.ac.uk::f5616536-1ce9-41ee-a948-c74209b48f9c" providerId="AD" clId="Web-{5A582ADB-3D29-2927-43EB-A39B97166F52}" dt="2026-02-16T02:01:20.456" v="519"/>
          <ac:spMkLst>
            <pc:docMk/>
            <pc:sldMk cId="3326774820" sldId="264"/>
            <ac:spMk id="6" creationId="{F9245DDB-8B1B-40A5-7B34-E2E312CA2233}"/>
          </ac:spMkLst>
        </pc:spChg>
        <pc:graphicFrameChg chg="add del mod ord modGraphic">
          <ac:chgData name="Asghar Rafiq (2514772)" userId="S::2514772@student.uwtsd.ac.uk::f5616536-1ce9-41ee-a948-c74209b48f9c" providerId="AD" clId="Web-{5A582ADB-3D29-2927-43EB-A39B97166F52}" dt="2026-02-16T02:01:20.456" v="520"/>
          <ac:graphicFrameMkLst>
            <pc:docMk/>
            <pc:sldMk cId="3326774820" sldId="264"/>
            <ac:graphicFrameMk id="5" creationId="{EF8E0F36-D779-E30A-868B-BE7468327E12}"/>
          </ac:graphicFrameMkLst>
        </pc:graphicFrameChg>
      </pc:sldChg>
      <pc:sldChg chg="addSp delSp modSp new">
        <pc:chgData name="Asghar Rafiq (2514772)" userId="S::2514772@student.uwtsd.ac.uk::f5616536-1ce9-41ee-a948-c74209b48f9c" providerId="AD" clId="Web-{5A582ADB-3D29-2927-43EB-A39B97166F52}" dt="2026-02-16T02:04:43.318" v="584" actId="20577"/>
        <pc:sldMkLst>
          <pc:docMk/>
          <pc:sldMk cId="2211895625" sldId="265"/>
        </pc:sldMkLst>
        <pc:spChg chg="add del">
          <ac:chgData name="Asghar Rafiq (2514772)" userId="S::2514772@student.uwtsd.ac.uk::f5616536-1ce9-41ee-a948-c74209b48f9c" providerId="AD" clId="Web-{5A582ADB-3D29-2927-43EB-A39B97166F52}" dt="2026-02-16T02:03:14.274" v="547"/>
          <ac:spMkLst>
            <pc:docMk/>
            <pc:sldMk cId="2211895625" sldId="265"/>
            <ac:spMk id="2" creationId="{06222D6B-8E6A-7942-018E-3839FAFCD822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2:04:43.318" v="584" actId="20577"/>
          <ac:spMkLst>
            <pc:docMk/>
            <pc:sldMk cId="2211895625" sldId="265"/>
            <ac:spMk id="3" creationId="{59FC4E79-C10B-CD0A-7F36-1D8B52E4E6C7}"/>
          </ac:spMkLst>
        </pc:spChg>
      </pc:sldChg>
      <pc:sldChg chg="delSp modSp new del">
        <pc:chgData name="Asghar Rafiq (2514772)" userId="S::2514772@student.uwtsd.ac.uk::f5616536-1ce9-41ee-a948-c74209b48f9c" providerId="AD" clId="Web-{5A582ADB-3D29-2927-43EB-A39B97166F52}" dt="2026-02-16T02:11:48.760" v="730"/>
        <pc:sldMkLst>
          <pc:docMk/>
          <pc:sldMk cId="1167157674" sldId="266"/>
        </pc:sldMkLst>
        <pc:spChg chg="mod">
          <ac:chgData name="Asghar Rafiq (2514772)" userId="S::2514772@student.uwtsd.ac.uk::f5616536-1ce9-41ee-a948-c74209b48f9c" providerId="AD" clId="Web-{5A582ADB-3D29-2927-43EB-A39B97166F52}" dt="2026-02-16T02:11:32.713" v="729" actId="20577"/>
          <ac:spMkLst>
            <pc:docMk/>
            <pc:sldMk cId="1167157674" sldId="266"/>
            <ac:spMk id="2" creationId="{C6BD9F29-2DCD-3586-AF82-464B797ECD31}"/>
          </ac:spMkLst>
        </pc:spChg>
        <pc:spChg chg="del">
          <ac:chgData name="Asghar Rafiq (2514772)" userId="S::2514772@student.uwtsd.ac.uk::f5616536-1ce9-41ee-a948-c74209b48f9c" providerId="AD" clId="Web-{5A582ADB-3D29-2927-43EB-A39B97166F52}" dt="2026-02-16T02:10:02.075" v="662"/>
          <ac:spMkLst>
            <pc:docMk/>
            <pc:sldMk cId="1167157674" sldId="266"/>
            <ac:spMk id="3" creationId="{3EC49852-5742-0EB0-0CD9-0A2312222742}"/>
          </ac:spMkLst>
        </pc:spChg>
      </pc:sldChg>
      <pc:sldChg chg="delSp modSp new">
        <pc:chgData name="Asghar Rafiq (2514772)" userId="S::2514772@student.uwtsd.ac.uk::f5616536-1ce9-41ee-a948-c74209b48f9c" providerId="AD" clId="Web-{5A582ADB-3D29-2927-43EB-A39B97166F52}" dt="2026-02-16T02:12:21.073" v="737"/>
        <pc:sldMkLst>
          <pc:docMk/>
          <pc:sldMk cId="1574066730" sldId="266"/>
        </pc:sldMkLst>
        <pc:spChg chg="del">
          <ac:chgData name="Asghar Rafiq (2514772)" userId="S::2514772@student.uwtsd.ac.uk::f5616536-1ce9-41ee-a948-c74209b48f9c" providerId="AD" clId="Web-{5A582ADB-3D29-2927-43EB-A39B97166F52}" dt="2026-02-16T02:12:21.073" v="737"/>
          <ac:spMkLst>
            <pc:docMk/>
            <pc:sldMk cId="1574066730" sldId="266"/>
            <ac:spMk id="2" creationId="{A88459D5-6B2F-D632-8BAB-081B079EEE0A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2:12:14.948" v="736" actId="20577"/>
          <ac:spMkLst>
            <pc:docMk/>
            <pc:sldMk cId="1574066730" sldId="266"/>
            <ac:spMk id="3" creationId="{66D5406B-FA97-4996-518B-537ED5081A42}"/>
          </ac:spMkLst>
        </pc:spChg>
      </pc:sldChg>
      <pc:sldChg chg="modSp new">
        <pc:chgData name="Asghar Rafiq (2514772)" userId="S::2514772@student.uwtsd.ac.uk::f5616536-1ce9-41ee-a948-c74209b48f9c" providerId="AD" clId="Web-{5A582ADB-3D29-2927-43EB-A39B97166F52}" dt="2026-02-16T09:45:57.125" v="1340" actId="20577"/>
        <pc:sldMkLst>
          <pc:docMk/>
          <pc:sldMk cId="1451272452" sldId="267"/>
        </pc:sldMkLst>
        <pc:spChg chg="mod">
          <ac:chgData name="Asghar Rafiq (2514772)" userId="S::2514772@student.uwtsd.ac.uk::f5616536-1ce9-41ee-a948-c74209b48f9c" providerId="AD" clId="Web-{5A582ADB-3D29-2927-43EB-A39B97166F52}" dt="2026-02-16T08:59:59.398" v="886" actId="20577"/>
          <ac:spMkLst>
            <pc:docMk/>
            <pc:sldMk cId="1451272452" sldId="267"/>
            <ac:spMk id="2" creationId="{1557EE36-7915-9502-26A8-4431CAF57E95}"/>
          </ac:spMkLst>
        </pc:spChg>
        <pc:spChg chg="mod">
          <ac:chgData name="Asghar Rafiq (2514772)" userId="S::2514772@student.uwtsd.ac.uk::f5616536-1ce9-41ee-a948-c74209b48f9c" providerId="AD" clId="Web-{5A582ADB-3D29-2927-43EB-A39B97166F52}" dt="2026-02-16T09:45:57.125" v="1340" actId="20577"/>
          <ac:spMkLst>
            <pc:docMk/>
            <pc:sldMk cId="1451272452" sldId="267"/>
            <ac:spMk id="3" creationId="{44530959-F3AC-DF6E-CE14-6AFDABB65F2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b="1">
                <a:latin typeface="Arial"/>
                <a:cs typeface="Arial"/>
              </a:rPr>
              <a:t>Presentation Title: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i="1">
                <a:latin typeface="Arial"/>
                <a:cs typeface="Arial"/>
              </a:rPr>
              <a:t>Analysis of Issues Impacting In‑Store Sales at Green Haven Florists</a:t>
            </a:r>
            <a:endParaRPr lang="en-GB" sz="1800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GB" sz="1800">
                <a:latin typeface="Arial"/>
                <a:ea typeface="+mn-lt"/>
                <a:cs typeface="+mn-lt"/>
              </a:rPr>
              <a:t>Student Name: Asghar Rafiq</a:t>
            </a:r>
            <a:endParaRPr lang="en-US" sz="1800">
              <a:latin typeface="Arial"/>
              <a:cs typeface="Arial"/>
            </a:endParaRPr>
          </a:p>
          <a:p>
            <a:pPr algn="l"/>
            <a:r>
              <a:rPr lang="en-GB" sz="1800" dirty="0">
                <a:latin typeface="Arial"/>
                <a:ea typeface="+mn-lt"/>
                <a:cs typeface="+mn-lt"/>
              </a:rPr>
              <a:t>Student Number:</a:t>
            </a:r>
            <a:r>
              <a:rPr lang="en-GB" sz="1800">
                <a:latin typeface="Arial"/>
                <a:ea typeface="+mn-lt"/>
                <a:cs typeface="+mn-lt"/>
              </a:rPr>
              <a:t> 2514772</a:t>
            </a:r>
            <a:endParaRPr lang="en-GB" sz="1800">
              <a:latin typeface="Arial"/>
              <a:cs typeface="Arial"/>
            </a:endParaRPr>
          </a:p>
          <a:p>
            <a:pPr algn="l"/>
            <a:r>
              <a:rPr lang="en-GB" sz="1800">
                <a:latin typeface="Arial"/>
                <a:ea typeface="+mn-lt"/>
                <a:cs typeface="+mn-lt"/>
              </a:rPr>
              <a:t>Module Code:</a:t>
            </a:r>
            <a:r>
              <a:rPr lang="en-GB" sz="1800" dirty="0">
                <a:latin typeface="Arial"/>
                <a:ea typeface="+mn-lt"/>
                <a:cs typeface="+mn-lt"/>
              </a:rPr>
              <a:t> </a:t>
            </a:r>
            <a:r>
              <a:rPr lang="en-GB" sz="1800">
                <a:latin typeface="Arial"/>
                <a:ea typeface="+mn-lt"/>
                <a:cs typeface="Arial"/>
              </a:rPr>
              <a:t>LCLM4004</a:t>
            </a:r>
            <a:endParaRPr lang="en-GB" sz="1800">
              <a:latin typeface="Arial"/>
              <a:cs typeface="Arial"/>
            </a:endParaRPr>
          </a:p>
          <a:p>
            <a:pPr algn="l"/>
            <a:r>
              <a:rPr lang="en-GB" sz="1800">
                <a:latin typeface="Arial"/>
                <a:ea typeface="+mn-lt"/>
                <a:cs typeface="+mn-lt"/>
              </a:rPr>
              <a:t>Module Name: </a:t>
            </a:r>
            <a:r>
              <a:rPr lang="en-GB" sz="1800">
                <a:latin typeface="Arial"/>
                <a:ea typeface="+mn-lt"/>
                <a:cs typeface="Arial"/>
              </a:rPr>
              <a:t>Problem Solving and Decision Making</a:t>
            </a:r>
          </a:p>
          <a:p>
            <a:pPr algn="l"/>
            <a:r>
              <a:rPr lang="en-GB" sz="1800">
                <a:latin typeface="Arial"/>
                <a:ea typeface="+mn-lt"/>
                <a:cs typeface="+mn-lt"/>
              </a:rPr>
              <a:t>Lecturer: </a:t>
            </a:r>
            <a:r>
              <a:rPr lang="en-GB" sz="1800">
                <a:latin typeface="Arial"/>
                <a:ea typeface="+mn-lt"/>
                <a:cs typeface="Arial"/>
              </a:rPr>
              <a:t>Annamarie Dufficy</a:t>
            </a:r>
          </a:p>
          <a:p>
            <a:pPr algn="l"/>
            <a:endParaRPr lang="en-GB" sz="1800" b="1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60977-FC48-C30C-9CE1-4A74F9D02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/>
                <a:ea typeface="+mj-lt"/>
                <a:cs typeface="+mj-lt"/>
              </a:rPr>
              <a:t>Introduction:</a:t>
            </a:r>
            <a:br>
              <a:rPr lang="en-GB" sz="4000" dirty="0">
                <a:latin typeface="Arial"/>
                <a:ea typeface="+mj-lt"/>
                <a:cs typeface="+mj-lt"/>
              </a:rPr>
            </a:br>
            <a:r>
              <a:rPr lang="en-GB" sz="4000">
                <a:latin typeface="Arial"/>
                <a:cs typeface="Arial"/>
              </a:rPr>
              <a:t>My name is Asghar Rafiq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800E6-927D-0366-8ABF-6B3C32B77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Purpose of the Presentation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 dirty="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Outline the issues affecting Green Haven Florists’ in‑store sales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Apply analytical tools (5W2H, PESTEL, Fishbone)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Present </a:t>
            </a:r>
            <a:r>
              <a:rPr lang="en-GB" sz="1800">
                <a:latin typeface="Arial"/>
                <a:ea typeface="+mn-lt"/>
                <a:cs typeface="+mn-lt"/>
              </a:rPr>
              <a:t>evidence-based</a:t>
            </a:r>
            <a:r>
              <a:rPr lang="en-GB" sz="1800" dirty="0">
                <a:latin typeface="Arial"/>
                <a:ea typeface="+mn-lt"/>
                <a:cs typeface="+mn-lt"/>
              </a:rPr>
              <a:t> insights to support decision making</a:t>
            </a: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8794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06326-3508-937A-278F-669E308C4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Nature &amp; Scope of Issues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2B3B-3589-9CD3-FF97-6FC8CA6AF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Arial"/>
              </a:rPr>
              <a:t>Case Context:</a:t>
            </a:r>
            <a:endParaRPr lang="en-GB" sz="1800" b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800" b="1" dirty="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Independent florist in Norwich founded 2016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Known for eco‑friendly floral arrangements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Strong community reputation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Recent decline: 30% drop in in‑store sales, rising costs and digital competition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(Porter, 2008; Kotler et al., 2019)</a:t>
            </a:r>
          </a:p>
          <a:p>
            <a:endParaRPr lang="en-GB" dirty="0">
              <a:latin typeface="Aptos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2291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7EE36-7915-9502-26A8-4431CAF57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 Insight into the Problems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30959-F3AC-DF6E-CE14-6AFDABB65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b="1">
                <a:latin typeface="Arial"/>
                <a:cs typeface="Arial"/>
              </a:rPr>
              <a:t>Declining footfall</a:t>
            </a:r>
            <a:r>
              <a:rPr lang="en-GB" sz="1800">
                <a:latin typeface="Arial"/>
                <a:cs typeface="Arial"/>
              </a:rPr>
              <a:t> due to high‑street decline and nearby business closures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r>
              <a:rPr lang="en-GB" sz="1800" b="1">
                <a:latin typeface="Arial"/>
                <a:cs typeface="Arial"/>
              </a:rPr>
              <a:t>Competition</a:t>
            </a:r>
            <a:r>
              <a:rPr lang="en-GB" sz="1800">
                <a:latin typeface="Arial"/>
                <a:cs typeface="Arial"/>
              </a:rPr>
              <a:t> from online retailers offering convenience, discounts and same‑day delivery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cs typeface="Arial"/>
              </a:rPr>
              <a:t>Rising operational costs</a:t>
            </a:r>
            <a:r>
              <a:rPr lang="en-GB" sz="1800" dirty="0">
                <a:latin typeface="Arial"/>
                <a:cs typeface="Arial"/>
              </a:rPr>
              <a:t> imported </a:t>
            </a:r>
            <a:r>
              <a:rPr lang="en-GB" sz="1800">
                <a:latin typeface="Arial"/>
                <a:cs typeface="Arial"/>
              </a:rPr>
              <a:t>flowers and</a:t>
            </a:r>
            <a:r>
              <a:rPr lang="en-GB" sz="1800" dirty="0">
                <a:latin typeface="Arial"/>
                <a:cs typeface="Arial"/>
              </a:rPr>
              <a:t> sustainable packaging</a:t>
            </a: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b="1">
                <a:latin typeface="Arial"/>
                <a:cs typeface="Arial"/>
              </a:rPr>
              <a:t>Digital weaknesses</a:t>
            </a:r>
            <a:r>
              <a:rPr lang="en-GB" sz="1800">
                <a:latin typeface="Arial"/>
                <a:cs typeface="Arial"/>
              </a:rPr>
              <a:t> outdated website and limited online marketing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b="1">
                <a:latin typeface="Arial"/>
                <a:cs typeface="Arial"/>
              </a:rPr>
              <a:t>Changing customer expectations</a:t>
            </a:r>
            <a:r>
              <a:rPr lang="en-GB" sz="1800">
                <a:latin typeface="Arial"/>
                <a:cs typeface="Arial"/>
              </a:rPr>
              <a:t> flexible delivery, subscriptions and modern UX</a:t>
            </a:r>
            <a:endParaRPr lang="en-GB" sz="1800" dirty="0">
              <a:latin typeface="Arial"/>
              <a:cs typeface="Arial"/>
            </a:endParaRPr>
          </a:p>
          <a:p>
            <a:endParaRPr lang="en-GB" sz="1800" b="1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cs typeface="Arial"/>
              </a:rPr>
              <a:t>New local competitors</a:t>
            </a:r>
            <a:r>
              <a:rPr lang="en-GB" sz="1800" dirty="0">
                <a:latin typeface="Arial"/>
                <a:cs typeface="Arial"/>
              </a:rPr>
              <a:t> boutique Instagram florist and national chain</a:t>
            </a:r>
            <a:endParaRPr lang="en-GB" dirty="0"/>
          </a:p>
          <a:p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(McKinsey, 2023; Deloitte, 2022)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451272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48901FF-FB18-0C69-CC69-8E82AD71DCC1}"/>
              </a:ext>
            </a:extLst>
          </p:cNvPr>
          <p:cNvSpPr txBox="1"/>
          <p:nvPr/>
        </p:nvSpPr>
        <p:spPr>
          <a:xfrm>
            <a:off x="0" y="5929923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/>
              <a:t>(Osterwalder &amp; Pigneur, 2010)</a:t>
            </a:r>
          </a:p>
          <a:p>
            <a:endParaRPr lang="en-US"/>
          </a:p>
          <a:p>
            <a:pPr algn="ctr"/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4D44806-7EEE-81B1-C00A-01D8DDAE75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180459"/>
              </p:ext>
            </p:extLst>
          </p:nvPr>
        </p:nvGraphicFramePr>
        <p:xfrm>
          <a:off x="-1" y="-2344"/>
          <a:ext cx="12192001" cy="509087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03395">
                  <a:extLst>
                    <a:ext uri="{9D8B030D-6E8A-4147-A177-3AD203B41FA5}">
                      <a16:colId xmlns:a16="http://schemas.microsoft.com/office/drawing/2014/main" val="85247913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3891804065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4174348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3884487153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3801544549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3553275302"/>
                    </a:ext>
                  </a:extLst>
                </a:gridCol>
                <a:gridCol w="1798101">
                  <a:extLst>
                    <a:ext uri="{9D8B030D-6E8A-4147-A177-3AD203B41FA5}">
                      <a16:colId xmlns:a16="http://schemas.microsoft.com/office/drawing/2014/main" val="1800451964"/>
                    </a:ext>
                  </a:extLst>
                </a:gridCol>
              </a:tblGrid>
              <a:tr h="921402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200">
                          <a:effectLst/>
                          <a:latin typeface="Arial"/>
                        </a:rPr>
                        <a:t>The Root Problem is: 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44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5W2H Model</a:t>
                      </a: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7010587"/>
                  </a:ext>
                </a:extLst>
              </a:tr>
              <a:tr h="356939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What?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Where?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When?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Who?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Why?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How?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200" b="1">
                          <a:effectLst/>
                          <a:latin typeface="Arial" panose="020B0604020202020204" pitchFamily="34" charset="0"/>
                        </a:rPr>
                        <a:t>How Much?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2505384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1000" i="1" dirty="0">
                        <a:effectLst/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451912"/>
                  </a:ext>
                </a:extLst>
              </a:tr>
              <a:tr h="238236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30% decline in in‑store sales, rising </a:t>
                      </a: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costs and digital </a:t>
                      </a: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gaps</a:t>
                      </a:r>
                      <a:br>
                        <a:rPr lang="en-GB" dirty="0">
                          <a:effectLst/>
                        </a:rPr>
                      </a:br>
                      <a:br>
                        <a:rPr lang="en-GB" dirty="0">
                          <a:effectLst/>
                        </a:rPr>
                      </a:br>
                      <a:br>
                        <a:rPr lang="en-GB" dirty="0">
                          <a:effectLst/>
                        </a:rPr>
                      </a:br>
                      <a:br>
                        <a:rPr lang="en-GB" dirty="0">
                          <a:effectLst/>
                        </a:rPr>
                      </a:br>
                      <a:br>
                        <a:rPr lang="en-GB" dirty="0">
                          <a:effectLst/>
                        </a:rPr>
                      </a:br>
                      <a:endParaRPr lang="en-GB" dirty="0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Norwich high street with reduced foot traffic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Decline </a:t>
                      </a: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seen</a:t>
                      </a: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over the last 12 months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Owners Liam &amp; </a:t>
                      </a: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Priya and </a:t>
                      </a: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customers shifting to online competitors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Shift to online shopping, competition, outdated website and supply chain inflation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Limited digital marketing, reliance on </a:t>
                      </a: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walk‑ins and higher </a:t>
                      </a: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prices due to sustainability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effectLst/>
                          <a:latin typeface="Arial"/>
                        </a:rPr>
                        <a:t>30% sales drop and </a:t>
                      </a:r>
                      <a:r>
                        <a:rPr lang="en-GB" sz="1800" b="0" i="0" u="none" strike="noStrike" noProof="0" dirty="0">
                          <a:effectLst/>
                          <a:latin typeface="Arial"/>
                        </a:rPr>
                        <a:t>increased cost of imported flowers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49477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6439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B800-88B9-47A3-C341-35B0106FB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/>
                <a:ea typeface="+mj-lt"/>
                <a:cs typeface="+mj-lt"/>
              </a:rPr>
              <a:t>PESTEL Explanation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4359E-8734-0A35-CC57-C46CF64B4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What is PESTEL?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A strategic tool analysing </a:t>
            </a:r>
            <a:r>
              <a:rPr lang="en-GB" sz="1700" b="1">
                <a:latin typeface="Arial"/>
                <a:ea typeface="+mn-lt"/>
                <a:cs typeface="+mn-lt"/>
              </a:rPr>
              <a:t>macro‑environmental factors</a:t>
            </a:r>
            <a:endParaRPr lang="en-GB" sz="1700">
              <a:latin typeface="Arial"/>
              <a:cs typeface="Arial"/>
            </a:endParaRPr>
          </a:p>
          <a:p>
            <a:r>
              <a:rPr lang="en-GB" sz="1700" dirty="0">
                <a:latin typeface="Arial"/>
                <a:ea typeface="+mn-lt"/>
                <a:cs typeface="+mn-lt"/>
              </a:rPr>
              <a:t>Helps </a:t>
            </a:r>
            <a:r>
              <a:rPr lang="en-GB" sz="1700">
                <a:latin typeface="Arial"/>
                <a:ea typeface="+mn-lt"/>
                <a:cs typeface="+mn-lt"/>
              </a:rPr>
              <a:t>show</a:t>
            </a:r>
            <a:r>
              <a:rPr lang="en-GB" sz="1700" dirty="0">
                <a:latin typeface="Arial"/>
                <a:ea typeface="+mn-lt"/>
                <a:cs typeface="+mn-lt"/>
              </a:rPr>
              <a:t> external pressures affecting business performance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Useful for small businesses adapting to market change</a:t>
            </a: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Benefits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Holistic view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Supports strategic planning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Shows</a:t>
            </a:r>
            <a:r>
              <a:rPr lang="en-GB" sz="1700" dirty="0">
                <a:latin typeface="Arial"/>
                <a:ea typeface="+mn-lt"/>
                <a:cs typeface="+mn-lt"/>
              </a:rPr>
              <a:t> external risks and opportunities</a:t>
            </a: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Limitations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Broad and sometimes subjective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Does not provide solutions</a:t>
            </a:r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Requires frequent updating</a:t>
            </a: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endParaRPr lang="en-GB" sz="17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latin typeface="Arial"/>
                <a:ea typeface="+mn-lt"/>
                <a:cs typeface="+mn-lt"/>
              </a:rPr>
              <a:t>(Johnson, Whittington &amp; Scholes, 2017)</a:t>
            </a:r>
            <a:endParaRPr lang="en-GB" sz="17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36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F534D-F905-2C86-DAFE-B63B2ADF2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/>
                <a:ea typeface="+mj-lt"/>
                <a:cs typeface="+mj-lt"/>
              </a:rPr>
              <a:t>PESTEL Applied to Green Haven</a:t>
            </a:r>
            <a:endParaRPr lang="en-US" sz="4000">
              <a:latin typeface="Arial"/>
              <a:cs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04A7DB-5B4F-A288-E996-B8587CF116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318333"/>
              </p:ext>
            </p:extLst>
          </p:nvPr>
        </p:nvGraphicFramePr>
        <p:xfrm>
          <a:off x="0" y="1597074"/>
          <a:ext cx="12192000" cy="2758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68876367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01534102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42658346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4948312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66281037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1393628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highlight>
                            <a:srgbClr val="00FFFF"/>
                          </a:highlight>
                          <a:latin typeface="Arial"/>
                        </a:rPr>
                        <a:t>P</a:t>
                      </a:r>
                      <a:endParaRPr lang="en-GB">
                        <a:effectLst/>
                        <a:highlight>
                          <a:srgbClr val="00FFFF"/>
                        </a:highlight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latin typeface="Aptos" panose="020B0004020202020204" pitchFamily="34" charset="0"/>
                        </a:rPr>
                        <a:t>E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highlight>
                            <a:srgbClr val="00FF00"/>
                          </a:highlight>
                          <a:latin typeface="Aptos"/>
                        </a:rPr>
                        <a:t>S</a:t>
                      </a:r>
                      <a:endParaRPr lang="en-GB">
                        <a:effectLst/>
                        <a:highlight>
                          <a:srgbClr val="00FF00"/>
                        </a:highlight>
                        <a:latin typeface="Aptos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latin typeface="Aptos" panose="020B0004020202020204" pitchFamily="34" charset="0"/>
                        </a:rPr>
                        <a:t>T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latin typeface="Aptos" panose="020B0004020202020204" pitchFamily="34" charset="0"/>
                        </a:rPr>
                        <a:t>E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>
                          <a:effectLst/>
                          <a:latin typeface="Aptos" panose="020B0004020202020204" pitchFamily="34" charset="0"/>
                        </a:rPr>
                        <a:t>L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28409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highlight>
                            <a:srgbClr val="00FFFF"/>
                          </a:highlight>
                          <a:latin typeface="Arial"/>
                        </a:rPr>
                        <a:t>Political</a:t>
                      </a:r>
                      <a:endParaRPr lang="en-GB">
                        <a:effectLst/>
                        <a:highlight>
                          <a:srgbClr val="00FFFF"/>
                        </a:highlight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</a:rPr>
                        <a:t>Economical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highlight>
                            <a:srgbClr val="00FF00"/>
                          </a:highlight>
                          <a:latin typeface="Arial"/>
                        </a:rPr>
                        <a:t>Social</a:t>
                      </a:r>
                      <a:endParaRPr lang="en-GB">
                        <a:effectLst/>
                        <a:highlight>
                          <a:srgbClr val="00FF00"/>
                        </a:highlight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</a:rPr>
                        <a:t>Technological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</a:rPr>
                        <a:t>Environmental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</a:rPr>
                        <a:t>Legal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4351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highlight>
                            <a:srgbClr val="00FFFF"/>
                          </a:highlight>
                          <a:latin typeface="Arial"/>
                        </a:rPr>
                        <a:t>Import regulations affecting flower supply - Post‑Brexit trade complexities</a:t>
                      </a:r>
                      <a:endParaRPr lang="en-GB">
                        <a:effectLst/>
                        <a:highlight>
                          <a:srgbClr val="00FFFF"/>
                        </a:highlight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Inflation increasing flower and packaging costs - Reduced consumer spending on non‑essentials</a:t>
                      </a: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Arial"/>
                        </a:rPr>
                        <a:t>Shift to online shopping - Growing preference for sustainable products - Desire for convenience (subscriptions, </a:t>
                      </a: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Arial"/>
                        </a:rPr>
                        <a:t>delivery flexibility)</a:t>
                      </a:r>
                      <a:endParaRPr lang="en-GB" sz="1500" b="0" i="0" u="none" strike="noStrike" noProof="0" dirty="0">
                        <a:solidFill>
                          <a:srgbClr val="000000"/>
                        </a:solidFill>
                        <a:effectLst/>
                        <a:highlight>
                          <a:srgbClr val="00FF00"/>
                        </a:highlight>
                        <a:latin typeface="Arial"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Outdated website - Competitors using strong digital marketing and e‑commerce - Rise of </a:t>
                      </a: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Instagram ‑ Driven </a:t>
                      </a: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floristry trends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Higher cost of eco‑friendly materials - Pressure </a:t>
                      </a: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 keep sustainable practices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Compliance with consumer rights, delivery regulations - Employment and health &amp; safety requirements</a:t>
                      </a:r>
                      <a:br>
                        <a:rPr lang="en-GB" dirty="0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68580" marR="6858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13744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4E34553-2C9E-BCA0-806C-629CEB410724}"/>
              </a:ext>
            </a:extLst>
          </p:cNvPr>
          <p:cNvSpPr txBox="1"/>
          <p:nvPr/>
        </p:nvSpPr>
        <p:spPr>
          <a:xfrm>
            <a:off x="0" y="6262077"/>
            <a:ext cx="60960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aseline="0">
                <a:latin typeface="Arial"/>
              </a:rPr>
              <a:t>(Statista, 2023; Mintel, 2022)</a:t>
            </a:r>
            <a:r>
              <a:rPr sz="1500">
                <a:latin typeface="Arial"/>
                <a:ea typeface="Arial"/>
                <a:cs typeface="Arial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5AA08-3418-0E3E-421A-D5CDD3EF8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/>
                <a:ea typeface="+mj-lt"/>
                <a:cs typeface="+mj-lt"/>
              </a:rPr>
              <a:t>Fishbone Diagram Explanation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EDE3C-C5D1-50D4-7CAB-DB4C6B762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What is a Fishbone Diagram?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ea typeface="+mn-lt"/>
                <a:cs typeface="+mn-lt"/>
              </a:rPr>
              <a:t>A cause‑and‑effect tool </a:t>
            </a:r>
            <a:r>
              <a:rPr lang="en-GB" sz="1500">
                <a:latin typeface="Arial"/>
                <a:ea typeface="+mn-lt"/>
                <a:cs typeface="+mn-lt"/>
              </a:rPr>
              <a:t>finding</a:t>
            </a:r>
            <a:r>
              <a:rPr lang="en-GB" sz="1500" dirty="0">
                <a:latin typeface="Arial"/>
                <a:ea typeface="+mn-lt"/>
                <a:cs typeface="+mn-lt"/>
              </a:rPr>
              <a:t> root causes of a problem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Helps visualise contributing factors across categories</a:t>
            </a: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Benefits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Encourages structured problem‑solving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Highlights multiple root causes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Supports team discussion</a:t>
            </a: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Limitations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Can oversimplify complex issues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Causes may be subjective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Requires validation with data</a:t>
            </a:r>
            <a:endParaRPr lang="en-GB" sz="15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ea typeface="+mn-lt"/>
                <a:cs typeface="+mn-lt"/>
              </a:rPr>
              <a:t>(Ishikawa, 1986)</a:t>
            </a:r>
            <a:endParaRPr lang="en-GB" sz="15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42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82F22-C19B-F78F-4F53-3F1CF682D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latin typeface="Arial"/>
                <a:cs typeface="Arial"/>
              </a:rPr>
              <a:t>Fishbone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AD2E-7BD8-C680-9AE9-DED037D46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 Main Problem:</a:t>
            </a:r>
            <a:r>
              <a:rPr lang="en-GB" sz="1500">
                <a:latin typeface="Arial"/>
                <a:cs typeface="Arial"/>
              </a:rPr>
              <a:t> Decline in In‑Store Sales</a:t>
            </a:r>
            <a:r>
              <a:rPr lang="en-GB" sz="1500" dirty="0">
                <a:ea typeface="+mn-lt"/>
                <a:cs typeface="+mn-lt"/>
              </a:rPr>
              <a:t> </a:t>
            </a:r>
            <a:endParaRPr lang="en-US" sz="15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5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 People</a:t>
            </a:r>
            <a:r>
              <a:rPr lang="en-GB" sz="1500" dirty="0">
                <a:ea typeface="+mn-lt"/>
                <a:cs typeface="+mn-lt"/>
              </a:rPr>
              <a:t>  </a:t>
            </a:r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Limited digital skills - Reliance on walk‑in customers</a:t>
            </a: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 Processes</a:t>
            </a:r>
            <a:endParaRPr lang="en-GB" sz="15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No subscription service - Limited delivery options</a:t>
            </a: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 Technology</a:t>
            </a:r>
            <a:endParaRPr lang="en-GB" sz="15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Outdated website - Weak social media presence</a:t>
            </a: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 Environment</a:t>
            </a:r>
            <a:endParaRPr lang="en-GB" sz="15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Declining high street footfall - New competitors</a:t>
            </a: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 Materials</a:t>
            </a:r>
            <a:endParaRPr lang="en-GB" sz="15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Rising cost of imported flowers - Expensive sustainable packaging</a:t>
            </a:r>
          </a:p>
          <a:p>
            <a:pPr marL="0" indent="0">
              <a:buNone/>
            </a:pPr>
            <a:r>
              <a:rPr lang="en-GB" sz="1500" b="1">
                <a:latin typeface="Arial"/>
                <a:cs typeface="Arial"/>
              </a:rPr>
              <a:t> </a:t>
            </a:r>
            <a:r>
              <a:rPr lang="en-GB" sz="1500" b="1">
                <a:solidFill>
                  <a:srgbClr val="000000"/>
                </a:solidFill>
                <a:latin typeface="Arial"/>
                <a:cs typeface="Arial"/>
              </a:rPr>
              <a:t>Methods</a:t>
            </a:r>
            <a:endParaRPr lang="en-GB" sz="15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>
                <a:latin typeface="Arial"/>
                <a:cs typeface="Arial"/>
              </a:rPr>
              <a:t>Traditional marketing only - No data‑driven customer insights</a:t>
            </a:r>
          </a:p>
        </p:txBody>
      </p:sp>
    </p:spTree>
    <p:extLst>
      <p:ext uri="{BB962C8B-B14F-4D97-AF65-F5344CB8AC3E}">
        <p14:creationId xmlns:p14="http://schemas.microsoft.com/office/powerpoint/2010/main" val="3000102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2CB7-358F-F964-DF31-299BB2587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latin typeface="Arial"/>
                <a:cs typeface="Arial"/>
              </a:rPr>
              <a:t>Key Findings</a:t>
            </a:r>
            <a:endParaRPr lang="en-US" sz="400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303E5-B865-61D3-91F4-2C52F5AA7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ea typeface="+mn-lt"/>
                <a:cs typeface="+mn-lt"/>
              </a:rPr>
              <a:t>In‑store sales decline driven by external pressures (economy, competition, footfall)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Internal weaknesses include digital capability gaps and outdated processes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PESTEL shows significant economic and technological threats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Fishbone reveals multiple root causes requiring a strategic digital transformation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Green Haven must modernise to remain competitive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6774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C4E79-C10B-CD0A-7F36-1D8B52E4E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8354" y="-1221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Reference List: -</a:t>
            </a:r>
            <a:endParaRPr lang="en-US"/>
          </a:p>
          <a:p>
            <a:pPr marL="0" indent="0">
              <a:buNone/>
            </a:pPr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Deloitte (2022) </a:t>
            </a:r>
            <a:r>
              <a:rPr lang="en-GB" sz="1800" i="1">
                <a:latin typeface="Arial"/>
                <a:ea typeface="+mn-lt"/>
                <a:cs typeface="+mn-lt"/>
              </a:rPr>
              <a:t>Retail Trends Report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Ishikawa, K. (1986) </a:t>
            </a:r>
            <a:r>
              <a:rPr lang="en-GB" sz="1800" i="1">
                <a:latin typeface="Arial"/>
                <a:ea typeface="+mn-lt"/>
                <a:cs typeface="+mn-lt"/>
              </a:rPr>
              <a:t>Guide to Quality Control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Johnson, G., Whittington, R. &amp; Scholes, K. (2017) </a:t>
            </a:r>
            <a:r>
              <a:rPr lang="en-GB" sz="1800" i="1">
                <a:latin typeface="Arial"/>
                <a:ea typeface="+mn-lt"/>
                <a:cs typeface="+mn-lt"/>
              </a:rPr>
              <a:t>Exploring Strategy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Kotler, P. et al. (2019) </a:t>
            </a:r>
            <a:r>
              <a:rPr lang="en-GB" sz="1800" i="1">
                <a:latin typeface="Arial"/>
                <a:ea typeface="+mn-lt"/>
                <a:cs typeface="+mn-lt"/>
              </a:rPr>
              <a:t>Principles of Marketing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McKinsey (2023) </a:t>
            </a:r>
            <a:r>
              <a:rPr lang="en-GB" sz="1800" i="1">
                <a:latin typeface="Arial"/>
                <a:ea typeface="+mn-lt"/>
                <a:cs typeface="+mn-lt"/>
              </a:rPr>
              <a:t>State of Retail Report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Mintel (2022) </a:t>
            </a:r>
            <a:r>
              <a:rPr lang="en-GB" sz="1800" i="1">
                <a:latin typeface="Arial"/>
                <a:ea typeface="+mn-lt"/>
                <a:cs typeface="+mn-lt"/>
              </a:rPr>
              <a:t>UK Flowers &amp; Plants Market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 dirty="0">
              <a:latin typeface="Arial"/>
              <a:ea typeface="+mn-lt"/>
              <a:cs typeface="+mn-lt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Osterwalder, A. &amp; Pigneur, Y. (2010) </a:t>
            </a:r>
            <a:r>
              <a:rPr lang="en-GB" sz="1800" i="1">
                <a:latin typeface="Arial"/>
                <a:ea typeface="+mn-lt"/>
                <a:cs typeface="+mn-lt"/>
              </a:rPr>
              <a:t>Business Model Generation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  <a:p>
            <a:endParaRPr lang="en-GB" sz="1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Statista (2023) </a:t>
            </a:r>
            <a:r>
              <a:rPr lang="en-GB" sz="1800" i="1">
                <a:latin typeface="Arial"/>
                <a:ea typeface="+mn-lt"/>
                <a:cs typeface="+mn-lt"/>
              </a:rPr>
              <a:t>UK Online Shopping Trends</a:t>
            </a:r>
            <a:r>
              <a:rPr lang="en-GB" sz="1800">
                <a:latin typeface="Arial"/>
                <a:ea typeface="+mn-lt"/>
                <a:cs typeface="+mn-lt"/>
              </a:rPr>
              <a:t>.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11895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5406B-FA97-4996-518B-537ED5081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4400" b="1">
                <a:latin typeface="Arial"/>
                <a:cs typeface="Arial"/>
              </a:rPr>
              <a:t>Thank you</a:t>
            </a:r>
            <a:br>
              <a:rPr lang="en-GB" sz="4400" b="1" dirty="0">
                <a:latin typeface="Arial"/>
                <a:cs typeface="Arial"/>
              </a:rPr>
            </a:br>
            <a:br>
              <a:rPr lang="en-GB" sz="4400" b="1" dirty="0">
                <a:latin typeface="Arial"/>
                <a:cs typeface="Arial"/>
              </a:rPr>
            </a:br>
            <a:r>
              <a:rPr lang="en-GB" sz="4400" b="1">
                <a:latin typeface="Arial"/>
                <a:cs typeface="Arial"/>
              </a:rPr>
              <a:t>Q&amp;A?</a:t>
            </a:r>
            <a:endParaRPr lang="en-GB" sz="4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4066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Presentation Title: Analysis of Issues Impacting In‑Store Sales at Green Haven Florists </vt:lpstr>
      <vt:lpstr>Introduction: My name is Asghar Rafiq</vt:lpstr>
      <vt:lpstr>Nature &amp; Scope of Issues</vt:lpstr>
      <vt:lpstr> Insight into the Problems</vt:lpstr>
      <vt:lpstr>PowerPoint Presentation</vt:lpstr>
      <vt:lpstr>PESTEL Explanation</vt:lpstr>
      <vt:lpstr>PESTEL Applied to Green Haven</vt:lpstr>
      <vt:lpstr>Fishbone Diagram Explanation</vt:lpstr>
      <vt:lpstr>Fishbone </vt:lpstr>
      <vt:lpstr>Key Findings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457</cp:revision>
  <dcterms:created xsi:type="dcterms:W3CDTF">2026-02-16T01:25:47Z</dcterms:created>
  <dcterms:modified xsi:type="dcterms:W3CDTF">2026-02-16T09:47:48Z</dcterms:modified>
</cp:coreProperties>
</file>