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6" r:id="rId4"/>
  </p:sldMasterIdLst>
  <p:sldIdLst>
    <p:sldId id="270" r:id="rId5"/>
    <p:sldId id="271" r:id="rId6"/>
    <p:sldId id="272" r:id="rId7"/>
    <p:sldId id="274" r:id="rId8"/>
    <p:sldId id="273" r:id="rId9"/>
    <p:sldId id="261" r:id="rId10"/>
    <p:sldId id="337" r:id="rId11"/>
    <p:sldId id="363" r:id="rId12"/>
    <p:sldId id="265" r:id="rId13"/>
    <p:sldId id="263" r:id="rId14"/>
    <p:sldId id="266"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2" d="100"/>
          <a:sy n="82" d="100"/>
        </p:scale>
        <p:origin x="25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F9CD7F-236A-4A2C-A313-6E8C9D058BDD}"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EFFB0B58-2A11-49FA-84C3-6BA642BDC1B9}">
      <dgm:prSet/>
      <dgm:spPr/>
      <dgm:t>
        <a:bodyPr/>
        <a:lstStyle/>
        <a:p>
          <a:r>
            <a:rPr lang="en-US" b="1"/>
            <a:t>Student Name: </a:t>
          </a:r>
          <a:r>
            <a:rPr lang="en-US"/>
            <a:t>Alisha Mahmood</a:t>
          </a:r>
        </a:p>
      </dgm:t>
    </dgm:pt>
    <dgm:pt modelId="{370E2842-8C2F-4DE0-B6C7-E16BB07C4CBD}" type="parTrans" cxnId="{9E4802DB-097E-4CFE-AE10-270CAA27F5F8}">
      <dgm:prSet/>
      <dgm:spPr/>
      <dgm:t>
        <a:bodyPr/>
        <a:lstStyle/>
        <a:p>
          <a:endParaRPr lang="en-US"/>
        </a:p>
      </dgm:t>
    </dgm:pt>
    <dgm:pt modelId="{B557E7B3-EF33-4A03-A10D-8DD0ACC353C0}" type="sibTrans" cxnId="{9E4802DB-097E-4CFE-AE10-270CAA27F5F8}">
      <dgm:prSet/>
      <dgm:spPr/>
      <dgm:t>
        <a:bodyPr/>
        <a:lstStyle/>
        <a:p>
          <a:endParaRPr lang="en-US"/>
        </a:p>
      </dgm:t>
    </dgm:pt>
    <dgm:pt modelId="{1AD324E8-4567-45F7-A702-E45D2155E2CD}">
      <dgm:prSet/>
      <dgm:spPr/>
      <dgm:t>
        <a:bodyPr/>
        <a:lstStyle/>
        <a:p>
          <a:r>
            <a:rPr lang="en-US" b="1"/>
            <a:t>Student ID:   </a:t>
          </a:r>
          <a:r>
            <a:rPr lang="en-US"/>
            <a:t>2236493</a:t>
          </a:r>
        </a:p>
      </dgm:t>
    </dgm:pt>
    <dgm:pt modelId="{8F3D6D8D-2391-4CDF-B669-63AC858F09A9}" type="parTrans" cxnId="{EABAA148-9BD9-40D2-8348-1D81169541B3}">
      <dgm:prSet/>
      <dgm:spPr/>
      <dgm:t>
        <a:bodyPr/>
        <a:lstStyle/>
        <a:p>
          <a:endParaRPr lang="en-US"/>
        </a:p>
      </dgm:t>
    </dgm:pt>
    <dgm:pt modelId="{B5FFA132-FB24-4A5E-A6EF-90CED5110519}" type="sibTrans" cxnId="{EABAA148-9BD9-40D2-8348-1D81169541B3}">
      <dgm:prSet/>
      <dgm:spPr/>
      <dgm:t>
        <a:bodyPr/>
        <a:lstStyle/>
        <a:p>
          <a:endParaRPr lang="en-US"/>
        </a:p>
      </dgm:t>
    </dgm:pt>
    <dgm:pt modelId="{3930F5FB-1D92-41BA-AAD5-350679E7E5B6}">
      <dgm:prSet/>
      <dgm:spPr/>
      <dgm:t>
        <a:bodyPr/>
        <a:lstStyle/>
        <a:p>
          <a:r>
            <a:rPr lang="en-US" b="1"/>
            <a:t>Lecturer’s Name: </a:t>
          </a:r>
          <a:r>
            <a:rPr lang="en-US"/>
            <a:t>Deji Olagboye</a:t>
          </a:r>
        </a:p>
      </dgm:t>
    </dgm:pt>
    <dgm:pt modelId="{FAC40EFD-7418-4196-8AF6-A7708BB80FFF}" type="parTrans" cxnId="{CF985A38-7AE5-42D0-9680-0F58708C77A6}">
      <dgm:prSet/>
      <dgm:spPr/>
      <dgm:t>
        <a:bodyPr/>
        <a:lstStyle/>
        <a:p>
          <a:endParaRPr lang="en-US"/>
        </a:p>
      </dgm:t>
    </dgm:pt>
    <dgm:pt modelId="{76E1A235-5A09-4498-B27C-9D157C390C7C}" type="sibTrans" cxnId="{CF985A38-7AE5-42D0-9680-0F58708C77A6}">
      <dgm:prSet/>
      <dgm:spPr/>
      <dgm:t>
        <a:bodyPr/>
        <a:lstStyle/>
        <a:p>
          <a:endParaRPr lang="en-US"/>
        </a:p>
      </dgm:t>
    </dgm:pt>
    <dgm:pt modelId="{760806E2-831E-4F24-AD9F-DB54A3B4423E}">
      <dgm:prSet/>
      <dgm:spPr/>
      <dgm:t>
        <a:bodyPr/>
        <a:lstStyle/>
        <a:p>
          <a:r>
            <a:rPr lang="en-US" b="1"/>
            <a:t>Module Code: 	</a:t>
          </a:r>
          <a:r>
            <a:rPr lang="en-US"/>
            <a:t>LCLM 4004</a:t>
          </a:r>
        </a:p>
      </dgm:t>
    </dgm:pt>
    <dgm:pt modelId="{03F9D7A2-A4D3-4EAD-AD73-8B6E31E96FDE}" type="parTrans" cxnId="{04277885-34A7-4309-9B45-6755A5705F1D}">
      <dgm:prSet/>
      <dgm:spPr/>
      <dgm:t>
        <a:bodyPr/>
        <a:lstStyle/>
        <a:p>
          <a:endParaRPr lang="en-US"/>
        </a:p>
      </dgm:t>
    </dgm:pt>
    <dgm:pt modelId="{1DB89422-861B-4704-9EAA-87C1912A0109}" type="sibTrans" cxnId="{04277885-34A7-4309-9B45-6755A5705F1D}">
      <dgm:prSet/>
      <dgm:spPr/>
      <dgm:t>
        <a:bodyPr/>
        <a:lstStyle/>
        <a:p>
          <a:endParaRPr lang="en-US"/>
        </a:p>
      </dgm:t>
    </dgm:pt>
    <dgm:pt modelId="{0AE1ABF9-4CEB-48C5-B3A0-E5BC399A3490}">
      <dgm:prSet/>
      <dgm:spPr/>
      <dgm:t>
        <a:bodyPr/>
        <a:lstStyle/>
        <a:p>
          <a:r>
            <a:rPr lang="en-US" b="1"/>
            <a:t>Module Name: 	</a:t>
          </a:r>
          <a:r>
            <a:rPr lang="en-US"/>
            <a:t>Problem Solving and Decision-Making</a:t>
          </a:r>
        </a:p>
      </dgm:t>
    </dgm:pt>
    <dgm:pt modelId="{7456E1FE-D8C6-4918-98F0-9DE9F93019D2}" type="parTrans" cxnId="{A3E2DAA9-3500-4AD4-80EE-22220536448F}">
      <dgm:prSet/>
      <dgm:spPr/>
      <dgm:t>
        <a:bodyPr/>
        <a:lstStyle/>
        <a:p>
          <a:endParaRPr lang="en-US"/>
        </a:p>
      </dgm:t>
    </dgm:pt>
    <dgm:pt modelId="{2957BED6-F4B5-4FB0-A3BD-7911B1B7AE17}" type="sibTrans" cxnId="{A3E2DAA9-3500-4AD4-80EE-22220536448F}">
      <dgm:prSet/>
      <dgm:spPr/>
      <dgm:t>
        <a:bodyPr/>
        <a:lstStyle/>
        <a:p>
          <a:endParaRPr lang="en-US"/>
        </a:p>
      </dgm:t>
    </dgm:pt>
    <dgm:pt modelId="{762DE1B7-A91D-44BB-A5A2-DBD47C18DF74}">
      <dgm:prSet/>
      <dgm:spPr/>
      <dgm:t>
        <a:bodyPr/>
        <a:lstStyle/>
        <a:p>
          <a:r>
            <a:rPr lang="en-US" b="1"/>
            <a:t>Component 1: 	</a:t>
          </a:r>
          <a:r>
            <a:rPr lang="en-US"/>
            <a:t>Basil’s Bakery</a:t>
          </a:r>
        </a:p>
      </dgm:t>
    </dgm:pt>
    <dgm:pt modelId="{948AACF3-1D36-40FF-B000-C994939F09E4}" type="parTrans" cxnId="{3B2F073B-CF7C-4480-8573-5427B9BAC884}">
      <dgm:prSet/>
      <dgm:spPr/>
      <dgm:t>
        <a:bodyPr/>
        <a:lstStyle/>
        <a:p>
          <a:endParaRPr lang="en-US"/>
        </a:p>
      </dgm:t>
    </dgm:pt>
    <dgm:pt modelId="{2FC7C9DD-77E0-4D56-B14E-5662C55861CE}" type="sibTrans" cxnId="{3B2F073B-CF7C-4480-8573-5427B9BAC884}">
      <dgm:prSet/>
      <dgm:spPr/>
      <dgm:t>
        <a:bodyPr/>
        <a:lstStyle/>
        <a:p>
          <a:endParaRPr lang="en-US"/>
        </a:p>
      </dgm:t>
    </dgm:pt>
    <dgm:pt modelId="{7C0E81C2-3F36-42FA-99FB-4E8E08CD5AA9}" type="pres">
      <dgm:prSet presAssocID="{25F9CD7F-236A-4A2C-A313-6E8C9D058BDD}" presName="linear" presStyleCnt="0">
        <dgm:presLayoutVars>
          <dgm:animLvl val="lvl"/>
          <dgm:resizeHandles val="exact"/>
        </dgm:presLayoutVars>
      </dgm:prSet>
      <dgm:spPr/>
    </dgm:pt>
    <dgm:pt modelId="{76DDFD97-AAEE-4CF7-86ED-06EEFC8FC023}" type="pres">
      <dgm:prSet presAssocID="{EFFB0B58-2A11-49FA-84C3-6BA642BDC1B9}" presName="parentText" presStyleLbl="node1" presStyleIdx="0" presStyleCnt="6">
        <dgm:presLayoutVars>
          <dgm:chMax val="0"/>
          <dgm:bulletEnabled val="1"/>
        </dgm:presLayoutVars>
      </dgm:prSet>
      <dgm:spPr/>
    </dgm:pt>
    <dgm:pt modelId="{9A72442A-9C3B-497F-956E-3D4BC00BF773}" type="pres">
      <dgm:prSet presAssocID="{B557E7B3-EF33-4A03-A10D-8DD0ACC353C0}" presName="spacer" presStyleCnt="0"/>
      <dgm:spPr/>
    </dgm:pt>
    <dgm:pt modelId="{58C9C7DD-8B0A-492D-A02B-C57F429DD959}" type="pres">
      <dgm:prSet presAssocID="{1AD324E8-4567-45F7-A702-E45D2155E2CD}" presName="parentText" presStyleLbl="node1" presStyleIdx="1" presStyleCnt="6">
        <dgm:presLayoutVars>
          <dgm:chMax val="0"/>
          <dgm:bulletEnabled val="1"/>
        </dgm:presLayoutVars>
      </dgm:prSet>
      <dgm:spPr/>
    </dgm:pt>
    <dgm:pt modelId="{ED89F2F2-A12E-401A-9563-8BF7D38E6360}" type="pres">
      <dgm:prSet presAssocID="{B5FFA132-FB24-4A5E-A6EF-90CED5110519}" presName="spacer" presStyleCnt="0"/>
      <dgm:spPr/>
    </dgm:pt>
    <dgm:pt modelId="{50AC2880-1D35-46E1-99DA-336E719A1A48}" type="pres">
      <dgm:prSet presAssocID="{3930F5FB-1D92-41BA-AAD5-350679E7E5B6}" presName="parentText" presStyleLbl="node1" presStyleIdx="2" presStyleCnt="6">
        <dgm:presLayoutVars>
          <dgm:chMax val="0"/>
          <dgm:bulletEnabled val="1"/>
        </dgm:presLayoutVars>
      </dgm:prSet>
      <dgm:spPr/>
    </dgm:pt>
    <dgm:pt modelId="{777AFF0B-C374-48BC-980F-605EAC279272}" type="pres">
      <dgm:prSet presAssocID="{76E1A235-5A09-4498-B27C-9D157C390C7C}" presName="spacer" presStyleCnt="0"/>
      <dgm:spPr/>
    </dgm:pt>
    <dgm:pt modelId="{847A6863-FD32-4360-8488-D68CD1AB8F33}" type="pres">
      <dgm:prSet presAssocID="{760806E2-831E-4F24-AD9F-DB54A3B4423E}" presName="parentText" presStyleLbl="node1" presStyleIdx="3" presStyleCnt="6">
        <dgm:presLayoutVars>
          <dgm:chMax val="0"/>
          <dgm:bulletEnabled val="1"/>
        </dgm:presLayoutVars>
      </dgm:prSet>
      <dgm:spPr/>
    </dgm:pt>
    <dgm:pt modelId="{7FB43070-D97B-4FAA-BFC8-7130E1C8FAD5}" type="pres">
      <dgm:prSet presAssocID="{1DB89422-861B-4704-9EAA-87C1912A0109}" presName="spacer" presStyleCnt="0"/>
      <dgm:spPr/>
    </dgm:pt>
    <dgm:pt modelId="{60782869-A5D3-416C-A028-D8A42DB9E9F1}" type="pres">
      <dgm:prSet presAssocID="{0AE1ABF9-4CEB-48C5-B3A0-E5BC399A3490}" presName="parentText" presStyleLbl="node1" presStyleIdx="4" presStyleCnt="6">
        <dgm:presLayoutVars>
          <dgm:chMax val="0"/>
          <dgm:bulletEnabled val="1"/>
        </dgm:presLayoutVars>
      </dgm:prSet>
      <dgm:spPr/>
    </dgm:pt>
    <dgm:pt modelId="{FAD994FA-7E53-45A6-866D-B1058A7F13CE}" type="pres">
      <dgm:prSet presAssocID="{2957BED6-F4B5-4FB0-A3BD-7911B1B7AE17}" presName="spacer" presStyleCnt="0"/>
      <dgm:spPr/>
    </dgm:pt>
    <dgm:pt modelId="{5E393DF8-AAD6-4F70-9C66-DD7D0901113C}" type="pres">
      <dgm:prSet presAssocID="{762DE1B7-A91D-44BB-A5A2-DBD47C18DF74}" presName="parentText" presStyleLbl="node1" presStyleIdx="5" presStyleCnt="6">
        <dgm:presLayoutVars>
          <dgm:chMax val="0"/>
          <dgm:bulletEnabled val="1"/>
        </dgm:presLayoutVars>
      </dgm:prSet>
      <dgm:spPr/>
    </dgm:pt>
  </dgm:ptLst>
  <dgm:cxnLst>
    <dgm:cxn modelId="{001F3F17-6617-480D-8CC3-2217CA03EDCD}" type="presOf" srcId="{EFFB0B58-2A11-49FA-84C3-6BA642BDC1B9}" destId="{76DDFD97-AAEE-4CF7-86ED-06EEFC8FC023}" srcOrd="0" destOrd="0" presId="urn:microsoft.com/office/officeart/2005/8/layout/vList2"/>
    <dgm:cxn modelId="{00DE5A1A-D621-4C94-B955-CA7AA05774D1}" type="presOf" srcId="{25F9CD7F-236A-4A2C-A313-6E8C9D058BDD}" destId="{7C0E81C2-3F36-42FA-99FB-4E8E08CD5AA9}" srcOrd="0" destOrd="0" presId="urn:microsoft.com/office/officeart/2005/8/layout/vList2"/>
    <dgm:cxn modelId="{CF985A38-7AE5-42D0-9680-0F58708C77A6}" srcId="{25F9CD7F-236A-4A2C-A313-6E8C9D058BDD}" destId="{3930F5FB-1D92-41BA-AAD5-350679E7E5B6}" srcOrd="2" destOrd="0" parTransId="{FAC40EFD-7418-4196-8AF6-A7708BB80FFF}" sibTransId="{76E1A235-5A09-4498-B27C-9D157C390C7C}"/>
    <dgm:cxn modelId="{3B2F073B-CF7C-4480-8573-5427B9BAC884}" srcId="{25F9CD7F-236A-4A2C-A313-6E8C9D058BDD}" destId="{762DE1B7-A91D-44BB-A5A2-DBD47C18DF74}" srcOrd="5" destOrd="0" parTransId="{948AACF3-1D36-40FF-B000-C994939F09E4}" sibTransId="{2FC7C9DD-77E0-4D56-B14E-5662C55861CE}"/>
    <dgm:cxn modelId="{EABAA148-9BD9-40D2-8348-1D81169541B3}" srcId="{25F9CD7F-236A-4A2C-A313-6E8C9D058BDD}" destId="{1AD324E8-4567-45F7-A702-E45D2155E2CD}" srcOrd="1" destOrd="0" parTransId="{8F3D6D8D-2391-4CDF-B669-63AC858F09A9}" sibTransId="{B5FFA132-FB24-4A5E-A6EF-90CED5110519}"/>
    <dgm:cxn modelId="{38D6A452-CBE1-4254-9440-383050002485}" type="presOf" srcId="{3930F5FB-1D92-41BA-AAD5-350679E7E5B6}" destId="{50AC2880-1D35-46E1-99DA-336E719A1A48}" srcOrd="0" destOrd="0" presId="urn:microsoft.com/office/officeart/2005/8/layout/vList2"/>
    <dgm:cxn modelId="{04277885-34A7-4309-9B45-6755A5705F1D}" srcId="{25F9CD7F-236A-4A2C-A313-6E8C9D058BDD}" destId="{760806E2-831E-4F24-AD9F-DB54A3B4423E}" srcOrd="3" destOrd="0" parTransId="{03F9D7A2-A4D3-4EAD-AD73-8B6E31E96FDE}" sibTransId="{1DB89422-861B-4704-9EAA-87C1912A0109}"/>
    <dgm:cxn modelId="{F959A385-2301-48D2-ACD1-77AB546F0357}" type="presOf" srcId="{1AD324E8-4567-45F7-A702-E45D2155E2CD}" destId="{58C9C7DD-8B0A-492D-A02B-C57F429DD959}" srcOrd="0" destOrd="0" presId="urn:microsoft.com/office/officeart/2005/8/layout/vList2"/>
    <dgm:cxn modelId="{A3E2DAA9-3500-4AD4-80EE-22220536448F}" srcId="{25F9CD7F-236A-4A2C-A313-6E8C9D058BDD}" destId="{0AE1ABF9-4CEB-48C5-B3A0-E5BC399A3490}" srcOrd="4" destOrd="0" parTransId="{7456E1FE-D8C6-4918-98F0-9DE9F93019D2}" sibTransId="{2957BED6-F4B5-4FB0-A3BD-7911B1B7AE17}"/>
    <dgm:cxn modelId="{3E9582C7-7D5D-4EFB-AC02-3EC5317A3471}" type="presOf" srcId="{0AE1ABF9-4CEB-48C5-B3A0-E5BC399A3490}" destId="{60782869-A5D3-416C-A028-D8A42DB9E9F1}" srcOrd="0" destOrd="0" presId="urn:microsoft.com/office/officeart/2005/8/layout/vList2"/>
    <dgm:cxn modelId="{9E4802DB-097E-4CFE-AE10-270CAA27F5F8}" srcId="{25F9CD7F-236A-4A2C-A313-6E8C9D058BDD}" destId="{EFFB0B58-2A11-49FA-84C3-6BA642BDC1B9}" srcOrd="0" destOrd="0" parTransId="{370E2842-8C2F-4DE0-B6C7-E16BB07C4CBD}" sibTransId="{B557E7B3-EF33-4A03-A10D-8DD0ACC353C0}"/>
    <dgm:cxn modelId="{9997A7E3-F590-43CF-9B78-D010A69CBAFA}" type="presOf" srcId="{762DE1B7-A91D-44BB-A5A2-DBD47C18DF74}" destId="{5E393DF8-AAD6-4F70-9C66-DD7D0901113C}" srcOrd="0" destOrd="0" presId="urn:microsoft.com/office/officeart/2005/8/layout/vList2"/>
    <dgm:cxn modelId="{B3FDA7F3-577C-43C9-BE79-305C40B5139E}" type="presOf" srcId="{760806E2-831E-4F24-AD9F-DB54A3B4423E}" destId="{847A6863-FD32-4360-8488-D68CD1AB8F33}" srcOrd="0" destOrd="0" presId="urn:microsoft.com/office/officeart/2005/8/layout/vList2"/>
    <dgm:cxn modelId="{E6C81B81-66CF-41CB-9F3C-E45D7CDD6C9A}" type="presParOf" srcId="{7C0E81C2-3F36-42FA-99FB-4E8E08CD5AA9}" destId="{76DDFD97-AAEE-4CF7-86ED-06EEFC8FC023}" srcOrd="0" destOrd="0" presId="urn:microsoft.com/office/officeart/2005/8/layout/vList2"/>
    <dgm:cxn modelId="{59463FBE-8F08-4521-BF11-1D5566BEC9E0}" type="presParOf" srcId="{7C0E81C2-3F36-42FA-99FB-4E8E08CD5AA9}" destId="{9A72442A-9C3B-497F-956E-3D4BC00BF773}" srcOrd="1" destOrd="0" presId="urn:microsoft.com/office/officeart/2005/8/layout/vList2"/>
    <dgm:cxn modelId="{01DEEB10-3B9E-4D25-A9AA-AF1274188B62}" type="presParOf" srcId="{7C0E81C2-3F36-42FA-99FB-4E8E08CD5AA9}" destId="{58C9C7DD-8B0A-492D-A02B-C57F429DD959}" srcOrd="2" destOrd="0" presId="urn:microsoft.com/office/officeart/2005/8/layout/vList2"/>
    <dgm:cxn modelId="{DD4EE89C-8102-48B6-8997-E1E08816C5D6}" type="presParOf" srcId="{7C0E81C2-3F36-42FA-99FB-4E8E08CD5AA9}" destId="{ED89F2F2-A12E-401A-9563-8BF7D38E6360}" srcOrd="3" destOrd="0" presId="urn:microsoft.com/office/officeart/2005/8/layout/vList2"/>
    <dgm:cxn modelId="{EB74B856-F372-4276-96B3-AF85251758FF}" type="presParOf" srcId="{7C0E81C2-3F36-42FA-99FB-4E8E08CD5AA9}" destId="{50AC2880-1D35-46E1-99DA-336E719A1A48}" srcOrd="4" destOrd="0" presId="urn:microsoft.com/office/officeart/2005/8/layout/vList2"/>
    <dgm:cxn modelId="{B4F2CD2B-A57D-41AC-A5D1-39F7868F875F}" type="presParOf" srcId="{7C0E81C2-3F36-42FA-99FB-4E8E08CD5AA9}" destId="{777AFF0B-C374-48BC-980F-605EAC279272}" srcOrd="5" destOrd="0" presId="urn:microsoft.com/office/officeart/2005/8/layout/vList2"/>
    <dgm:cxn modelId="{2AC28C85-1D71-41D4-A562-4B9C9CD1E894}" type="presParOf" srcId="{7C0E81C2-3F36-42FA-99FB-4E8E08CD5AA9}" destId="{847A6863-FD32-4360-8488-D68CD1AB8F33}" srcOrd="6" destOrd="0" presId="urn:microsoft.com/office/officeart/2005/8/layout/vList2"/>
    <dgm:cxn modelId="{8A87ED4D-5807-43A2-9909-707F56E892AC}" type="presParOf" srcId="{7C0E81C2-3F36-42FA-99FB-4E8E08CD5AA9}" destId="{7FB43070-D97B-4FAA-BFC8-7130E1C8FAD5}" srcOrd="7" destOrd="0" presId="urn:microsoft.com/office/officeart/2005/8/layout/vList2"/>
    <dgm:cxn modelId="{60D72F5F-C0B0-4768-8605-5D764B954E9D}" type="presParOf" srcId="{7C0E81C2-3F36-42FA-99FB-4E8E08CD5AA9}" destId="{60782869-A5D3-416C-A028-D8A42DB9E9F1}" srcOrd="8" destOrd="0" presId="urn:microsoft.com/office/officeart/2005/8/layout/vList2"/>
    <dgm:cxn modelId="{2B166E65-4937-4E7E-8BFB-10255BF98FBD}" type="presParOf" srcId="{7C0E81C2-3F36-42FA-99FB-4E8E08CD5AA9}" destId="{FAD994FA-7E53-45A6-866D-B1058A7F13CE}" srcOrd="9" destOrd="0" presId="urn:microsoft.com/office/officeart/2005/8/layout/vList2"/>
    <dgm:cxn modelId="{B1EA6F62-ECBE-4830-84AF-114018C7B7D8}" type="presParOf" srcId="{7C0E81C2-3F36-42FA-99FB-4E8E08CD5AA9}" destId="{5E393DF8-AAD6-4F70-9C66-DD7D0901113C}"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DDFD97-AAEE-4CF7-86ED-06EEFC8FC023}">
      <dsp:nvSpPr>
        <dsp:cNvPr id="0" name=""/>
        <dsp:cNvSpPr/>
      </dsp:nvSpPr>
      <dsp:spPr>
        <a:xfrm>
          <a:off x="0" y="875505"/>
          <a:ext cx="5886291" cy="479700"/>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Student Name: </a:t>
          </a:r>
          <a:r>
            <a:rPr lang="en-US" sz="2000" kern="1200"/>
            <a:t>Alisha Mahmood</a:t>
          </a:r>
        </a:p>
      </dsp:txBody>
      <dsp:txXfrm>
        <a:off x="23417" y="898922"/>
        <a:ext cx="5839457" cy="432866"/>
      </dsp:txXfrm>
    </dsp:sp>
    <dsp:sp modelId="{58C9C7DD-8B0A-492D-A02B-C57F429DD959}">
      <dsp:nvSpPr>
        <dsp:cNvPr id="0" name=""/>
        <dsp:cNvSpPr/>
      </dsp:nvSpPr>
      <dsp:spPr>
        <a:xfrm>
          <a:off x="0" y="1412805"/>
          <a:ext cx="5886291" cy="479700"/>
        </a:xfrm>
        <a:prstGeom prst="roundRect">
          <a:avLst/>
        </a:prstGeom>
        <a:solidFill>
          <a:schemeClr val="accent5">
            <a:hueOff val="-1032895"/>
            <a:satOff val="-5645"/>
            <a:lumOff val="-98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Student ID:   </a:t>
          </a:r>
          <a:r>
            <a:rPr lang="en-US" sz="2000" kern="1200"/>
            <a:t>2236493</a:t>
          </a:r>
        </a:p>
      </dsp:txBody>
      <dsp:txXfrm>
        <a:off x="23417" y="1436222"/>
        <a:ext cx="5839457" cy="432866"/>
      </dsp:txXfrm>
    </dsp:sp>
    <dsp:sp modelId="{50AC2880-1D35-46E1-99DA-336E719A1A48}">
      <dsp:nvSpPr>
        <dsp:cNvPr id="0" name=""/>
        <dsp:cNvSpPr/>
      </dsp:nvSpPr>
      <dsp:spPr>
        <a:xfrm>
          <a:off x="0" y="1950105"/>
          <a:ext cx="5886291" cy="479700"/>
        </a:xfrm>
        <a:prstGeom prst="roundRect">
          <a:avLst/>
        </a:prstGeom>
        <a:solidFill>
          <a:schemeClr val="accent5">
            <a:hueOff val="-2065791"/>
            <a:satOff val="-11289"/>
            <a:lumOff val="-196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Lecturer’s Name: </a:t>
          </a:r>
          <a:r>
            <a:rPr lang="en-US" sz="2000" kern="1200"/>
            <a:t>Deji Olagboye</a:t>
          </a:r>
        </a:p>
      </dsp:txBody>
      <dsp:txXfrm>
        <a:off x="23417" y="1973522"/>
        <a:ext cx="5839457" cy="432866"/>
      </dsp:txXfrm>
    </dsp:sp>
    <dsp:sp modelId="{847A6863-FD32-4360-8488-D68CD1AB8F33}">
      <dsp:nvSpPr>
        <dsp:cNvPr id="0" name=""/>
        <dsp:cNvSpPr/>
      </dsp:nvSpPr>
      <dsp:spPr>
        <a:xfrm>
          <a:off x="0" y="2487405"/>
          <a:ext cx="5886291" cy="479700"/>
        </a:xfrm>
        <a:prstGeom prst="roundRect">
          <a:avLst/>
        </a:prstGeom>
        <a:solidFill>
          <a:schemeClr val="accent5">
            <a:hueOff val="-3098686"/>
            <a:satOff val="-16934"/>
            <a:lumOff val="-294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Module Code: 	</a:t>
          </a:r>
          <a:r>
            <a:rPr lang="en-US" sz="2000" kern="1200"/>
            <a:t>LCLM 4004</a:t>
          </a:r>
        </a:p>
      </dsp:txBody>
      <dsp:txXfrm>
        <a:off x="23417" y="2510822"/>
        <a:ext cx="5839457" cy="432866"/>
      </dsp:txXfrm>
    </dsp:sp>
    <dsp:sp modelId="{60782869-A5D3-416C-A028-D8A42DB9E9F1}">
      <dsp:nvSpPr>
        <dsp:cNvPr id="0" name=""/>
        <dsp:cNvSpPr/>
      </dsp:nvSpPr>
      <dsp:spPr>
        <a:xfrm>
          <a:off x="0" y="3024705"/>
          <a:ext cx="5886291" cy="479700"/>
        </a:xfrm>
        <a:prstGeom prst="roundRect">
          <a:avLst/>
        </a:prstGeom>
        <a:solidFill>
          <a:schemeClr val="accent5">
            <a:hueOff val="-4131582"/>
            <a:satOff val="-22578"/>
            <a:lumOff val="-392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Module Name: 	</a:t>
          </a:r>
          <a:r>
            <a:rPr lang="en-US" sz="2000" kern="1200"/>
            <a:t>Problem Solving and Decision-Making</a:t>
          </a:r>
        </a:p>
      </dsp:txBody>
      <dsp:txXfrm>
        <a:off x="23417" y="3048122"/>
        <a:ext cx="5839457" cy="432866"/>
      </dsp:txXfrm>
    </dsp:sp>
    <dsp:sp modelId="{5E393DF8-AAD6-4F70-9C66-DD7D0901113C}">
      <dsp:nvSpPr>
        <dsp:cNvPr id="0" name=""/>
        <dsp:cNvSpPr/>
      </dsp:nvSpPr>
      <dsp:spPr>
        <a:xfrm>
          <a:off x="0" y="3562005"/>
          <a:ext cx="5886291" cy="479700"/>
        </a:xfrm>
        <a:prstGeom prst="roundRect">
          <a:avLst/>
        </a:prstGeom>
        <a:solidFill>
          <a:schemeClr val="accent5">
            <a:hueOff val="-5164477"/>
            <a:satOff val="-28223"/>
            <a:lumOff val="-490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a:t>Component 1: 	</a:t>
          </a:r>
          <a:r>
            <a:rPr lang="en-US" sz="2000" kern="1200"/>
            <a:t>Basil’s Bakery</a:t>
          </a:r>
        </a:p>
      </dsp:txBody>
      <dsp:txXfrm>
        <a:off x="23417" y="3585422"/>
        <a:ext cx="5839457" cy="4328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a:xfrm>
            <a:off x="3962399" y="5870575"/>
            <a:ext cx="4893958" cy="377825"/>
          </a:xfrm>
        </p:spPr>
        <p:txBody>
          <a:bodyPr/>
          <a:lstStyle/>
          <a:p>
            <a:endParaRPr lang="en-GB"/>
          </a:p>
        </p:txBody>
      </p:sp>
      <p:sp>
        <p:nvSpPr>
          <p:cNvPr id="6" name="Slide Number Placeholder 5"/>
          <p:cNvSpPr>
            <a:spLocks noGrp="1"/>
          </p:cNvSpPr>
          <p:nvPr>
            <p:ph type="sldNum" sz="quarter" idx="12"/>
          </p:nvPr>
        </p:nvSpPr>
        <p:spPr>
          <a:xfrm>
            <a:off x="10608958" y="5870575"/>
            <a:ext cx="551167" cy="377825"/>
          </a:xfrm>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1985171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5061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030423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45692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15/06/2026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865095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532176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C5998CB-538F-45AF-896C-2191D41163B7}" type="datetimeFigureOut">
              <a:rPr lang="en-GB" smtClean="0"/>
              <a:t>15/06/2026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6897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97666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749939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166523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494038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0751088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64967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5685247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569560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30108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23416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12381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C5998CB-538F-45AF-896C-2191D41163B7}" type="datetimeFigureOut">
              <a:rPr lang="en-GB" smtClean="0"/>
              <a:t>15/06/2026</a:t>
            </a:fld>
            <a:endParaRPr lang="en-GB"/>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551780192"/>
      </p:ext>
    </p:extLst>
  </p:cSld>
  <p:clrMap bg1="dk1" tx1="lt1" bg2="dk2" tx2="lt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 id="2147483858" r:id="rId12"/>
    <p:sldLayoutId id="2147483859" r:id="rId13"/>
    <p:sldLayoutId id="2147483860" r:id="rId14"/>
    <p:sldLayoutId id="2147483861" r:id="rId15"/>
    <p:sldLayoutId id="2147483862" r:id="rId16"/>
    <p:sldLayoutId id="2147483863" r:id="rId17"/>
    <p:sldLayoutId id="2147483864"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hyperlink" Target="https://contentstore-cla-co-uk.uwtsd.idm.oclc.org/secure/link?id=01e6977e-cb93-f011-98e4-c1be58820e42&amp;ezproxy=true"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s://www.taylorfrancis.com/books/mono/10.4324/9781351116268/problem-solving-problem-prevention-decision-making-guide-bob-sproull" TargetMode="External"/><Relationship Id="rId5" Type="http://schemas.openxmlformats.org/officeDocument/2006/relationships/hyperlink" Target="https://www-vlebooks-com.uwtsd.idm.oclc.org/Product/Index/303826?page=0&amp;startBookmarkId=-1" TargetMode="External"/><Relationship Id="rId4" Type="http://schemas.openxmlformats.org/officeDocument/2006/relationships/hyperlink" Target="https://www-vlebooks.com.uwtsd.idm.oclc.org/Product/Index/253239?page=0&amp;startBookmarkId=-1"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930B9D82-AD64-47EB-AA56-F2005D3753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07D21F67-77A0-4E4C-877A-44E07247E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2"/>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CD4034DE-14FA-4CF1-8E19-414FC341E3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useBgFill="1">
        <p:nvSpPr>
          <p:cNvPr id="37" name="Rectangle 36">
            <a:extLst>
              <a:ext uri="{FF2B5EF4-FFF2-40B4-BE49-F238E27FC236}">
                <a16:creationId xmlns:a16="http://schemas.microsoft.com/office/drawing/2014/main" id="{CBF8EAAD-3470-4B18-9590-58F3F365F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6" name="TextBox 23">
            <a:extLst>
              <a:ext uri="{FF2B5EF4-FFF2-40B4-BE49-F238E27FC236}">
                <a16:creationId xmlns:a16="http://schemas.microsoft.com/office/drawing/2014/main" id="{09FB5F3F-81D7-579D-B1F4-7607C436ABA8}"/>
              </a:ext>
            </a:extLst>
          </p:cNvPr>
          <p:cNvGraphicFramePr/>
          <p:nvPr>
            <p:extLst>
              <p:ext uri="{D42A27DB-BD31-4B8C-83A1-F6EECF244321}">
                <p14:modId xmlns:p14="http://schemas.microsoft.com/office/powerpoint/2010/main" val="3515517310"/>
              </p:ext>
            </p:extLst>
          </p:nvPr>
        </p:nvGraphicFramePr>
        <p:xfrm>
          <a:off x="5467509" y="804671"/>
          <a:ext cx="5886291" cy="49172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02059637"/>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4726858" y="181487"/>
            <a:ext cx="6593075" cy="1612490"/>
          </a:xfrm>
        </p:spPr>
        <p:txBody>
          <a:bodyPr>
            <a:normAutofit/>
          </a:bodyPr>
          <a:lstStyle/>
          <a:p>
            <a:pPr>
              <a:lnSpc>
                <a:spcPct val="90000"/>
              </a:lnSpc>
            </a:pPr>
            <a:r>
              <a:rPr lang="en-GB" b="1" u="sng" dirty="0">
                <a:latin typeface="Arial" panose="020B0604020202020204" pitchFamily="34" charset="0"/>
                <a:cs typeface="Arial" panose="020B0604020202020204" pitchFamily="34" charset="0"/>
              </a:rPr>
              <a:t> Overview of my presentation </a:t>
            </a:r>
            <a:br>
              <a:rPr lang="en-GB" b="1"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4" name="Picture 3" descr="lit-review-cartoon – Geospatial Ecology ...">
            <a:extLst>
              <a:ext uri="{FF2B5EF4-FFF2-40B4-BE49-F238E27FC236}">
                <a16:creationId xmlns:a16="http://schemas.microsoft.com/office/drawing/2014/main" id="{1D051A1A-F1CA-9EA3-7C3B-33F272B906C2}"/>
              </a:ext>
            </a:extLst>
          </p:cNvPr>
          <p:cNvPicPr>
            <a:picLocks noChangeAspect="1"/>
          </p:cNvPicPr>
          <p:nvPr/>
        </p:nvPicPr>
        <p:blipFill>
          <a:blip r:embed="rId3"/>
          <a:srcRect l="4502" r="-2" b="-2"/>
          <a:stretch>
            <a:fillRect/>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4726858" y="1793977"/>
            <a:ext cx="6931742" cy="4390513"/>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Good afternoon. My name is Alisha and, in my presentation, today I will give you an overview </a:t>
            </a:r>
          </a:p>
          <a:p>
            <a:pPr lvl="1"/>
            <a:r>
              <a:rPr lang="en-GB" dirty="0">
                <a:latin typeface="Arial" panose="020B0604020202020204" pitchFamily="34" charset="0"/>
                <a:cs typeface="Arial" panose="020B0604020202020204" pitchFamily="34" charset="0"/>
              </a:rPr>
              <a:t>of Basil’s Bakery and the nature and scope of the problems they are encountering.</a:t>
            </a:r>
          </a:p>
          <a:p>
            <a:pPr lvl="1"/>
            <a:r>
              <a:rPr lang="en-GB" dirty="0">
                <a:latin typeface="Arial" panose="020B0604020202020204" pitchFamily="34" charset="0"/>
                <a:cs typeface="Arial" panose="020B0604020202020204" pitchFamily="34" charset="0"/>
              </a:rPr>
              <a:t>Provide a critique and application of the PESTEL framework.</a:t>
            </a:r>
          </a:p>
          <a:p>
            <a:pPr lvl="1"/>
            <a:r>
              <a:rPr lang="en-GB" dirty="0">
                <a:latin typeface="Arial" panose="020B0604020202020204" pitchFamily="34" charset="0"/>
                <a:cs typeface="Arial" panose="020B0604020202020204" pitchFamily="34" charset="0"/>
              </a:rPr>
              <a:t>Provide a critique and application of the Cause-and-Effect model.</a:t>
            </a:r>
          </a:p>
          <a:p>
            <a:pPr lvl="1"/>
            <a:r>
              <a:rPr lang="en-GB" dirty="0">
                <a:latin typeface="Arial" panose="020B0604020202020204" pitchFamily="34" charset="0"/>
                <a:cs typeface="Arial" panose="020B0604020202020204" pitchFamily="34" charset="0"/>
              </a:rPr>
              <a:t>And, finally, provide a 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104844" y="244134"/>
            <a:ext cx="11849488" cy="764051"/>
          </a:xfrm>
        </p:spPr>
        <p:txBody>
          <a:bodyPr>
            <a:normAutofit fontScale="90000"/>
          </a:bodyPr>
          <a:lstStyle/>
          <a:p>
            <a:pPr algn="ctr"/>
            <a:r>
              <a:rPr lang="en-GB" sz="3200" b="1" u="sng" dirty="0">
                <a:latin typeface="Arial" panose="020B0604020202020204" pitchFamily="34" charset="0"/>
                <a:cs typeface="Arial" panose="020B0604020202020204" pitchFamily="34" charset="0"/>
              </a:rPr>
              <a:t> an overview of Basil’s Bakery. </a:t>
            </a:r>
            <a:br>
              <a:rPr lang="en-GB" sz="3200" b="1" dirty="0">
                <a:latin typeface="Arial" panose="020B0604020202020204" pitchFamily="34" charset="0"/>
                <a:cs typeface="Arial" panose="020B0604020202020204" pitchFamily="34" charset="0"/>
              </a:rPr>
            </a:br>
            <a:endParaRPr lang="en-GB" sz="3200"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237669" y="1438763"/>
            <a:ext cx="7980208" cy="4833083"/>
          </a:xfrm>
        </p:spPr>
        <p:txBody>
          <a:bodyPr>
            <a:normAutofit/>
          </a:bodyPr>
          <a:lstStyle/>
          <a:p>
            <a:r>
              <a:rPr lang="en-GB" dirty="0"/>
              <a:t>Basil's Bakery is an independent business based in Coventry UK that specializes in the production and sale of contemporary artisan cakes, pastries, and breads. The company was established in 2015. Over the following four years, sales increased consistently year on year until 2020, when they began to decline. Despite this downturn, Basil remained confident that sales would recover once the restrictions were lifted and would return to previous levels by 2023. However, these expectations were not realized, </a:t>
            </a:r>
          </a:p>
          <a:p>
            <a:r>
              <a:rPr lang="en-GB" dirty="0"/>
              <a:t>Basil believes that the shopping centre in which his bakery operates is significantly quieter than it was in 2019. He has observed a noticeable decrease in the number of visitors, and several stores have closed over recent years. These trends indicate a decline in footfall and the overall attractiveness of the shopping centre as a retail destination'</a:t>
            </a:r>
            <a:r>
              <a:rPr lang="en-GB" sz="2100" dirty="0"/>
              <a:t>s</a:t>
            </a:r>
            <a:r>
              <a:rPr lang="en-GB" dirty="0"/>
              <a:t> sales in 2023 remained significantly below their 2019 levels.</a:t>
            </a:r>
            <a:endParaRPr lang="en-GB" dirty="0">
              <a:latin typeface="Arial" panose="020B0604020202020204" pitchFamily="34" charset="0"/>
              <a:cs typeface="Arial" panose="020B0604020202020204" pitchFamily="34" charset="0"/>
            </a:endParaRPr>
          </a:p>
          <a:p>
            <a:endParaRPr lang="en-GB" sz="22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Picture 3" descr="214,200+ Cute Bakery Stock Photos ...">
            <a:extLst>
              <a:ext uri="{FF2B5EF4-FFF2-40B4-BE49-F238E27FC236}">
                <a16:creationId xmlns:a16="http://schemas.microsoft.com/office/drawing/2014/main" id="{8421DABF-9C90-B0EB-3876-023E7EC749E5}"/>
              </a:ext>
            </a:extLst>
          </p:cNvPr>
          <p:cNvPicPr>
            <a:picLocks noChangeAspect="1"/>
          </p:cNvPicPr>
          <p:nvPr/>
        </p:nvPicPr>
        <p:blipFill>
          <a:blip r:embed="rId2"/>
          <a:stretch>
            <a:fillRect/>
          </a:stretch>
        </p:blipFill>
        <p:spPr>
          <a:xfrm>
            <a:off x="8332551" y="3429000"/>
            <a:ext cx="3621780" cy="3085220"/>
          </a:xfrm>
          <a:prstGeom prst="rect">
            <a:avLst/>
          </a:prstGeom>
        </p:spPr>
      </p:pic>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algn="ctr"/>
            <a:r>
              <a:rPr lang="en-GB" sz="2900" b="1" u="sng" dirty="0">
                <a:latin typeface="Arial" panose="020B0604020202020204" pitchFamily="34" charset="0"/>
                <a:cs typeface="Arial" panose="020B0604020202020204" pitchFamily="34" charset="0"/>
              </a:rPr>
              <a:t> an insight into the problems Basil’s Bakery are facing</a:t>
            </a:r>
            <a:endParaRPr lang="en-GB" sz="2900"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852246"/>
            <a:ext cx="9410423" cy="4554366"/>
          </a:xfrm>
        </p:spPr>
        <p:txBody>
          <a:bodyPr>
            <a:normAutofit/>
          </a:bodyPr>
          <a:lstStyle/>
          <a:p>
            <a:pPr>
              <a:lnSpc>
                <a:spcPct val="120000"/>
              </a:lnSpc>
            </a:pPr>
            <a:r>
              <a:rPr lang="en-GB" sz="1600" dirty="0">
                <a:latin typeface="Arial" panose="020B0604020202020204" pitchFamily="34" charset="0"/>
                <a:cs typeface="Arial" panose="020B0604020202020204" pitchFamily="34" charset="0"/>
              </a:rPr>
              <a:t>The root problem of Basils bakery is that since the 2020 covid 19 restrictions there have been fewer people going into the stores , there has  been a lot of stores closing , also a lot of Basils customers are now working from home and his losing profit.</a:t>
            </a:r>
          </a:p>
          <a:p>
            <a:pPr>
              <a:lnSpc>
                <a:spcPct val="120000"/>
              </a:lnSpc>
            </a:pPr>
            <a:r>
              <a:rPr lang="en-GB" sz="1600" dirty="0">
                <a:latin typeface="Arial" panose="020B0604020202020204" pitchFamily="34" charset="0"/>
                <a:cs typeface="Arial" panose="020B0604020202020204" pitchFamily="34" charset="0"/>
              </a:rPr>
              <a:t>The issues Basils bakery is facing is the sales decreasing after the restrictions , there was less footfall due to restrictions. </a:t>
            </a:r>
          </a:p>
          <a:p>
            <a:pPr>
              <a:lnSpc>
                <a:spcPct val="120000"/>
              </a:lnSpc>
            </a:pPr>
            <a:r>
              <a:rPr lang="en-GB" sz="1600" dirty="0">
                <a:latin typeface="Arial" panose="020B0604020202020204" pitchFamily="34" charset="0"/>
                <a:cs typeface="Arial" panose="020B0604020202020204" pitchFamily="34" charset="0"/>
              </a:rPr>
              <a:t>A lot of Basils customers are now working from home, so he isn’t making as much profit as he was back in 2015</a:t>
            </a:r>
          </a:p>
          <a:p>
            <a:pPr>
              <a:lnSpc>
                <a:spcPct val="120000"/>
              </a:lnSpc>
            </a:pPr>
            <a:r>
              <a:rPr lang="en-GB" sz="1600" dirty="0">
                <a:latin typeface="Arial" panose="020B0604020202020204" pitchFamily="34" charset="0"/>
                <a:cs typeface="Arial" panose="020B0604020202020204" pitchFamily="34" charset="0"/>
              </a:rPr>
              <a:t>Increase in costs </a:t>
            </a:r>
          </a:p>
          <a:p>
            <a:r>
              <a:rPr lang="en-GB" sz="1600" dirty="0">
                <a:latin typeface="Arial" panose="020B0604020202020204" pitchFamily="34" charset="0"/>
                <a:cs typeface="Arial" panose="020B0604020202020204" pitchFamily="34" charset="0"/>
              </a:rPr>
              <a:t>Not enough employees due to prices going up.</a:t>
            </a:r>
          </a:p>
          <a:p>
            <a:r>
              <a:rPr lang="en-GB" sz="1600" dirty="0">
                <a:latin typeface="Arial" panose="020B0604020202020204" pitchFamily="34" charset="0"/>
                <a:cs typeface="Arial" panose="020B0604020202020204" pitchFamily="34" charset="0"/>
              </a:rPr>
              <a:t>A lot of shops in the shopping centre are being closed.</a:t>
            </a:r>
          </a:p>
          <a:p>
            <a:pPr marL="914400" lvl="2" indent="0">
              <a:lnSpc>
                <a:spcPct val="120000"/>
              </a:lnSpc>
              <a:buNone/>
            </a:pPr>
            <a:endParaRPr lang="en-GB" sz="2600" dirty="0">
              <a:latin typeface="Arial" panose="020B0604020202020204" pitchFamily="34" charset="0"/>
              <a:cs typeface="Arial" panose="020B0604020202020204" pitchFamily="34" charset="0"/>
            </a:endParaRPr>
          </a:p>
          <a:p>
            <a:pPr marL="1371600" lvl="3" indent="0">
              <a:buNone/>
            </a:pPr>
            <a:endParaRPr lang="en-GB" sz="2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4" name="Picture 3" descr="Business Problems that Internal ...">
            <a:extLst>
              <a:ext uri="{FF2B5EF4-FFF2-40B4-BE49-F238E27FC236}">
                <a16:creationId xmlns:a16="http://schemas.microsoft.com/office/drawing/2014/main" id="{3C8E7131-3F0C-BD19-118E-157C7BA352B1}"/>
              </a:ext>
            </a:extLst>
          </p:cNvPr>
          <p:cNvPicPr>
            <a:picLocks noChangeAspect="1"/>
          </p:cNvPicPr>
          <p:nvPr/>
        </p:nvPicPr>
        <p:blipFill>
          <a:blip r:embed="rId2"/>
          <a:stretch>
            <a:fillRect/>
          </a:stretch>
        </p:blipFill>
        <p:spPr>
          <a:xfrm>
            <a:off x="9085385" y="3973819"/>
            <a:ext cx="2881886" cy="2647887"/>
          </a:xfrm>
          <a:prstGeom prst="rect">
            <a:avLst/>
          </a:prstGeom>
        </p:spPr>
      </p:pic>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193430" y="175846"/>
            <a:ext cx="8587155" cy="750277"/>
          </a:xfrm>
        </p:spPr>
        <p:txBody>
          <a:bodyPr>
            <a:normAutofit fontScale="90000"/>
          </a:bodyPr>
          <a:lstStyle/>
          <a:p>
            <a:pPr>
              <a:lnSpc>
                <a:spcPct val="90000"/>
              </a:lnSpc>
            </a:pPr>
            <a:r>
              <a:rPr lang="en-GB" sz="2800" b="1" u="sng" dirty="0">
                <a:latin typeface="Arial" panose="020B0604020202020204" pitchFamily="34" charset="0"/>
                <a:cs typeface="Arial" panose="020B0604020202020204" pitchFamily="34" charset="0"/>
              </a:rPr>
              <a:t> a critique of the PESTEL Framework </a:t>
            </a:r>
            <a:br>
              <a:rPr lang="en-GB" sz="2800" b="1"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0" y="761999"/>
            <a:ext cx="8387862" cy="5920155"/>
          </a:xfrm>
        </p:spPr>
        <p:txBody>
          <a:bodyPr>
            <a:noAutofit/>
          </a:bodyPr>
          <a:lstStyle/>
          <a:p>
            <a:r>
              <a:rPr lang="en-GB" sz="1400" dirty="0">
                <a:latin typeface="Arial" panose="020B0604020202020204" pitchFamily="34" charset="0"/>
                <a:cs typeface="Arial" panose="020B0604020202020204" pitchFamily="34" charset="0"/>
              </a:rPr>
              <a:t>For example:</a:t>
            </a:r>
          </a:p>
          <a:p>
            <a:pPr lvl="1"/>
            <a:r>
              <a:rPr lang="en-GB" sz="1400" dirty="0">
                <a:latin typeface="Arial" panose="020B0604020202020204" pitchFamily="34" charset="0"/>
                <a:cs typeface="Arial" panose="020B0604020202020204" pitchFamily="34" charset="0"/>
              </a:rPr>
              <a:t>Pestel framework is the model that helps sees actual or potential problems outside of the organisation.</a:t>
            </a:r>
          </a:p>
          <a:p>
            <a:pPr lvl="1"/>
            <a:r>
              <a:rPr lang="en-GB" sz="1400" dirty="0">
                <a:latin typeface="Arial" panose="020B0604020202020204" pitchFamily="34" charset="0"/>
                <a:cs typeface="Arial" panose="020B0604020202020204" pitchFamily="34" charset="0"/>
              </a:rPr>
              <a:t>The Pestel framework studies key external factors </a:t>
            </a:r>
          </a:p>
          <a:p>
            <a:pPr lvl="1">
              <a:buFontTx/>
              <a:buChar char="-"/>
            </a:pPr>
            <a:r>
              <a:rPr lang="en-GB" sz="1400" dirty="0">
                <a:latin typeface="Arial" panose="020B0604020202020204" pitchFamily="34" charset="0"/>
                <a:cs typeface="Arial" panose="020B0604020202020204" pitchFamily="34" charset="0"/>
              </a:rPr>
              <a:t>Political</a:t>
            </a:r>
          </a:p>
          <a:p>
            <a:pPr lvl="1">
              <a:buFontTx/>
              <a:buChar char="-"/>
            </a:pPr>
            <a:r>
              <a:rPr lang="en-GB" sz="1400" dirty="0">
                <a:latin typeface="Arial" panose="020B0604020202020204" pitchFamily="34" charset="0"/>
                <a:cs typeface="Arial" panose="020B0604020202020204" pitchFamily="34" charset="0"/>
              </a:rPr>
              <a:t>Economic</a:t>
            </a:r>
          </a:p>
          <a:p>
            <a:pPr lvl="1">
              <a:buFontTx/>
              <a:buChar char="-"/>
            </a:pPr>
            <a:r>
              <a:rPr lang="en-GB" sz="1400" dirty="0">
                <a:latin typeface="Arial" panose="020B0604020202020204" pitchFamily="34" charset="0"/>
                <a:cs typeface="Arial" panose="020B0604020202020204" pitchFamily="34" charset="0"/>
              </a:rPr>
              <a:t>Social</a:t>
            </a:r>
          </a:p>
          <a:p>
            <a:pPr lvl="1">
              <a:buFontTx/>
              <a:buChar char="-"/>
            </a:pPr>
            <a:r>
              <a:rPr lang="en-GB" sz="1400" dirty="0">
                <a:latin typeface="Arial" panose="020B0604020202020204" pitchFamily="34" charset="0"/>
                <a:cs typeface="Arial" panose="020B0604020202020204" pitchFamily="34" charset="0"/>
              </a:rPr>
              <a:t>Technological </a:t>
            </a:r>
          </a:p>
          <a:p>
            <a:pPr lvl="1">
              <a:buFontTx/>
              <a:buChar char="-"/>
            </a:pPr>
            <a:r>
              <a:rPr lang="en-GB" sz="1400" dirty="0">
                <a:latin typeface="Arial" panose="020B0604020202020204" pitchFamily="34" charset="0"/>
                <a:cs typeface="Arial" panose="020B0604020202020204" pitchFamily="34" charset="0"/>
              </a:rPr>
              <a:t>Environmental </a:t>
            </a:r>
          </a:p>
          <a:p>
            <a:pPr lvl="1">
              <a:buFontTx/>
              <a:buChar char="-"/>
            </a:pPr>
            <a:r>
              <a:rPr lang="en-GB" sz="1400" dirty="0">
                <a:latin typeface="Arial" panose="020B0604020202020204" pitchFamily="34" charset="0"/>
                <a:cs typeface="Arial" panose="020B0604020202020204" pitchFamily="34" charset="0"/>
              </a:rPr>
              <a:t>Legal</a:t>
            </a:r>
          </a:p>
          <a:p>
            <a:pPr lvl="1"/>
            <a:r>
              <a:rPr lang="en-GB" sz="1400" dirty="0">
                <a:latin typeface="Arial" panose="020B0604020202020204" pitchFamily="34" charset="0"/>
                <a:cs typeface="Arial" panose="020B0604020202020204" pitchFamily="34" charset="0"/>
              </a:rPr>
              <a:t>The Pestel method is used to identify any problems that occur outside of the workplace.</a:t>
            </a:r>
          </a:p>
          <a:p>
            <a:pPr lvl="1"/>
            <a:r>
              <a:rPr lang="en-GB" sz="1400" dirty="0">
                <a:latin typeface="Arial" panose="020B0604020202020204" pitchFamily="34" charset="0"/>
                <a:cs typeface="Arial" panose="020B0604020202020204" pitchFamily="34" charset="0"/>
              </a:rPr>
              <a:t>This method is used to help senior management in strategic decision making.</a:t>
            </a:r>
          </a:p>
          <a:p>
            <a:pPr lvl="1"/>
            <a:r>
              <a:rPr lang="en-GB" sz="1400" dirty="0">
                <a:latin typeface="Arial" panose="020B0604020202020204" pitchFamily="34" charset="0"/>
                <a:cs typeface="Arial" panose="020B0604020202020204" pitchFamily="34" charset="0"/>
              </a:rPr>
              <a:t>The benefits of this framework are that it provides a clear picture of external market that will help business mitigate risks and help to new opportunities.</a:t>
            </a:r>
          </a:p>
          <a:p>
            <a:pPr lvl="1"/>
            <a:r>
              <a:rPr lang="en-GB" sz="1400" dirty="0">
                <a:latin typeface="Arial" panose="020B0604020202020204" pitchFamily="34" charset="0"/>
                <a:cs typeface="Arial" panose="020B0604020202020204" pitchFamily="34" charset="0"/>
              </a:rPr>
              <a:t>criticisms of this framework is that it focuses more on external factors rather than focusing on internal factors too.</a:t>
            </a:r>
          </a:p>
          <a:p>
            <a:pPr marL="457200" lvl="1" indent="0">
              <a:buNone/>
            </a:pPr>
            <a:endParaRPr lang="en-GB" sz="1400" dirty="0">
              <a:latin typeface="Arial" panose="020B0604020202020204" pitchFamily="34" charset="0"/>
              <a:cs typeface="Arial" panose="020B0604020202020204" pitchFamily="34" charset="0"/>
            </a:endParaRPr>
          </a:p>
        </p:txBody>
      </p:sp>
      <p:pic>
        <p:nvPicPr>
          <p:cNvPr id="4" name="Picture 3" descr="PESTEL analysis. Source: the authors. | Download Scientific Diagram">
            <a:extLst>
              <a:ext uri="{FF2B5EF4-FFF2-40B4-BE49-F238E27FC236}">
                <a16:creationId xmlns:a16="http://schemas.microsoft.com/office/drawing/2014/main" id="{E9B009AC-9A8A-EF24-A4F1-9DB12D7EB5F4}"/>
              </a:ext>
            </a:extLst>
          </p:cNvPr>
          <p:cNvPicPr>
            <a:picLocks noChangeAspect="1"/>
          </p:cNvPicPr>
          <p:nvPr/>
        </p:nvPicPr>
        <p:blipFill>
          <a:blip r:embed="rId3"/>
          <a:srcRect t="4625" r="-1" b="263"/>
          <a:stretch>
            <a:fillRect/>
          </a:stretch>
        </p:blipFill>
        <p:spPr>
          <a:xfrm>
            <a:off x="8083061" y="0"/>
            <a:ext cx="4108939" cy="3892061"/>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661610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01679" y="130522"/>
            <a:ext cx="11676113" cy="1219200"/>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300" b="1" dirty="0">
                <a:latin typeface="Arial" panose="020B0604020202020204" pitchFamily="34" charset="0"/>
                <a:cs typeface="Arial" panose="020B0604020202020204" pitchFamily="34" charset="0"/>
              </a:rPr>
              <a:t> an application and discuss the information </a:t>
            </a:r>
            <a:r>
              <a:rPr lang="en-GB" sz="3300" b="1" u="sng" dirty="0">
                <a:latin typeface="Arial" panose="020B0604020202020204" pitchFamily="34" charset="0"/>
                <a:cs typeface="Arial" panose="020B0604020202020204" pitchFamily="34" charset="0"/>
              </a:rPr>
              <a:t>provided in your PESTEL Framework </a:t>
            </a:r>
            <a:br>
              <a:rPr lang="en-GB" sz="3300" b="1" dirty="0">
                <a:latin typeface="Arial" panose="020B0604020202020204" pitchFamily="34" charset="0"/>
                <a:cs typeface="Arial" panose="020B0604020202020204" pitchFamily="34" charset="0"/>
              </a:rPr>
            </a:b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26731" y="1770185"/>
            <a:ext cx="11338537" cy="4662695"/>
          </a:xfrm>
        </p:spPr>
        <p:txBody>
          <a:bodyPr>
            <a:normAutofit/>
          </a:bodyPr>
          <a:lstStyle/>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sz="1800" b="1" dirty="0">
              <a:solidFill>
                <a:srgbClr val="FF0000"/>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68282375"/>
              </p:ext>
            </p:extLst>
          </p:nvPr>
        </p:nvGraphicFramePr>
        <p:xfrm>
          <a:off x="314205" y="2085187"/>
          <a:ext cx="11563588" cy="4347693"/>
        </p:xfrm>
        <a:graphic>
          <a:graphicData uri="http://schemas.openxmlformats.org/drawingml/2006/table">
            <a:tbl>
              <a:tblPr firstRow="1" bandRow="1">
                <a:tableStyleId>{5C22544A-7EE6-4342-B048-85BDC9FD1C3A}</a:tableStyleId>
              </a:tblPr>
              <a:tblGrid>
                <a:gridCol w="1945415">
                  <a:extLst>
                    <a:ext uri="{9D8B030D-6E8A-4147-A177-3AD203B41FA5}">
                      <a16:colId xmlns:a16="http://schemas.microsoft.com/office/drawing/2014/main" val="1284065850"/>
                    </a:ext>
                  </a:extLst>
                </a:gridCol>
                <a:gridCol w="1984102">
                  <a:extLst>
                    <a:ext uri="{9D8B030D-6E8A-4147-A177-3AD203B41FA5}">
                      <a16:colId xmlns:a16="http://schemas.microsoft.com/office/drawing/2014/main" val="1858564028"/>
                    </a:ext>
                  </a:extLst>
                </a:gridCol>
                <a:gridCol w="1870726">
                  <a:extLst>
                    <a:ext uri="{9D8B030D-6E8A-4147-A177-3AD203B41FA5}">
                      <a16:colId xmlns:a16="http://schemas.microsoft.com/office/drawing/2014/main" val="1949424782"/>
                    </a:ext>
                  </a:extLst>
                </a:gridCol>
                <a:gridCol w="2031342">
                  <a:extLst>
                    <a:ext uri="{9D8B030D-6E8A-4147-A177-3AD203B41FA5}">
                      <a16:colId xmlns:a16="http://schemas.microsoft.com/office/drawing/2014/main" val="446382655"/>
                    </a:ext>
                  </a:extLst>
                </a:gridCol>
                <a:gridCol w="1776244">
                  <a:extLst>
                    <a:ext uri="{9D8B030D-6E8A-4147-A177-3AD203B41FA5}">
                      <a16:colId xmlns:a16="http://schemas.microsoft.com/office/drawing/2014/main" val="3644160467"/>
                    </a:ext>
                  </a:extLst>
                </a:gridCol>
                <a:gridCol w="1955759">
                  <a:extLst>
                    <a:ext uri="{9D8B030D-6E8A-4147-A177-3AD203B41FA5}">
                      <a16:colId xmlns:a16="http://schemas.microsoft.com/office/drawing/2014/main" val="66830876"/>
                    </a:ext>
                  </a:extLst>
                </a:gridCol>
              </a:tblGrid>
              <a:tr h="1805964">
                <a:tc>
                  <a:txBody>
                    <a:bodyPr/>
                    <a:lstStyle/>
                    <a:p>
                      <a:endParaRPr lang="en-GB" sz="1600"/>
                    </a:p>
                    <a:p>
                      <a:pPr algn="ctr"/>
                      <a:r>
                        <a:rPr lang="en-GB" sz="2400">
                          <a:solidFill>
                            <a:schemeClr val="tx1"/>
                          </a:solidFill>
                        </a:rPr>
                        <a:t>Political  Factors</a:t>
                      </a:r>
                      <a:endParaRPr lang="en-GB" sz="2400" dirty="0">
                        <a:solidFill>
                          <a:schemeClr val="tx1"/>
                        </a:solidFill>
                      </a:endParaRPr>
                    </a:p>
                  </a:txBody>
                  <a:tcPr>
                    <a:pattFill prst="pct40">
                      <a:fgClr>
                        <a:srgbClr val="FF0000"/>
                      </a:fgClr>
                      <a:bgClr>
                        <a:schemeClr val="bg1"/>
                      </a:bgClr>
                    </a:pattFill>
                  </a:tcPr>
                </a:tc>
                <a:tc>
                  <a:txBody>
                    <a:bodyPr/>
                    <a:lstStyle/>
                    <a:p>
                      <a:endParaRPr lang="en-GB" sz="1600"/>
                    </a:p>
                    <a:p>
                      <a:pPr algn="ctr"/>
                      <a:r>
                        <a:rPr lang="en-GB" sz="2400">
                          <a:solidFill>
                            <a:schemeClr val="tx1"/>
                          </a:solidFill>
                        </a:rPr>
                        <a:t>Economic Factors</a:t>
                      </a:r>
                      <a:endParaRPr lang="en-GB" sz="2400" dirty="0">
                        <a:solidFill>
                          <a:schemeClr val="tx1"/>
                        </a:solidFill>
                      </a:endParaRPr>
                    </a:p>
                  </a:txBody>
                  <a:tcPr>
                    <a:pattFill prst="pct40">
                      <a:fgClr>
                        <a:srgbClr val="FFC000"/>
                      </a:fgClr>
                      <a:bgClr>
                        <a:schemeClr val="bg1"/>
                      </a:bgClr>
                    </a:pattFill>
                  </a:tcPr>
                </a:tc>
                <a:tc>
                  <a:txBody>
                    <a:bodyPr/>
                    <a:lstStyle/>
                    <a:p>
                      <a:endParaRPr lang="en-GB" sz="1600"/>
                    </a:p>
                    <a:p>
                      <a:pPr algn="ctr"/>
                      <a:r>
                        <a:rPr lang="en-GB" sz="2400">
                          <a:solidFill>
                            <a:schemeClr val="tx1"/>
                          </a:solidFill>
                        </a:rPr>
                        <a:t>Social Factors</a:t>
                      </a:r>
                      <a:endParaRPr lang="en-GB" sz="2400" dirty="0">
                        <a:solidFill>
                          <a:schemeClr val="tx1"/>
                        </a:solidFill>
                      </a:endParaRPr>
                    </a:p>
                  </a:txBody>
                  <a:tcPr>
                    <a:pattFill prst="pct40">
                      <a:fgClr>
                        <a:srgbClr val="FFFF00"/>
                      </a:fgClr>
                      <a:bgClr>
                        <a:schemeClr val="bg1"/>
                      </a:bgClr>
                    </a:pattFill>
                  </a:tcPr>
                </a:tc>
                <a:tc>
                  <a:txBody>
                    <a:bodyPr/>
                    <a:lstStyle/>
                    <a:p>
                      <a:endParaRPr lang="en-GB" sz="1600"/>
                    </a:p>
                    <a:p>
                      <a:pPr algn="ctr"/>
                      <a:r>
                        <a:rPr lang="en-GB" sz="2400">
                          <a:solidFill>
                            <a:schemeClr val="tx1"/>
                          </a:solidFill>
                        </a:rPr>
                        <a:t>Technological </a:t>
                      </a:r>
                    </a:p>
                    <a:p>
                      <a:pPr algn="ctr"/>
                      <a:r>
                        <a:rPr lang="en-GB" sz="2400">
                          <a:solidFill>
                            <a:schemeClr val="tx1"/>
                          </a:solidFill>
                        </a:rPr>
                        <a:t>Factors</a:t>
                      </a:r>
                      <a:endParaRPr lang="en-GB" sz="2400" dirty="0">
                        <a:solidFill>
                          <a:schemeClr val="tx1"/>
                        </a:solidFill>
                      </a:endParaRPr>
                    </a:p>
                  </a:txBody>
                  <a:tcPr>
                    <a:pattFill prst="pct40">
                      <a:fgClr>
                        <a:srgbClr val="92D050"/>
                      </a:fgClr>
                      <a:bgClr>
                        <a:schemeClr val="bg1"/>
                      </a:bgClr>
                    </a:pattFill>
                  </a:tcPr>
                </a:tc>
                <a:tc>
                  <a:txBody>
                    <a:bodyPr/>
                    <a:lstStyle/>
                    <a:p>
                      <a:endParaRPr lang="en-GB" sz="1600"/>
                    </a:p>
                    <a:p>
                      <a:pPr algn="ctr"/>
                      <a:r>
                        <a:rPr lang="en-GB" sz="2400">
                          <a:solidFill>
                            <a:schemeClr val="tx1"/>
                          </a:solidFill>
                        </a:rPr>
                        <a:t>Legal Factors</a:t>
                      </a:r>
                      <a:endParaRPr lang="en-GB" sz="2400" dirty="0">
                        <a:solidFill>
                          <a:schemeClr val="tx1"/>
                        </a:solidFill>
                      </a:endParaRPr>
                    </a:p>
                  </a:txBody>
                  <a:tcPr>
                    <a:pattFill prst="pct40">
                      <a:fgClr>
                        <a:srgbClr val="00B0F0"/>
                      </a:fgClr>
                      <a:bgClr>
                        <a:schemeClr val="bg1"/>
                      </a:bgClr>
                    </a:pattFill>
                  </a:tcPr>
                </a:tc>
                <a:tc>
                  <a:txBody>
                    <a:bodyPr/>
                    <a:lstStyle/>
                    <a:p>
                      <a:endParaRPr lang="en-GB" sz="1600" dirty="0"/>
                    </a:p>
                    <a:p>
                      <a:pPr algn="ctr"/>
                      <a:r>
                        <a:rPr lang="en-GB" sz="21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2541729">
                <a:tc>
                  <a:txBody>
                    <a:bodyPr/>
                    <a:lstStyle/>
                    <a:p>
                      <a:pPr marL="285750" indent="-285750">
                        <a:buFont typeface="Wingdings" panose="05000000000000000000" pitchFamily="2" charset="2"/>
                        <a:buChar char="§"/>
                      </a:pPr>
                      <a:r>
                        <a:rPr lang="en-GB" sz="1400" b="1" dirty="0">
                          <a:solidFill>
                            <a:schemeClr val="tx1"/>
                          </a:solidFill>
                        </a:rPr>
                        <a:t>Grants and funding </a:t>
                      </a:r>
                    </a:p>
                    <a:p>
                      <a:pPr marL="285750" indent="-285750">
                        <a:buFont typeface="Wingdings" panose="05000000000000000000" pitchFamily="2" charset="2"/>
                        <a:buChar char="§"/>
                      </a:pPr>
                      <a:r>
                        <a:rPr lang="en-GB" sz="1400" b="1" dirty="0">
                          <a:solidFill>
                            <a:schemeClr val="tx1"/>
                          </a:solidFill>
                        </a:rPr>
                        <a:t>Pandemic strategic plan</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solidFill>
                            <a:schemeClr val="tx1"/>
                          </a:solidFill>
                        </a:rPr>
                        <a:t>Economic growth</a:t>
                      </a:r>
                    </a:p>
                    <a:p>
                      <a:pPr marL="285750" indent="-285750">
                        <a:buFont typeface="Wingdings" panose="05000000000000000000" pitchFamily="2" charset="2"/>
                        <a:buChar char="§"/>
                      </a:pPr>
                      <a:r>
                        <a:rPr lang="en-GB" sz="1400" b="1" dirty="0">
                          <a:solidFill>
                            <a:schemeClr val="tx1"/>
                          </a:solidFill>
                        </a:rPr>
                        <a:t>Strength of consumer spending.</a:t>
                      </a:r>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solidFill>
                            <a:schemeClr val="tx1"/>
                          </a:solidFill>
                        </a:rPr>
                        <a:t>Media views</a:t>
                      </a:r>
                    </a:p>
                    <a:p>
                      <a:pPr marL="285750" indent="-285750">
                        <a:buFont typeface="Wingdings" panose="05000000000000000000" pitchFamily="2" charset="2"/>
                        <a:buChar char="§"/>
                      </a:pPr>
                      <a:r>
                        <a:rPr lang="en-GB" sz="1400" b="1" dirty="0">
                          <a:solidFill>
                            <a:schemeClr val="tx1"/>
                          </a:solidFill>
                        </a:rPr>
                        <a:t>Law changes affecting social factors.</a:t>
                      </a:r>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solidFill>
                            <a:schemeClr val="tx1"/>
                          </a:solidFill>
                        </a:rPr>
                        <a:t>The level of research funding.</a:t>
                      </a:r>
                    </a:p>
                    <a:p>
                      <a:pPr marL="285750" indent="-285750">
                        <a:buFont typeface="Wingdings" panose="05000000000000000000" pitchFamily="2" charset="2"/>
                        <a:buChar char="§"/>
                      </a:pPr>
                      <a:r>
                        <a:rPr lang="en-GB" sz="1400" b="1" dirty="0">
                          <a:solidFill>
                            <a:schemeClr val="tx1"/>
                          </a:solidFill>
                        </a:rPr>
                        <a:t>Sector technology demand. </a:t>
                      </a:r>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solidFill>
                            <a:schemeClr val="tx1"/>
                          </a:solidFill>
                        </a:rPr>
                        <a:t>Budget cuts </a:t>
                      </a:r>
                    </a:p>
                    <a:p>
                      <a:pPr marL="285750" indent="-285750">
                        <a:buFont typeface="Wingdings" panose="05000000000000000000" pitchFamily="2" charset="2"/>
                        <a:buChar char="§"/>
                      </a:pPr>
                      <a:r>
                        <a:rPr lang="en-GB" sz="1400" b="1" dirty="0">
                          <a:solidFill>
                            <a:schemeClr val="tx1"/>
                          </a:solidFill>
                        </a:rPr>
                        <a:t>Changes in European laws.</a:t>
                      </a:r>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solidFill>
                            <a:schemeClr val="tx1"/>
                          </a:solidFill>
                        </a:rPr>
                        <a:t>The level of pollution created by the product or service.</a:t>
                      </a:r>
                    </a:p>
                    <a:p>
                      <a:pPr marL="285750" indent="-285750">
                        <a:buFont typeface="Wingdings" panose="05000000000000000000" pitchFamily="2" charset="2"/>
                        <a:buChar char="§"/>
                      </a:pPr>
                      <a:r>
                        <a:rPr lang="en-GB" sz="1400" b="1" dirty="0">
                          <a:solidFill>
                            <a:schemeClr val="tx1"/>
                          </a:solidFill>
                        </a:rPr>
                        <a:t>Relationship with global warming.</a:t>
                      </a:r>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6717278" y="382557"/>
            <a:ext cx="4099947" cy="1035579"/>
          </a:xfrm>
        </p:spPr>
        <p:txBody>
          <a:bodyPr>
            <a:normAutofit/>
          </a:bodyPr>
          <a:lstStyle/>
          <a:p>
            <a:pPr>
              <a:lnSpc>
                <a:spcPct val="90000"/>
              </a:lnSpc>
            </a:pPr>
            <a:r>
              <a:rPr lang="en-GB" sz="2000" b="1" u="sng" dirty="0">
                <a:latin typeface="Arial" panose="020B0604020202020204" pitchFamily="34" charset="0"/>
                <a:cs typeface="Arial" panose="020B0604020202020204" pitchFamily="34" charset="0"/>
              </a:rPr>
              <a:t>Provide a critique of the Cause-and-Effect model </a:t>
            </a:r>
            <a:endParaRPr lang="en-GB" sz="2000" dirty="0">
              <a:latin typeface="Arial" panose="020B0604020202020204" pitchFamily="34" charset="0"/>
              <a:cs typeface="Arial" panose="020B0604020202020204" pitchFamily="34" charset="0"/>
            </a:endParaRPr>
          </a:p>
        </p:txBody>
      </p:sp>
      <p:sp>
        <p:nvSpPr>
          <p:cNvPr id="20" name="Rounded Rectangle 32">
            <a:extLst>
              <a:ext uri="{FF2B5EF4-FFF2-40B4-BE49-F238E27FC236}">
                <a16:creationId xmlns:a16="http://schemas.microsoft.com/office/drawing/2014/main" id="{2467682A-1488-4777-A666-70288BE12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660" y="639097"/>
            <a:ext cx="5433751" cy="5575438"/>
          </a:xfrm>
          <a:prstGeom prst="roundRect">
            <a:avLst>
              <a:gd name="adj" fmla="val 3449"/>
            </a:avLst>
          </a:prstGeom>
          <a:solidFill>
            <a:schemeClr val="tx1"/>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use and effect statements">
            <a:extLst>
              <a:ext uri="{FF2B5EF4-FFF2-40B4-BE49-F238E27FC236}">
                <a16:creationId xmlns:a16="http://schemas.microsoft.com/office/drawing/2014/main" id="{E2EFB904-5CA0-9A00-0EB5-C1921B1056EE}"/>
              </a:ext>
            </a:extLst>
          </p:cNvPr>
          <p:cNvPicPr>
            <a:picLocks noChangeAspect="1"/>
          </p:cNvPicPr>
          <p:nvPr/>
        </p:nvPicPr>
        <p:blipFill>
          <a:blip r:embed="rId3"/>
          <a:stretch>
            <a:fillRect/>
          </a:stretch>
        </p:blipFill>
        <p:spPr>
          <a:xfrm>
            <a:off x="1019137" y="733077"/>
            <a:ext cx="4708196" cy="2636590"/>
          </a:xfrm>
          <a:prstGeom prst="roundRect">
            <a:avLst>
              <a:gd name="adj" fmla="val 4207"/>
            </a:avLst>
          </a:prstGeom>
          <a:ln w="50800" cap="sq" cmpd="dbl">
            <a:noFill/>
            <a:miter lim="800000"/>
          </a:ln>
          <a:effectLst/>
        </p:spPr>
      </p:pic>
      <p:pic>
        <p:nvPicPr>
          <p:cNvPr id="4" name="Picture 3" descr="Effect Diagram (aka Ishikawa, Fishbone ...">
            <a:extLst>
              <a:ext uri="{FF2B5EF4-FFF2-40B4-BE49-F238E27FC236}">
                <a16:creationId xmlns:a16="http://schemas.microsoft.com/office/drawing/2014/main" id="{EB84F1A7-9DAC-9CAE-DD76-3951C0FED09F}"/>
              </a:ext>
            </a:extLst>
          </p:cNvPr>
          <p:cNvPicPr>
            <a:picLocks noChangeAspect="1"/>
          </p:cNvPicPr>
          <p:nvPr/>
        </p:nvPicPr>
        <p:blipFill>
          <a:blip r:embed="rId4"/>
          <a:stretch>
            <a:fillRect/>
          </a:stretch>
        </p:blipFill>
        <p:spPr>
          <a:xfrm>
            <a:off x="753267" y="3841842"/>
            <a:ext cx="5239935" cy="1920838"/>
          </a:xfrm>
          <a:prstGeom prst="roundRect">
            <a:avLst>
              <a:gd name="adj" fmla="val 4528"/>
            </a:avLst>
          </a:prstGeom>
          <a:ln w="50800" cap="sq" cmpd="dbl">
            <a:noFill/>
            <a:miter lim="800000"/>
          </a:ln>
          <a:effectLst/>
        </p:spPr>
      </p:pic>
      <p:sp>
        <p:nvSpPr>
          <p:cNvPr id="15" name="Content Placeholder 2">
            <a:extLst>
              <a:ext uri="{FF2B5EF4-FFF2-40B4-BE49-F238E27FC236}">
                <a16:creationId xmlns:a16="http://schemas.microsoft.com/office/drawing/2014/main" id="{1B4D8426-20C5-630E-80E5-EAB06B11CCD5}"/>
              </a:ext>
            </a:extLst>
          </p:cNvPr>
          <p:cNvSpPr>
            <a:spLocks noGrp="1"/>
          </p:cNvSpPr>
          <p:nvPr>
            <p:ph idx="1"/>
          </p:nvPr>
        </p:nvSpPr>
        <p:spPr>
          <a:xfrm>
            <a:off x="6624670" y="1690211"/>
            <a:ext cx="5186329" cy="4524323"/>
          </a:xfrm>
        </p:spPr>
        <p:txBody>
          <a:bodyPr>
            <a:normAutofit lnSpcReduction="10000"/>
          </a:bodyPr>
          <a:lstStyle/>
          <a:p>
            <a:pPr marL="0" indent="0">
              <a:lnSpc>
                <a:spcPct val="90000"/>
              </a:lnSpc>
              <a:buNone/>
            </a:pPr>
            <a:endParaRPr lang="en-GB" sz="1300" dirty="0">
              <a:latin typeface="Arial" panose="020B0604020202020204" pitchFamily="34" charset="0"/>
              <a:cs typeface="Arial" panose="020B0604020202020204" pitchFamily="34" charset="0"/>
            </a:endParaRPr>
          </a:p>
          <a:p>
            <a:pPr marL="457200" lvl="1" indent="0">
              <a:lnSpc>
                <a:spcPct val="90000"/>
              </a:lnSpc>
              <a:buNone/>
            </a:pPr>
            <a:r>
              <a:rPr lang="en-GB" dirty="0">
                <a:latin typeface="Arial" panose="020B0604020202020204" pitchFamily="34" charset="0"/>
                <a:cs typeface="Arial" panose="020B0604020202020204" pitchFamily="34" charset="0"/>
              </a:rPr>
              <a:t>The cause effect model is created to help people understand why something happens which is the cause and what happens because of it which is the effect.</a:t>
            </a:r>
          </a:p>
          <a:p>
            <a:pPr marL="457200" lvl="1" indent="0">
              <a:lnSpc>
                <a:spcPct val="90000"/>
              </a:lnSpc>
              <a:buNone/>
            </a:pPr>
            <a:r>
              <a:rPr lang="en-GB" dirty="0">
                <a:latin typeface="Arial" panose="020B0604020202020204" pitchFamily="34" charset="0"/>
                <a:cs typeface="Arial" panose="020B0604020202020204" pitchFamily="34" charset="0"/>
              </a:rPr>
              <a:t>This method is used to help get to the root of the problem so that the company can figure out what the underlying problem is.</a:t>
            </a:r>
          </a:p>
          <a:p>
            <a:pPr marL="457200" lvl="1" indent="0">
              <a:lnSpc>
                <a:spcPct val="90000"/>
              </a:lnSpc>
              <a:buNone/>
            </a:pPr>
            <a:r>
              <a:rPr lang="en-GB" dirty="0">
                <a:latin typeface="Arial" panose="020B0604020202020204" pitchFamily="34" charset="0"/>
                <a:cs typeface="Arial" panose="020B0604020202020204" pitchFamily="34" charset="0"/>
              </a:rPr>
              <a:t>This is used in business to help them stay on top of their sales and stocks.</a:t>
            </a:r>
          </a:p>
          <a:p>
            <a:pPr marL="457200" lvl="1" indent="0">
              <a:lnSpc>
                <a:spcPct val="90000"/>
              </a:lnSpc>
              <a:buNone/>
            </a:pPr>
            <a:r>
              <a:rPr lang="en-GB" dirty="0">
                <a:latin typeface="Arial" panose="020B0604020202020204" pitchFamily="34" charset="0"/>
                <a:cs typeface="Arial" panose="020B0604020202020204" pitchFamily="34" charset="0"/>
              </a:rPr>
              <a:t>Benefits of the model are that it helps companies to see everything clearly so that they can get to the problem before it becomes an issue.</a:t>
            </a:r>
          </a:p>
          <a:p>
            <a:pPr marL="457200" lvl="1" indent="0">
              <a:lnSpc>
                <a:spcPct val="90000"/>
              </a:lnSpc>
              <a:buNone/>
            </a:pPr>
            <a:r>
              <a:rPr lang="en-GB" dirty="0">
                <a:latin typeface="Arial" panose="020B0604020202020204" pitchFamily="34" charset="0"/>
                <a:cs typeface="Arial" panose="020B0604020202020204" pitchFamily="34" charset="0"/>
              </a:rPr>
              <a:t>The criticisms of this model are that it is difficult to prove causation as there can be many causes to a problem and may not just be the one issue that the model is providing.</a:t>
            </a:r>
          </a:p>
          <a:p>
            <a:pPr marL="457200" lvl="1" indent="0">
              <a:lnSpc>
                <a:spcPct val="90000"/>
              </a:lnSpc>
              <a:buNone/>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endParaRPr lang="en-GB" dirty="0"/>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solidFill>
                  <a:srgbClr val="FF0000"/>
                </a:solidFill>
                <a:latin typeface="Arial" panose="020B0604020202020204" pitchFamily="34" charset="0"/>
                <a:cs typeface="Arial" panose="020B0604020202020204" pitchFamily="34" charset="0"/>
              </a:rPr>
              <a:t>25% decrease</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10" name="TextBox 9">
            <a:extLst>
              <a:ext uri="{FF2B5EF4-FFF2-40B4-BE49-F238E27FC236}">
                <a16:creationId xmlns:a16="http://schemas.microsoft.com/office/drawing/2014/main" id="{29429D13-7DFA-2640-A0EB-38904370D08A}"/>
              </a:ext>
            </a:extLst>
          </p:cNvPr>
          <p:cNvSpPr txBox="1"/>
          <p:nvPr/>
        </p:nvSpPr>
        <p:spPr>
          <a:xfrm>
            <a:off x="423961" y="2105505"/>
            <a:ext cx="1466092" cy="954107"/>
          </a:xfrm>
          <a:prstGeom prst="rect">
            <a:avLst/>
          </a:prstGeom>
          <a:noFill/>
        </p:spPr>
        <p:txBody>
          <a:bodyPr wrap="square" rtlCol="0">
            <a:spAutoFit/>
          </a:bodyPr>
          <a:lstStyle/>
          <a:p>
            <a:r>
              <a:rPr lang="en-GB" sz="1400" dirty="0">
                <a:solidFill>
                  <a:srgbClr val="FF0000"/>
                </a:solidFill>
              </a:rPr>
              <a:t>Operating procedure </a:t>
            </a:r>
          </a:p>
          <a:p>
            <a:r>
              <a:rPr lang="en-GB" sz="1400" dirty="0">
                <a:solidFill>
                  <a:srgbClr val="FF0000"/>
                </a:solidFill>
              </a:rPr>
              <a:t>Route to work </a:t>
            </a:r>
          </a:p>
          <a:p>
            <a:r>
              <a:rPr lang="en-GB" sz="1400" dirty="0">
                <a:solidFill>
                  <a:srgbClr val="FF0000"/>
                </a:solidFill>
              </a:rPr>
              <a:t>Distance to work</a:t>
            </a:r>
          </a:p>
        </p:txBody>
      </p:sp>
      <p:sp>
        <p:nvSpPr>
          <p:cNvPr id="11" name="TextBox 10">
            <a:extLst>
              <a:ext uri="{FF2B5EF4-FFF2-40B4-BE49-F238E27FC236}">
                <a16:creationId xmlns:a16="http://schemas.microsoft.com/office/drawing/2014/main" id="{76F1585F-F5DA-3133-02F2-2C8C0122FD49}"/>
              </a:ext>
            </a:extLst>
          </p:cNvPr>
          <p:cNvSpPr txBox="1"/>
          <p:nvPr/>
        </p:nvSpPr>
        <p:spPr>
          <a:xfrm>
            <a:off x="506370" y="3639854"/>
            <a:ext cx="1658304" cy="954107"/>
          </a:xfrm>
          <a:prstGeom prst="rect">
            <a:avLst/>
          </a:prstGeom>
          <a:noFill/>
        </p:spPr>
        <p:txBody>
          <a:bodyPr wrap="square" rtlCol="0">
            <a:spAutoFit/>
          </a:bodyPr>
          <a:lstStyle/>
          <a:p>
            <a:r>
              <a:rPr lang="en-GB" sz="1400" dirty="0">
                <a:solidFill>
                  <a:srgbClr val="FF0000"/>
                </a:solidFill>
              </a:rPr>
              <a:t>Incorrect suppliers</a:t>
            </a:r>
          </a:p>
          <a:p>
            <a:r>
              <a:rPr lang="en-GB" sz="1400" dirty="0">
                <a:solidFill>
                  <a:srgbClr val="FF0000"/>
                </a:solidFill>
              </a:rPr>
              <a:t>Petrol </a:t>
            </a:r>
          </a:p>
          <a:p>
            <a:r>
              <a:rPr lang="en-GB" sz="1400" dirty="0">
                <a:solidFill>
                  <a:srgbClr val="FF0000"/>
                </a:solidFill>
              </a:rPr>
              <a:t>Clothes </a:t>
            </a:r>
          </a:p>
          <a:p>
            <a:r>
              <a:rPr lang="en-GB" sz="1400" dirty="0">
                <a:solidFill>
                  <a:srgbClr val="FF0000"/>
                </a:solidFill>
              </a:rPr>
              <a:t>breakfast </a:t>
            </a:r>
          </a:p>
        </p:txBody>
      </p:sp>
      <p:sp>
        <p:nvSpPr>
          <p:cNvPr id="14" name="TextBox 13">
            <a:extLst>
              <a:ext uri="{FF2B5EF4-FFF2-40B4-BE49-F238E27FC236}">
                <a16:creationId xmlns:a16="http://schemas.microsoft.com/office/drawing/2014/main" id="{3E0ACB1A-C161-F8E2-5802-DD40ACFDFBF9}"/>
              </a:ext>
            </a:extLst>
          </p:cNvPr>
          <p:cNvSpPr txBox="1"/>
          <p:nvPr/>
        </p:nvSpPr>
        <p:spPr>
          <a:xfrm>
            <a:off x="3417471" y="2251948"/>
            <a:ext cx="1737940" cy="923330"/>
          </a:xfrm>
          <a:prstGeom prst="rect">
            <a:avLst/>
          </a:prstGeom>
          <a:noFill/>
        </p:spPr>
        <p:txBody>
          <a:bodyPr wrap="square" rtlCol="0">
            <a:spAutoFit/>
          </a:bodyPr>
          <a:lstStyle/>
          <a:p>
            <a:r>
              <a:rPr lang="en-GB" dirty="0">
                <a:solidFill>
                  <a:srgbClr val="FF0000"/>
                </a:solidFill>
              </a:rPr>
              <a:t>Car </a:t>
            </a:r>
          </a:p>
          <a:p>
            <a:r>
              <a:rPr lang="en-GB" dirty="0">
                <a:solidFill>
                  <a:srgbClr val="FF0000"/>
                </a:solidFill>
              </a:rPr>
              <a:t>Train </a:t>
            </a:r>
          </a:p>
          <a:p>
            <a:r>
              <a:rPr lang="en-GB" dirty="0">
                <a:solidFill>
                  <a:srgbClr val="FF0000"/>
                </a:solidFill>
              </a:rPr>
              <a:t>Alarm clock</a:t>
            </a:r>
          </a:p>
        </p:txBody>
      </p:sp>
      <p:sp>
        <p:nvSpPr>
          <p:cNvPr id="17" name="TextBox 16">
            <a:extLst>
              <a:ext uri="{FF2B5EF4-FFF2-40B4-BE49-F238E27FC236}">
                <a16:creationId xmlns:a16="http://schemas.microsoft.com/office/drawing/2014/main" id="{304AE48D-2B6C-9FDE-28AE-8769CFF70F99}"/>
              </a:ext>
            </a:extLst>
          </p:cNvPr>
          <p:cNvSpPr txBox="1"/>
          <p:nvPr/>
        </p:nvSpPr>
        <p:spPr>
          <a:xfrm>
            <a:off x="6096000" y="3632901"/>
            <a:ext cx="3018643" cy="1077218"/>
          </a:xfrm>
          <a:prstGeom prst="rect">
            <a:avLst/>
          </a:prstGeom>
          <a:noFill/>
        </p:spPr>
        <p:txBody>
          <a:bodyPr wrap="square" rtlCol="0">
            <a:spAutoFit/>
          </a:bodyPr>
          <a:lstStyle/>
          <a:p>
            <a:r>
              <a:rPr lang="en-GB" sz="1600" dirty="0">
                <a:solidFill>
                  <a:srgbClr val="FF0000"/>
                </a:solidFill>
              </a:rPr>
              <a:t>Workplace conditions </a:t>
            </a:r>
          </a:p>
          <a:p>
            <a:r>
              <a:rPr lang="en-GB" sz="1600" dirty="0">
                <a:solidFill>
                  <a:srgbClr val="FF0000"/>
                </a:solidFill>
              </a:rPr>
              <a:t>Temperature </a:t>
            </a:r>
          </a:p>
          <a:p>
            <a:r>
              <a:rPr lang="en-GB" sz="1600" dirty="0">
                <a:solidFill>
                  <a:srgbClr val="FF0000"/>
                </a:solidFill>
              </a:rPr>
              <a:t>Lighting </a:t>
            </a:r>
          </a:p>
          <a:p>
            <a:r>
              <a:rPr lang="en-GB" sz="1600" dirty="0">
                <a:solidFill>
                  <a:srgbClr val="FF0000"/>
                </a:solidFill>
              </a:rPr>
              <a:t>Workplace layout </a:t>
            </a:r>
            <a:endParaRPr lang="en-GB" dirty="0">
              <a:solidFill>
                <a:srgbClr val="FF0000"/>
              </a:solidFill>
            </a:endParaRPr>
          </a:p>
        </p:txBody>
      </p:sp>
      <p:sp>
        <p:nvSpPr>
          <p:cNvPr id="19" name="TextBox 18">
            <a:extLst>
              <a:ext uri="{FF2B5EF4-FFF2-40B4-BE49-F238E27FC236}">
                <a16:creationId xmlns:a16="http://schemas.microsoft.com/office/drawing/2014/main" id="{20F01026-6D8C-8EA7-CCBB-5E856D48FF00}"/>
              </a:ext>
            </a:extLst>
          </p:cNvPr>
          <p:cNvSpPr txBox="1"/>
          <p:nvPr/>
        </p:nvSpPr>
        <p:spPr>
          <a:xfrm>
            <a:off x="3285100" y="3525390"/>
            <a:ext cx="1933437" cy="738664"/>
          </a:xfrm>
          <a:prstGeom prst="rect">
            <a:avLst/>
          </a:prstGeom>
          <a:noFill/>
        </p:spPr>
        <p:txBody>
          <a:bodyPr wrap="square" rtlCol="0">
            <a:spAutoFit/>
          </a:bodyPr>
          <a:lstStyle/>
          <a:p>
            <a:r>
              <a:rPr lang="en-GB" sz="1400" dirty="0">
                <a:solidFill>
                  <a:srgbClr val="FF0000"/>
                </a:solidFill>
                <a:latin typeface="Arial" panose="020B0604020202020204" pitchFamily="34" charset="0"/>
                <a:cs typeface="Arial" panose="020B0604020202020204" pitchFamily="34" charset="0"/>
              </a:rPr>
              <a:t>time on watch</a:t>
            </a:r>
          </a:p>
          <a:p>
            <a:r>
              <a:rPr lang="en-GB" sz="1400" dirty="0">
                <a:solidFill>
                  <a:srgbClr val="FF0000"/>
                </a:solidFill>
                <a:latin typeface="Arial" panose="020B0604020202020204" pitchFamily="34" charset="0"/>
                <a:cs typeface="Arial" panose="020B0604020202020204" pitchFamily="34" charset="0"/>
              </a:rPr>
              <a:t>Clocking in and out </a:t>
            </a:r>
          </a:p>
          <a:p>
            <a:r>
              <a:rPr lang="en-GB" sz="1400" dirty="0">
                <a:solidFill>
                  <a:srgbClr val="FF0000"/>
                </a:solidFill>
                <a:latin typeface="Arial" panose="020B0604020202020204" pitchFamily="34" charset="0"/>
                <a:cs typeface="Arial" panose="020B0604020202020204" pitchFamily="34" charset="0"/>
              </a:rPr>
              <a:t>Bonus / incentive  </a:t>
            </a:r>
            <a:endParaRPr lang="en-GB" dirty="0">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A1B0AB68-EA70-B407-713D-4D10933DD65C}"/>
              </a:ext>
            </a:extLst>
          </p:cNvPr>
          <p:cNvSpPr txBox="1"/>
          <p:nvPr/>
        </p:nvSpPr>
        <p:spPr>
          <a:xfrm>
            <a:off x="145081" y="229899"/>
            <a:ext cx="9007952" cy="584775"/>
          </a:xfrm>
          <a:prstGeom prst="rect">
            <a:avLst/>
          </a:prstGeom>
          <a:noFill/>
        </p:spPr>
        <p:txBody>
          <a:bodyPr wrap="square" rtlCol="0">
            <a:spAutoFit/>
          </a:bodyPr>
          <a:lstStyle/>
          <a:p>
            <a:r>
              <a:rPr lang="en-GB" sz="3200" b="1" i="1" u="sng" dirty="0">
                <a:solidFill>
                  <a:srgbClr val="FF0000"/>
                </a:solidFill>
              </a:rPr>
              <a:t>The fishbone Diagram </a:t>
            </a:r>
          </a:p>
        </p:txBody>
      </p:sp>
      <p:sp>
        <p:nvSpPr>
          <p:cNvPr id="21" name="TextBox 20">
            <a:extLst>
              <a:ext uri="{FF2B5EF4-FFF2-40B4-BE49-F238E27FC236}">
                <a16:creationId xmlns:a16="http://schemas.microsoft.com/office/drawing/2014/main" id="{26DD4D01-E9C8-E9E9-577E-233D447F883B}"/>
              </a:ext>
            </a:extLst>
          </p:cNvPr>
          <p:cNvSpPr txBox="1"/>
          <p:nvPr/>
        </p:nvSpPr>
        <p:spPr>
          <a:xfrm>
            <a:off x="6008956" y="2133056"/>
            <a:ext cx="1993900" cy="861774"/>
          </a:xfrm>
          <a:prstGeom prst="rect">
            <a:avLst/>
          </a:prstGeom>
          <a:noFill/>
        </p:spPr>
        <p:txBody>
          <a:bodyPr wrap="square" rtlCol="0">
            <a:spAutoFit/>
          </a:bodyPr>
          <a:lstStyle/>
          <a:p>
            <a:r>
              <a:rPr lang="en-GB" sz="1600" dirty="0">
                <a:solidFill>
                  <a:srgbClr val="FF0000"/>
                </a:solidFill>
              </a:rPr>
              <a:t>Children </a:t>
            </a:r>
          </a:p>
          <a:p>
            <a:r>
              <a:rPr lang="en-GB" sz="1600" dirty="0">
                <a:solidFill>
                  <a:srgbClr val="FF0000"/>
                </a:solidFill>
              </a:rPr>
              <a:t>Tired </a:t>
            </a:r>
          </a:p>
          <a:p>
            <a:r>
              <a:rPr lang="en-GB" sz="1600" dirty="0">
                <a:solidFill>
                  <a:srgbClr val="FF0000"/>
                </a:solidFill>
              </a:rPr>
              <a:t>Demotivated</a:t>
            </a:r>
          </a:p>
        </p:txBody>
      </p:sp>
    </p:spTree>
    <p:extLst>
      <p:ext uri="{BB962C8B-B14F-4D97-AF65-F5344CB8AC3E}">
        <p14:creationId xmlns:p14="http://schemas.microsoft.com/office/powerpoint/2010/main" val="642852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73886" y="283053"/>
            <a:ext cx="7978945" cy="1238541"/>
          </a:xfrm>
        </p:spPr>
        <p:txBody>
          <a:bodyPr>
            <a:normAutofit/>
          </a:bodyPr>
          <a:lstStyle/>
          <a:p>
            <a:pPr>
              <a:lnSpc>
                <a:spcPct val="90000"/>
              </a:lnSpc>
            </a:pPr>
            <a:r>
              <a:rPr lang="en-GB" sz="3300" b="1" u="sng" dirty="0">
                <a:latin typeface="Arial" panose="020B0604020202020204" pitchFamily="34" charset="0"/>
                <a:cs typeface="Arial" panose="020B0604020202020204" pitchFamily="34" charset="0"/>
              </a:rPr>
              <a:t> summary of your Key Findings </a:t>
            </a:r>
            <a:br>
              <a:rPr lang="en-GB" sz="3300" b="1" dirty="0">
                <a:latin typeface="Arial" panose="020B0604020202020204" pitchFamily="34" charset="0"/>
                <a:cs typeface="Arial" panose="020B0604020202020204" pitchFamily="34" charset="0"/>
              </a:rPr>
            </a:br>
            <a:endParaRPr lang="en-GB" sz="33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45721" y="1641430"/>
            <a:ext cx="5508370" cy="4398137"/>
          </a:xfrm>
        </p:spPr>
        <p:txBody>
          <a:bodyPr>
            <a:normAutofit fontScale="25000" lnSpcReduction="20000"/>
          </a:bodyPr>
          <a:lstStyle/>
          <a:p>
            <a:pPr>
              <a:lnSpc>
                <a:spcPct val="90000"/>
              </a:lnSpc>
            </a:pPr>
            <a:endParaRPr lang="en-GB" sz="2200" dirty="0">
              <a:latin typeface="Arial" panose="020B0604020202020204" pitchFamily="34" charset="0"/>
              <a:cs typeface="Arial" panose="020B0604020202020204" pitchFamily="34" charset="0"/>
            </a:endParaRPr>
          </a:p>
          <a:p>
            <a:pPr lvl="2">
              <a:lnSpc>
                <a:spcPct val="90000"/>
              </a:lnSpc>
            </a:pPr>
            <a:r>
              <a:rPr lang="en-GB" sz="5600" b="1" dirty="0">
                <a:latin typeface="Arial" panose="020B0604020202020204" pitchFamily="34" charset="0"/>
                <a:cs typeface="Arial" panose="020B0604020202020204" pitchFamily="34" charset="0"/>
              </a:rPr>
              <a:t>Key Finding 1</a:t>
            </a:r>
            <a:r>
              <a:rPr lang="en-GB" sz="5600" dirty="0">
                <a:latin typeface="Arial" panose="020B0604020202020204" pitchFamily="34" charset="0"/>
                <a:cs typeface="Arial" panose="020B0604020202020204" pitchFamily="34" charset="0"/>
              </a:rPr>
              <a:t>: Insight of problems Basil's bakery are facing – </a:t>
            </a:r>
          </a:p>
          <a:p>
            <a:pPr marL="914400" lvl="2" indent="0">
              <a:lnSpc>
                <a:spcPct val="90000"/>
              </a:lnSpc>
              <a:buNone/>
            </a:pPr>
            <a:r>
              <a:rPr lang="en-GB" sz="5600" dirty="0">
                <a:latin typeface="Arial" panose="020B0604020202020204" pitchFamily="34" charset="0"/>
                <a:cs typeface="Arial" panose="020B0604020202020204" pitchFamily="34" charset="0"/>
              </a:rPr>
              <a:t>The key problems basils bakery had been facing was due to the covid 19 pandemic ,there were less customers . So, there was less footfall in the shopping centre and basils bakery wasn’t making much profit . Prices have been raised and people are now working remotely.</a:t>
            </a:r>
          </a:p>
          <a:p>
            <a:pPr lvl="2">
              <a:lnSpc>
                <a:spcPct val="90000"/>
              </a:lnSpc>
            </a:pPr>
            <a:r>
              <a:rPr lang="en-GB" sz="5600" dirty="0">
                <a:latin typeface="Arial" panose="020B0604020202020204" pitchFamily="34" charset="0"/>
                <a:cs typeface="Arial" panose="020B0604020202020204" pitchFamily="34" charset="0"/>
              </a:rPr>
              <a:t> </a:t>
            </a:r>
            <a:r>
              <a:rPr lang="en-GB" sz="5600" b="1" dirty="0">
                <a:latin typeface="Arial" panose="020B0604020202020204" pitchFamily="34" charset="0"/>
                <a:cs typeface="Arial" panose="020B0604020202020204" pitchFamily="34" charset="0"/>
              </a:rPr>
              <a:t>Key Finding 2</a:t>
            </a:r>
            <a:r>
              <a:rPr lang="en-GB" sz="5600" dirty="0">
                <a:latin typeface="Arial" panose="020B0604020202020204" pitchFamily="34" charset="0"/>
                <a:cs typeface="Arial" panose="020B0604020202020204" pitchFamily="34" charset="0"/>
              </a:rPr>
              <a:t>: Critique of the Pestel framework – </a:t>
            </a:r>
          </a:p>
          <a:p>
            <a:pPr marL="914400" lvl="2" indent="0">
              <a:lnSpc>
                <a:spcPct val="90000"/>
              </a:lnSpc>
              <a:buNone/>
            </a:pPr>
            <a:r>
              <a:rPr lang="en-GB" sz="5600" dirty="0">
                <a:latin typeface="Arial" panose="020B0604020202020204" pitchFamily="34" charset="0"/>
                <a:cs typeface="Arial" panose="020B0604020202020204" pitchFamily="34" charset="0"/>
              </a:rPr>
              <a:t>From the Pestel framework critique , this method studies problems in the work place it has key external factors that are divided to get to the problem . This method helps senior management get to the root problem.</a:t>
            </a:r>
          </a:p>
          <a:p>
            <a:pPr lvl="2">
              <a:lnSpc>
                <a:spcPct val="90000"/>
              </a:lnSpc>
            </a:pPr>
            <a:r>
              <a:rPr lang="en-GB" sz="5600" b="1" dirty="0">
                <a:latin typeface="Arial" panose="020B0604020202020204" pitchFamily="34" charset="0"/>
                <a:cs typeface="Arial" panose="020B0604020202020204" pitchFamily="34" charset="0"/>
              </a:rPr>
              <a:t>Key Finding 3</a:t>
            </a:r>
            <a:r>
              <a:rPr lang="en-GB" sz="5600" dirty="0">
                <a:latin typeface="Arial" panose="020B0604020202020204" pitchFamily="34" charset="0"/>
                <a:cs typeface="Arial" panose="020B0604020202020204" pitchFamily="34" charset="0"/>
              </a:rPr>
              <a:t>: The fishbone diagram –</a:t>
            </a:r>
          </a:p>
          <a:p>
            <a:pPr marL="914400" lvl="2" indent="0">
              <a:lnSpc>
                <a:spcPct val="90000"/>
              </a:lnSpc>
              <a:buNone/>
            </a:pPr>
            <a:r>
              <a:rPr lang="en-GB" sz="5600" dirty="0">
                <a:latin typeface="Arial" panose="020B0604020202020204" pitchFamily="34" charset="0"/>
                <a:cs typeface="Arial" panose="020B0604020202020204" pitchFamily="34" charset="0"/>
              </a:rPr>
              <a:t>The fishbone diagram helps  companies get to the root problem , helps companies see the problem clearly.</a:t>
            </a:r>
          </a:p>
          <a:p>
            <a:pPr lvl="2">
              <a:lnSpc>
                <a:spcPct val="90000"/>
              </a:lnSpc>
            </a:pPr>
            <a:r>
              <a:rPr lang="en-GB" sz="5600" b="1" dirty="0">
                <a:latin typeface="Arial" panose="020B0604020202020204" pitchFamily="34" charset="0"/>
                <a:cs typeface="Arial" panose="020B0604020202020204" pitchFamily="34" charset="0"/>
              </a:rPr>
              <a:t>Key Finding 4</a:t>
            </a:r>
            <a:r>
              <a:rPr lang="en-GB" sz="5600" dirty="0">
                <a:latin typeface="Arial" panose="020B0604020202020204" pitchFamily="34" charset="0"/>
                <a:cs typeface="Arial" panose="020B0604020202020204" pitchFamily="34" charset="0"/>
              </a:rPr>
              <a:t>: The effect and cause model –</a:t>
            </a:r>
          </a:p>
          <a:p>
            <a:pPr marL="914400" lvl="2" indent="0">
              <a:lnSpc>
                <a:spcPct val="90000"/>
              </a:lnSpc>
              <a:buNone/>
            </a:pPr>
            <a:r>
              <a:rPr lang="en-GB" sz="5600" dirty="0">
                <a:latin typeface="Arial" panose="020B0604020202020204" pitchFamily="34" charset="0"/>
                <a:cs typeface="Arial" panose="020B0604020202020204" pitchFamily="34" charset="0"/>
              </a:rPr>
              <a:t>The effect and cause method helps to see the problem so companies can see what the problem is where the problem was started.</a:t>
            </a:r>
          </a:p>
          <a:p>
            <a:pPr marL="914400" lvl="2" indent="0">
              <a:lnSpc>
                <a:spcPct val="90000"/>
              </a:lnSpc>
              <a:buNone/>
            </a:pPr>
            <a:endParaRPr lang="en-GB" sz="5600" dirty="0">
              <a:latin typeface="Arial" panose="020B0604020202020204" pitchFamily="34" charset="0"/>
              <a:cs typeface="Arial" panose="020B0604020202020204" pitchFamily="34" charset="0"/>
            </a:endParaRPr>
          </a:p>
          <a:p>
            <a:pPr marL="0" indent="0">
              <a:lnSpc>
                <a:spcPct val="90000"/>
              </a:lnSpc>
              <a:buNone/>
            </a:pPr>
            <a:endParaRPr lang="en-GB" sz="5600" dirty="0">
              <a:latin typeface="Arial" panose="020B0604020202020204" pitchFamily="34" charset="0"/>
              <a:cs typeface="Arial" panose="020B0604020202020204" pitchFamily="34" charset="0"/>
            </a:endParaRPr>
          </a:p>
          <a:p>
            <a:pPr marL="0" indent="0">
              <a:lnSpc>
                <a:spcPct val="90000"/>
              </a:lnSpc>
              <a:buNone/>
            </a:pPr>
            <a:endParaRPr lang="en-GB" sz="1100" dirty="0">
              <a:latin typeface="Arial" panose="020B0604020202020204" pitchFamily="34" charset="0"/>
              <a:cs typeface="Arial" panose="020B0604020202020204" pitchFamily="34" charset="0"/>
            </a:endParaRPr>
          </a:p>
        </p:txBody>
      </p:sp>
      <p:grpSp>
        <p:nvGrpSpPr>
          <p:cNvPr id="11" name="Group 10">
            <a:extLst>
              <a:ext uri="{FF2B5EF4-FFF2-40B4-BE49-F238E27FC236}">
                <a16:creationId xmlns:a16="http://schemas.microsoft.com/office/drawing/2014/main" id="{06F75297-BF21-4AFA-8F10-FFE614E73B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2" name="Freeform 98">
              <a:extLst>
                <a:ext uri="{FF2B5EF4-FFF2-40B4-BE49-F238E27FC236}">
                  <a16:creationId xmlns:a16="http://schemas.microsoft.com/office/drawing/2014/main" id="{18555F56-5DBB-4045-AA8D-636B16B8B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B3FBB5F-161E-4BAC-BA14-05E565D978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4" name="Straight Connector 13">
                <a:extLst>
                  <a:ext uri="{FF2B5EF4-FFF2-40B4-BE49-F238E27FC236}">
                    <a16:creationId xmlns:a16="http://schemas.microsoft.com/office/drawing/2014/main" id="{A94E61AD-4ABD-4BE8-9386-9CBF126C53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37EFF94-0782-4C63-A3F9-AE452CBBF7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86E7FEB-95C3-4844-95C9-6D04C4DBE3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21FBD102-308A-419C-B165-4A575E52E5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F3C7B0C2-F2DD-4F12-8BD8-BC2CCD9817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CDD7F2E1-1968-4124-A0A3-AFE2FAC36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B85FA33-69E6-41AC-8ADA-7808A24014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431D6E3-2AC3-4958-B50A-4BE01D1C60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943742B-ADC9-4A56-A065-EC0BC53CC1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D626E13-14CC-45F7-8B51-609D12E055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51A96E-5571-4544-8AEF-CEEA18F3C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36996E7-4681-4DC2-9044-E1D565493A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35533F2-1CE6-4EEA-BF07-635F079859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7AB2B33F-D0D1-40B2-B16C-36D054FE64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27987FC-65B4-4980-BFF9-28AB3E5C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DFA483F-3B9B-48F0-82BE-099E54E3B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04006A4-C22D-4E6C-9DC7-00A3F20D58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5710051C-20FF-4232-806F-CCE0C48B27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D4BC00D-324A-441C-838A-CD115016FD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E35A6C5-D21D-4206-B915-E02DB851B3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1A0FFD8-7FE4-4C2B-AE58-2EF18CF175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2D38CB7-B6B0-42B2-BA32-608409D2E4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A6FD2B4-5BFB-4725-98CC-8BDF3283FF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AA9C973-41B2-4D5B-AAA5-3F55F7013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D5F3742-D6F5-4D89-910E-5ACBCBFBC2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61CFDA8-F885-4B03-B0BF-DAF30B6AF4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52B4AE4-F973-439B-9831-81A4C90198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B9A6F06-F356-4A2A-A5E1-370A039AA2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ABE4C93-0ECE-4635-90B0-4844275BF2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104F405-F523-4AD6-AED2-3EB18C0F6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F80768F-23C9-47E1-A5DF-EA9B0C8EFE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92804D0F-957E-4695-9723-59BD1B62B3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71CFFB65-AAEE-453C-B290-EF9AAB7E11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C84C0E15-FD22-4D5D-BED7-255BA5ED9B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DB360CA0-E777-4DC6-A0DF-B52133CA04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C388F61-2154-46AD-A7CA-0B5BBFBBD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6A41389-41F9-4A79-AC02-EDEE2B1ECD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D063121-C0BF-4ACF-9817-0A79B27855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F0B945F1-0D2C-4C0F-B79D-4E3A325867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CFDAAA2-E822-4BFE-88E1-685E73984B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7DA4534C-7B00-4579-95B1-0EE4578251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AAC5D63-3727-4532-97FC-D3FF64DEF9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5CDA1170-F598-4A9A-B913-612E3DC8CC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CA9C6514-59A3-4699-9F2A-1AF7C342FD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B4FD3DE3-7614-45A6-A0B5-B352E63446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5BDCAEBC-875C-49D7-8355-A1F140D326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EB87746E-EB69-488B-9F65-770A3F50EF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15FD7BA7-E0D8-4AF4-A9DC-0164E36138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ABC61137-2BBB-4A14-BEA6-8E021494BD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C7E9562-7729-482A-9DA4-B74FA0633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37FAFBF6-789C-43FF-9896-2DE63804C5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DFBF945C-CF1A-4DB6-9366-6FB0E8ADDB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C95D5773-1CCB-4CFC-8D55-5C2B7D48C3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BA310551-4128-42DE-B74E-0BEDAC9EC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A0F16E47-3C66-4166-8D8A-11A9D403B6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6008F8D-2A35-4B49-BC97-A203D6485C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CCF3EF75-EDD8-42E5-B796-A632303BC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B633011-A15F-40E1-B9FB-7AD21099A5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1718777B-6785-4649-A4D1-E2848A220E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1F7DE82-9B1B-4077-9278-23C8F8E841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F45352CB-320B-4B17-AE5E-24E56688E4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B327064A-8DD0-4C9A-9A1F-6DC9B8DFB3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7A275C01-136E-4214-BB04-261697CA5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BDDB0702-C677-4FBB-B948-F340A12974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E1D97AB3-60A8-48D3-A9EC-E47F1496C6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0386AC94-91D0-4458-86CB-06D4A477F8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53288AD9-67E7-45FC-B1EB-18DDFA0CA6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C4E648C9-777F-4DF7-B34D-68A2B6A623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A1DCA3C-15E1-40C5-92EE-BEB2D059DF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4A187750-2959-4832-9CB2-33CE656ADD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988B4D74-89FE-4E40-BFD8-3AA927E69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7CFB49B2-FEE4-417D-9501-30BAFB83C6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DEA18502-60F1-4864-8610-47CE6BAC51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E9671E6A-02D5-47E2-9CA9-B60F4F0D22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FA71F9FC-7750-4F92-8C8D-85CF1CD94C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022368E9-D43C-46F3-B63D-DDA88AC22D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A814BEE2-278D-4498-B7D9-5B4ABA6470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B0700A46-7C8D-4C76-BF68-237FB6340B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3" name="Group 92">
            <a:extLst>
              <a:ext uri="{FF2B5EF4-FFF2-40B4-BE49-F238E27FC236}">
                <a16:creationId xmlns:a16="http://schemas.microsoft.com/office/drawing/2014/main" id="{A75C7905-853B-476C-9277-DCB6F8136A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4" name="Freeform 17">
              <a:extLst>
                <a:ext uri="{FF2B5EF4-FFF2-40B4-BE49-F238E27FC236}">
                  <a16:creationId xmlns:a16="http://schemas.microsoft.com/office/drawing/2014/main" id="{AEB925DD-E6CB-4ACB-8800-694437F5C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6BC5BFD3-A78C-474A-932E-C0898E69C9D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6" name="Straight Connector 95">
                <a:extLst>
                  <a:ext uri="{FF2B5EF4-FFF2-40B4-BE49-F238E27FC236}">
                    <a16:creationId xmlns:a16="http://schemas.microsoft.com/office/drawing/2014/main" id="{BF5BC1E8-2CDC-46A5-AD7D-4A2F3E34D6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E7F430AF-BDF6-4505-B445-B3A98F6C90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6463FD69-8A76-4637-B46C-1ABF65C3B6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9FE7DDF-0589-4869-B2DB-D25786A665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36A1E25-2DBD-4185-9ACE-EFA672EA22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A736A05-BCA0-415D-A0EC-430BB7039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9DC19DB9-D552-44F4-8196-75A1A3414B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D0128E0A-5560-41EA-BB9A-3669442F25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5DCD07BC-0DB0-421C-9F8E-B0AD3350C9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02F1F14E-86C2-488B-B2F6-17CCD5260B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1DC14D3B-8E24-433A-A589-7F5BA69459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12E904EC-31A6-4344-A915-615B77949A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C95A58B-C7FF-4EC6-AEDD-B28E285ABF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D74B8186-F74B-4CFC-AFCE-C487006CCC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F322CCA1-BEF1-4868-9DCE-81F9D0AF06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89C42301-23DD-40D4-A36E-6DD814BA56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4244AA3D-8086-4172-8E73-430A015BC0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F1D43F5A-F065-4F22-ADFE-2D34ECD584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311A7292-681C-4C4A-B4D6-5292532E15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0F7547EA-3C49-4BE8-9FED-69733CC57F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C861C010-2521-4C41-A3AC-74B2295AE5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F2945A28-AE42-4BB2-9FC5-54A2D667D9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7120C232-A534-4652-A37F-7764DC2B1C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64766349-D1AB-47FB-AFAA-1B69C1E56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519C3C9D-3918-4F2C-A841-12920CAAFD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D27BC883-EF99-4085-87DB-CCD89D173E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04A8B297-A4DA-49F5-A65C-EBC6850DC9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909491B7-632F-4FA3-B97D-133593418D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B72F09C5-3928-463D-A215-1D9414D451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D1FFD5D3-B5C0-4AF6-A113-459FEB4460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958BD5F3-F157-4321-88BC-0611BF426B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0C0D7A00-0A35-45F5-96A8-06280270C4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46085EBD-C7D8-4DAB-8393-1210A83D5D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AE2D533E-37BE-4A28-BC02-A8CF059430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F1A4E0D1-EDBE-428A-9A41-BFCE0D0B4B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2B7A1A37-FC06-425C-B472-C472586AC4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8275F2A4-BEB2-4A32-933B-07FCB8279D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65484330-2D8C-46FE-A597-2FB5D35974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0E569EE5-D8FF-4C19-9103-354EA3DFBD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1269E338-B1D3-43A6-AA05-F8C4C35EE7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49492C0E-475D-4FCE-9028-B3991F6770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073707F9-A17A-4F31-8E49-229397C040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A2B2F28E-DE51-4D53-BFC7-14D585737F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E29366BC-A574-4766-811F-06B8027BE8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D787ADBD-0DC6-4A2C-969E-2B1C81B07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5B8254C2-66AF-4C8A-B37B-5B11D1DD05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E2474347-1482-4B5C-97AF-56AE4644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B275E645-1CDB-4576-99BA-74850580A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74ACB8AE-05ED-4027-968B-442CDD4597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1820246E-F9A1-470F-90D3-56A49915E2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8C4658F5-6CE7-4837-B935-239FA4B0FE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A5C2A28E-1908-4287-94C2-F6429D30AF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489FE141-CA38-44F0-BCAB-8FB6D01043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3865CB37-F7A4-4270-B6A3-43D591066D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C3D36D78-B7FA-4F67-B412-8BDBD92ED5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E1E8C391-6F27-4826-A839-70245CC8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7BB985E5-E688-4D1C-96FC-56FDE7D033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2D820633-FCFC-42B0-8882-4F521924BE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C32E1DC8-A12C-44B0-8D7B-6AFF1866698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C5822DD5-8027-45D3-AA21-A3DADF6B14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0AA2CA6B-9B90-4A31-AFCF-E0179B8CEF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C3C3A7A0-032D-46D9-925B-E296BD1579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0FB6B2A8-FF38-4928-A4B1-EE6F0CA3D7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8C3E3ADB-18C6-48B9-A8DF-2DB712D2DA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6739DEE9-E941-43C3-837A-2116EC3BFE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17B56327-0A17-4E2C-A4F8-1911DA8BAC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DF1A5526-002A-4EE7-974E-6C4D288BA2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DC7D7001-7BED-4933-BC36-F950CF502F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101100C-0D64-4414-AE4A-A14DC6592E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F85243C6-ECFC-4FB0-95F0-8AF83F9FE3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E20BB7F7-77D4-4E6B-BE0E-927CAB113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F477F1C3-CE05-4B9D-AE40-F25C6CAB0F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E7405C47-782C-4B4F-ABB4-260B4548D6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CDB828E-3592-499F-A4E8-C841560FBD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DCEAA55B-ADF9-486C-BA38-CD0495FA5F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BE0DBD9F-E572-457F-A7EC-660610B61D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91470CDA-EF94-43B7-96F0-FDFBF782C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CDF35891-D86E-422A-9A08-B59D638D25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75" name="Group 174">
            <a:extLst>
              <a:ext uri="{FF2B5EF4-FFF2-40B4-BE49-F238E27FC236}">
                <a16:creationId xmlns:a16="http://schemas.microsoft.com/office/drawing/2014/main" id="{E6773B96-B942-4B12-84FF-606AB7B02F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176" name="Freeform 183">
              <a:extLst>
                <a:ext uri="{FF2B5EF4-FFF2-40B4-BE49-F238E27FC236}">
                  <a16:creationId xmlns:a16="http://schemas.microsoft.com/office/drawing/2014/main" id="{33E1D0CD-C59A-434A-ADE4-124E687E09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7" name="Group 176">
              <a:extLst>
                <a:ext uri="{FF2B5EF4-FFF2-40B4-BE49-F238E27FC236}">
                  <a16:creationId xmlns:a16="http://schemas.microsoft.com/office/drawing/2014/main" id="{9EBCD157-1C29-4B67-8171-8E62664E9D9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78" name="Straight Connector 177">
                <a:extLst>
                  <a:ext uri="{FF2B5EF4-FFF2-40B4-BE49-F238E27FC236}">
                    <a16:creationId xmlns:a16="http://schemas.microsoft.com/office/drawing/2014/main" id="{284BC916-900D-40B3-A91C-C9ADC66FFC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8452BB49-F068-43C8-8D14-1A3182BFF1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495573A8-351C-43E7-8EB2-B22B6A3A94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E4CCC850-EE1B-4B94-82EE-FF0D8E8F11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C2B43863-1AC9-48C6-910E-A394EE417A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467FDE20-1B95-47CF-843D-51FD6F8061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4DFE0B46-7ACC-418C-A88A-E24B312D97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3CE0875A-A4DA-4976-9190-C258462C40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ECD60D72-7D1C-4C3C-AEC8-6F95C63DBB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84C60016-DBB3-4693-9FD1-4ED2F87910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A30965A8-76F1-4EE4-B603-5095E0AB8E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662359B3-D447-43F7-9E66-A9993315C5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443B2807-CD2D-4ACD-80F4-78418C8D27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454A1464-582B-4366-9189-DB35A986CC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32601D38-063D-451F-8749-4CEBD2EC17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98B202CB-F3B7-4B44-A00B-D610C11A9F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C0023578-7B42-4DE5-895E-880D984B2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7FE648CB-B402-4582-AAE0-56D026F9B3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01DAC03-3702-4E63-82CC-19399060C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D40C4A79-D50F-4281-B023-D0ED8D3D3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A29EEC41-94A2-4C57-A052-6F35060CBE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06E47F49-C9B3-4226-AD73-726BD664D6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88EDCD4F-ADDB-40CC-83D9-7D426417EC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5D99CB09-AF78-490A-BC4D-36A3FE9280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7A2BBEE3-7F6C-4407-8350-E0B74B08DA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4A9A84AB-AE4E-4132-863D-A89AD497A5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B9C64722-FF26-4EFC-8530-BB220ED73E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DF941800-F583-41BE-A527-16C29A3FD2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08B1D056-CF4B-4286-A145-27D963DD85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A88B2BD7-8F1A-4E58-96B2-FD1BEB86FC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61E2816E-6EA3-41EF-82DC-983B15D95F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11A8A264-635D-489B-B514-407D577CD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4C7129A7-9C0A-4E8C-A118-AC6634B2C3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4A091729-A8DC-4754-AE28-17E1CE790F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24A37570-77C1-4609-BB81-504AD6193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BCBC95CD-02EE-4A86-9F7A-AF5EDD7666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691F9105-9086-4E4C-8128-1F95D85FD9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B4B97E81-FAD8-4213-B23C-A1FAB43C5C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41954B4D-A4A0-43E9-944B-712BEFDD68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B51701A2-4218-4952-B333-946B291996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5BFDAC70-79E4-4503-8DF3-A90C61F8B3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CE8D564E-3AD1-4B8D-8B16-91015E32A9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E2ACF50D-09C1-4BD5-8313-828143C0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886930A5-7E2F-4114-94D0-2A14FD1FB8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BE1AABE6-863F-4B89-A37E-458BB4DE8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7445B54C-2E44-47AB-B6DF-FBFFBB2C9B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C5C6A4ED-5CD0-4E5D-A560-93F38D5C56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326F8863-3F65-44BB-9B37-822BCFAD75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1A7CFF09-5E7B-4226-B01B-96A286DCC2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546B4DB5-FBA8-4CFB-B36E-25157962D3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F44805B4-0470-4403-99ED-C2C182056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047D8E9C-8D78-4043-BAB2-172D67537C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1E28A2A1-337C-499C-8EE5-AAED364917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3B568380-4FF3-4B93-B877-FB524DF228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5A9B7FBD-BD2C-4248-A3A1-20E2D0D6DE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3D4D7B87-4FDD-4E3C-B863-CCF3E8E996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B94A6A91-8AFE-4343-8B8A-3D9CC8881E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566A6C54-C7BD-4B0F-8D6F-0A3D1EF88B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48458103-4DAB-45D1-80DF-2831742CA3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8800312A-2D54-41D6-A5CF-A37C09A6DE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FF748339-320A-4B79-AFD4-2C37343878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F9FAA65B-E769-461A-9A83-63FA8791F8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1444D154-2DF7-4455-9BF0-2FCC12AF14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7F23B6BF-ED9C-467E-BAA2-91EAAD6742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C3F282F1-8D9E-4B76-ABC1-BF81B2FE5F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D6A325DE-AB37-4242-A2D2-08648870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7653AD5E-8D74-49FC-83F7-433D4D553B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E98018C4-574F-4CB2-ADD9-CB6057496A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5109242E-D059-4164-8304-8DEC70EF83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2CE9920E-3C31-477D-8327-CEEB8759BF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375C153A-99BE-457F-A734-B7C8C2004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96A8974A-1E8B-4AD0-968C-D2AB29914D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709A0216-F8B5-458B-8DFD-F69F3EF834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C08AEA25-640D-4B41-95C0-B8B331F363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C72BEDEA-81DC-48E7-89D7-0810AD0085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00040E06-FF10-4A83-96BE-B586B5D7F1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DC1FFFC3-6FE1-4CEA-AC31-150FEDC14C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FAA4327E-5C20-44AD-87B7-38BC6D54B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descr="Travelcheapie's Deal Summary - Cartoon ...">
            <a:extLst>
              <a:ext uri="{FF2B5EF4-FFF2-40B4-BE49-F238E27FC236}">
                <a16:creationId xmlns:a16="http://schemas.microsoft.com/office/drawing/2014/main" id="{C581835E-B97D-350E-D4F4-9639D0A92A10}"/>
              </a:ext>
            </a:extLst>
          </p:cNvPr>
          <p:cNvPicPr>
            <a:picLocks noChangeAspect="1"/>
          </p:cNvPicPr>
          <p:nvPr/>
        </p:nvPicPr>
        <p:blipFill>
          <a:blip r:embed="rId3"/>
          <a:srcRect l="23735" r="1" b="1"/>
          <a:stretch>
            <a:fillRect/>
          </a:stretch>
        </p:blipFill>
        <p:spPr>
          <a:xfrm>
            <a:off x="5737075" y="2807469"/>
            <a:ext cx="3082890" cy="3013090"/>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6" name="Picture 5" descr="Businesswoman Explaining Analysis - Cartoon Businesswoman Giving Presentation PNG">
            <a:extLst>
              <a:ext uri="{FF2B5EF4-FFF2-40B4-BE49-F238E27FC236}">
                <a16:creationId xmlns:a16="http://schemas.microsoft.com/office/drawing/2014/main" id="{EF72FFC4-3406-A820-B638-ED59645C3726}"/>
              </a:ext>
            </a:extLst>
          </p:cNvPr>
          <p:cNvPicPr>
            <a:picLocks noChangeAspect="1"/>
          </p:cNvPicPr>
          <p:nvPr/>
        </p:nvPicPr>
        <p:blipFill>
          <a:blip r:embed="rId4"/>
          <a:srcRect t="3045" r="1" b="36921"/>
          <a:stretch>
            <a:fillRect/>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5" name="Picture 4" descr="Summary Cartoons and Comics - funny ...">
            <a:extLst>
              <a:ext uri="{FF2B5EF4-FFF2-40B4-BE49-F238E27FC236}">
                <a16:creationId xmlns:a16="http://schemas.microsoft.com/office/drawing/2014/main" id="{64BD1C96-3417-0287-555B-11D3FAD3DA2B}"/>
              </a:ext>
            </a:extLst>
          </p:cNvPr>
          <p:cNvPicPr>
            <a:picLocks noChangeAspect="1"/>
          </p:cNvPicPr>
          <p:nvPr/>
        </p:nvPicPr>
        <p:blipFill>
          <a:blip r:embed="rId5"/>
          <a:srcRect t="5335" r="2" b="19135"/>
          <a:stretch>
            <a:fillRect/>
          </a:stretch>
        </p:blipFill>
        <p:spPr>
          <a:xfrm>
            <a:off x="8575828" y="3680227"/>
            <a:ext cx="3616172" cy="3177773"/>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1037257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7713406" y="0"/>
            <a:ext cx="4478594" cy="726831"/>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pic>
        <p:nvPicPr>
          <p:cNvPr id="5" name="Picture 4" descr="Pen placed on top of a signature line">
            <a:extLst>
              <a:ext uri="{FF2B5EF4-FFF2-40B4-BE49-F238E27FC236}">
                <a16:creationId xmlns:a16="http://schemas.microsoft.com/office/drawing/2014/main" id="{9E518A34-11C1-D9CC-8139-41B81281569C}"/>
              </a:ext>
            </a:extLst>
          </p:cNvPr>
          <p:cNvPicPr>
            <a:picLocks noChangeAspect="1"/>
          </p:cNvPicPr>
          <p:nvPr/>
        </p:nvPicPr>
        <p:blipFill>
          <a:blip r:embed="rId3"/>
          <a:srcRect l="26487" r="-2" b="-2"/>
          <a:stretch>
            <a:fillRect/>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830636" y="1267038"/>
            <a:ext cx="4126901" cy="5309608"/>
          </a:xfrm>
        </p:spPr>
        <p:txBody>
          <a:bodyPr>
            <a:normAutofit fontScale="40000" lnSpcReduction="20000"/>
          </a:bodyPr>
          <a:lstStyle/>
          <a:p>
            <a:pPr>
              <a:lnSpc>
                <a:spcPct val="90000"/>
              </a:lnSpc>
            </a:pPr>
            <a:r>
              <a:rPr lang="en-GB" sz="2800" dirty="0">
                <a:latin typeface="Arial" panose="020B0604020202020204" pitchFamily="34" charset="0"/>
                <a:ea typeface="DengXian" panose="02010600030101010101" pitchFamily="2" charset="-122"/>
                <a:cs typeface="Arial" panose="020B0604020202020204" pitchFamily="34" charset="0"/>
              </a:rPr>
              <a:t>Routledge (2013) ,management institute of leadership ,fifth edition </a:t>
            </a:r>
          </a:p>
          <a:p>
            <a:pPr marL="0" indent="0">
              <a:lnSpc>
                <a:spcPct val="90000"/>
              </a:lnSpc>
              <a:buNone/>
            </a:pPr>
            <a:r>
              <a:rPr lang="en-GB" sz="2800" dirty="0">
                <a:latin typeface="Arial" panose="020B0604020202020204" pitchFamily="34" charset="0"/>
                <a:ea typeface="DengXian" panose="02010600030101010101" pitchFamily="2" charset="-122"/>
                <a:cs typeface="Arial" panose="020B0604020202020204" pitchFamily="34" charset="0"/>
                <a:hlinkClick r:id="rId4"/>
              </a:rPr>
              <a:t>https://www-vlebooks.com.uwtsd.idm.oclc.org/Product/Index/253239?page=0&amp;startBookmarkId=-1</a:t>
            </a:r>
            <a:endParaRPr lang="en-GB" sz="2800" dirty="0">
              <a:latin typeface="Arial" panose="020B0604020202020204" pitchFamily="34" charset="0"/>
              <a:ea typeface="DengXian" panose="02010600030101010101" pitchFamily="2" charset="-122"/>
              <a:cs typeface="Arial" panose="020B0604020202020204" pitchFamily="34" charset="0"/>
            </a:endParaRPr>
          </a:p>
          <a:p>
            <a:pPr marL="0" indent="0">
              <a:lnSpc>
                <a:spcPct val="90000"/>
              </a:lnSpc>
              <a:buNone/>
            </a:pPr>
            <a:endParaRPr lang="en-GB" sz="2800" dirty="0">
              <a:latin typeface="Arial" panose="020B0604020202020204" pitchFamily="34" charset="0"/>
              <a:ea typeface="DengXian" panose="02010600030101010101" pitchFamily="2" charset="-122"/>
              <a:cs typeface="Arial" panose="020B0604020202020204" pitchFamily="34" charset="0"/>
            </a:endParaRPr>
          </a:p>
          <a:p>
            <a:pPr>
              <a:lnSpc>
                <a:spcPct val="90000"/>
              </a:lnSpc>
            </a:pPr>
            <a:r>
              <a:rPr lang="en-GB" sz="2800" dirty="0">
                <a:latin typeface="Arial" panose="020B0604020202020204" pitchFamily="34" charset="0"/>
                <a:ea typeface="DengXian" panose="02010600030101010101" pitchFamily="2" charset="-122"/>
                <a:cs typeface="Arial" panose="020B0604020202020204" pitchFamily="34" charset="0"/>
              </a:rPr>
              <a:t>Brooks (2010), Pearson patience hall , 2</a:t>
            </a:r>
            <a:r>
              <a:rPr lang="en-GB" sz="2800" baseline="30000" dirty="0">
                <a:latin typeface="Arial" panose="020B0604020202020204" pitchFamily="34" charset="0"/>
                <a:ea typeface="DengXian" panose="02010600030101010101" pitchFamily="2" charset="-122"/>
                <a:cs typeface="Arial" panose="020B0604020202020204" pitchFamily="34" charset="0"/>
              </a:rPr>
              <a:t>nd</a:t>
            </a:r>
            <a:r>
              <a:rPr lang="en-GB" sz="2800" dirty="0">
                <a:latin typeface="Arial" panose="020B0604020202020204" pitchFamily="34" charset="0"/>
                <a:ea typeface="DengXian" panose="02010600030101010101" pitchFamily="2" charset="-122"/>
                <a:cs typeface="Arial" panose="020B0604020202020204" pitchFamily="34" charset="0"/>
              </a:rPr>
              <a:t> edition </a:t>
            </a:r>
          </a:p>
          <a:p>
            <a:pPr marL="0" indent="0">
              <a:lnSpc>
                <a:spcPct val="90000"/>
              </a:lnSpc>
              <a:buNone/>
            </a:pPr>
            <a:r>
              <a:rPr lang="en-GB" sz="2800" dirty="0">
                <a:latin typeface="Arial" panose="020B0604020202020204" pitchFamily="34" charset="0"/>
                <a:ea typeface="DengXian" panose="02010600030101010101" pitchFamily="2" charset="-122"/>
                <a:cs typeface="Arial" panose="020B0604020202020204" pitchFamily="34" charset="0"/>
                <a:hlinkClick r:id="rId5"/>
              </a:rPr>
              <a:t>https://www-vlebooks-com.uwtsd.idm.oclc.org/Product/Index/303826?page=0&amp;startBookmarkId=-1</a:t>
            </a:r>
            <a:endParaRPr lang="en-GB" sz="2800" dirty="0">
              <a:latin typeface="Arial" panose="020B0604020202020204" pitchFamily="34" charset="0"/>
              <a:ea typeface="DengXian" panose="02010600030101010101" pitchFamily="2" charset="-122"/>
              <a:cs typeface="Arial" panose="020B0604020202020204" pitchFamily="34" charset="0"/>
            </a:endParaRPr>
          </a:p>
          <a:p>
            <a:pPr>
              <a:lnSpc>
                <a:spcPct val="90000"/>
              </a:lnSpc>
            </a:pPr>
            <a:endParaRPr lang="en-GB" sz="3100" dirty="0">
              <a:latin typeface="Arial" panose="020B0604020202020204" pitchFamily="34" charset="0"/>
              <a:ea typeface="DengXian" panose="02010600030101010101" pitchFamily="2" charset="-122"/>
              <a:cs typeface="Arial" panose="020B0604020202020204" pitchFamily="34" charset="0"/>
            </a:endParaRPr>
          </a:p>
          <a:p>
            <a:pPr>
              <a:lnSpc>
                <a:spcPct val="90000"/>
              </a:lnSpc>
            </a:pPr>
            <a:r>
              <a:rPr lang="en-GB" sz="2800" dirty="0">
                <a:latin typeface="Arial" panose="020B0604020202020204" pitchFamily="34" charset="0"/>
                <a:ea typeface="DengXian" panose="02010600030101010101" pitchFamily="2" charset="-122"/>
                <a:cs typeface="Arial" panose="020B0604020202020204" pitchFamily="34" charset="0"/>
              </a:rPr>
              <a:t>Sproull (2018) , </a:t>
            </a:r>
            <a:r>
              <a:rPr lang="en-GB" sz="2800" dirty="0" err="1">
                <a:latin typeface="Arial" panose="020B0604020202020204" pitchFamily="34" charset="0"/>
                <a:ea typeface="DengXian" panose="02010600030101010101" pitchFamily="2" charset="-122"/>
                <a:cs typeface="Arial" panose="020B0604020202020204" pitchFamily="34" charset="0"/>
              </a:rPr>
              <a:t>economics,finance,business</a:t>
            </a:r>
            <a:r>
              <a:rPr lang="en-GB" sz="2800" dirty="0">
                <a:latin typeface="Arial" panose="020B0604020202020204" pitchFamily="34" charset="0"/>
                <a:ea typeface="DengXian" panose="02010600030101010101" pitchFamily="2" charset="-122"/>
                <a:cs typeface="Arial" panose="020B0604020202020204" pitchFamily="34" charset="0"/>
              </a:rPr>
              <a:t> and </a:t>
            </a:r>
            <a:r>
              <a:rPr lang="en-GB" sz="2800" dirty="0" err="1">
                <a:latin typeface="Arial" panose="020B0604020202020204" pitchFamily="34" charset="0"/>
                <a:ea typeface="DengXian" panose="02010600030101010101" pitchFamily="2" charset="-122"/>
                <a:cs typeface="Arial" panose="020B0604020202020204" pitchFamily="34" charset="0"/>
              </a:rPr>
              <a:t>industry,engineering</a:t>
            </a:r>
            <a:r>
              <a:rPr lang="en-GB" sz="2800" dirty="0">
                <a:latin typeface="Arial" panose="020B0604020202020204" pitchFamily="34" charset="0"/>
                <a:ea typeface="DengXian" panose="02010600030101010101" pitchFamily="2" charset="-122"/>
                <a:cs typeface="Arial" panose="020B0604020202020204" pitchFamily="34" charset="0"/>
              </a:rPr>
              <a:t> and technology,1</a:t>
            </a:r>
            <a:r>
              <a:rPr lang="en-GB" sz="2800" baseline="30000" dirty="0">
                <a:latin typeface="Arial" panose="020B0604020202020204" pitchFamily="34" charset="0"/>
                <a:ea typeface="DengXian" panose="02010600030101010101" pitchFamily="2" charset="-122"/>
                <a:cs typeface="Arial" panose="020B0604020202020204" pitchFamily="34" charset="0"/>
              </a:rPr>
              <a:t>st</a:t>
            </a:r>
            <a:r>
              <a:rPr lang="en-GB" sz="2800" dirty="0">
                <a:latin typeface="Arial" panose="020B0604020202020204" pitchFamily="34" charset="0"/>
                <a:ea typeface="DengXian" panose="02010600030101010101" pitchFamily="2" charset="-122"/>
                <a:cs typeface="Arial" panose="020B0604020202020204" pitchFamily="34" charset="0"/>
              </a:rPr>
              <a:t> </a:t>
            </a:r>
            <a:r>
              <a:rPr lang="en-GB" sz="2800" dirty="0" err="1">
                <a:latin typeface="Arial" panose="020B0604020202020204" pitchFamily="34" charset="0"/>
                <a:ea typeface="DengXian" panose="02010600030101010101" pitchFamily="2" charset="-122"/>
                <a:cs typeface="Arial" panose="020B0604020202020204" pitchFamily="34" charset="0"/>
              </a:rPr>
              <a:t>editition</a:t>
            </a:r>
            <a:endParaRPr lang="en-GB" sz="2800" dirty="0">
              <a:latin typeface="Arial" panose="020B0604020202020204" pitchFamily="34" charset="0"/>
              <a:ea typeface="DengXian" panose="02010600030101010101" pitchFamily="2" charset="-122"/>
              <a:cs typeface="Arial" panose="020B0604020202020204" pitchFamily="34" charset="0"/>
            </a:endParaRPr>
          </a:p>
          <a:p>
            <a:pPr marL="0" indent="0">
              <a:lnSpc>
                <a:spcPct val="90000"/>
              </a:lnSpc>
              <a:buNone/>
            </a:pPr>
            <a:r>
              <a:rPr lang="en-GB" sz="2800" dirty="0">
                <a:latin typeface="Arial" panose="020B0604020202020204" pitchFamily="34" charset="0"/>
                <a:ea typeface="DengXian" panose="02010600030101010101" pitchFamily="2" charset="-122"/>
                <a:cs typeface="Arial" panose="020B0604020202020204" pitchFamily="34" charset="0"/>
                <a:hlinkClick r:id="rId6"/>
              </a:rPr>
              <a:t>https://www.taylorfrancis.com/books/mono/10.4324/9781351116268/problem-solving-problem-prevention-decision-making-guide-bob-sproull</a:t>
            </a:r>
            <a:endParaRPr lang="en-GB" sz="2800" dirty="0">
              <a:latin typeface="Arial" panose="020B0604020202020204" pitchFamily="34" charset="0"/>
              <a:ea typeface="DengXian" panose="02010600030101010101" pitchFamily="2" charset="-122"/>
              <a:cs typeface="Arial" panose="020B0604020202020204" pitchFamily="34" charset="0"/>
            </a:endParaRPr>
          </a:p>
          <a:p>
            <a:pPr marL="0" indent="0">
              <a:lnSpc>
                <a:spcPct val="90000"/>
              </a:lnSpc>
              <a:buNone/>
            </a:pPr>
            <a:endParaRPr lang="en-GB" sz="3100" dirty="0">
              <a:latin typeface="Arial" panose="020B0604020202020204" pitchFamily="34" charset="0"/>
              <a:ea typeface="DengXian" panose="02010600030101010101" pitchFamily="2" charset="-122"/>
              <a:cs typeface="Arial" panose="020B0604020202020204" pitchFamily="34" charset="0"/>
            </a:endParaRPr>
          </a:p>
          <a:p>
            <a:pPr>
              <a:lnSpc>
                <a:spcPct val="90000"/>
              </a:lnSpc>
            </a:pPr>
            <a:r>
              <a:rPr lang="en-GB" sz="2800" dirty="0"/>
              <a:t>"Creative problem solving for managers : developing skills for decision making and innovation". Proctor, Tony. (2014), pp 256-285, tbc, Routledge</a:t>
            </a:r>
          </a:p>
          <a:p>
            <a:pPr marL="0" indent="0">
              <a:lnSpc>
                <a:spcPct val="90000"/>
              </a:lnSpc>
              <a:buNone/>
            </a:pPr>
            <a:r>
              <a:rPr lang="en-GB" sz="2800" dirty="0">
                <a:latin typeface="Arial" panose="020B0604020202020204" pitchFamily="34" charset="0"/>
                <a:ea typeface="DengXian" panose="02010600030101010101" pitchFamily="2" charset="-122"/>
                <a:cs typeface="Arial" panose="020B0604020202020204" pitchFamily="34" charset="0"/>
                <a:hlinkClick r:id="rId7"/>
              </a:rPr>
              <a:t>https://contentstore-cla-co-uk.uwtsd.idm.oclc.org/secure/link?id=01e6977e-cb93-f011-98e4-c1be58820e42&amp;ezproxy=true</a:t>
            </a:r>
            <a:endParaRPr lang="en-GB" sz="2800" dirty="0">
              <a:latin typeface="Arial" panose="020B0604020202020204" pitchFamily="34" charset="0"/>
              <a:ea typeface="DengXian" panose="02010600030101010101" pitchFamily="2" charset="-122"/>
              <a:cs typeface="Arial" panose="020B0604020202020204" pitchFamily="34" charset="0"/>
            </a:endParaRPr>
          </a:p>
          <a:p>
            <a:pPr marL="0" indent="0">
              <a:lnSpc>
                <a:spcPct val="90000"/>
              </a:lnSpc>
              <a:buNone/>
            </a:pPr>
            <a:endParaRPr lang="en-GB" sz="2800" dirty="0">
              <a:latin typeface="Arial" panose="020B0604020202020204" pitchFamily="34" charset="0"/>
              <a:ea typeface="DengXian" panose="02010600030101010101" pitchFamily="2" charset="-122"/>
              <a:cs typeface="Arial" panose="020B0604020202020204" pitchFamily="34" charset="0"/>
            </a:endParaRPr>
          </a:p>
          <a:p>
            <a:pPr>
              <a:lnSpc>
                <a:spcPct val="90000"/>
              </a:lnSpc>
            </a:pPr>
            <a:r>
              <a:rPr lang="en-GB" sz="2800" dirty="0">
                <a:latin typeface="Arial" panose="020B0604020202020204" pitchFamily="34" charset="0"/>
                <a:ea typeface="DengXian" panose="02010600030101010101" pitchFamily="2" charset="-122"/>
                <a:cs typeface="Arial" panose="020B0604020202020204" pitchFamily="34" charset="0"/>
              </a:rPr>
              <a:t>Adair, page (2022) , creating success series , 5</a:t>
            </a:r>
            <a:r>
              <a:rPr lang="en-GB" sz="2800" baseline="30000" dirty="0">
                <a:latin typeface="Arial" panose="020B0604020202020204" pitchFamily="34" charset="0"/>
                <a:ea typeface="DengXian" panose="02010600030101010101" pitchFamily="2" charset="-122"/>
                <a:cs typeface="Arial" panose="020B0604020202020204" pitchFamily="34" charset="0"/>
              </a:rPr>
              <a:t>th</a:t>
            </a:r>
            <a:r>
              <a:rPr lang="en-GB" sz="2800" dirty="0">
                <a:latin typeface="Arial" panose="020B0604020202020204" pitchFamily="34" charset="0"/>
                <a:ea typeface="DengXian" panose="02010600030101010101" pitchFamily="2" charset="-122"/>
                <a:cs typeface="Arial" panose="020B0604020202020204" pitchFamily="34" charset="0"/>
              </a:rPr>
              <a:t> edition</a:t>
            </a:r>
          </a:p>
          <a:p>
            <a:pPr marL="0" indent="0">
              <a:lnSpc>
                <a:spcPct val="90000"/>
              </a:lnSpc>
              <a:buNone/>
            </a:pPr>
            <a:r>
              <a:rPr lang="en-GB" sz="2800" dirty="0">
                <a:latin typeface="Arial" panose="020B0604020202020204" pitchFamily="34" charset="0"/>
                <a:ea typeface="DengXian" panose="02010600030101010101" pitchFamily="2" charset="-122"/>
                <a:cs typeface="Arial" panose="020B0604020202020204" pitchFamily="34" charset="0"/>
              </a:rPr>
              <a:t>https://www-vlebooks-com.uwtsd.idm.oclc.org/Product/Index/2826652?page=0&amp;startBookmarkId=-1</a:t>
            </a:r>
          </a:p>
          <a:p>
            <a:pPr>
              <a:lnSpc>
                <a:spcPct val="90000"/>
              </a:lnSpc>
            </a:pPr>
            <a:endParaRPr lang="en-GB" sz="1400" dirty="0">
              <a:latin typeface="Arial" panose="020B0604020202020204" pitchFamily="34" charset="0"/>
              <a:ea typeface="DengXian" panose="02010600030101010101" pitchFamily="2" charset="-122"/>
              <a:cs typeface="Arial" panose="020B0604020202020204" pitchFamily="34" charset="0"/>
            </a:endParaRPr>
          </a:p>
          <a:p>
            <a:pPr>
              <a:lnSpc>
                <a:spcPct val="90000"/>
              </a:lnSpc>
            </a:pPr>
            <a:endParaRPr lang="en-GB" sz="1400" dirty="0">
              <a:latin typeface="Arial" panose="020B0604020202020204" pitchFamily="34" charset="0"/>
              <a:ea typeface="DengXian" panose="02010600030101010101" pitchFamily="2" charset="-122"/>
              <a:cs typeface="Arial" panose="020B0604020202020204" pitchFamily="34" charset="0"/>
            </a:endParaRPr>
          </a:p>
          <a:p>
            <a:pPr>
              <a:lnSpc>
                <a:spcPct val="90000"/>
              </a:lnSpc>
            </a:pPr>
            <a:endParaRPr lang="en-GB" sz="1400" dirty="0">
              <a:latin typeface="Arial" panose="020B0604020202020204" pitchFamily="34" charset="0"/>
              <a:ea typeface="DengXian" panose="02010600030101010101" pitchFamily="2" charset="-122"/>
              <a:cs typeface="Arial" panose="020B0604020202020204" pitchFamily="34" charset="0"/>
            </a:endParaRPr>
          </a:p>
          <a:p>
            <a:pPr marL="0" indent="0">
              <a:lnSpc>
                <a:spcPct val="90000"/>
              </a:lnSpc>
              <a:buNone/>
            </a:pPr>
            <a:endParaRPr lang="en-GB" sz="14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3839</TotalTime>
  <Words>1197</Words>
  <Application>Microsoft Office PowerPoint</Application>
  <PresentationFormat>Widescreen</PresentationFormat>
  <Paragraphs>155</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Celestial</vt:lpstr>
      <vt:lpstr>PowerPoint Presentation</vt:lpstr>
      <vt:lpstr> Overview of my presentation  </vt:lpstr>
      <vt:lpstr> an overview of Basil’s Bakery.  </vt:lpstr>
      <vt:lpstr> an insight into the problems Basil’s Bakery are facing</vt:lpstr>
      <vt:lpstr> a critique of the PESTEL Framework  </vt:lpstr>
      <vt:lpstr>   an application and discuss the information provided in your PESTEL Framework    </vt:lpstr>
      <vt:lpstr>Provide a critique of the Cause-and-Effect model </vt:lpstr>
      <vt:lpstr>PowerPoint Presentation</vt:lpstr>
      <vt:lpstr> summary of your Key Findings  </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Alisha Mahmood</cp:lastModifiedBy>
  <cp:revision>143</cp:revision>
  <dcterms:created xsi:type="dcterms:W3CDTF">2024-01-29T11:42:05Z</dcterms:created>
  <dcterms:modified xsi:type="dcterms:W3CDTF">2026-06-15T08:25:57Z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