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8"/>
  </p:notesMasterIdLst>
  <p:sldIdLst>
    <p:sldId id="266" r:id="rId7"/>
    <p:sldId id="267" r:id="rId8"/>
    <p:sldId id="268" r:id="rId9"/>
    <p:sldId id="269" r:id="rId10"/>
    <p:sldId id="270" r:id="rId11"/>
    <p:sldId id="275" r:id="rId12"/>
    <p:sldId id="276" r:id="rId13"/>
    <p:sldId id="277" r:id="rId14"/>
    <p:sldId id="272"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6327"/>
  </p:normalViewPr>
  <p:slideViewPr>
    <p:cSldViewPr snapToGrid="0" snapToObjects="1">
      <p:cViewPr varScale="1">
        <p:scale>
          <a:sx n="91" d="100"/>
          <a:sy n="91" d="100"/>
        </p:scale>
        <p:origin x="108"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66328-DB5D-435D-BB31-B3A77A663FDE}" type="datetimeFigureOut">
              <a:rPr lang="en-GB" smtClean="0"/>
              <a:t>05/07/2025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BF4BB-06DA-404D-97FF-6F5BB279AE4A}" type="slidenum">
              <a:rPr lang="en-GB" smtClean="0"/>
              <a:t>‹#›</a:t>
            </a:fld>
            <a:endParaRPr lang="en-GB"/>
          </a:p>
        </p:txBody>
      </p:sp>
    </p:spTree>
    <p:extLst>
      <p:ext uri="{BB962C8B-B14F-4D97-AF65-F5344CB8AC3E}">
        <p14:creationId xmlns:p14="http://schemas.microsoft.com/office/powerpoint/2010/main" val="1882465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7/5/2025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4.xml"/><Relationship Id="rId1" Type="http://schemas.openxmlformats.org/officeDocument/2006/relationships/video" Target="https://www.youtube.com/embed/1TSkkxu8on0?feature=oembe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A1B45-6B37-A4AF-E127-B1CC37E0A4F4}"/>
              </a:ext>
            </a:extLst>
          </p:cNvPr>
          <p:cNvSpPr txBox="1"/>
          <p:nvPr/>
        </p:nvSpPr>
        <p:spPr>
          <a:xfrm>
            <a:off x="1271751" y="537626"/>
            <a:ext cx="10815145" cy="4247317"/>
          </a:xfrm>
          <a:prstGeom prst="rect">
            <a:avLst/>
          </a:prstGeom>
          <a:noFill/>
        </p:spPr>
        <p:txBody>
          <a:bodyPr wrap="square">
            <a:spAutoFit/>
          </a:bodyPr>
          <a:lstStyle/>
          <a:p>
            <a:r>
              <a:rPr lang="en-GB" sz="5400" b="1" dirty="0">
                <a:solidFill>
                  <a:schemeClr val="bg1"/>
                </a:solidFill>
              </a:rPr>
              <a:t>BMHP6027_BIRM:</a:t>
            </a:r>
          </a:p>
          <a:p>
            <a:r>
              <a:rPr lang="en-GB" sz="5400" b="1" dirty="0">
                <a:solidFill>
                  <a:schemeClr val="bg1"/>
                </a:solidFill>
              </a:rPr>
              <a:t>Empowering the Older Person</a:t>
            </a:r>
          </a:p>
          <a:p>
            <a:r>
              <a:rPr lang="en-GB" sz="5400" b="1" dirty="0">
                <a:solidFill>
                  <a:schemeClr val="bg1"/>
                </a:solidFill>
              </a:rPr>
              <a:t>Week 8-Debates, Building Effective Arguments, and Exploring Debate Topics</a:t>
            </a:r>
          </a:p>
        </p:txBody>
      </p:sp>
    </p:spTree>
    <p:extLst>
      <p:ext uri="{BB962C8B-B14F-4D97-AF65-F5344CB8AC3E}">
        <p14:creationId xmlns:p14="http://schemas.microsoft.com/office/powerpoint/2010/main" val="3542310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772DD-55E8-94D5-68EB-C1812B25B537}"/>
              </a:ext>
            </a:extLst>
          </p:cNvPr>
          <p:cNvSpPr>
            <a:spLocks noGrp="1"/>
          </p:cNvSpPr>
          <p:nvPr>
            <p:ph type="title"/>
          </p:nvPr>
        </p:nvSpPr>
        <p:spPr/>
        <p:txBody>
          <a:bodyPr/>
          <a:lstStyle/>
          <a:p>
            <a:r>
              <a:rPr lang="en-GB" dirty="0"/>
              <a:t>What is a Debate</a:t>
            </a:r>
          </a:p>
        </p:txBody>
      </p:sp>
      <p:pic>
        <p:nvPicPr>
          <p:cNvPr id="4" name="Online Media 3" title="Debating skills - Introduction">
            <a:hlinkClick r:id="" action="ppaction://media"/>
            <a:extLst>
              <a:ext uri="{FF2B5EF4-FFF2-40B4-BE49-F238E27FC236}">
                <a16:creationId xmlns:a16="http://schemas.microsoft.com/office/drawing/2014/main" id="{9615B1E3-5FA6-23EF-1733-D7B738751763}"/>
              </a:ext>
            </a:extLst>
          </p:cNvPr>
          <p:cNvPicPr>
            <a:picLocks noGrp="1" noRot="1" noChangeAspect="1"/>
          </p:cNvPicPr>
          <p:nvPr>
            <p:ph idx="1"/>
            <a:videoFile r:link="rId1"/>
          </p:nvPr>
        </p:nvPicPr>
        <p:blipFill>
          <a:blip r:embed="rId3"/>
          <a:stretch>
            <a:fillRect/>
          </a:stretch>
        </p:blipFill>
        <p:spPr>
          <a:xfrm>
            <a:off x="2933700" y="1825625"/>
            <a:ext cx="6330950" cy="3576638"/>
          </a:xfrm>
          <a:prstGeom prst="rect">
            <a:avLst/>
          </a:prstGeom>
        </p:spPr>
      </p:pic>
    </p:spTree>
    <p:extLst>
      <p:ext uri="{BB962C8B-B14F-4D97-AF65-F5344CB8AC3E}">
        <p14:creationId xmlns:p14="http://schemas.microsoft.com/office/powerpoint/2010/main" val="314530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916B5-CB31-40F5-8C7C-57A97DADA8B0}"/>
              </a:ext>
            </a:extLst>
          </p:cNvPr>
          <p:cNvSpPr>
            <a:spLocks noGrp="1"/>
          </p:cNvSpPr>
          <p:nvPr>
            <p:ph type="title"/>
          </p:nvPr>
        </p:nvSpPr>
        <p:spPr/>
        <p:txBody>
          <a:bodyPr/>
          <a:lstStyle/>
          <a:p>
            <a:r>
              <a:rPr lang="en-GB" dirty="0"/>
              <a:t>What Is a Debate?</a:t>
            </a:r>
          </a:p>
        </p:txBody>
      </p:sp>
      <p:sp>
        <p:nvSpPr>
          <p:cNvPr id="4" name="Rectangle 1">
            <a:extLst>
              <a:ext uri="{FF2B5EF4-FFF2-40B4-BE49-F238E27FC236}">
                <a16:creationId xmlns:a16="http://schemas.microsoft.com/office/drawing/2014/main" id="{28190FD1-97EA-A566-FA2D-7664FD769C8D}"/>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Formal, timed exchange of opposing viewpoints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Aims to </a:t>
            </a:r>
            <a:r>
              <a:rPr kumimoji="0" lang="en-US" altLang="en-US" sz="1800" b="1" i="0" u="none" strike="noStrike" cap="none" normalizeH="0" baseline="0">
                <a:ln>
                  <a:noFill/>
                </a:ln>
                <a:solidFill>
                  <a:schemeClr val="tx1"/>
                </a:solidFill>
                <a:effectLst/>
                <a:latin typeface="Arial" panose="020B0604020202020204" pitchFamily="34" charset="0"/>
              </a:rPr>
              <a:t>persuade</a:t>
            </a:r>
            <a:r>
              <a:rPr kumimoji="0" lang="en-US" altLang="en-US" sz="1800" b="0" i="0" u="none" strike="noStrike" cap="none" normalizeH="0" baseline="0">
                <a:ln>
                  <a:noFill/>
                </a:ln>
                <a:solidFill>
                  <a:schemeClr val="tx1"/>
                </a:solidFill>
                <a:effectLst/>
                <a:latin typeface="Arial" panose="020B0604020202020204" pitchFamily="34" charset="0"/>
              </a:rPr>
              <a:t> through evidence‑based reasoning, not emotion alone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Encourages critical thinking, listening, rebuttal, and synthesis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Mirrors academic writing skills: claim → evidence → analysis → conclusion</a:t>
            </a:r>
          </a:p>
        </p:txBody>
      </p:sp>
    </p:spTree>
    <p:extLst>
      <p:ext uri="{BB962C8B-B14F-4D97-AF65-F5344CB8AC3E}">
        <p14:creationId xmlns:p14="http://schemas.microsoft.com/office/powerpoint/2010/main" val="4224712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29D0-8E53-E891-4CE4-0458EB06D7E4}"/>
              </a:ext>
            </a:extLst>
          </p:cNvPr>
          <p:cNvSpPr>
            <a:spLocks noGrp="1"/>
          </p:cNvSpPr>
          <p:nvPr>
            <p:ph type="title"/>
          </p:nvPr>
        </p:nvSpPr>
        <p:spPr/>
        <p:txBody>
          <a:bodyPr/>
          <a:lstStyle/>
          <a:p>
            <a:r>
              <a:rPr lang="en-GB" b="1" dirty="0"/>
              <a:t>Why Debate in Health &amp; Social Care?</a:t>
            </a:r>
            <a:br>
              <a:rPr lang="en-GB" b="1" dirty="0"/>
            </a:br>
            <a:endParaRPr lang="en-GB" dirty="0"/>
          </a:p>
        </p:txBody>
      </p:sp>
      <p:sp>
        <p:nvSpPr>
          <p:cNvPr id="4" name="Rectangle 1">
            <a:extLst>
              <a:ext uri="{FF2B5EF4-FFF2-40B4-BE49-F238E27FC236}">
                <a16:creationId xmlns:a16="http://schemas.microsoft.com/office/drawing/2014/main" id="{12193EFC-FDC6-1DF0-D505-8BFC69E694B9}"/>
              </a:ext>
            </a:extLst>
          </p:cNvPr>
          <p:cNvSpPr>
            <a:spLocks noGrp="1" noChangeArrowheads="1"/>
          </p:cNvSpPr>
          <p:nvPr>
            <p:ph idx="1"/>
          </p:nvPr>
        </p:nvSpPr>
        <p:spPr bwMode="auto">
          <a:xfrm>
            <a:off x="358219" y="2274764"/>
            <a:ext cx="10751215"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Tests ability to interpret complex evidence fast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Reveals ethical tensions (equity, autonomy, cost)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Builds professional competencies: advocacy, diplomacy, public speaking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Arial" panose="020B0604020202020204" pitchFamily="34" charset="0"/>
              </a:rPr>
              <a:t>Prepares you to justify decisions to patients, families, regulators, funders</a:t>
            </a:r>
          </a:p>
        </p:txBody>
      </p:sp>
    </p:spTree>
    <p:extLst>
      <p:ext uri="{BB962C8B-B14F-4D97-AF65-F5344CB8AC3E}">
        <p14:creationId xmlns:p14="http://schemas.microsoft.com/office/powerpoint/2010/main" val="73070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7E2D7-01E8-3A54-B26E-6F324BCBC033}"/>
              </a:ext>
            </a:extLst>
          </p:cNvPr>
          <p:cNvSpPr>
            <a:spLocks noGrp="1"/>
          </p:cNvSpPr>
          <p:nvPr>
            <p:ph type="title"/>
          </p:nvPr>
        </p:nvSpPr>
        <p:spPr/>
        <p:txBody>
          <a:bodyPr/>
          <a:lstStyle/>
          <a:p>
            <a:r>
              <a:rPr lang="en-GB" dirty="0"/>
              <a:t>Building a Robust Argument (C‑E‑R)</a:t>
            </a:r>
          </a:p>
        </p:txBody>
      </p:sp>
      <p:graphicFrame>
        <p:nvGraphicFramePr>
          <p:cNvPr id="7" name="Content Placeholder 6">
            <a:extLst>
              <a:ext uri="{FF2B5EF4-FFF2-40B4-BE49-F238E27FC236}">
                <a16:creationId xmlns:a16="http://schemas.microsoft.com/office/drawing/2014/main" id="{CE211481-ED6D-B13E-B42D-0FB54FB65B65}"/>
              </a:ext>
            </a:extLst>
          </p:cNvPr>
          <p:cNvGraphicFramePr>
            <a:graphicFrameLocks noGrp="1"/>
          </p:cNvGraphicFramePr>
          <p:nvPr>
            <p:ph idx="1"/>
            <p:extLst>
              <p:ext uri="{D42A27DB-BD31-4B8C-83A1-F6EECF244321}">
                <p14:modId xmlns:p14="http://schemas.microsoft.com/office/powerpoint/2010/main" val="2429547746"/>
              </p:ext>
            </p:extLst>
          </p:nvPr>
        </p:nvGraphicFramePr>
        <p:xfrm>
          <a:off x="358775" y="2288064"/>
          <a:ext cx="11480799" cy="2651760"/>
        </p:xfrm>
        <a:graphic>
          <a:graphicData uri="http://schemas.openxmlformats.org/drawingml/2006/table">
            <a:tbl>
              <a:tblPr/>
              <a:tblGrid>
                <a:gridCol w="3826933">
                  <a:extLst>
                    <a:ext uri="{9D8B030D-6E8A-4147-A177-3AD203B41FA5}">
                      <a16:colId xmlns:a16="http://schemas.microsoft.com/office/drawing/2014/main" val="2367439645"/>
                    </a:ext>
                  </a:extLst>
                </a:gridCol>
                <a:gridCol w="3826933">
                  <a:extLst>
                    <a:ext uri="{9D8B030D-6E8A-4147-A177-3AD203B41FA5}">
                      <a16:colId xmlns:a16="http://schemas.microsoft.com/office/drawing/2014/main" val="1762117369"/>
                    </a:ext>
                  </a:extLst>
                </a:gridCol>
                <a:gridCol w="3826933">
                  <a:extLst>
                    <a:ext uri="{9D8B030D-6E8A-4147-A177-3AD203B41FA5}">
                      <a16:colId xmlns:a16="http://schemas.microsoft.com/office/drawing/2014/main" val="560338190"/>
                    </a:ext>
                  </a:extLst>
                </a:gridCol>
              </a:tblGrid>
              <a:tr h="0">
                <a:tc>
                  <a:txBody>
                    <a:bodyPr/>
                    <a:lstStyle/>
                    <a:p>
                      <a:r>
                        <a:rPr lang="en-GB" b="1"/>
                        <a:t>Claim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a:t>Evidence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a:t>Reasoning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07562750"/>
                  </a:ext>
                </a:extLst>
              </a:tr>
              <a:tr h="0">
                <a:tc>
                  <a:txBody>
                    <a:bodyPr/>
                    <a:lstStyle/>
                    <a:p>
                      <a:r>
                        <a:rPr lang="en-GB"/>
                        <a:t>Domiciliary care is more empowering for elderly people than residential care because it promotes greater independence and personal choice.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A 2023 Age UK report found that 72% of older adults receiving care at home felt they had more control over their daily routines, compared to only 38% of those in residential care. Domiciliary care allows individuals to stay in familiar surroundings and maintain community connections.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Staying at home supports emotional wellbeing, preserves dignity, and respects autonomy. This personal choice enables elderly people to feel in control of their lives, participate in decisions, and maintain meaningful relationships—unlike some care homes with rigid routines.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23575786"/>
                  </a:ext>
                </a:extLst>
              </a:tr>
            </a:tbl>
          </a:graphicData>
        </a:graphic>
      </p:graphicFrame>
    </p:spTree>
    <p:extLst>
      <p:ext uri="{BB962C8B-B14F-4D97-AF65-F5344CB8AC3E}">
        <p14:creationId xmlns:p14="http://schemas.microsoft.com/office/powerpoint/2010/main" val="3998024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80B46-9892-6F16-CE62-2FCB38EA4C97}"/>
              </a:ext>
            </a:extLst>
          </p:cNvPr>
          <p:cNvSpPr>
            <a:spLocks noGrp="1"/>
          </p:cNvSpPr>
          <p:nvPr>
            <p:ph type="title"/>
          </p:nvPr>
        </p:nvSpPr>
        <p:spPr/>
        <p:txBody>
          <a:bodyPr/>
          <a:lstStyle/>
          <a:p>
            <a:r>
              <a:rPr lang="en-GB" dirty="0"/>
              <a:t>Your Debate MUST Link to Elderly Empowerment</a:t>
            </a:r>
          </a:p>
        </p:txBody>
      </p:sp>
      <p:sp>
        <p:nvSpPr>
          <p:cNvPr id="3" name="Content Placeholder 2">
            <a:extLst>
              <a:ext uri="{FF2B5EF4-FFF2-40B4-BE49-F238E27FC236}">
                <a16:creationId xmlns:a16="http://schemas.microsoft.com/office/drawing/2014/main" id="{DF72CA2A-0043-4D0A-BAD8-A52462501FE1}"/>
              </a:ext>
            </a:extLst>
          </p:cNvPr>
          <p:cNvSpPr>
            <a:spLocks noGrp="1"/>
          </p:cNvSpPr>
          <p:nvPr>
            <p:ph idx="1"/>
          </p:nvPr>
        </p:nvSpPr>
        <p:spPr/>
        <p:txBody>
          <a:bodyPr>
            <a:normAutofit fontScale="85000" lnSpcReduction="20000"/>
          </a:bodyPr>
          <a:lstStyle/>
          <a:p>
            <a:pPr>
              <a:buNone/>
            </a:pPr>
            <a:r>
              <a:rPr lang="en-GB" b="1" dirty="0"/>
              <a:t>All debate topics must clearly connect to how elderly people are empowered (or disempowered).</a:t>
            </a:r>
            <a:endParaRPr lang="en-GB" dirty="0"/>
          </a:p>
          <a:p>
            <a:pPr>
              <a:buNone/>
            </a:pPr>
            <a:r>
              <a:rPr lang="en-GB" b="1" dirty="0"/>
              <a:t>Key dimensions of empowerment to consider:</a:t>
            </a:r>
            <a:endParaRPr lang="en-GB" dirty="0"/>
          </a:p>
          <a:p>
            <a:pPr>
              <a:buFont typeface="Arial" panose="020B0604020202020204" pitchFamily="34" charset="0"/>
              <a:buChar char="•"/>
            </a:pPr>
            <a:r>
              <a:rPr lang="en-GB" b="1" dirty="0"/>
              <a:t>Autonomy</a:t>
            </a:r>
            <a:r>
              <a:rPr lang="en-GB" dirty="0"/>
              <a:t> – Control over healthcare decisions, finances, or daily routines</a:t>
            </a:r>
          </a:p>
          <a:p>
            <a:pPr>
              <a:buFont typeface="Arial" panose="020B0604020202020204" pitchFamily="34" charset="0"/>
              <a:buChar char="•"/>
            </a:pPr>
            <a:r>
              <a:rPr lang="en-GB" b="1" dirty="0"/>
              <a:t>Choice</a:t>
            </a:r>
            <a:r>
              <a:rPr lang="en-GB" dirty="0"/>
              <a:t> – Options in treatment, tech use, or social care provision</a:t>
            </a:r>
          </a:p>
          <a:p>
            <a:pPr>
              <a:buFont typeface="Arial" panose="020B0604020202020204" pitchFamily="34" charset="0"/>
              <a:buChar char="•"/>
            </a:pPr>
            <a:r>
              <a:rPr lang="en-GB" b="1" dirty="0"/>
              <a:t>Dignity &amp; Inclusion</a:t>
            </a:r>
            <a:r>
              <a:rPr lang="en-GB" dirty="0"/>
              <a:t> – Not being left behind in innovation or policy</a:t>
            </a:r>
          </a:p>
          <a:p>
            <a:pPr>
              <a:buFont typeface="Arial" panose="020B0604020202020204" pitchFamily="34" charset="0"/>
              <a:buChar char="•"/>
            </a:pPr>
            <a:r>
              <a:rPr lang="en-GB" b="1" dirty="0"/>
              <a:t>Pleasure &amp; Purpose</a:t>
            </a:r>
            <a:r>
              <a:rPr lang="en-GB" dirty="0"/>
              <a:t> – Wellbeing through relationships, hobbies, independence</a:t>
            </a:r>
          </a:p>
          <a:p>
            <a:pPr>
              <a:buFont typeface="Arial" panose="020B0604020202020204" pitchFamily="34" charset="0"/>
              <a:buChar char="•"/>
            </a:pPr>
            <a:endParaRPr lang="en-GB" dirty="0"/>
          </a:p>
          <a:p>
            <a:r>
              <a:rPr lang="en-GB" dirty="0"/>
              <a:t>🗣 </a:t>
            </a:r>
            <a:r>
              <a:rPr lang="en-GB" i="1" dirty="0"/>
              <a:t>Ask yourself:</a:t>
            </a:r>
            <a:r>
              <a:rPr lang="en-GB" dirty="0"/>
              <a:t> How does this debate topic support or restrict these experiences for older adults?</a:t>
            </a:r>
          </a:p>
          <a:p>
            <a:endParaRPr lang="en-GB" dirty="0"/>
          </a:p>
        </p:txBody>
      </p:sp>
    </p:spTree>
    <p:extLst>
      <p:ext uri="{BB962C8B-B14F-4D97-AF65-F5344CB8AC3E}">
        <p14:creationId xmlns:p14="http://schemas.microsoft.com/office/powerpoint/2010/main" val="2056057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5E8E-CC78-80EE-DB16-236EA9AEFD0F}"/>
              </a:ext>
            </a:extLst>
          </p:cNvPr>
          <p:cNvSpPr>
            <a:spLocks noGrp="1"/>
          </p:cNvSpPr>
          <p:nvPr>
            <p:ph type="title"/>
          </p:nvPr>
        </p:nvSpPr>
        <p:spPr/>
        <p:txBody>
          <a:bodyPr/>
          <a:lstStyle/>
          <a:p>
            <a:r>
              <a:rPr lang="en-GB" dirty="0"/>
              <a:t>Speakers’ Roles &amp; Elderly Focus</a:t>
            </a:r>
          </a:p>
        </p:txBody>
      </p:sp>
      <p:sp>
        <p:nvSpPr>
          <p:cNvPr id="3" name="Content Placeholder 2">
            <a:extLst>
              <a:ext uri="{FF2B5EF4-FFF2-40B4-BE49-F238E27FC236}">
                <a16:creationId xmlns:a16="http://schemas.microsoft.com/office/drawing/2014/main" id="{8F00A434-1BB3-FD36-3A36-DCDBC220C38E}"/>
              </a:ext>
            </a:extLst>
          </p:cNvPr>
          <p:cNvSpPr>
            <a:spLocks noGrp="1"/>
          </p:cNvSpPr>
          <p:nvPr>
            <p:ph idx="1"/>
          </p:nvPr>
        </p:nvSpPr>
        <p:spPr/>
        <p:txBody>
          <a:bodyPr/>
          <a:lstStyle/>
          <a:p>
            <a:pPr>
              <a:buNone/>
            </a:pPr>
            <a:r>
              <a:rPr lang="en-GB" b="1" dirty="0"/>
              <a:t>Introduction speaker (1st)</a:t>
            </a:r>
            <a:endParaRPr lang="en-GB" dirty="0"/>
          </a:p>
          <a:p>
            <a:pPr>
              <a:buFont typeface="Arial" panose="020B0604020202020204" pitchFamily="34" charset="0"/>
              <a:buChar char="•"/>
            </a:pPr>
            <a:r>
              <a:rPr lang="en-GB" dirty="0"/>
              <a:t>Set up the issue and clearly state how the topic affects elderly people</a:t>
            </a:r>
            <a:br>
              <a:rPr lang="en-GB" dirty="0"/>
            </a:br>
            <a:r>
              <a:rPr lang="en-GB" dirty="0"/>
              <a:t>– e.g. “This motion matters because elderly people are more likely to experience X...”</a:t>
            </a:r>
          </a:p>
          <a:p>
            <a:pPr>
              <a:buFont typeface="Arial" panose="020B0604020202020204" pitchFamily="34" charset="0"/>
              <a:buChar char="•"/>
            </a:pPr>
            <a:r>
              <a:rPr lang="en-GB" dirty="0"/>
              <a:t>Include a definition of empowerment and mention the aspects your debate will focus on</a:t>
            </a:r>
          </a:p>
          <a:p>
            <a:pPr>
              <a:buFont typeface="Arial" panose="020B0604020202020204" pitchFamily="34" charset="0"/>
              <a:buChar char="•"/>
            </a:pPr>
            <a:r>
              <a:rPr lang="en-GB" dirty="0"/>
              <a:t>💡 Reminder: You must weave these links throughout the debate—not just mention them once.</a:t>
            </a:r>
          </a:p>
        </p:txBody>
      </p:sp>
    </p:spTree>
    <p:extLst>
      <p:ext uri="{BB962C8B-B14F-4D97-AF65-F5344CB8AC3E}">
        <p14:creationId xmlns:p14="http://schemas.microsoft.com/office/powerpoint/2010/main" val="593117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739CC-0453-31C7-90D0-D767CC15517B}"/>
              </a:ext>
            </a:extLst>
          </p:cNvPr>
          <p:cNvSpPr>
            <a:spLocks noGrp="1"/>
          </p:cNvSpPr>
          <p:nvPr>
            <p:ph type="title"/>
          </p:nvPr>
        </p:nvSpPr>
        <p:spPr/>
        <p:txBody>
          <a:bodyPr/>
          <a:lstStyle/>
          <a:p>
            <a:r>
              <a:rPr lang="en-GB" dirty="0"/>
              <a:t>Conclusion: Wrapping Up the Debate</a:t>
            </a:r>
          </a:p>
        </p:txBody>
      </p:sp>
      <p:sp>
        <p:nvSpPr>
          <p:cNvPr id="3" name="Content Placeholder 2">
            <a:extLst>
              <a:ext uri="{FF2B5EF4-FFF2-40B4-BE49-F238E27FC236}">
                <a16:creationId xmlns:a16="http://schemas.microsoft.com/office/drawing/2014/main" id="{3580D3F4-64DA-CDC5-EF34-67C837399F9A}"/>
              </a:ext>
            </a:extLst>
          </p:cNvPr>
          <p:cNvSpPr>
            <a:spLocks noGrp="1"/>
          </p:cNvSpPr>
          <p:nvPr>
            <p:ph idx="1"/>
          </p:nvPr>
        </p:nvSpPr>
        <p:spPr/>
        <p:txBody>
          <a:bodyPr>
            <a:normAutofit fontScale="47500" lnSpcReduction="20000"/>
          </a:bodyPr>
          <a:lstStyle/>
          <a:p>
            <a:pPr>
              <a:buNone/>
            </a:pPr>
            <a:r>
              <a:rPr lang="en-GB" sz="3800" dirty="0"/>
              <a:t>🧠 </a:t>
            </a:r>
            <a:r>
              <a:rPr lang="en-GB" sz="3800" b="1" dirty="0"/>
              <a:t>Summary of Key Arguments</a:t>
            </a:r>
            <a:endParaRPr lang="en-GB" sz="3800" dirty="0"/>
          </a:p>
          <a:p>
            <a:pPr>
              <a:buFont typeface="Arial" panose="020B0604020202020204" pitchFamily="34" charset="0"/>
              <a:buChar char="•"/>
            </a:pPr>
            <a:r>
              <a:rPr lang="en-GB" sz="3800" dirty="0"/>
              <a:t>Recap the </a:t>
            </a:r>
            <a:r>
              <a:rPr lang="en-GB" sz="3800" b="1" dirty="0"/>
              <a:t>main points from both the proposition and opposition</a:t>
            </a:r>
            <a:endParaRPr lang="en-GB" sz="3800" dirty="0"/>
          </a:p>
          <a:p>
            <a:pPr>
              <a:buFont typeface="Arial" panose="020B0604020202020204" pitchFamily="34" charset="0"/>
              <a:buChar char="•"/>
            </a:pPr>
            <a:r>
              <a:rPr lang="en-GB" sz="3800" dirty="0"/>
              <a:t>Highlight any </a:t>
            </a:r>
            <a:r>
              <a:rPr lang="en-GB" sz="3800" b="1" dirty="0"/>
              <a:t>areas of agreement or common ground</a:t>
            </a:r>
            <a:endParaRPr lang="en-GB" sz="3800" dirty="0"/>
          </a:p>
          <a:p>
            <a:pPr>
              <a:buFont typeface="Arial" panose="020B0604020202020204" pitchFamily="34" charset="0"/>
              <a:buChar char="•"/>
            </a:pPr>
            <a:r>
              <a:rPr lang="en-GB" sz="3800" dirty="0"/>
              <a:t>Acknowledge the most persuasive or thought-provoking arguments</a:t>
            </a:r>
          </a:p>
          <a:p>
            <a:pPr>
              <a:buFont typeface="Arial" panose="020B0604020202020204" pitchFamily="34" charset="0"/>
              <a:buChar char="•"/>
            </a:pPr>
            <a:r>
              <a:rPr lang="en-GB" sz="3800" b="1" dirty="0"/>
              <a:t>Stay balanced</a:t>
            </a:r>
            <a:r>
              <a:rPr lang="en-GB" sz="3800" dirty="0"/>
              <a:t> – you are wrapping up the debate, not just pushing your side</a:t>
            </a:r>
          </a:p>
          <a:p>
            <a:pPr>
              <a:buNone/>
            </a:pPr>
            <a:r>
              <a:rPr lang="en-GB" sz="3800" dirty="0"/>
              <a:t>🧓 </a:t>
            </a:r>
            <a:r>
              <a:rPr lang="en-GB" sz="3800" b="1" dirty="0"/>
              <a:t>Link Back to Empowerment of Elderly People</a:t>
            </a:r>
            <a:endParaRPr lang="en-GB" sz="3800" dirty="0"/>
          </a:p>
          <a:p>
            <a:pPr>
              <a:buFont typeface="Arial" panose="020B0604020202020204" pitchFamily="34" charset="0"/>
              <a:buChar char="•"/>
            </a:pPr>
            <a:r>
              <a:rPr lang="en-GB" sz="3800" dirty="0"/>
              <a:t>How does this issue </a:t>
            </a:r>
            <a:r>
              <a:rPr lang="en-GB" sz="3800" b="1" dirty="0"/>
              <a:t>impact the autonomy, dignity, choice, or wellbeing</a:t>
            </a:r>
            <a:r>
              <a:rPr lang="en-GB" sz="3800" dirty="0"/>
              <a:t> of elderly people?</a:t>
            </a:r>
          </a:p>
          <a:p>
            <a:pPr>
              <a:buNone/>
            </a:pPr>
            <a:r>
              <a:rPr lang="en-GB" sz="3800" dirty="0"/>
              <a:t>🔮 </a:t>
            </a:r>
            <a:r>
              <a:rPr lang="en-GB" sz="3800" b="1" dirty="0"/>
              <a:t>Looking Ahead</a:t>
            </a:r>
            <a:endParaRPr lang="en-GB" sz="3800" dirty="0"/>
          </a:p>
          <a:p>
            <a:pPr>
              <a:buFont typeface="Arial" panose="020B0604020202020204" pitchFamily="34" charset="0"/>
              <a:buChar char="•"/>
            </a:pPr>
            <a:r>
              <a:rPr lang="en-GB" sz="3800" dirty="0"/>
              <a:t>What is the </a:t>
            </a:r>
            <a:r>
              <a:rPr lang="en-GB" sz="3800" b="1" dirty="0"/>
              <a:t>future of this issue</a:t>
            </a:r>
            <a:r>
              <a:rPr lang="en-GB" sz="3800" dirty="0"/>
              <a:t> in health and social care?</a:t>
            </a:r>
          </a:p>
          <a:p>
            <a:pPr>
              <a:buFont typeface="Arial" panose="020B0604020202020204" pitchFamily="34" charset="0"/>
              <a:buChar char="•"/>
            </a:pPr>
            <a:r>
              <a:rPr lang="en-GB" sz="3800" dirty="0"/>
              <a:t>What must be done to ensure </a:t>
            </a:r>
            <a:r>
              <a:rPr lang="en-GB" sz="3800" b="1" dirty="0"/>
              <a:t>elderly people are supported, heard, and included</a:t>
            </a:r>
            <a:r>
              <a:rPr lang="en-GB" sz="3800" dirty="0"/>
              <a:t> going forward?</a:t>
            </a:r>
          </a:p>
          <a:p>
            <a:pPr>
              <a:buFont typeface="Arial" panose="020B0604020202020204" pitchFamily="34" charset="0"/>
              <a:buChar char="•"/>
            </a:pPr>
            <a:r>
              <a:rPr lang="en-GB" sz="3800" b="1" dirty="0"/>
              <a:t>End with impact</a:t>
            </a:r>
            <a:r>
              <a:rPr lang="en-GB" sz="3800" dirty="0"/>
              <a:t> – a future-focused takeaway helps show critical thinking</a:t>
            </a:r>
          </a:p>
          <a:p>
            <a:endParaRPr lang="en-GB" dirty="0"/>
          </a:p>
        </p:txBody>
      </p:sp>
    </p:spTree>
    <p:extLst>
      <p:ext uri="{BB962C8B-B14F-4D97-AF65-F5344CB8AC3E}">
        <p14:creationId xmlns:p14="http://schemas.microsoft.com/office/powerpoint/2010/main" val="2255544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B7B84-21BD-5B26-CB29-18008E914D63}"/>
              </a:ext>
            </a:extLst>
          </p:cNvPr>
          <p:cNvSpPr>
            <a:spLocks noGrp="1"/>
          </p:cNvSpPr>
          <p:nvPr>
            <p:ph type="title"/>
          </p:nvPr>
        </p:nvSpPr>
        <p:spPr/>
        <p:txBody>
          <a:bodyPr/>
          <a:lstStyle/>
          <a:p>
            <a:r>
              <a:rPr lang="en-GB" dirty="0"/>
              <a:t>Example Topic Replacing Clinicians with AI</a:t>
            </a:r>
          </a:p>
        </p:txBody>
      </p:sp>
      <p:graphicFrame>
        <p:nvGraphicFramePr>
          <p:cNvPr id="4" name="Content Placeholder 3">
            <a:extLst>
              <a:ext uri="{FF2B5EF4-FFF2-40B4-BE49-F238E27FC236}">
                <a16:creationId xmlns:a16="http://schemas.microsoft.com/office/drawing/2014/main" id="{59DC0699-0F43-0104-6671-07F70C47E4EE}"/>
              </a:ext>
            </a:extLst>
          </p:cNvPr>
          <p:cNvGraphicFramePr>
            <a:graphicFrameLocks noGrp="1"/>
          </p:cNvGraphicFramePr>
          <p:nvPr>
            <p:ph idx="1"/>
            <p:extLst>
              <p:ext uri="{D42A27DB-BD31-4B8C-83A1-F6EECF244321}">
                <p14:modId xmlns:p14="http://schemas.microsoft.com/office/powerpoint/2010/main" val="2713886349"/>
              </p:ext>
            </p:extLst>
          </p:nvPr>
        </p:nvGraphicFramePr>
        <p:xfrm>
          <a:off x="547405" y="3055392"/>
          <a:ext cx="11480800" cy="2199780"/>
        </p:xfrm>
        <a:graphic>
          <a:graphicData uri="http://schemas.openxmlformats.org/drawingml/2006/table">
            <a:tbl>
              <a:tblPr/>
              <a:tblGrid>
                <a:gridCol w="5740400">
                  <a:extLst>
                    <a:ext uri="{9D8B030D-6E8A-4147-A177-3AD203B41FA5}">
                      <a16:colId xmlns:a16="http://schemas.microsoft.com/office/drawing/2014/main" val="4045009907"/>
                    </a:ext>
                  </a:extLst>
                </a:gridCol>
                <a:gridCol w="5740400">
                  <a:extLst>
                    <a:ext uri="{9D8B030D-6E8A-4147-A177-3AD203B41FA5}">
                      <a16:colId xmlns:a16="http://schemas.microsoft.com/office/drawing/2014/main" val="3112280875"/>
                    </a:ext>
                  </a:extLst>
                </a:gridCol>
              </a:tblGrid>
              <a:tr h="549945">
                <a:tc>
                  <a:txBody>
                    <a:bodyPr/>
                    <a:lstStyle/>
                    <a:p>
                      <a:r>
                        <a:rPr lang="en-GB" b="1" dirty="0"/>
                        <a:t>Pro‑AI Replacement</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a:t>Against AI Replacement</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12854517"/>
                  </a:ext>
                </a:extLst>
              </a:tr>
              <a:tr h="549945">
                <a:tc>
                  <a:txBody>
                    <a:bodyPr/>
                    <a:lstStyle/>
                    <a:p>
                      <a:r>
                        <a:rPr lang="en-GB"/>
                        <a:t>Rapid triage; 24/7 availability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Loss of human empathy, nuanced assessment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20278887"/>
                  </a:ext>
                </a:extLst>
              </a:tr>
              <a:tr h="549945">
                <a:tc>
                  <a:txBody>
                    <a:bodyPr/>
                    <a:lstStyle/>
                    <a:p>
                      <a:r>
                        <a:rPr lang="en-GB" dirty="0"/>
                        <a:t>Reduces diagnostic error via big‑data patterning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Bias in training data harms minority elders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6647601"/>
                  </a:ext>
                </a:extLst>
              </a:tr>
              <a:tr h="549945">
                <a:tc>
                  <a:txBody>
                    <a:bodyPr/>
                    <a:lstStyle/>
                    <a:p>
                      <a:r>
                        <a:rPr lang="en-GB"/>
                        <a:t>Frees clinicians for complex care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Digital divide excludes tech‑averse seniors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24450568"/>
                  </a:ext>
                </a:extLst>
              </a:tr>
            </a:tbl>
          </a:graphicData>
        </a:graphic>
      </p:graphicFrame>
      <p:sp>
        <p:nvSpPr>
          <p:cNvPr id="5" name="Rectangle 1">
            <a:extLst>
              <a:ext uri="{FF2B5EF4-FFF2-40B4-BE49-F238E27FC236}">
                <a16:creationId xmlns:a16="http://schemas.microsoft.com/office/drawing/2014/main" id="{E67B748C-BB7B-EF38-0BF2-482ED4939659}"/>
              </a:ext>
            </a:extLst>
          </p:cNvPr>
          <p:cNvSpPr>
            <a:spLocks noChangeArrowheads="1"/>
          </p:cNvSpPr>
          <p:nvPr/>
        </p:nvSpPr>
        <p:spPr bwMode="auto">
          <a:xfrm>
            <a:off x="1723141" y="1917938"/>
            <a:ext cx="852444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Elderly empowerment:</a:t>
            </a:r>
            <a:r>
              <a:rPr kumimoji="0" lang="en-US" altLang="en-US" sz="1800" b="0" i="0" u="none" strike="noStrike" cap="none" normalizeH="0" baseline="0" dirty="0">
                <a:ln>
                  <a:noFill/>
                </a:ln>
                <a:solidFill>
                  <a:schemeClr val="tx1"/>
                </a:solidFill>
                <a:effectLst/>
                <a:latin typeface="Arial" panose="020B0604020202020204" pitchFamily="34" charset="0"/>
              </a:rPr>
              <a:t> User‑friendly AI can empower older patients to self‑monitor, but only if co‑designed with them to prevent exclusion.</a:t>
            </a:r>
          </a:p>
        </p:txBody>
      </p:sp>
    </p:spTree>
    <p:extLst>
      <p:ext uri="{BB962C8B-B14F-4D97-AF65-F5344CB8AC3E}">
        <p14:creationId xmlns:p14="http://schemas.microsoft.com/office/powerpoint/2010/main" val="1897674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FCBD-1EA1-DA71-B0DC-47AA7A3AEB51}"/>
              </a:ext>
            </a:extLst>
          </p:cNvPr>
          <p:cNvSpPr>
            <a:spLocks noGrp="1"/>
          </p:cNvSpPr>
          <p:nvPr>
            <p:ph type="title"/>
          </p:nvPr>
        </p:nvSpPr>
        <p:spPr/>
        <p:txBody>
          <a:bodyPr/>
          <a:lstStyle/>
          <a:p>
            <a:r>
              <a:rPr lang="en-GB" dirty="0"/>
              <a:t>Delivering Your Debate</a:t>
            </a:r>
          </a:p>
        </p:txBody>
      </p:sp>
      <p:sp>
        <p:nvSpPr>
          <p:cNvPr id="4" name="Rectangle 1">
            <a:extLst>
              <a:ext uri="{FF2B5EF4-FFF2-40B4-BE49-F238E27FC236}">
                <a16:creationId xmlns:a16="http://schemas.microsoft.com/office/drawing/2014/main" id="{2A0C5763-1511-AF57-0E36-49782683D245}"/>
              </a:ext>
            </a:extLst>
          </p:cNvPr>
          <p:cNvSpPr>
            <a:spLocks noGrp="1" noChangeArrowheads="1"/>
          </p:cNvSpPr>
          <p:nvPr>
            <p:ph idx="1"/>
          </p:nvPr>
        </p:nvSpPr>
        <p:spPr bwMode="auto">
          <a:xfrm>
            <a:off x="358219" y="2336322"/>
            <a:ext cx="9619941"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2 min opening → 1 min rebuttals → 1 min closing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Signpost evidence (“BMJ 2024 finds…”)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Maintain eye contact; avoid reading slides verbatim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Monitor pacing to hit the 15‑minute target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chemeClr val="tx1"/>
                </a:solidFill>
                <a:effectLst/>
                <a:latin typeface="Arial" panose="020B0604020202020204" pitchFamily="34" charset="0"/>
              </a:rPr>
              <a:t>Pronounce terms correctly—practice aloud</a:t>
            </a:r>
          </a:p>
        </p:txBody>
      </p:sp>
    </p:spTree>
    <p:extLst>
      <p:ext uri="{BB962C8B-B14F-4D97-AF65-F5344CB8AC3E}">
        <p14:creationId xmlns:p14="http://schemas.microsoft.com/office/powerpoint/2010/main" val="4153264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81AB8-C25F-9639-0E3E-2AA14FFAE1FF}"/>
              </a:ext>
            </a:extLst>
          </p:cNvPr>
          <p:cNvSpPr>
            <a:spLocks noGrp="1"/>
          </p:cNvSpPr>
          <p:nvPr>
            <p:ph type="title"/>
          </p:nvPr>
        </p:nvSpPr>
        <p:spPr/>
        <p:txBody>
          <a:bodyPr/>
          <a:lstStyle/>
          <a:p>
            <a:r>
              <a:rPr lang="en-GB" dirty="0"/>
              <a:t>Checklist for Success</a:t>
            </a:r>
          </a:p>
        </p:txBody>
      </p:sp>
      <p:sp>
        <p:nvSpPr>
          <p:cNvPr id="3" name="Content Placeholder 2">
            <a:extLst>
              <a:ext uri="{FF2B5EF4-FFF2-40B4-BE49-F238E27FC236}">
                <a16:creationId xmlns:a16="http://schemas.microsoft.com/office/drawing/2014/main" id="{2FE23E1F-29D5-D7E1-8927-1622AC68CDFC}"/>
              </a:ext>
            </a:extLst>
          </p:cNvPr>
          <p:cNvSpPr>
            <a:spLocks noGrp="1"/>
          </p:cNvSpPr>
          <p:nvPr>
            <p:ph idx="1"/>
          </p:nvPr>
        </p:nvSpPr>
        <p:spPr>
          <a:xfrm>
            <a:off x="473833" y="2466756"/>
            <a:ext cx="11481847" cy="3575934"/>
          </a:xfrm>
        </p:spPr>
        <p:txBody>
          <a:bodyPr>
            <a:normAutofit/>
          </a:bodyPr>
          <a:lstStyle/>
          <a:p>
            <a:r>
              <a:rPr lang="en-GB" sz="3200" dirty="0"/>
              <a:t>✔ Broad, current literature  ✔ Clear Harvard citations</a:t>
            </a:r>
            <a:br>
              <a:rPr lang="en-GB" sz="3200" dirty="0"/>
            </a:br>
            <a:r>
              <a:rPr lang="en-GB" sz="3200" dirty="0"/>
              <a:t>✔ Balanced pros &amp; cons    ✔ Elderly empowerment link</a:t>
            </a:r>
            <a:br>
              <a:rPr lang="en-GB" sz="3200" dirty="0"/>
            </a:br>
            <a:r>
              <a:rPr lang="en-GB" sz="3200" dirty="0"/>
              <a:t>✔ Critical appraisal not description ✔ Confident delivery</a:t>
            </a:r>
          </a:p>
        </p:txBody>
      </p:sp>
    </p:spTree>
    <p:extLst>
      <p:ext uri="{BB962C8B-B14F-4D97-AF65-F5344CB8AC3E}">
        <p14:creationId xmlns:p14="http://schemas.microsoft.com/office/powerpoint/2010/main" val="346294941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693</Words>
  <Application>Microsoft Office PowerPoint</Application>
  <PresentationFormat>Widescreen</PresentationFormat>
  <Paragraphs>65</Paragraphs>
  <Slides>11</Slides>
  <Notes>0</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11</vt:i4>
      </vt:variant>
    </vt:vector>
  </HeadingPairs>
  <TitlesOfParts>
    <vt:vector size="18" baseType="lpstr">
      <vt:lpstr>Aptos</vt:lpstr>
      <vt:lpstr>Arial</vt:lpstr>
      <vt:lpstr>Calibri</vt:lpstr>
      <vt:lpstr>Calibri Light</vt:lpstr>
      <vt:lpstr>UWTSD Holding Page</vt:lpstr>
      <vt:lpstr>UWTSD Text 2</vt:lpstr>
      <vt:lpstr>UWTSD Logo Variations place image in Background</vt:lpstr>
      <vt:lpstr>PowerPoint Presentation</vt:lpstr>
      <vt:lpstr>What is a Debate</vt:lpstr>
      <vt:lpstr>What Is a Debate?</vt:lpstr>
      <vt:lpstr>Why Debate in Health &amp; Social Care? </vt:lpstr>
      <vt:lpstr>Building a Robust Argument (C‑E‑R)</vt:lpstr>
      <vt:lpstr>Your Debate MUST Link to Elderly Empowerment</vt:lpstr>
      <vt:lpstr>Speakers’ Roles &amp; Elderly Focus</vt:lpstr>
      <vt:lpstr>Conclusion: Wrapping Up the Debate</vt:lpstr>
      <vt:lpstr>Example Topic Replacing Clinicians with AI</vt:lpstr>
      <vt:lpstr>Delivering Your Debate</vt:lpstr>
      <vt:lpstr>Checklist for Success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Parese Ahmed</cp:lastModifiedBy>
  <cp:revision>28</cp:revision>
  <dcterms:created xsi:type="dcterms:W3CDTF">2021-03-09T15:35:42Z</dcterms:created>
  <dcterms:modified xsi:type="dcterms:W3CDTF">2025-07-05T14:13:32Z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