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41.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slideLayouts/slideLayout10.xml" ContentType="application/vnd.openxmlformats-officedocument.presentationml.slideLayout+xml"/>
  <Default Extension="gif" ContentType="image/gif"/>
  <Default Extension="vml" ContentType="application/vnd.openxmlformats-officedocument.vmlDrawing"/>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Default Extension="wmf" ContentType="image/x-wmf"/>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270" r:id="rId3"/>
    <p:sldId id="269" r:id="rId4"/>
    <p:sldId id="282" r:id="rId5"/>
    <p:sldId id="271" r:id="rId6"/>
    <p:sldId id="272" r:id="rId7"/>
    <p:sldId id="273" r:id="rId8"/>
    <p:sldId id="274" r:id="rId9"/>
    <p:sldId id="302" r:id="rId10"/>
    <p:sldId id="275" r:id="rId11"/>
    <p:sldId id="278" r:id="rId12"/>
    <p:sldId id="279" r:id="rId13"/>
    <p:sldId id="283" r:id="rId14"/>
    <p:sldId id="280" r:id="rId15"/>
    <p:sldId id="284" r:id="rId16"/>
    <p:sldId id="285" r:id="rId17"/>
    <p:sldId id="286" r:id="rId18"/>
    <p:sldId id="287" r:id="rId19"/>
    <p:sldId id="281" r:id="rId20"/>
    <p:sldId id="288" r:id="rId21"/>
    <p:sldId id="289" r:id="rId22"/>
    <p:sldId id="290" r:id="rId23"/>
    <p:sldId id="291" r:id="rId24"/>
    <p:sldId id="292" r:id="rId25"/>
    <p:sldId id="293" r:id="rId26"/>
    <p:sldId id="294" r:id="rId27"/>
    <p:sldId id="295" r:id="rId28"/>
    <p:sldId id="296" r:id="rId29"/>
    <p:sldId id="297" r:id="rId30"/>
    <p:sldId id="305" r:id="rId31"/>
    <p:sldId id="306" r:id="rId32"/>
    <p:sldId id="307" r:id="rId33"/>
    <p:sldId id="304" r:id="rId34"/>
    <p:sldId id="308" r:id="rId35"/>
    <p:sldId id="309" r:id="rId36"/>
    <p:sldId id="310" r:id="rId37"/>
    <p:sldId id="312" r:id="rId38"/>
    <p:sldId id="311" r:id="rId39"/>
    <p:sldId id="316" r:id="rId40"/>
    <p:sldId id="298" r:id="rId41"/>
    <p:sldId id="313" r:id="rId42"/>
    <p:sldId id="314" r:id="rId43"/>
    <p:sldId id="300" r:id="rId44"/>
    <p:sldId id="301" r:id="rId45"/>
    <p:sldId id="315" r:id="rId4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408000"/>
    <a:srgbClr val="EFFEE8"/>
    <a:srgbClr val="D0FDB9"/>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04" autoAdjust="0"/>
    <p:restoredTop sz="94660"/>
  </p:normalViewPr>
  <p:slideViewPr>
    <p:cSldViewPr>
      <p:cViewPr varScale="1">
        <p:scale>
          <a:sx n="69" d="100"/>
          <a:sy n="69" d="100"/>
        </p:scale>
        <p:origin x="-1368"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6.wmf"/><Relationship Id="rId1" Type="http://schemas.openxmlformats.org/officeDocument/2006/relationships/image" Target="../media/image15.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5.w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61.wmf"/><Relationship Id="rId1" Type="http://schemas.openxmlformats.org/officeDocument/2006/relationships/image" Target="../media/image60.wmf"/></Relationships>
</file>

<file path=ppt/drawings/_rels/vmlDrawing5.vml.rels><?xml version="1.0" encoding="UTF-8" standalone="yes"?>
<Relationships xmlns="http://schemas.openxmlformats.org/package/2006/relationships"><Relationship Id="rId8" Type="http://schemas.openxmlformats.org/officeDocument/2006/relationships/image" Target="../media/image68.wmf"/><Relationship Id="rId3" Type="http://schemas.openxmlformats.org/officeDocument/2006/relationships/image" Target="../media/image64.wmf"/><Relationship Id="rId7" Type="http://schemas.openxmlformats.org/officeDocument/2006/relationships/image" Target="../media/image67.wmf"/><Relationship Id="rId2" Type="http://schemas.openxmlformats.org/officeDocument/2006/relationships/image" Target="../media/image63.wmf"/><Relationship Id="rId1" Type="http://schemas.openxmlformats.org/officeDocument/2006/relationships/image" Target="../media/image62.wmf"/><Relationship Id="rId6" Type="http://schemas.openxmlformats.org/officeDocument/2006/relationships/image" Target="../media/image66.wmf"/><Relationship Id="rId11" Type="http://schemas.openxmlformats.org/officeDocument/2006/relationships/image" Target="../media/image71.wmf"/><Relationship Id="rId5" Type="http://schemas.openxmlformats.org/officeDocument/2006/relationships/image" Target="../media/image61.wmf"/><Relationship Id="rId10" Type="http://schemas.openxmlformats.org/officeDocument/2006/relationships/image" Target="../media/image70.wmf"/><Relationship Id="rId4" Type="http://schemas.openxmlformats.org/officeDocument/2006/relationships/image" Target="../media/image65.wmf"/><Relationship Id="rId9" Type="http://schemas.openxmlformats.org/officeDocument/2006/relationships/image" Target="../media/image69.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BAB573-4824-4557-AAD0-219B113512C9}" type="datetimeFigureOut">
              <a:rPr lang="en-US" smtClean="0"/>
              <a:pPr/>
              <a:t>2/11/2011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E63FED-3AB0-4552-A0CA-261F3D4758B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4213" y="2133600"/>
            <a:ext cx="7772400" cy="1470025"/>
          </a:xfrm>
        </p:spPr>
        <p:txBody>
          <a:bodyPr/>
          <a:lstStyle>
            <a:lvl1pPr>
              <a:defRPr sz="4000"/>
            </a:lvl1pPr>
          </a:lstStyle>
          <a:p>
            <a:r>
              <a:rPr lang="en-US" smtClean="0"/>
              <a:t>Click to edit Master title style</a:t>
            </a:r>
            <a:endParaRPr lang="en-GB"/>
          </a:p>
        </p:txBody>
      </p:sp>
      <p:sp>
        <p:nvSpPr>
          <p:cNvPr id="3075" name="Rectangle 3"/>
          <p:cNvSpPr>
            <a:spLocks noGrp="1" noChangeArrowheads="1"/>
          </p:cNvSpPr>
          <p:nvPr>
            <p:ph type="subTitle" idx="1"/>
          </p:nvPr>
        </p:nvSpPr>
        <p:spPr>
          <a:xfrm>
            <a:off x="1403350" y="3860800"/>
            <a:ext cx="6400800" cy="1752600"/>
          </a:xfrm>
        </p:spPr>
        <p:txBody>
          <a:bodyPr/>
          <a:lstStyle>
            <a:lvl1pPr marL="0" indent="0" algn="ctr">
              <a:buFontTx/>
              <a:buNone/>
              <a:defRPr sz="3200" b="1"/>
            </a:lvl1pPr>
          </a:lstStyle>
          <a:p>
            <a:r>
              <a:rPr lang="en-US" smtClean="0"/>
              <a:t>Click to edit Master subtitle style</a:t>
            </a:r>
            <a:endParaRPr lang="en-GB"/>
          </a:p>
        </p:txBody>
      </p:sp>
      <p:sp>
        <p:nvSpPr>
          <p:cNvPr id="3076" name="Rectangle 4"/>
          <p:cNvSpPr>
            <a:spLocks noGrp="1" noChangeArrowheads="1"/>
          </p:cNvSpPr>
          <p:nvPr>
            <p:ph type="dt" sz="half" idx="2"/>
          </p:nvPr>
        </p:nvSpPr>
        <p:spPr>
          <a:xfrm>
            <a:off x="457200" y="6245225"/>
            <a:ext cx="2133600" cy="476250"/>
          </a:xfrm>
        </p:spPr>
        <p:txBody>
          <a:bodyPr/>
          <a:lstStyle>
            <a:lvl1pPr>
              <a:defRPr sz="1400"/>
            </a:lvl1pPr>
          </a:lstStyle>
          <a:p>
            <a:endParaRPr lang="en-GB"/>
          </a:p>
        </p:txBody>
      </p:sp>
      <p:sp>
        <p:nvSpPr>
          <p:cNvPr id="3077" name="Rectangle 5"/>
          <p:cNvSpPr>
            <a:spLocks noGrp="1" noChangeArrowheads="1"/>
          </p:cNvSpPr>
          <p:nvPr>
            <p:ph type="ftr" sz="quarter" idx="3"/>
          </p:nvPr>
        </p:nvSpPr>
        <p:spPr>
          <a:xfrm>
            <a:off x="3124200" y="6245225"/>
            <a:ext cx="2895600" cy="476250"/>
          </a:xfrm>
        </p:spPr>
        <p:txBody>
          <a:bodyPr/>
          <a:lstStyle>
            <a:lvl1pPr>
              <a:defRPr sz="1400"/>
            </a:lvl1pPr>
          </a:lstStyle>
          <a:p>
            <a:endParaRPr lang="en-GB"/>
          </a:p>
        </p:txBody>
      </p:sp>
      <p:sp>
        <p:nvSpPr>
          <p:cNvPr id="3078" name="Rectangle 6"/>
          <p:cNvSpPr>
            <a:spLocks noGrp="1" noChangeArrowheads="1"/>
          </p:cNvSpPr>
          <p:nvPr>
            <p:ph type="sldNum" sz="quarter" idx="4"/>
          </p:nvPr>
        </p:nvSpPr>
        <p:spPr>
          <a:xfrm>
            <a:off x="6553200" y="6245225"/>
            <a:ext cx="2133600" cy="476250"/>
          </a:xfrm>
        </p:spPr>
        <p:txBody>
          <a:bodyPr/>
          <a:lstStyle>
            <a:lvl1pPr>
              <a:defRPr sz="1400"/>
            </a:lvl1pPr>
          </a:lstStyle>
          <a:p>
            <a:fld id="{022379C4-B884-4D15-A1BA-6A72B04D6EEB}" type="slidenum">
              <a:rPr lang="en-GB"/>
              <a:pPr/>
              <a:t>‹#›</a:t>
            </a:fld>
            <a:endParaRPr lang="en-GB"/>
          </a:p>
        </p:txBody>
      </p:sp>
      <p:sp>
        <p:nvSpPr>
          <p:cNvPr id="3079" name="Rectangle 7"/>
          <p:cNvSpPr>
            <a:spLocks noChangeArrowheads="1"/>
          </p:cNvSpPr>
          <p:nvPr/>
        </p:nvSpPr>
        <p:spPr bwMode="auto">
          <a:xfrm>
            <a:off x="684213" y="260350"/>
            <a:ext cx="7772400" cy="1470025"/>
          </a:xfrm>
          <a:prstGeom prst="rect">
            <a:avLst/>
          </a:prstGeom>
          <a:noFill/>
          <a:ln w="9525">
            <a:noFill/>
            <a:miter lim="800000"/>
            <a:headEnd/>
            <a:tailEnd/>
          </a:ln>
          <a:effectLst/>
        </p:spPr>
        <p:txBody>
          <a:bodyPr anchor="ctr"/>
          <a:lstStyle/>
          <a:p>
            <a:pPr algn="ctr"/>
            <a:endParaRPr lang="en-US" sz="4000" b="1">
              <a:solidFill>
                <a:schemeClr val="tx2"/>
              </a:solidFill>
            </a:endParaRPr>
          </a:p>
        </p:txBody>
      </p:sp>
      <p:sp>
        <p:nvSpPr>
          <p:cNvPr id="3081" name="Text Box 9"/>
          <p:cNvSpPr txBox="1">
            <a:spLocks noChangeArrowheads="1"/>
          </p:cNvSpPr>
          <p:nvPr/>
        </p:nvSpPr>
        <p:spPr bwMode="auto">
          <a:xfrm>
            <a:off x="684213" y="404813"/>
            <a:ext cx="7704137" cy="762000"/>
          </a:xfrm>
          <a:prstGeom prst="rect">
            <a:avLst/>
          </a:prstGeom>
          <a:noFill/>
          <a:ln w="9525">
            <a:noFill/>
            <a:miter lim="800000"/>
            <a:headEnd/>
            <a:tailEnd/>
          </a:ln>
          <a:effectLst/>
        </p:spPr>
        <p:txBody>
          <a:bodyPr>
            <a:spAutoFit/>
          </a:bodyPr>
          <a:lstStyle/>
          <a:p>
            <a:pPr>
              <a:spcBef>
                <a:spcPct val="50000"/>
              </a:spcBef>
            </a:pPr>
            <a:endParaRPr lang="en-US" sz="4400"/>
          </a:p>
        </p:txBody>
      </p:sp>
      <p:pic>
        <p:nvPicPr>
          <p:cNvPr id="3082" name="Picture 10" descr="SMU-Logo-colour-Longline"/>
          <p:cNvPicPr>
            <a:picLocks noChangeAspect="1" noChangeArrowheads="1"/>
          </p:cNvPicPr>
          <p:nvPr/>
        </p:nvPicPr>
        <p:blipFill>
          <a:blip r:embed="rId2" cstate="print"/>
          <a:srcRect/>
          <a:stretch>
            <a:fillRect/>
          </a:stretch>
        </p:blipFill>
        <p:spPr bwMode="auto">
          <a:xfrm>
            <a:off x="611188" y="260350"/>
            <a:ext cx="7958137" cy="881063"/>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A6FABB0-A7AA-4193-848B-4BF84C301163}"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1F4BE76-E958-4695-B0DF-66D14568E867}"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9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14EE862-6ED4-4DE6-956F-36DBFC8ACCB0}"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DC3E20D2-83BF-42E3-9DC2-9E67648C62B2}"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F67A1C08-094C-4DBD-AAB4-BC5FB20F0701}"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AD89E4B-31B9-4A5D-B4F2-5AA453B4055E}"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69FC5E9-94E8-44B3-BE68-2AEAA9436A8C}"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D051A91-7B57-4ECE-8C7D-63F27AC90D4F}"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27E8AB0-B64F-491C-A943-857BC86F21EB}"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40513" y="260350"/>
            <a:ext cx="2057400" cy="5894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260350"/>
            <a:ext cx="6019800" cy="5894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3F1C684-6150-4AAE-9C6E-4D6336527D31}"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s>
          </a:gsLst>
          <a:path path="rect">
            <a:fillToRect r="100000" b="100000"/>
          </a:path>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26035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68313" y="1628775"/>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p:txBody>
      </p:sp>
      <p:sp>
        <p:nvSpPr>
          <p:cNvPr id="1028" name="Rectangle 4"/>
          <p:cNvSpPr>
            <a:spLocks noGrp="1" noChangeArrowheads="1"/>
          </p:cNvSpPr>
          <p:nvPr>
            <p:ph type="dt" sz="half" idx="2"/>
          </p:nvPr>
        </p:nvSpPr>
        <p:spPr bwMode="auto">
          <a:xfrm>
            <a:off x="468313"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029" name="Rectangle 5"/>
          <p:cNvSpPr>
            <a:spLocks noGrp="1" noChangeArrowheads="1"/>
          </p:cNvSpPr>
          <p:nvPr>
            <p:ph type="ftr" sz="quarter" idx="3"/>
          </p:nvPr>
        </p:nvSpPr>
        <p:spPr bwMode="auto">
          <a:xfrm>
            <a:off x="3132138" y="6237288"/>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lvl1pPr>
          </a:lstStyle>
          <a:p>
            <a:endParaRPr lang="en-GB"/>
          </a:p>
        </p:txBody>
      </p:sp>
      <p:sp>
        <p:nvSpPr>
          <p:cNvPr id="1030" name="Rectangle 6"/>
          <p:cNvSpPr>
            <a:spLocks noGrp="1" noChangeArrowheads="1"/>
          </p:cNvSpPr>
          <p:nvPr>
            <p:ph type="sldNum" sz="quarter" idx="4"/>
          </p:nvPr>
        </p:nvSpPr>
        <p:spPr bwMode="auto">
          <a:xfrm>
            <a:off x="6588125"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8826E118-BB69-4A5C-B791-EB800E545E4F}"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gif"/><Relationship Id="rId4" Type="http://schemas.openxmlformats.org/officeDocument/2006/relationships/image" Target="../media/image9.gif"/></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7" Type="http://schemas.openxmlformats.org/officeDocument/2006/relationships/image" Target="../media/image18.png"/><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4.bin"/><Relationship Id="rId5" Type="http://schemas.openxmlformats.org/officeDocument/2006/relationships/oleObject" Target="../embeddings/oleObject3.bin"/><Relationship Id="rId4" Type="http://schemas.openxmlformats.org/officeDocument/2006/relationships/oleObject" Target="../embeddings/oleObject2.bin"/></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46.png"/><Relationship Id="rId4" Type="http://schemas.openxmlformats.org/officeDocument/2006/relationships/oleObject" Target="../embeddings/oleObject5.bin"/></Relationships>
</file>

<file path=ppt/slides/_rels/slide3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3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3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4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4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vmlDrawing" Target="../drawings/vmlDrawing4.vml"/><Relationship Id="rId5" Type="http://schemas.openxmlformats.org/officeDocument/2006/relationships/oleObject" Target="../embeddings/oleObject7.bin"/><Relationship Id="rId4" Type="http://schemas.openxmlformats.org/officeDocument/2006/relationships/oleObject" Target="../embeddings/oleObject6.bin"/></Relationships>
</file>

<file path=ppt/slides/_rels/slide45.xml.rels><?xml version="1.0" encoding="UTF-8" standalone="yes"?>
<Relationships xmlns="http://schemas.openxmlformats.org/package/2006/relationships"><Relationship Id="rId8" Type="http://schemas.openxmlformats.org/officeDocument/2006/relationships/oleObject" Target="../embeddings/oleObject12.bin"/><Relationship Id="rId13" Type="http://schemas.openxmlformats.org/officeDocument/2006/relationships/oleObject" Target="../embeddings/oleObject17.bin"/><Relationship Id="rId3" Type="http://schemas.openxmlformats.org/officeDocument/2006/relationships/notesSlide" Target="../notesSlides/notesSlide44.xml"/><Relationship Id="rId7" Type="http://schemas.openxmlformats.org/officeDocument/2006/relationships/oleObject" Target="../embeddings/oleObject11.bin"/><Relationship Id="rId12" Type="http://schemas.openxmlformats.org/officeDocument/2006/relationships/oleObject" Target="../embeddings/oleObject16.bin"/><Relationship Id="rId2" Type="http://schemas.openxmlformats.org/officeDocument/2006/relationships/slideLayout" Target="../slideLayouts/slideLayout2.xml"/><Relationship Id="rId1" Type="http://schemas.openxmlformats.org/officeDocument/2006/relationships/vmlDrawing" Target="../drawings/vmlDrawing5.vml"/><Relationship Id="rId6" Type="http://schemas.openxmlformats.org/officeDocument/2006/relationships/oleObject" Target="../embeddings/oleObject10.bin"/><Relationship Id="rId11" Type="http://schemas.openxmlformats.org/officeDocument/2006/relationships/oleObject" Target="../embeddings/oleObject15.bin"/><Relationship Id="rId5" Type="http://schemas.openxmlformats.org/officeDocument/2006/relationships/oleObject" Target="../embeddings/oleObject9.bin"/><Relationship Id="rId10" Type="http://schemas.openxmlformats.org/officeDocument/2006/relationships/oleObject" Target="../embeddings/oleObject14.bin"/><Relationship Id="rId4" Type="http://schemas.openxmlformats.org/officeDocument/2006/relationships/oleObject" Target="../embeddings/oleObject8.bin"/><Relationship Id="rId9" Type="http://schemas.openxmlformats.org/officeDocument/2006/relationships/oleObject" Target="../embeddings/oleObject13.bin"/><Relationship Id="rId14" Type="http://schemas.openxmlformats.org/officeDocument/2006/relationships/oleObject" Target="../embeddings/oleObject18.bin"/></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
          <p:cNvSpPr>
            <a:spLocks noChangeArrowheads="1"/>
          </p:cNvSpPr>
          <p:nvPr/>
        </p:nvSpPr>
        <p:spPr bwMode="auto">
          <a:xfrm>
            <a:off x="1928813" y="4929188"/>
            <a:ext cx="5168900" cy="1327150"/>
          </a:xfrm>
          <a:prstGeom prst="rect">
            <a:avLst/>
          </a:prstGeom>
          <a:noFill/>
          <a:ln w="9360">
            <a:noFill/>
            <a:miter lim="800000"/>
            <a:headEnd/>
            <a:tailEnd/>
          </a:ln>
          <a:effectLst/>
        </p:spPr>
        <p:txBody>
          <a:bodyPr lIns="90000" tIns="60876" rIns="90000" bIns="45000"/>
          <a:lstStyle/>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Level </a:t>
            </a:r>
            <a:r>
              <a:rPr lang="en-GB">
                <a:solidFill>
                  <a:srgbClr val="408000"/>
                </a:solidFill>
                <a:cs typeface="Lucida Sans Unicode" charset="0"/>
              </a:rPr>
              <a:t>: </a:t>
            </a:r>
            <a:r>
              <a:rPr lang="en-GB" smtClean="0">
                <a:solidFill>
                  <a:srgbClr val="408000"/>
                </a:solidFill>
                <a:cs typeface="Lucida Sans Unicode" charset="0"/>
              </a:rPr>
              <a:t>Foundation</a:t>
            </a:r>
            <a:endParaRPr lang="en-GB" dirty="0">
              <a:solidFill>
                <a:srgbClr val="408000"/>
              </a:solidFill>
              <a:cs typeface="Lucida Sans Unicode" charset="0"/>
            </a:endParaRPr>
          </a:p>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Lecturer :Tim Tudor</a:t>
            </a:r>
          </a:p>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Email : timothy.tudor@smu.ac.uk</a:t>
            </a:r>
          </a:p>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Year : 2010</a:t>
            </a:r>
          </a:p>
        </p:txBody>
      </p:sp>
      <p:sp>
        <p:nvSpPr>
          <p:cNvPr id="8" name="Rectangle 2"/>
          <p:cNvSpPr txBox="1">
            <a:spLocks noChangeArrowheads="1"/>
          </p:cNvSpPr>
          <p:nvPr/>
        </p:nvSpPr>
        <p:spPr bwMode="auto">
          <a:xfrm>
            <a:off x="687388" y="1079500"/>
            <a:ext cx="7772400" cy="1619250"/>
          </a:xfrm>
          <a:prstGeom prst="rect">
            <a:avLst/>
          </a:prstGeom>
          <a:noFill/>
          <a:ln w="9525">
            <a:noFill/>
            <a:miter lim="800000"/>
            <a:headEnd/>
            <a:tailEnd/>
          </a:ln>
          <a:effectLst/>
        </p:spPr>
        <p:txBody>
          <a:bodyPr vert="horz" wrap="square" lIns="91440" tIns="83808"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tab pos="723900" algn="l"/>
                <a:tab pos="1447800" algn="l"/>
                <a:tab pos="2171700" algn="l"/>
                <a:tab pos="2895600" algn="l"/>
                <a:tab pos="3619500" algn="l"/>
                <a:tab pos="4343400" algn="l"/>
                <a:tab pos="5067300" algn="l"/>
                <a:tab pos="5791200" algn="l"/>
                <a:tab pos="6515100" algn="l"/>
                <a:tab pos="7239000" algn="l"/>
              </a:tabLst>
              <a:defRPr/>
            </a:pPr>
            <a:r>
              <a:rPr kumimoji="0" lang="en-GB" sz="4400" b="1" i="0" u="none" strike="noStrike" kern="0" cap="none" spc="0" normalizeH="0" baseline="0" noProof="0" dirty="0" smtClean="0">
                <a:ln>
                  <a:noFill/>
                </a:ln>
                <a:solidFill>
                  <a:srgbClr val="408000"/>
                </a:solidFill>
                <a:effectLst/>
                <a:uLnTx/>
                <a:uFillTx/>
                <a:latin typeface="+mj-lt"/>
                <a:ea typeface="+mj-ea"/>
                <a:cs typeface="+mj-cs"/>
              </a:rPr>
              <a:t>Engineering Applications</a:t>
            </a:r>
            <a:br>
              <a:rPr kumimoji="0" lang="en-GB" sz="4400" b="1" i="0" u="none" strike="noStrike" kern="0" cap="none" spc="0" normalizeH="0" baseline="0" noProof="0" dirty="0" smtClean="0">
                <a:ln>
                  <a:noFill/>
                </a:ln>
                <a:solidFill>
                  <a:srgbClr val="408000"/>
                </a:solidFill>
                <a:effectLst/>
                <a:uLnTx/>
                <a:uFillTx/>
                <a:latin typeface="+mj-lt"/>
                <a:ea typeface="+mj-ea"/>
                <a:cs typeface="+mj-cs"/>
              </a:rPr>
            </a:br>
            <a:r>
              <a:rPr kumimoji="0" lang="en-GB" sz="4400" b="1" i="0" u="none" strike="noStrike" kern="0" cap="none" spc="0" normalizeH="0" baseline="0" noProof="0" dirty="0" smtClean="0">
                <a:ln>
                  <a:noFill/>
                </a:ln>
                <a:solidFill>
                  <a:srgbClr val="408000"/>
                </a:solidFill>
                <a:effectLst/>
                <a:uLnTx/>
                <a:uFillTx/>
                <a:latin typeface="+mj-lt"/>
                <a:ea typeface="+mj-ea"/>
                <a:cs typeface="+mj-cs"/>
              </a:rPr>
              <a:t>Electronics</a:t>
            </a:r>
            <a:endParaRPr kumimoji="0" lang="en-GB" sz="4400" b="1" i="0" u="none" strike="noStrike" kern="0" cap="none" spc="0" normalizeH="0" baseline="0" noProof="0" dirty="0">
              <a:ln>
                <a:noFill/>
              </a:ln>
              <a:solidFill>
                <a:srgbClr val="408000"/>
              </a:solidFill>
              <a:effectLst/>
              <a:uLnTx/>
              <a:uFillTx/>
              <a:latin typeface="+mj-lt"/>
              <a:ea typeface="+mj-ea"/>
              <a:cs typeface="+mj-cs"/>
            </a:endParaRPr>
          </a:p>
        </p:txBody>
      </p:sp>
      <p:pic>
        <p:nvPicPr>
          <p:cNvPr id="9" name="Picture 3"/>
          <p:cNvPicPr>
            <a:picLocks noChangeAspect="1" noChangeArrowheads="1"/>
          </p:cNvPicPr>
          <p:nvPr/>
        </p:nvPicPr>
        <p:blipFill>
          <a:blip r:embed="rId2" cstate="print"/>
          <a:srcRect/>
          <a:stretch>
            <a:fillRect/>
          </a:stretch>
        </p:blipFill>
        <p:spPr bwMode="auto">
          <a:xfrm>
            <a:off x="2686050" y="2879725"/>
            <a:ext cx="3794125" cy="1785938"/>
          </a:xfrm>
          <a:prstGeom prst="rect">
            <a:avLst/>
          </a:prstGeom>
          <a:noFill/>
          <a:ln w="9525">
            <a:noFill/>
            <a:round/>
            <a:headEnd/>
            <a:tailEnd/>
          </a:ln>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857784"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Introduction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Magnetism observed in </a:t>
            </a:r>
            <a:r>
              <a:rPr lang="en-GB" sz="2000" b="1" dirty="0" smtClean="0">
                <a:ea typeface="MS Gothic" charset="0"/>
                <a:cs typeface="MS Gothic" charset="0"/>
              </a:rPr>
              <a:t>600 BC </a:t>
            </a:r>
            <a:r>
              <a:rPr lang="en-GB" sz="2000" dirty="0" smtClean="0">
                <a:ea typeface="MS Gothic" charset="0"/>
                <a:cs typeface="MS Gothic" charset="0"/>
              </a:rPr>
              <a:t>as lodestone would always point in one direction when suspended</a:t>
            </a: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Word magnet comes from where Iron was discovered, </a:t>
            </a:r>
            <a:r>
              <a:rPr lang="en-GB" sz="2000" b="1" dirty="0" smtClean="0">
                <a:ea typeface="MS Gothic" charset="0"/>
                <a:cs typeface="MS Gothic" charset="0"/>
              </a:rPr>
              <a:t>Magnesia</a:t>
            </a:r>
            <a:r>
              <a:rPr lang="en-GB" sz="2000" dirty="0" smtClean="0">
                <a:ea typeface="MS Gothic" charset="0"/>
                <a:cs typeface="MS Gothic" charset="0"/>
              </a:rPr>
              <a:t> in Asia.</a:t>
            </a: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Magnets have two ends named North and South as one seeks the North pole and the other the South Pole</a:t>
            </a: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Earth is a big magnet itself</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1266" name="Picture 2"/>
          <p:cNvPicPr>
            <a:picLocks noChangeAspect="1" noChangeArrowheads="1"/>
          </p:cNvPicPr>
          <p:nvPr/>
        </p:nvPicPr>
        <p:blipFill>
          <a:blip r:embed="rId3" cstate="print"/>
          <a:srcRect r="26515"/>
          <a:stretch>
            <a:fillRect/>
          </a:stretch>
        </p:blipFill>
        <p:spPr bwMode="auto">
          <a:xfrm rot="10800000">
            <a:off x="5643570" y="2428868"/>
            <a:ext cx="2435213" cy="292895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7929618"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Introduction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Lodestone contains iron deposits hence its magnetic effect.</a:t>
            </a: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Metals which can be strongly magnetised are called </a:t>
            </a:r>
            <a:r>
              <a:rPr lang="en-GB" sz="2000" dirty="0" err="1" smtClean="0">
                <a:ea typeface="MS Gothic" charset="0"/>
                <a:cs typeface="MS Gothic" charset="0"/>
              </a:rPr>
              <a:t>ferro</a:t>
            </a:r>
            <a:r>
              <a:rPr lang="en-GB" sz="2000" dirty="0" smtClean="0">
                <a:ea typeface="MS Gothic" charset="0"/>
                <a:cs typeface="MS Gothic" charset="0"/>
              </a:rPr>
              <a:t>-magnetic.</a:t>
            </a: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e.g. Iron, Cobalt, Nickel</a:t>
            </a: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A magnet made from a material which </a:t>
            </a:r>
            <a:r>
              <a:rPr lang="en-GB" sz="2000" b="1" dirty="0" smtClean="0">
                <a:ea typeface="MS Gothic" charset="0"/>
                <a:cs typeface="MS Gothic" charset="0"/>
              </a:rPr>
              <a:t>retains</a:t>
            </a:r>
            <a:r>
              <a:rPr lang="en-GB" sz="2000" dirty="0" smtClean="0">
                <a:ea typeface="MS Gothic" charset="0"/>
                <a:cs typeface="MS Gothic" charset="0"/>
              </a:rPr>
              <a:t> it’s magnetism is called a </a:t>
            </a:r>
            <a:r>
              <a:rPr lang="en-GB" sz="2000" b="1" dirty="0" smtClean="0">
                <a:ea typeface="MS Gothic" charset="0"/>
                <a:cs typeface="MS Gothic" charset="0"/>
              </a:rPr>
              <a:t>permanent</a:t>
            </a:r>
            <a:r>
              <a:rPr lang="en-GB" sz="2000" dirty="0" smtClean="0">
                <a:ea typeface="MS Gothic" charset="0"/>
                <a:cs typeface="MS Gothic" charset="0"/>
              </a:rPr>
              <a:t> magnet.</a:t>
            </a: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Steel is more difficult to magnetise than Iron but retains magnetism better.</a:t>
            </a: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ea typeface="MS Gothic" charset="0"/>
                <a:cs typeface="MS Gothic" charset="0"/>
              </a:rPr>
              <a:t>Non-ferrous</a:t>
            </a:r>
            <a:r>
              <a:rPr lang="en-GB" sz="2000" dirty="0" smtClean="0">
                <a:ea typeface="MS Gothic" charset="0"/>
                <a:cs typeface="MS Gothic" charset="0"/>
              </a:rPr>
              <a:t> materials are often described as </a:t>
            </a:r>
            <a:r>
              <a:rPr lang="en-GB" sz="2000" b="1" dirty="0" smtClean="0">
                <a:ea typeface="MS Gothic" charset="0"/>
                <a:cs typeface="MS Gothic" charset="0"/>
              </a:rPr>
              <a:t>non-magnetic</a:t>
            </a:r>
            <a:r>
              <a:rPr lang="en-GB" sz="2000" dirty="0" smtClean="0">
                <a:ea typeface="MS Gothic" charset="0"/>
                <a:cs typeface="MS Gothic" charset="0"/>
              </a:rPr>
              <a:t>. However in the magnetic field of a very powerful magnet some exhibit slight magnetic properties.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3214710"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Magnetism</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Magnetism is a result of electrons spinning on their own axis around the nucleus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(Like the earth spins on its own axis as it orbits the sun)</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75842" name="Picture 2"/>
          <p:cNvPicPr>
            <a:picLocks noChangeAspect="1" noChangeArrowheads="1"/>
          </p:cNvPicPr>
          <p:nvPr/>
        </p:nvPicPr>
        <p:blipFill>
          <a:blip r:embed="rId3" cstate="print"/>
          <a:srcRect/>
          <a:stretch>
            <a:fillRect/>
          </a:stretch>
        </p:blipFill>
        <p:spPr bwMode="auto">
          <a:xfrm>
            <a:off x="4429124" y="1285860"/>
            <a:ext cx="4438650" cy="2095500"/>
          </a:xfrm>
          <a:prstGeom prst="rect">
            <a:avLst/>
          </a:prstGeom>
          <a:noFill/>
          <a:ln w="9525">
            <a:noFill/>
            <a:miter lim="800000"/>
            <a:headEnd/>
            <a:tailEnd/>
          </a:ln>
        </p:spPr>
      </p:pic>
      <p:pic>
        <p:nvPicPr>
          <p:cNvPr id="675844" name="Picture 4" descr="http://www.tpub.com/content/doe/h1011v1/img/h1011v1_51_1.jpg"/>
          <p:cNvPicPr>
            <a:picLocks noChangeAspect="1" noChangeArrowheads="1"/>
          </p:cNvPicPr>
          <p:nvPr/>
        </p:nvPicPr>
        <p:blipFill>
          <a:blip r:embed="rId4" cstate="print"/>
          <a:srcRect/>
          <a:stretch>
            <a:fillRect/>
          </a:stretch>
        </p:blipFill>
        <p:spPr bwMode="auto">
          <a:xfrm>
            <a:off x="5500694" y="4143380"/>
            <a:ext cx="2390775" cy="1657351"/>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58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2293" name="Picture 5" descr="Iron filings and compasses show the shape and direction of the magnetic field"/>
          <p:cNvPicPr>
            <a:picLocks noChangeAspect="1" noChangeArrowheads="1"/>
          </p:cNvPicPr>
          <p:nvPr/>
        </p:nvPicPr>
        <p:blipFill>
          <a:blip r:embed="rId3" cstate="print"/>
          <a:srcRect/>
          <a:stretch>
            <a:fillRect/>
          </a:stretch>
        </p:blipFill>
        <p:spPr bwMode="auto">
          <a:xfrm>
            <a:off x="5562600" y="3886199"/>
            <a:ext cx="3581400" cy="2971801"/>
          </a:xfrm>
          <a:prstGeom prst="rect">
            <a:avLst/>
          </a:prstGeom>
          <a:noFill/>
        </p:spPr>
      </p:pic>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929354"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Magnetic Field</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If Iron filings are scattered on piece of paper on top of a magnet, they will form a pattern due to the magnetic </a:t>
            </a:r>
            <a:r>
              <a:rPr lang="en-GB" sz="2000" b="1" dirty="0" smtClean="0">
                <a:ea typeface="MS Gothic" charset="0"/>
                <a:cs typeface="MS Gothic" charset="0"/>
              </a:rPr>
              <a:t>field</a:t>
            </a:r>
            <a:r>
              <a:rPr lang="en-GB" sz="2000" dirty="0" smtClean="0">
                <a:ea typeface="MS Gothic" charset="0"/>
                <a:cs typeface="MS Gothic" charset="0"/>
              </a:rPr>
              <a:t>.</a:t>
            </a: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A Magnetic field is an invisible region around a magnet which produces an external force on </a:t>
            </a:r>
            <a:r>
              <a:rPr lang="en-GB" sz="2000" dirty="0" err="1" smtClean="0">
                <a:ea typeface="MS Gothic" charset="0"/>
                <a:cs typeface="MS Gothic" charset="0"/>
              </a:rPr>
              <a:t>ferro</a:t>
            </a:r>
            <a:r>
              <a:rPr lang="en-GB" sz="2000" dirty="0" smtClean="0">
                <a:ea typeface="MS Gothic" charset="0"/>
                <a:cs typeface="MS Gothic" charset="0"/>
              </a:rPr>
              <a:t>-magnetic objects.</a:t>
            </a: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Filings will arrange themselves in a series of lines which extend from one pole to the other.</a:t>
            </a: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Lines will be more concentrated at ends of magnet as field is strongest here. </a:t>
            </a:r>
            <a:r>
              <a:rPr lang="en-GB" sz="2000" dirty="0" smtClean="0">
                <a:ea typeface="MS Gothic" charset="0"/>
                <a:cs typeface="MS Gothic" charset="0"/>
                <a:sym typeface="Wingdings" pitchFamily="2" charset="2"/>
              </a:rPr>
              <a:t> Poles.</a:t>
            </a: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Lines are called </a:t>
            </a:r>
            <a:r>
              <a:rPr lang="en-GB" sz="2000" b="1" i="1" dirty="0" smtClean="0">
                <a:ea typeface="MS Gothic" charset="0"/>
                <a:cs typeface="MS Gothic" charset="0"/>
              </a:rPr>
              <a:t>magnetic lines of force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2291" name="Picture 3"/>
          <p:cNvPicPr>
            <a:picLocks noChangeAspect="1" noChangeArrowheads="1"/>
          </p:cNvPicPr>
          <p:nvPr/>
        </p:nvPicPr>
        <p:blipFill>
          <a:blip r:embed="rId4" cstate="print"/>
          <a:srcRect/>
          <a:stretch>
            <a:fillRect/>
          </a:stretch>
        </p:blipFill>
        <p:spPr bwMode="auto">
          <a:xfrm rot="10800000">
            <a:off x="6485885" y="1428735"/>
            <a:ext cx="2300957" cy="2286016"/>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229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229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7929618"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Like and unlike poles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Like Poles </a:t>
            </a:r>
            <a:r>
              <a:rPr lang="en-GB" sz="2000" b="1" dirty="0" smtClean="0">
                <a:ea typeface="MS Gothic" charset="0"/>
                <a:cs typeface="MS Gothic" charset="0"/>
              </a:rPr>
              <a:t>Repel</a:t>
            </a: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Unlike Poles </a:t>
            </a:r>
            <a:r>
              <a:rPr lang="en-GB" sz="2000" b="1" dirty="0" smtClean="0">
                <a:ea typeface="MS Gothic" charset="0"/>
                <a:cs typeface="MS Gothic" charset="0"/>
              </a:rPr>
              <a:t>Attract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N </a:t>
            </a:r>
            <a:r>
              <a:rPr lang="en-GB" sz="2000" dirty="0" smtClean="0">
                <a:ea typeface="MS Gothic" charset="0"/>
                <a:cs typeface="MS Gothic" charset="0"/>
                <a:sym typeface="Wingdings" pitchFamily="2" charset="2"/>
              </a:rPr>
              <a:t></a:t>
            </a:r>
            <a:r>
              <a:rPr lang="en-GB" sz="2000" dirty="0" smtClean="0">
                <a:ea typeface="MS Gothic" charset="0"/>
                <a:cs typeface="MS Gothic" charset="0"/>
              </a:rPr>
              <a:t> 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N </a:t>
            </a:r>
            <a:r>
              <a:rPr lang="en-GB" sz="2000" dirty="0" smtClean="0">
                <a:ea typeface="MS Gothic" charset="0"/>
                <a:cs typeface="MS Gothic" charset="0"/>
                <a:sym typeface="Wingdings" pitchFamily="2" charset="2"/>
              </a:rPr>
              <a:t> N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S </a:t>
            </a:r>
            <a:r>
              <a:rPr lang="en-GB" sz="2000" dirty="0" smtClean="0">
                <a:ea typeface="MS Gothic" charset="0"/>
                <a:cs typeface="MS Gothic" charset="0"/>
                <a:sym typeface="Wingdings" pitchFamily="2" charset="2"/>
              </a:rPr>
              <a:t> S</a:t>
            </a: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3314" name="Picture 2"/>
          <p:cNvPicPr>
            <a:picLocks noChangeAspect="1" noChangeArrowheads="1"/>
          </p:cNvPicPr>
          <p:nvPr/>
        </p:nvPicPr>
        <p:blipFill>
          <a:blip r:embed="rId3" cstate="print"/>
          <a:srcRect/>
          <a:stretch>
            <a:fillRect/>
          </a:stretch>
        </p:blipFill>
        <p:spPr bwMode="auto">
          <a:xfrm rot="10800000">
            <a:off x="4929190" y="1071546"/>
            <a:ext cx="3978597" cy="2481276"/>
          </a:xfrm>
          <a:prstGeom prst="rect">
            <a:avLst/>
          </a:prstGeom>
          <a:noFill/>
          <a:ln w="9525">
            <a:noFill/>
            <a:miter lim="800000"/>
            <a:headEnd/>
            <a:tailEnd/>
          </a:ln>
        </p:spPr>
      </p:pic>
      <p:pic>
        <p:nvPicPr>
          <p:cNvPr id="653316" name="Picture 4" descr="Force attracts N to S"/>
          <p:cNvPicPr>
            <a:picLocks noChangeAspect="1" noChangeArrowheads="1"/>
          </p:cNvPicPr>
          <p:nvPr/>
        </p:nvPicPr>
        <p:blipFill>
          <a:blip r:embed="rId4" cstate="print"/>
          <a:srcRect/>
          <a:stretch>
            <a:fillRect/>
          </a:stretch>
        </p:blipFill>
        <p:spPr bwMode="auto">
          <a:xfrm>
            <a:off x="3571868" y="4357694"/>
            <a:ext cx="2374745" cy="1352545"/>
          </a:xfrm>
          <a:prstGeom prst="rect">
            <a:avLst/>
          </a:prstGeom>
          <a:noFill/>
        </p:spPr>
      </p:pic>
      <p:pic>
        <p:nvPicPr>
          <p:cNvPr id="653318" name="Picture 6" descr="Force pushes magnetic objects apart"/>
          <p:cNvPicPr>
            <a:picLocks noChangeAspect="1" noChangeArrowheads="1"/>
          </p:cNvPicPr>
          <p:nvPr/>
        </p:nvPicPr>
        <p:blipFill>
          <a:blip r:embed="rId5" cstate="print"/>
          <a:srcRect/>
          <a:stretch>
            <a:fillRect/>
          </a:stretch>
        </p:blipFill>
        <p:spPr bwMode="auto">
          <a:xfrm>
            <a:off x="6357950" y="4143380"/>
            <a:ext cx="2272737" cy="163353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33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533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28641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Magnetic Flux</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The  group  of  magnetic  field  lines   emitted  outward  from  the north  pole of  a  magnet  is  called </a:t>
            </a:r>
            <a:r>
              <a:rPr lang="en-GB" sz="2000" b="1" i="1" dirty="0" smtClean="0"/>
              <a:t>magnetic flux</a:t>
            </a:r>
            <a:r>
              <a:rPr lang="en-GB" sz="2000" dirty="0" smtClean="0"/>
              <a:t>.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 The symbol for magnetic flux is Φ (phi).</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The SI unit of magnetic flux is the </a:t>
            </a:r>
            <a:r>
              <a:rPr lang="en-GB" sz="2000" dirty="0" err="1" smtClean="0"/>
              <a:t>weber</a:t>
            </a:r>
            <a:r>
              <a:rPr lang="en-GB" sz="2000" dirty="0" smtClean="0"/>
              <a:t> (</a:t>
            </a:r>
            <a:r>
              <a:rPr lang="en-GB" sz="2000" dirty="0" err="1" smtClean="0"/>
              <a:t>Wb</a:t>
            </a:r>
            <a:r>
              <a:rPr lang="en-GB" sz="2000" dirty="0" smtClean="0"/>
              <a: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  One </a:t>
            </a:r>
            <a:r>
              <a:rPr lang="en-GB" sz="2000" i="1" dirty="0" err="1" smtClean="0"/>
              <a:t>weber</a:t>
            </a:r>
            <a:r>
              <a:rPr lang="en-GB" sz="2000" i="1" dirty="0" smtClean="0"/>
              <a:t> </a:t>
            </a:r>
            <a:r>
              <a:rPr lang="en-GB" sz="2000" dirty="0" smtClean="0"/>
              <a:t>is equal to 1 x 10</a:t>
            </a:r>
            <a:r>
              <a:rPr lang="en-GB" sz="2000" baseline="30000" dirty="0" smtClean="0"/>
              <a:t>8</a:t>
            </a:r>
            <a:r>
              <a:rPr lang="en-GB" sz="2000" dirty="0" smtClean="0"/>
              <a:t> magnetic </a:t>
            </a:r>
            <a:r>
              <a:rPr lang="en-GB" sz="2000" dirty="0" err="1" smtClean="0"/>
              <a:t>fieldlines</a:t>
            </a:r>
            <a:r>
              <a:rPr lang="en-GB" sz="2000" dirty="0" smtClean="0"/>
              <a: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71745" name="Picture 1"/>
          <p:cNvPicPr>
            <a:picLocks noChangeAspect="1" noChangeArrowheads="1"/>
          </p:cNvPicPr>
          <p:nvPr/>
        </p:nvPicPr>
        <p:blipFill>
          <a:blip r:embed="rId3" cstate="print"/>
          <a:srcRect/>
          <a:stretch>
            <a:fillRect/>
          </a:stretch>
        </p:blipFill>
        <p:spPr bwMode="auto">
          <a:xfrm rot="10800000">
            <a:off x="5572132" y="2285992"/>
            <a:ext cx="2724579" cy="3481406"/>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214974"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Magnetic Flux Density</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i="1" dirty="0" smtClean="0"/>
              <a:t>Magnetic flux density</a:t>
            </a:r>
            <a:r>
              <a:rPr lang="en-GB" sz="2000" i="1" dirty="0" smtClean="0"/>
              <a:t> </a:t>
            </a:r>
            <a:r>
              <a:rPr lang="en-GB" sz="2000" dirty="0" smtClean="0"/>
              <a:t>is the amount of magnetic flux per unit area of a section, perpendicular to the  direction  of  flux.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Where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B=magnetic flux density in </a:t>
            </a:r>
            <a:r>
              <a:rPr lang="en-GB" sz="2000" dirty="0" err="1" smtClean="0"/>
              <a:t>teslas</a:t>
            </a:r>
            <a:r>
              <a:rPr lang="en-GB" sz="2000" dirty="0" smtClean="0"/>
              <a:t> (T)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Φ=magnetic flux in </a:t>
            </a:r>
            <a:r>
              <a:rPr lang="en-GB" sz="2000" dirty="0" err="1" smtClean="0"/>
              <a:t>webers</a:t>
            </a:r>
            <a:r>
              <a:rPr lang="en-GB" sz="2000" dirty="0" smtClean="0"/>
              <a:t> (</a:t>
            </a:r>
            <a:r>
              <a:rPr lang="en-GB" sz="2000" dirty="0" err="1" smtClean="0"/>
              <a:t>Wb</a:t>
            </a:r>
            <a:r>
              <a:rPr lang="en-GB" sz="2000" dirty="0" smtClean="0"/>
              <a: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A=area in square meters (m</a:t>
            </a:r>
            <a:r>
              <a:rPr lang="en-GB" sz="2000" baseline="30000" dirty="0" smtClean="0"/>
              <a:t>2</a:t>
            </a:r>
            <a:r>
              <a:rPr lang="en-GB" sz="2000" dirty="0" smtClean="0"/>
              <a: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The result is that the SI unit for flux density is </a:t>
            </a:r>
            <a:r>
              <a:rPr lang="en-GB" sz="2000" dirty="0" err="1" smtClean="0"/>
              <a:t>webers</a:t>
            </a:r>
            <a:r>
              <a:rPr lang="en-GB" sz="2000" dirty="0" smtClean="0"/>
              <a:t> per square meter.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One </a:t>
            </a:r>
            <a:r>
              <a:rPr lang="en-GB" sz="2000" dirty="0" err="1" smtClean="0"/>
              <a:t>weber</a:t>
            </a:r>
            <a:r>
              <a:rPr lang="en-GB" sz="2000" dirty="0" smtClean="0"/>
              <a:t> per square meter equals one </a:t>
            </a:r>
            <a:r>
              <a:rPr lang="en-GB" sz="2000" dirty="0" err="1" smtClean="0"/>
              <a:t>tesla</a:t>
            </a:r>
            <a:r>
              <a:rPr lang="en-GB" sz="2000" dirty="0" smtClean="0"/>
              <a:t>.</a:t>
            </a: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4338" name="Picture 2"/>
          <p:cNvPicPr>
            <a:picLocks noChangeAspect="1" noChangeArrowheads="1"/>
          </p:cNvPicPr>
          <p:nvPr/>
        </p:nvPicPr>
        <p:blipFill>
          <a:blip r:embed="rId4" cstate="print"/>
          <a:srcRect/>
          <a:stretch>
            <a:fillRect/>
          </a:stretch>
        </p:blipFill>
        <p:spPr bwMode="auto">
          <a:xfrm rot="10800000">
            <a:off x="5396143" y="1071546"/>
            <a:ext cx="3747857" cy="2400313"/>
          </a:xfrm>
          <a:prstGeom prst="rect">
            <a:avLst/>
          </a:prstGeom>
          <a:noFill/>
          <a:ln w="9525">
            <a:noFill/>
            <a:miter lim="800000"/>
            <a:headEnd/>
            <a:tailEnd/>
          </a:ln>
        </p:spPr>
      </p:pic>
      <p:pic>
        <p:nvPicPr>
          <p:cNvPr id="654339" name="Picture 3"/>
          <p:cNvPicPr>
            <a:picLocks noChangeAspect="1" noChangeArrowheads="1"/>
          </p:cNvPicPr>
          <p:nvPr/>
        </p:nvPicPr>
        <p:blipFill>
          <a:blip r:embed="rId5" cstate="print"/>
          <a:srcRect/>
          <a:stretch>
            <a:fillRect/>
          </a:stretch>
        </p:blipFill>
        <p:spPr bwMode="auto">
          <a:xfrm>
            <a:off x="5497002" y="4143381"/>
            <a:ext cx="3446977" cy="1714512"/>
          </a:xfrm>
          <a:prstGeom prst="rect">
            <a:avLst/>
          </a:prstGeom>
          <a:noFill/>
          <a:ln w="9525">
            <a:noFill/>
            <a:miter lim="800000"/>
            <a:headEnd/>
            <a:tailEnd/>
          </a:ln>
        </p:spPr>
      </p:pic>
      <p:graphicFrame>
        <p:nvGraphicFramePr>
          <p:cNvPr id="6" name="Object 5"/>
          <p:cNvGraphicFramePr>
            <a:graphicFrameLocks noChangeAspect="1"/>
          </p:cNvGraphicFramePr>
          <p:nvPr/>
        </p:nvGraphicFramePr>
        <p:xfrm>
          <a:off x="2357422" y="2786058"/>
          <a:ext cx="948152" cy="839792"/>
        </p:xfrm>
        <a:graphic>
          <a:graphicData uri="http://schemas.openxmlformats.org/presentationml/2006/ole">
            <p:oleObj spid="_x0000_s654340" name="Equation" r:id="rId6" imgW="444240" imgH="39348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43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19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214974"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Magnetic Flux Density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The flux flowing through a horse shoe magnet is 0.16 </a:t>
            </a:r>
            <a:r>
              <a:rPr lang="en-GB" sz="2000" dirty="0" err="1" smtClean="0"/>
              <a:t>Wb</a:t>
            </a:r>
            <a:r>
              <a:rPr lang="en-GB" sz="2000" dirty="0" smtClean="0"/>
              <a:t>.</a:t>
            </a:r>
          </a:p>
          <a:p>
            <a:endParaRPr lang="en-GB" sz="2000" dirty="0" smtClean="0"/>
          </a:p>
          <a:p>
            <a:r>
              <a:rPr lang="en-GB" sz="2000" dirty="0" smtClean="0"/>
              <a:t>The cross sectional area of the gap is 200 mm</a:t>
            </a:r>
            <a:r>
              <a:rPr lang="en-GB" sz="2000" baseline="30000" dirty="0" smtClean="0"/>
              <a:t>2</a:t>
            </a:r>
            <a:r>
              <a:rPr lang="en-GB" sz="2000" dirty="0" smtClean="0"/>
              <a:t>.</a:t>
            </a:r>
          </a:p>
          <a:p>
            <a:endParaRPr lang="en-GB" sz="2000" dirty="0" smtClean="0"/>
          </a:p>
          <a:p>
            <a:r>
              <a:rPr lang="en-GB" sz="2000" dirty="0" smtClean="0"/>
              <a:t>Calculate the flux density in the gap.</a:t>
            </a:r>
          </a:p>
          <a:p>
            <a:endParaRPr lang="en-GB" sz="2000" dirty="0" smtClean="0"/>
          </a:p>
          <a:p>
            <a:r>
              <a:rPr lang="en-GB" sz="2000" b="1" dirty="0" smtClean="0"/>
              <a:t>SOLUTION</a:t>
            </a: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graphicFrame>
        <p:nvGraphicFramePr>
          <p:cNvPr id="6" name="Object 5"/>
          <p:cNvGraphicFramePr>
            <a:graphicFrameLocks noChangeAspect="1"/>
          </p:cNvGraphicFramePr>
          <p:nvPr/>
        </p:nvGraphicFramePr>
        <p:xfrm>
          <a:off x="1428728" y="4929198"/>
          <a:ext cx="948152" cy="839792"/>
        </p:xfrm>
        <a:graphic>
          <a:graphicData uri="http://schemas.openxmlformats.org/presentationml/2006/ole">
            <p:oleObj spid="_x0000_s686082" name="Equation" r:id="rId4" imgW="444240" imgH="393480" progId="Equation.3">
              <p:embed/>
            </p:oleObj>
          </a:graphicData>
        </a:graphic>
      </p:graphicFrame>
      <p:graphicFrame>
        <p:nvGraphicFramePr>
          <p:cNvPr id="686083" name="Object 3"/>
          <p:cNvGraphicFramePr>
            <a:graphicFrameLocks noChangeAspect="1"/>
          </p:cNvGraphicFramePr>
          <p:nvPr/>
        </p:nvGraphicFramePr>
        <p:xfrm>
          <a:off x="2500298" y="4929198"/>
          <a:ext cx="1706563" cy="839788"/>
        </p:xfrm>
        <a:graphic>
          <a:graphicData uri="http://schemas.openxmlformats.org/presentationml/2006/ole">
            <p:oleObj spid="_x0000_s686083" name="Equation" r:id="rId5" imgW="799920" imgH="393480" progId="Equation.3">
              <p:embed/>
            </p:oleObj>
          </a:graphicData>
        </a:graphic>
      </p:graphicFrame>
      <p:graphicFrame>
        <p:nvGraphicFramePr>
          <p:cNvPr id="686084" name="Object 4"/>
          <p:cNvGraphicFramePr>
            <a:graphicFrameLocks noChangeAspect="1"/>
          </p:cNvGraphicFramePr>
          <p:nvPr/>
        </p:nvGraphicFramePr>
        <p:xfrm>
          <a:off x="4197350" y="5132388"/>
          <a:ext cx="1598613" cy="433387"/>
        </p:xfrm>
        <a:graphic>
          <a:graphicData uri="http://schemas.openxmlformats.org/presentationml/2006/ole">
            <p:oleObj spid="_x0000_s686084" name="Equation" r:id="rId6" imgW="749160" imgH="203040" progId="Equation.3">
              <p:embed/>
            </p:oleObj>
          </a:graphicData>
        </a:graphic>
      </p:graphicFrame>
      <p:pic>
        <p:nvPicPr>
          <p:cNvPr id="686085" name="Picture 5"/>
          <p:cNvPicPr>
            <a:picLocks noChangeAspect="1" noChangeArrowheads="1"/>
          </p:cNvPicPr>
          <p:nvPr/>
        </p:nvPicPr>
        <p:blipFill>
          <a:blip r:embed="rId7" cstate="print"/>
          <a:srcRect/>
          <a:stretch>
            <a:fillRect/>
          </a:stretch>
        </p:blipFill>
        <p:spPr bwMode="auto">
          <a:xfrm>
            <a:off x="6072198" y="2071678"/>
            <a:ext cx="2738450" cy="2486809"/>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608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860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286280"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Magnetic Screening</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Sometimes it is necessary to contain or exclude a magnetic flux from a given region.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If an iron ring is placed in a strong magnetic field, the region within the ring will be </a:t>
            </a:r>
            <a:r>
              <a:rPr lang="en-GB" sz="2000" b="1" dirty="0" smtClean="0">
                <a:ea typeface="MS Gothic" charset="0"/>
                <a:cs typeface="MS Gothic" charset="0"/>
              </a:rPr>
              <a:t>shielded</a:t>
            </a:r>
            <a:r>
              <a:rPr lang="en-GB" sz="2000" dirty="0" smtClean="0">
                <a:ea typeface="MS Gothic" charset="0"/>
                <a:cs typeface="MS Gothic" charset="0"/>
              </a:rPr>
              <a:t> from the magnetic flux.</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Shielded/screened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5362" name="Picture 2"/>
          <p:cNvPicPr>
            <a:picLocks noChangeAspect="1" noChangeArrowheads="1"/>
          </p:cNvPicPr>
          <p:nvPr/>
        </p:nvPicPr>
        <p:blipFill>
          <a:blip r:embed="rId3" cstate="print"/>
          <a:srcRect/>
          <a:stretch>
            <a:fillRect/>
          </a:stretch>
        </p:blipFill>
        <p:spPr bwMode="auto">
          <a:xfrm>
            <a:off x="4518061" y="2357431"/>
            <a:ext cx="3894980" cy="242889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6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786346"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Reluctance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This term is similar to the term resistance in electrical circuits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But </a:t>
            </a:r>
            <a:r>
              <a:rPr lang="en-GB" sz="2000" dirty="0" smtClean="0"/>
              <a:t>rather than dissipating magnetic energy it stores magnetic energy.</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 In likeness to the way an electrical field causes an electrical current to follow the path of least resistance, a magnetic field causes magnetic flux to follow the path of least magnetic reluctance.</a:t>
            </a: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8434" name="Picture 2"/>
          <p:cNvPicPr>
            <a:picLocks noChangeAspect="1" noChangeArrowheads="1"/>
          </p:cNvPicPr>
          <p:nvPr/>
        </p:nvPicPr>
        <p:blipFill>
          <a:blip r:embed="rId3" cstate="print"/>
          <a:srcRect/>
          <a:stretch>
            <a:fillRect/>
          </a:stretch>
        </p:blipFill>
        <p:spPr bwMode="auto">
          <a:xfrm>
            <a:off x="5500694" y="2000240"/>
            <a:ext cx="2565263" cy="322423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500594"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Electromagnetism</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In 1819 </a:t>
            </a:r>
            <a:r>
              <a:rPr lang="en-GB" sz="2000" dirty="0" err="1" smtClean="0">
                <a:ea typeface="MS Gothic" charset="0"/>
                <a:cs typeface="MS Gothic" charset="0"/>
              </a:rPr>
              <a:t>Proffesor</a:t>
            </a:r>
            <a:r>
              <a:rPr lang="en-GB" sz="2000" dirty="0" smtClean="0">
                <a:ea typeface="MS Gothic" charset="0"/>
                <a:cs typeface="MS Gothic" charset="0"/>
              </a:rPr>
              <a:t> </a:t>
            </a:r>
            <a:r>
              <a:rPr lang="en-GB" sz="2000" dirty="0" err="1" smtClean="0">
                <a:ea typeface="MS Gothic" charset="0"/>
                <a:cs typeface="MS Gothic" charset="0"/>
              </a:rPr>
              <a:t>Oerstred</a:t>
            </a:r>
            <a:r>
              <a:rPr lang="en-GB" sz="2000" dirty="0" smtClean="0">
                <a:ea typeface="MS Gothic" charset="0"/>
                <a:cs typeface="MS Gothic" charset="0"/>
              </a:rPr>
              <a:t> discovered that a wire carrying an electrical current deflected a nearby compass needle.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Direction of compass needle deflection, </a:t>
            </a:r>
            <a:r>
              <a:rPr lang="en-GB" sz="2000" b="1" dirty="0" smtClean="0">
                <a:ea typeface="MS Gothic" charset="0"/>
                <a:cs typeface="MS Gothic" charset="0"/>
              </a:rPr>
              <a:t>depended on current flow direction.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Deflection of compass needle is due to existence of </a:t>
            </a:r>
            <a:r>
              <a:rPr lang="en-GB" sz="2000" b="1" dirty="0" smtClean="0">
                <a:ea typeface="MS Gothic" charset="0"/>
                <a:cs typeface="MS Gothic" charset="0"/>
              </a:rPr>
              <a:t>magnetic flux </a:t>
            </a:r>
            <a:r>
              <a:rPr lang="en-GB" sz="2000" dirty="0" smtClean="0">
                <a:ea typeface="MS Gothic" charset="0"/>
                <a:cs typeface="MS Gothic" charset="0"/>
              </a:rPr>
              <a:t>(field) around wire.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Electrical current through a wire produces a magnetic flux.</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9458" name="Picture 2"/>
          <p:cNvPicPr>
            <a:picLocks noChangeAspect="1" noChangeArrowheads="1"/>
          </p:cNvPicPr>
          <p:nvPr/>
        </p:nvPicPr>
        <p:blipFill>
          <a:blip r:embed="rId3" cstate="print"/>
          <a:srcRect/>
          <a:stretch>
            <a:fillRect/>
          </a:stretch>
        </p:blipFill>
        <p:spPr bwMode="auto">
          <a:xfrm rot="10800000">
            <a:off x="5000628" y="2285992"/>
            <a:ext cx="3649579" cy="201931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600079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Electromagnetism</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This can be demonstrated by setting up a current carrying wire through a piece of paper normal to its axial direction.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If iron filings are placed on the paper and a current flows through the wire the filings will rearrange themselves into concentric rings.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The direction of the induced flux can be shown with a compass.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If the current direction is reversed the pattern is similar but the compass will show the flux direction has also reversed.</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9459" name="Picture 3"/>
          <p:cNvPicPr>
            <a:picLocks noChangeAspect="1" noChangeArrowheads="1"/>
          </p:cNvPicPr>
          <p:nvPr/>
        </p:nvPicPr>
        <p:blipFill>
          <a:blip r:embed="rId3" cstate="print"/>
          <a:srcRect/>
          <a:stretch>
            <a:fillRect/>
          </a:stretch>
        </p:blipFill>
        <p:spPr bwMode="auto">
          <a:xfrm rot="10622834">
            <a:off x="6380928" y="2639303"/>
            <a:ext cx="2693964" cy="275252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945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286280"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Maxwell’s Screw</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The </a:t>
            </a:r>
            <a:r>
              <a:rPr lang="en-GB" sz="2000" b="1" dirty="0" smtClean="0">
                <a:ea typeface="MS Gothic" charset="0"/>
                <a:cs typeface="MS Gothic" charset="0"/>
              </a:rPr>
              <a:t>direction of flux </a:t>
            </a:r>
            <a:r>
              <a:rPr lang="en-GB" sz="2000" dirty="0" smtClean="0">
                <a:ea typeface="MS Gothic" charset="0"/>
                <a:cs typeface="MS Gothic" charset="0"/>
              </a:rPr>
              <a:t>around a current carrying wire can be found by imagining a corkscrew.</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Put your finger inline with the current and rotate hand as though you were doing up a cork screw.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Flux is in direction of rotation.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This is known as </a:t>
            </a:r>
            <a:r>
              <a:rPr lang="en-GB" sz="2000" b="1" dirty="0" smtClean="0">
                <a:ea typeface="MS Gothic" charset="0"/>
                <a:cs typeface="MS Gothic" charset="0"/>
              </a:rPr>
              <a:t>Maxwell’s screw rule</a:t>
            </a:r>
            <a:r>
              <a:rPr lang="en-GB" sz="2000" dirty="0" smtClean="0">
                <a:ea typeface="MS Gothic" charset="0"/>
                <a:cs typeface="MS Gothic" charset="0"/>
              </a:rPr>
              <a: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60482" name="Picture 2"/>
          <p:cNvPicPr>
            <a:picLocks noChangeAspect="1" noChangeArrowheads="1"/>
          </p:cNvPicPr>
          <p:nvPr/>
        </p:nvPicPr>
        <p:blipFill>
          <a:blip r:embed="rId3" cstate="print"/>
          <a:srcRect/>
          <a:stretch>
            <a:fillRect/>
          </a:stretch>
        </p:blipFill>
        <p:spPr bwMode="auto">
          <a:xfrm rot="10800000">
            <a:off x="4929190" y="1928802"/>
            <a:ext cx="3636265" cy="3786214"/>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6048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286280"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Direction of current in a wire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We will be looking at cross sections of wires at points in our work</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Useful to define </a:t>
            </a:r>
            <a:r>
              <a:rPr lang="en-GB" sz="2000" b="1" dirty="0" smtClean="0">
                <a:ea typeface="MS Gothic" charset="0"/>
                <a:cs typeface="MS Gothic" charset="0"/>
              </a:rPr>
              <a:t>sign</a:t>
            </a:r>
            <a:r>
              <a:rPr lang="en-GB" sz="2000" dirty="0" smtClean="0">
                <a:ea typeface="MS Gothic" charset="0"/>
                <a:cs typeface="MS Gothic" charset="0"/>
              </a:rPr>
              <a:t> convention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Imagine the current is an </a:t>
            </a:r>
            <a:r>
              <a:rPr lang="en-GB" sz="2000" b="1" dirty="0" smtClean="0">
                <a:ea typeface="MS Gothic" charset="0"/>
                <a:cs typeface="MS Gothic" charset="0"/>
              </a:rPr>
              <a:t>arrow</a:t>
            </a:r>
            <a:r>
              <a:rPr lang="en-GB" sz="2000" dirty="0" smtClean="0">
                <a:ea typeface="MS Gothic" charset="0"/>
                <a:cs typeface="MS Gothic" charset="0"/>
              </a:rPr>
              <a: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If current is </a:t>
            </a:r>
            <a:r>
              <a:rPr lang="en-GB" sz="2000" b="1" dirty="0" smtClean="0">
                <a:ea typeface="MS Gothic" charset="0"/>
                <a:cs typeface="MS Gothic" charset="0"/>
              </a:rPr>
              <a:t>toward, arrow head </a:t>
            </a:r>
            <a:r>
              <a:rPr lang="en-GB" sz="2000" dirty="0" smtClean="0">
                <a:ea typeface="MS Gothic" charset="0"/>
                <a:cs typeface="MS Gothic" charset="0"/>
              </a:rPr>
              <a:t>is visible and hence only a dot is seen.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If current is </a:t>
            </a:r>
            <a:r>
              <a:rPr lang="en-GB" sz="2000" b="1" dirty="0" smtClean="0">
                <a:ea typeface="MS Gothic" charset="0"/>
                <a:cs typeface="MS Gothic" charset="0"/>
              </a:rPr>
              <a:t>away, arrow tail </a:t>
            </a:r>
            <a:r>
              <a:rPr lang="en-GB" sz="2000" dirty="0" smtClean="0">
                <a:ea typeface="MS Gothic" charset="0"/>
                <a:cs typeface="MS Gothic" charset="0"/>
              </a:rPr>
              <a:t>is visible and hence only a plus symbol is seen.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1986" name="Picture 2"/>
          <p:cNvPicPr>
            <a:picLocks noChangeAspect="1" noChangeArrowheads="1"/>
          </p:cNvPicPr>
          <p:nvPr/>
        </p:nvPicPr>
        <p:blipFill>
          <a:blip r:embed="rId3" cstate="print"/>
          <a:srcRect/>
          <a:stretch>
            <a:fillRect/>
          </a:stretch>
        </p:blipFill>
        <p:spPr bwMode="auto">
          <a:xfrm>
            <a:off x="6215074" y="4357694"/>
            <a:ext cx="1638300" cy="1076325"/>
          </a:xfrm>
          <a:prstGeom prst="rect">
            <a:avLst/>
          </a:prstGeom>
          <a:noFill/>
          <a:ln w="9525">
            <a:noFill/>
            <a:miter lim="800000"/>
            <a:headEnd/>
            <a:tailEnd/>
          </a:ln>
        </p:spPr>
      </p:pic>
      <p:pic>
        <p:nvPicPr>
          <p:cNvPr id="681987" name="Picture 3"/>
          <p:cNvPicPr>
            <a:picLocks noChangeAspect="1" noChangeArrowheads="1"/>
          </p:cNvPicPr>
          <p:nvPr/>
        </p:nvPicPr>
        <p:blipFill>
          <a:blip r:embed="rId4" cstate="print"/>
          <a:srcRect/>
          <a:stretch>
            <a:fillRect/>
          </a:stretch>
        </p:blipFill>
        <p:spPr bwMode="auto">
          <a:xfrm>
            <a:off x="5572132" y="1928802"/>
            <a:ext cx="2928958" cy="172197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198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819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286280"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Direction of flux around wire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Another way to remember flux direction is just to remember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 Clockwise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 Anticlockwise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3010" name="Picture 2"/>
          <p:cNvPicPr>
            <a:picLocks noChangeAspect="1" noChangeArrowheads="1"/>
          </p:cNvPicPr>
          <p:nvPr/>
        </p:nvPicPr>
        <p:blipFill>
          <a:blip r:embed="rId3" cstate="print"/>
          <a:srcRect/>
          <a:stretch>
            <a:fillRect/>
          </a:stretch>
        </p:blipFill>
        <p:spPr bwMode="auto">
          <a:xfrm>
            <a:off x="5072066" y="3000372"/>
            <a:ext cx="3143250" cy="17145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857916"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Direction of flux around wire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Consider the resulting magnetic field when two conductors are placed parallel to each other. </a:t>
            </a:r>
          </a:p>
          <a:p>
            <a:endParaRPr lang="en-GB" sz="2000" dirty="0" smtClean="0"/>
          </a:p>
          <a:p>
            <a:endParaRPr lang="en-GB" sz="2000" dirty="0" smtClean="0"/>
          </a:p>
          <a:p>
            <a:r>
              <a:rPr lang="en-GB" sz="2000" dirty="0" smtClean="0"/>
              <a:t>When the current is in </a:t>
            </a:r>
            <a:r>
              <a:rPr lang="en-GB" sz="2000" b="1" dirty="0" smtClean="0"/>
              <a:t>opposite</a:t>
            </a:r>
            <a:r>
              <a:rPr lang="en-GB" sz="2000" dirty="0" smtClean="0"/>
              <a:t> directions </a:t>
            </a:r>
            <a:r>
              <a:rPr lang="en-GB" sz="2000" dirty="0" smtClean="0">
                <a:sym typeface="Wingdings" pitchFamily="2" charset="2"/>
              </a:rPr>
              <a:t></a:t>
            </a:r>
            <a:r>
              <a:rPr lang="en-GB" sz="2000" dirty="0" smtClean="0"/>
              <a:t>the field is </a:t>
            </a:r>
            <a:r>
              <a:rPr lang="en-GB" sz="2000" b="1" dirty="0" smtClean="0"/>
              <a:t>concentrated</a:t>
            </a:r>
          </a:p>
          <a:p>
            <a:endParaRPr lang="en-GB" sz="2000" dirty="0" smtClean="0"/>
          </a:p>
          <a:p>
            <a:r>
              <a:rPr lang="en-GB" sz="2000" dirty="0" smtClean="0"/>
              <a:t>When the current is in the </a:t>
            </a:r>
            <a:r>
              <a:rPr lang="en-GB" sz="2000" b="1" dirty="0" smtClean="0"/>
              <a:t>same</a:t>
            </a:r>
            <a:r>
              <a:rPr lang="en-GB" sz="2000" dirty="0" smtClean="0"/>
              <a:t> direction </a:t>
            </a:r>
            <a:r>
              <a:rPr lang="en-GB" sz="2000" dirty="0" smtClean="0">
                <a:sym typeface="Wingdings" pitchFamily="2" charset="2"/>
              </a:rPr>
              <a:t></a:t>
            </a:r>
            <a:r>
              <a:rPr lang="en-GB" sz="2000" dirty="0" smtClean="0"/>
              <a:t> the lines </a:t>
            </a:r>
            <a:r>
              <a:rPr lang="en-GB" sz="2000" b="1" dirty="0" smtClean="0"/>
              <a:t>join up</a:t>
            </a:r>
            <a:r>
              <a:rPr lang="en-GB" sz="2000" dirty="0" smtClean="0"/>
              <a:t>.</a:t>
            </a:r>
          </a:p>
          <a:p>
            <a:endParaRPr lang="en-GB" sz="2000" dirty="0" smtClean="0"/>
          </a:p>
          <a:p>
            <a:endParaRPr lang="en-GB" sz="2000" dirty="0" smtClean="0"/>
          </a:p>
          <a:p>
            <a:r>
              <a:rPr lang="en-GB" sz="2000" dirty="0" smtClean="0"/>
              <a:t>Lines of magnetism do not flow easily in the opposite direction to each other and take an easier route by joining up.</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4034" name="Picture 2"/>
          <p:cNvPicPr>
            <a:picLocks noChangeAspect="1" noChangeArrowheads="1"/>
          </p:cNvPicPr>
          <p:nvPr/>
        </p:nvPicPr>
        <p:blipFill>
          <a:blip r:embed="rId3" cstate="print"/>
          <a:srcRect r="49386"/>
          <a:stretch>
            <a:fillRect/>
          </a:stretch>
        </p:blipFill>
        <p:spPr bwMode="auto">
          <a:xfrm>
            <a:off x="6286512" y="1285860"/>
            <a:ext cx="2162177" cy="2214578"/>
          </a:xfrm>
          <a:prstGeom prst="rect">
            <a:avLst/>
          </a:prstGeom>
          <a:noFill/>
          <a:ln w="9525">
            <a:noFill/>
            <a:miter lim="800000"/>
            <a:headEnd/>
            <a:tailEnd/>
          </a:ln>
        </p:spPr>
      </p:pic>
      <p:pic>
        <p:nvPicPr>
          <p:cNvPr id="9" name="Picture 2"/>
          <p:cNvPicPr>
            <a:picLocks noChangeAspect="1" noChangeArrowheads="1"/>
          </p:cNvPicPr>
          <p:nvPr/>
        </p:nvPicPr>
        <p:blipFill>
          <a:blip r:embed="rId3" cstate="print"/>
          <a:srcRect l="50614"/>
          <a:stretch>
            <a:fillRect/>
          </a:stretch>
        </p:blipFill>
        <p:spPr bwMode="auto">
          <a:xfrm>
            <a:off x="6424675" y="3786190"/>
            <a:ext cx="2109731" cy="221457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8403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786346"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Direction of flux around wire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Now consider what happens when a conductor is wound into a coil.</a:t>
            </a:r>
          </a:p>
          <a:p>
            <a:endParaRPr lang="en-GB" sz="2000" dirty="0" smtClean="0"/>
          </a:p>
          <a:p>
            <a:endParaRPr lang="en-GB" sz="2000" dirty="0" smtClean="0"/>
          </a:p>
          <a:p>
            <a:r>
              <a:rPr lang="en-GB" sz="2000" dirty="0" smtClean="0"/>
              <a:t>Taking a </a:t>
            </a:r>
            <a:r>
              <a:rPr lang="en-GB" sz="2000" b="1" dirty="0" smtClean="0"/>
              <a:t>cross section </a:t>
            </a:r>
            <a:r>
              <a:rPr lang="en-GB" sz="2000" dirty="0" smtClean="0"/>
              <a:t>we see that the current is always flowing into the page on top and out on the bottom.</a:t>
            </a:r>
          </a:p>
          <a:p>
            <a:endParaRPr lang="en-GB" sz="2000" dirty="0" smtClean="0"/>
          </a:p>
          <a:p>
            <a:endParaRPr lang="en-GB" sz="2000" dirty="0" smtClean="0"/>
          </a:p>
          <a:p>
            <a:r>
              <a:rPr lang="en-GB" sz="2000" dirty="0" smtClean="0"/>
              <a:t>The circular lines of magnetism join up to form a pattern very similar to </a:t>
            </a:r>
            <a:r>
              <a:rPr lang="en-GB" sz="2000" b="1" dirty="0" smtClean="0"/>
              <a:t>the bar magnet</a:t>
            </a:r>
            <a:r>
              <a:rPr lang="en-GB" sz="2000" dirty="0" smtClean="0"/>
              <a:t>. </a:t>
            </a: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4035" name="Picture 3"/>
          <p:cNvPicPr>
            <a:picLocks noChangeAspect="1" noChangeArrowheads="1"/>
          </p:cNvPicPr>
          <p:nvPr/>
        </p:nvPicPr>
        <p:blipFill>
          <a:blip r:embed="rId3" cstate="print"/>
          <a:srcRect l="44419"/>
          <a:stretch>
            <a:fillRect/>
          </a:stretch>
        </p:blipFill>
        <p:spPr bwMode="auto">
          <a:xfrm>
            <a:off x="6072198" y="4071942"/>
            <a:ext cx="2324087" cy="2095500"/>
          </a:xfrm>
          <a:prstGeom prst="rect">
            <a:avLst/>
          </a:prstGeom>
          <a:noFill/>
          <a:ln w="9525">
            <a:noFill/>
            <a:miter lim="800000"/>
            <a:headEnd/>
            <a:tailEnd/>
          </a:ln>
        </p:spPr>
      </p:pic>
      <p:pic>
        <p:nvPicPr>
          <p:cNvPr id="7" name="Picture 3"/>
          <p:cNvPicPr>
            <a:picLocks noChangeAspect="1" noChangeArrowheads="1"/>
          </p:cNvPicPr>
          <p:nvPr/>
        </p:nvPicPr>
        <p:blipFill>
          <a:blip r:embed="rId3" cstate="print"/>
          <a:srcRect t="20455" r="55581"/>
          <a:stretch>
            <a:fillRect/>
          </a:stretch>
        </p:blipFill>
        <p:spPr bwMode="auto">
          <a:xfrm>
            <a:off x="6357950" y="2357430"/>
            <a:ext cx="1857388" cy="166687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840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143404"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This electrical magnet may be </a:t>
            </a:r>
            <a:r>
              <a:rPr lang="en-GB" sz="2000" b="1" dirty="0" smtClean="0"/>
              <a:t>switched</a:t>
            </a:r>
            <a:r>
              <a:rPr lang="en-GB" sz="2000" dirty="0" smtClean="0"/>
              <a:t> on and off by turning on and off the </a:t>
            </a:r>
            <a:r>
              <a:rPr lang="en-GB" sz="2000" b="1" dirty="0" smtClean="0"/>
              <a:t>current</a:t>
            </a:r>
            <a:r>
              <a:rPr lang="en-GB" sz="2000" dirty="0" smtClean="0"/>
              <a:t>.</a:t>
            </a:r>
          </a:p>
          <a:p>
            <a:endParaRPr lang="en-GB" sz="2000" dirty="0" smtClean="0"/>
          </a:p>
          <a:p>
            <a:r>
              <a:rPr lang="en-GB" sz="2000" dirty="0" smtClean="0"/>
              <a:t>The magnet may also be reversed by reversing the current.</a:t>
            </a:r>
          </a:p>
          <a:p>
            <a:endParaRPr lang="en-GB" sz="2000" dirty="0" smtClean="0"/>
          </a:p>
          <a:p>
            <a:r>
              <a:rPr lang="en-GB" sz="2000" dirty="0" smtClean="0"/>
              <a:t> This is the way an electro-magnetic field is created.</a:t>
            </a:r>
          </a:p>
          <a:p>
            <a:endParaRPr lang="en-GB" sz="2000" dirty="0" smtClean="0"/>
          </a:p>
          <a:p>
            <a:r>
              <a:rPr lang="en-GB" sz="2000" dirty="0" smtClean="0">
                <a:ea typeface="MS Gothic" charset="0"/>
                <a:cs typeface="MS Gothic" charset="0"/>
              </a:rPr>
              <a:t>The principle is used in a variety of applications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61507" name="Picture 3"/>
          <p:cNvPicPr>
            <a:picLocks noChangeAspect="1" noChangeArrowheads="1"/>
          </p:cNvPicPr>
          <p:nvPr/>
        </p:nvPicPr>
        <p:blipFill>
          <a:blip r:embed="rId3" cstate="print"/>
          <a:srcRect/>
          <a:stretch>
            <a:fillRect/>
          </a:stretch>
        </p:blipFill>
        <p:spPr bwMode="auto">
          <a:xfrm>
            <a:off x="5286380" y="3353912"/>
            <a:ext cx="3137752" cy="3504088"/>
          </a:xfrm>
          <a:prstGeom prst="rect">
            <a:avLst/>
          </a:prstGeom>
          <a:noFill/>
          <a:ln w="9525">
            <a:noFill/>
            <a:miter lim="800000"/>
            <a:headEnd/>
            <a:tailEnd/>
          </a:ln>
        </p:spPr>
      </p:pic>
      <p:pic>
        <p:nvPicPr>
          <p:cNvPr id="6" name="Picture 2"/>
          <p:cNvPicPr>
            <a:picLocks noChangeAspect="1" noChangeArrowheads="1"/>
          </p:cNvPicPr>
          <p:nvPr/>
        </p:nvPicPr>
        <p:blipFill>
          <a:blip r:embed="rId4" cstate="print"/>
          <a:srcRect/>
          <a:stretch>
            <a:fillRect/>
          </a:stretch>
        </p:blipFill>
        <p:spPr bwMode="auto">
          <a:xfrm>
            <a:off x="6286512" y="1285860"/>
            <a:ext cx="1643074" cy="191692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357850" cy="528641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Solenoids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Device commonly used on vehicles</a:t>
            </a:r>
          </a:p>
          <a:p>
            <a:endParaRPr lang="en-GB" sz="2000" dirty="0" smtClean="0">
              <a:ea typeface="MS Gothic" charset="0"/>
              <a:cs typeface="MS Gothic" charset="0"/>
            </a:endParaRPr>
          </a:p>
          <a:p>
            <a:r>
              <a:rPr lang="en-GB" sz="2000" dirty="0" smtClean="0">
                <a:ea typeface="MS Gothic" charset="0"/>
                <a:cs typeface="MS Gothic" charset="0"/>
              </a:rPr>
              <a:t>Produces </a:t>
            </a:r>
            <a:r>
              <a:rPr lang="en-GB" sz="2000" b="1" dirty="0" smtClean="0">
                <a:ea typeface="MS Gothic" charset="0"/>
                <a:cs typeface="MS Gothic" charset="0"/>
              </a:rPr>
              <a:t>movement</a:t>
            </a:r>
            <a:r>
              <a:rPr lang="en-GB" sz="2000" dirty="0" smtClean="0">
                <a:ea typeface="MS Gothic" charset="0"/>
                <a:cs typeface="MS Gothic" charset="0"/>
              </a:rPr>
              <a:t> from an </a:t>
            </a:r>
            <a:r>
              <a:rPr lang="en-GB" sz="2000" b="1" dirty="0" smtClean="0">
                <a:ea typeface="MS Gothic" charset="0"/>
                <a:cs typeface="MS Gothic" charset="0"/>
              </a:rPr>
              <a:t>electrical signal</a:t>
            </a:r>
          </a:p>
          <a:p>
            <a:endParaRPr lang="en-GB" sz="2000" dirty="0" smtClean="0">
              <a:ea typeface="MS Gothic" charset="0"/>
              <a:cs typeface="MS Gothic" charset="0"/>
            </a:endParaRPr>
          </a:p>
          <a:p>
            <a:r>
              <a:rPr lang="en-GB" sz="2000" dirty="0" smtClean="0">
                <a:ea typeface="MS Gothic" charset="0"/>
                <a:cs typeface="MS Gothic" charset="0"/>
              </a:rPr>
              <a:t>For example, central door locking.</a:t>
            </a:r>
          </a:p>
          <a:p>
            <a:endParaRPr lang="en-GB" sz="2000" dirty="0" smtClean="0">
              <a:ea typeface="MS Gothic" charset="0"/>
              <a:cs typeface="MS Gothic" charset="0"/>
            </a:endParaRPr>
          </a:p>
          <a:p>
            <a:r>
              <a:rPr lang="en-GB" sz="2000" dirty="0" smtClean="0">
                <a:ea typeface="MS Gothic" charset="0"/>
                <a:cs typeface="MS Gothic" charset="0"/>
              </a:rPr>
              <a:t>Plunger slides in and out of coil and spring holds plunger away from coil when not in use.</a:t>
            </a:r>
          </a:p>
          <a:p>
            <a:endParaRPr lang="en-GB" sz="2000" dirty="0" smtClean="0">
              <a:ea typeface="MS Gothic" charset="0"/>
              <a:cs typeface="MS Gothic" charset="0"/>
            </a:endParaRPr>
          </a:p>
          <a:p>
            <a:r>
              <a:rPr lang="en-GB" sz="2000" dirty="0" smtClean="0">
                <a:ea typeface="MS Gothic" charset="0"/>
                <a:cs typeface="MS Gothic" charset="0"/>
              </a:rPr>
              <a:t>When </a:t>
            </a:r>
            <a:r>
              <a:rPr lang="en-GB" sz="2000" b="1" dirty="0" smtClean="0">
                <a:ea typeface="MS Gothic" charset="0"/>
                <a:cs typeface="MS Gothic" charset="0"/>
              </a:rPr>
              <a:t>current</a:t>
            </a:r>
            <a:r>
              <a:rPr lang="en-GB" sz="2000" dirty="0" smtClean="0">
                <a:ea typeface="MS Gothic" charset="0"/>
                <a:cs typeface="MS Gothic" charset="0"/>
              </a:rPr>
              <a:t> is supplied through coil, magnetic field is formed and plunger is </a:t>
            </a:r>
            <a:r>
              <a:rPr lang="en-GB" sz="2000" b="1" dirty="0" smtClean="0">
                <a:ea typeface="MS Gothic" charset="0"/>
                <a:cs typeface="MS Gothic" charset="0"/>
              </a:rPr>
              <a:t>attracted</a:t>
            </a:r>
            <a:r>
              <a:rPr lang="en-GB" sz="2000" dirty="0" smtClean="0">
                <a:ea typeface="MS Gothic" charset="0"/>
                <a:cs typeface="MS Gothic" charset="0"/>
              </a:rPr>
              <a:t> into coil actuating mechanism or switch.</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5058" name="Picture 2"/>
          <p:cNvPicPr>
            <a:picLocks noChangeAspect="1" noChangeArrowheads="1"/>
          </p:cNvPicPr>
          <p:nvPr/>
        </p:nvPicPr>
        <p:blipFill>
          <a:blip r:embed="rId3" cstate="print"/>
          <a:srcRect/>
          <a:stretch>
            <a:fillRect/>
          </a:stretch>
        </p:blipFill>
        <p:spPr bwMode="auto">
          <a:xfrm>
            <a:off x="6172200" y="2857496"/>
            <a:ext cx="2971800" cy="18192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Relays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Another device commonly used in vehicles.</a:t>
            </a:r>
          </a:p>
          <a:p>
            <a:endParaRPr lang="en-GB" sz="2000" dirty="0" smtClean="0">
              <a:ea typeface="MS Gothic" charset="0"/>
              <a:cs typeface="MS Gothic" charset="0"/>
            </a:endParaRPr>
          </a:p>
          <a:p>
            <a:r>
              <a:rPr lang="en-GB" sz="2000" dirty="0" smtClean="0">
                <a:ea typeface="MS Gothic" charset="0"/>
                <a:cs typeface="MS Gothic" charset="0"/>
              </a:rPr>
              <a:t>To </a:t>
            </a:r>
            <a:r>
              <a:rPr lang="en-GB" sz="2000" b="1" dirty="0" smtClean="0">
                <a:ea typeface="MS Gothic" charset="0"/>
                <a:cs typeface="MS Gothic" charset="0"/>
              </a:rPr>
              <a:t>switch on high current </a:t>
            </a:r>
            <a:r>
              <a:rPr lang="en-GB" sz="2000" dirty="0" smtClean="0">
                <a:ea typeface="MS Gothic" charset="0"/>
                <a:cs typeface="MS Gothic" charset="0"/>
              </a:rPr>
              <a:t>circuits safely it is useful to have a device which can isolate the high current circuit from the switch itself.</a:t>
            </a:r>
          </a:p>
          <a:p>
            <a:endParaRPr lang="en-GB" sz="2000" dirty="0" smtClean="0">
              <a:ea typeface="MS Gothic" charset="0"/>
              <a:cs typeface="MS Gothic" charset="0"/>
            </a:endParaRPr>
          </a:p>
          <a:p>
            <a:r>
              <a:rPr lang="en-GB" sz="2000" dirty="0" smtClean="0">
                <a:ea typeface="MS Gothic" charset="0"/>
                <a:cs typeface="MS Gothic" charset="0"/>
              </a:rPr>
              <a:t>Relays work by creating a magnetic field when a user switches on a low current in the coil. </a:t>
            </a:r>
          </a:p>
          <a:p>
            <a:endParaRPr lang="en-GB" sz="2000" dirty="0" smtClean="0">
              <a:ea typeface="MS Gothic" charset="0"/>
              <a:cs typeface="MS Gothic" charset="0"/>
            </a:endParaRPr>
          </a:p>
          <a:p>
            <a:r>
              <a:rPr lang="en-GB" sz="2000" dirty="0" smtClean="0">
                <a:ea typeface="MS Gothic" charset="0"/>
                <a:cs typeface="MS Gothic" charset="0"/>
              </a:rPr>
              <a:t>The magnetic field which is created in the coil, attracts the armature, closing the contacts on the high current circuit, allowing the high current to flow.</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6082" name="Picture 2"/>
          <p:cNvPicPr>
            <a:picLocks noChangeAspect="1" noChangeArrowheads="1"/>
          </p:cNvPicPr>
          <p:nvPr/>
        </p:nvPicPr>
        <p:blipFill>
          <a:blip r:embed="rId3" cstate="print"/>
          <a:srcRect/>
          <a:stretch>
            <a:fillRect/>
          </a:stretch>
        </p:blipFill>
        <p:spPr bwMode="auto">
          <a:xfrm>
            <a:off x="2714612" y="4851292"/>
            <a:ext cx="3643338" cy="1935294"/>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Electromagnetic Induction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We have shown that electricity can create a magnetic field.</a:t>
            </a:r>
          </a:p>
          <a:p>
            <a:endParaRPr lang="en-GB" sz="2000" dirty="0" smtClean="0"/>
          </a:p>
          <a:p>
            <a:endParaRPr lang="en-GB" sz="2000" dirty="0" smtClean="0"/>
          </a:p>
          <a:p>
            <a:r>
              <a:rPr lang="en-GB" sz="2000" dirty="0" smtClean="0"/>
              <a:t>In 1831 Michael Faraday demonstrated that the opposite is also true and we can produce </a:t>
            </a:r>
            <a:r>
              <a:rPr lang="en-GB" sz="2000" b="1" dirty="0" smtClean="0"/>
              <a:t>electricity from magnetism</a:t>
            </a:r>
            <a:r>
              <a:rPr lang="en-GB" sz="2000" dirty="0" smtClean="0"/>
              <a:t>.</a:t>
            </a:r>
          </a:p>
          <a:p>
            <a:endParaRPr lang="en-GB" sz="2000" dirty="0" smtClean="0"/>
          </a:p>
          <a:p>
            <a:endParaRPr lang="en-GB" sz="2000" dirty="0" smtClean="0">
              <a:ea typeface="MS Gothic" charset="0"/>
              <a:cs typeface="MS Gothic" charset="0"/>
            </a:endParaRPr>
          </a:p>
          <a:p>
            <a:r>
              <a:rPr lang="en-GB" sz="2000" dirty="0" smtClean="0">
                <a:ea typeface="MS Gothic" charset="0"/>
                <a:cs typeface="MS Gothic" charset="0"/>
              </a:rPr>
              <a:t>This is the principle upon which generators and many other automotive components have been developed.</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Electromagnetic Induction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One of the most important experiments used to demonstrate this principal is shown below.</a:t>
            </a:r>
          </a:p>
          <a:p>
            <a:endParaRPr lang="en-GB" sz="2000" dirty="0" smtClean="0">
              <a:ea typeface="MS Gothic" charset="0"/>
              <a:cs typeface="MS Gothic" charset="0"/>
            </a:endParaRPr>
          </a:p>
          <a:p>
            <a:endParaRPr lang="en-GB" sz="2000" dirty="0" smtClean="0">
              <a:ea typeface="MS Gothic" charset="0"/>
              <a:cs typeface="MS Gothic" charset="0"/>
            </a:endParaRPr>
          </a:p>
          <a:p>
            <a:endParaRPr lang="en-GB" sz="2000" dirty="0" smtClean="0">
              <a:ea typeface="MS Gothic" charset="0"/>
              <a:cs typeface="MS Gothic" charset="0"/>
            </a:endParaRPr>
          </a:p>
          <a:p>
            <a:endParaRPr lang="en-GB" sz="2000" dirty="0" smtClean="0">
              <a:ea typeface="MS Gothic" charset="0"/>
              <a:cs typeface="MS Gothic" charset="0"/>
            </a:endParaRPr>
          </a:p>
          <a:p>
            <a:endParaRPr lang="en-GB" sz="2000" dirty="0" smtClean="0">
              <a:ea typeface="MS Gothic" charset="0"/>
              <a:cs typeface="MS Gothic" charset="0"/>
            </a:endParaRPr>
          </a:p>
          <a:p>
            <a:endParaRPr lang="en-GB" sz="2000" dirty="0" smtClean="0">
              <a:ea typeface="MS Gothic" charset="0"/>
              <a:cs typeface="MS Gothic" charset="0"/>
            </a:endParaRPr>
          </a:p>
          <a:p>
            <a:r>
              <a:rPr lang="en-GB" sz="2000" dirty="0" smtClean="0">
                <a:ea typeface="MS Gothic" charset="0"/>
                <a:cs typeface="MS Gothic" charset="0"/>
              </a:rPr>
              <a:t>Faraday noticed that when a magnet is plunged into a coil, a current is </a:t>
            </a:r>
            <a:r>
              <a:rPr lang="en-GB" sz="2000" b="1" dirty="0" smtClean="0">
                <a:ea typeface="MS Gothic" charset="0"/>
                <a:cs typeface="MS Gothic" charset="0"/>
              </a:rPr>
              <a:t>induced</a:t>
            </a:r>
            <a:r>
              <a:rPr lang="en-GB" sz="2000" dirty="0" smtClean="0">
                <a:ea typeface="MS Gothic" charset="0"/>
                <a:cs typeface="MS Gothic" charset="0"/>
              </a:rPr>
              <a:t> in that coil. </a:t>
            </a:r>
          </a:p>
          <a:p>
            <a:endParaRPr lang="en-GB" sz="2000" dirty="0" smtClean="0">
              <a:ea typeface="MS Gothic" charset="0"/>
              <a:cs typeface="MS Gothic" charset="0"/>
            </a:endParaRPr>
          </a:p>
          <a:p>
            <a:r>
              <a:rPr lang="en-GB" sz="2000" dirty="0" smtClean="0">
                <a:ea typeface="MS Gothic" charset="0"/>
                <a:cs typeface="MS Gothic" charset="0"/>
              </a:rPr>
              <a:t>He also noticed that the direction of current was dependant upon the direction of movement.</a:t>
            </a:r>
          </a:p>
          <a:p>
            <a:endParaRPr lang="en-GB" sz="2000" dirty="0" smtClean="0">
              <a:ea typeface="MS Gothic" charset="0"/>
              <a:cs typeface="MS Gothic" charset="0"/>
            </a:endParaRPr>
          </a:p>
          <a:p>
            <a:r>
              <a:rPr lang="en-GB" sz="2000" dirty="0" smtClean="0">
                <a:ea typeface="MS Gothic" charset="0"/>
                <a:cs typeface="MS Gothic" charset="0"/>
              </a:rPr>
              <a:t>Whenever current is produced in this way it is called </a:t>
            </a:r>
            <a:r>
              <a:rPr lang="en-GB" sz="2000" b="1" dirty="0" smtClean="0">
                <a:ea typeface="MS Gothic" charset="0"/>
                <a:cs typeface="MS Gothic" charset="0"/>
              </a:rPr>
              <a:t>electromagnetic induction</a:t>
            </a:r>
            <a:r>
              <a:rPr lang="en-GB" sz="2000" dirty="0" smtClean="0">
                <a:ea typeface="MS Gothic" charset="0"/>
                <a:cs typeface="MS Gothic" charset="0"/>
              </a:rPr>
              <a: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1986" name="Picture 2"/>
          <p:cNvPicPr>
            <a:picLocks noChangeAspect="1" noChangeArrowheads="1"/>
          </p:cNvPicPr>
          <p:nvPr/>
        </p:nvPicPr>
        <p:blipFill>
          <a:blip r:embed="rId3" cstate="print"/>
          <a:srcRect t="53583"/>
          <a:stretch>
            <a:fillRect/>
          </a:stretch>
        </p:blipFill>
        <p:spPr bwMode="auto">
          <a:xfrm>
            <a:off x="4643438" y="2500306"/>
            <a:ext cx="2351410" cy="1357321"/>
          </a:xfrm>
          <a:prstGeom prst="rect">
            <a:avLst/>
          </a:prstGeom>
          <a:noFill/>
          <a:ln w="9525">
            <a:noFill/>
            <a:miter lim="800000"/>
            <a:headEnd/>
            <a:tailEnd/>
          </a:ln>
        </p:spPr>
      </p:pic>
      <p:pic>
        <p:nvPicPr>
          <p:cNvPr id="5" name="Picture 2"/>
          <p:cNvPicPr>
            <a:picLocks noChangeAspect="1" noChangeArrowheads="1"/>
          </p:cNvPicPr>
          <p:nvPr/>
        </p:nvPicPr>
        <p:blipFill>
          <a:blip r:embed="rId3" cstate="print"/>
          <a:srcRect b="46254"/>
          <a:stretch>
            <a:fillRect/>
          </a:stretch>
        </p:blipFill>
        <p:spPr bwMode="auto">
          <a:xfrm>
            <a:off x="2143108" y="2285992"/>
            <a:ext cx="2351410" cy="1571636"/>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Electromagnetic Induction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Faraday’s conclusion was that current is induced into the coil when the coil cuts a magnetic line of force formed around a magnet.</a:t>
            </a:r>
          </a:p>
          <a:p>
            <a:endParaRPr lang="en-GB" sz="2000" dirty="0" smtClean="0">
              <a:ea typeface="MS Gothic" charset="0"/>
              <a:cs typeface="MS Gothic" charset="0"/>
            </a:endParaRPr>
          </a:p>
          <a:p>
            <a:r>
              <a:rPr lang="en-GB" sz="2000" dirty="0" smtClean="0">
                <a:ea typeface="MS Gothic" charset="0"/>
                <a:cs typeface="MS Gothic" charset="0"/>
              </a:rPr>
              <a:t>Or </a:t>
            </a:r>
            <a:r>
              <a:rPr lang="en-GB" sz="2000" b="1" i="1" dirty="0" smtClean="0">
                <a:ea typeface="MS Gothic" charset="0"/>
                <a:cs typeface="MS Gothic" charset="0"/>
              </a:rPr>
              <a:t>An electromotive force is induced whenever there is a change in the magnetic flux linked with the coil.</a:t>
            </a:r>
          </a:p>
          <a:p>
            <a:endParaRPr lang="en-GB" sz="2000" b="1" i="1" dirty="0" smtClean="0">
              <a:ea typeface="MS Gothic" charset="0"/>
              <a:cs typeface="MS Gothic" charset="0"/>
            </a:endParaRPr>
          </a:p>
          <a:p>
            <a:r>
              <a:rPr lang="en-GB" sz="2000" dirty="0" smtClean="0">
                <a:ea typeface="MS Gothic" charset="0"/>
                <a:cs typeface="MS Gothic" charset="0"/>
              </a:rPr>
              <a:t>Faraday also discovered that the electromotive force induced in the coil depended on</a:t>
            </a:r>
          </a:p>
          <a:p>
            <a:endParaRPr lang="en-GB" sz="2000" dirty="0" smtClean="0">
              <a:ea typeface="MS Gothic" charset="0"/>
              <a:cs typeface="MS Gothic" charset="0"/>
            </a:endParaRPr>
          </a:p>
          <a:p>
            <a:pPr marL="914400" lvl="1" indent="-457200">
              <a:buAutoNum type="arabicParenR"/>
            </a:pPr>
            <a:r>
              <a:rPr lang="en-GB" sz="2000" dirty="0" smtClean="0">
                <a:ea typeface="MS Gothic" charset="0"/>
                <a:cs typeface="MS Gothic" charset="0"/>
              </a:rPr>
              <a:t>Number of </a:t>
            </a:r>
            <a:r>
              <a:rPr lang="en-GB" sz="2000" b="1" dirty="0" smtClean="0">
                <a:ea typeface="MS Gothic" charset="0"/>
                <a:cs typeface="MS Gothic" charset="0"/>
              </a:rPr>
              <a:t>turns</a:t>
            </a:r>
            <a:r>
              <a:rPr lang="en-GB" sz="2000" dirty="0" smtClean="0">
                <a:ea typeface="MS Gothic" charset="0"/>
                <a:cs typeface="MS Gothic" charset="0"/>
              </a:rPr>
              <a:t> on coil</a:t>
            </a:r>
          </a:p>
          <a:p>
            <a:pPr marL="914400" lvl="1" indent="-457200">
              <a:buAutoNum type="arabicParenR"/>
            </a:pPr>
            <a:r>
              <a:rPr lang="en-GB" sz="2000" b="1" dirty="0" smtClean="0">
                <a:ea typeface="MS Gothic" charset="0"/>
                <a:cs typeface="MS Gothic" charset="0"/>
              </a:rPr>
              <a:t>Strength</a:t>
            </a:r>
            <a:r>
              <a:rPr lang="en-GB" sz="2000" dirty="0" smtClean="0">
                <a:ea typeface="MS Gothic" charset="0"/>
                <a:cs typeface="MS Gothic" charset="0"/>
              </a:rPr>
              <a:t> of magnet</a:t>
            </a:r>
          </a:p>
          <a:p>
            <a:pPr marL="914400" lvl="1" indent="-457200">
              <a:buAutoNum type="arabicParenR"/>
            </a:pPr>
            <a:r>
              <a:rPr lang="en-GB" sz="2000" b="1" dirty="0" smtClean="0">
                <a:ea typeface="MS Gothic" charset="0"/>
                <a:cs typeface="MS Gothic" charset="0"/>
              </a:rPr>
              <a:t>Speed</a:t>
            </a:r>
            <a:r>
              <a:rPr lang="en-GB" sz="2000" dirty="0" smtClean="0">
                <a:ea typeface="MS Gothic" charset="0"/>
                <a:cs typeface="MS Gothic" charset="0"/>
              </a:rPr>
              <a:t> of movement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28641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Electromagnetic Induction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In 1834 Lenz stated another law related to electromagnetic induction.</a:t>
            </a:r>
          </a:p>
          <a:p>
            <a:endParaRPr lang="en-GB" sz="2000" dirty="0" smtClean="0">
              <a:ea typeface="MS Gothic" charset="0"/>
              <a:cs typeface="MS Gothic" charset="0"/>
            </a:endParaRPr>
          </a:p>
          <a:p>
            <a:r>
              <a:rPr lang="en-GB" sz="2000" b="1" i="1" dirty="0" smtClean="0">
                <a:ea typeface="MS Gothic" charset="0"/>
                <a:cs typeface="MS Gothic" charset="0"/>
              </a:rPr>
              <a:t>The direction of the induced current is always such as to oppose the change producing it.</a:t>
            </a:r>
          </a:p>
          <a:p>
            <a:endParaRPr lang="en-GB" sz="2000" b="1" i="1" dirty="0" smtClean="0">
              <a:ea typeface="MS Gothic" charset="0"/>
              <a:cs typeface="MS Gothic" charset="0"/>
            </a:endParaRPr>
          </a:p>
          <a:p>
            <a:endParaRPr lang="en-GB" sz="2000" b="1" i="1" dirty="0" smtClean="0">
              <a:ea typeface="MS Gothic" charset="0"/>
              <a:cs typeface="MS Gothic" charset="0"/>
            </a:endParaRPr>
          </a:p>
          <a:p>
            <a:r>
              <a:rPr lang="en-GB" sz="2000" dirty="0" smtClean="0">
                <a:ea typeface="MS Gothic" charset="0"/>
                <a:cs typeface="MS Gothic" charset="0"/>
              </a:rPr>
              <a:t>When a magnet is plunged into a coil, the induced current will always flow in the coil in such a way that the coil will create a magnetic field to oppose (repel) the magnet.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3010" name="Picture 2"/>
          <p:cNvPicPr>
            <a:picLocks noChangeAspect="1" noChangeArrowheads="1"/>
          </p:cNvPicPr>
          <p:nvPr/>
        </p:nvPicPr>
        <p:blipFill>
          <a:blip r:embed="rId3" cstate="print"/>
          <a:srcRect/>
          <a:stretch>
            <a:fillRect/>
          </a:stretch>
        </p:blipFill>
        <p:spPr bwMode="auto">
          <a:xfrm>
            <a:off x="6643702" y="2571744"/>
            <a:ext cx="1945835" cy="257176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Electromagnetic Induction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Faraday also showed that when a conductor is moved through an magnetic field an </a:t>
            </a:r>
            <a:r>
              <a:rPr lang="en-GB" sz="2000" dirty="0" err="1" smtClean="0"/>
              <a:t>e.m.f</a:t>
            </a:r>
            <a:r>
              <a:rPr lang="en-GB" sz="2000" dirty="0" smtClean="0"/>
              <a:t> is generated in the conductor.</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r>
              <a:rPr lang="en-GB" sz="2000" dirty="0" smtClean="0"/>
              <a:t>A few years later Fleming introduced a simple rule to define the directions of the magnetic field, motion and induced current. </a:t>
            </a: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4034" name="Picture 2"/>
          <p:cNvPicPr>
            <a:picLocks noChangeAspect="1" noChangeArrowheads="1"/>
          </p:cNvPicPr>
          <p:nvPr/>
        </p:nvPicPr>
        <p:blipFill>
          <a:blip r:embed="rId3" cstate="print"/>
          <a:srcRect/>
          <a:stretch>
            <a:fillRect/>
          </a:stretch>
        </p:blipFill>
        <p:spPr bwMode="auto">
          <a:xfrm>
            <a:off x="2857488" y="2571744"/>
            <a:ext cx="3419475" cy="199072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Electromagnetic Induction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Flemings </a:t>
            </a:r>
            <a:r>
              <a:rPr lang="en-GB" sz="2000" b="1" dirty="0" smtClean="0"/>
              <a:t>right hand</a:t>
            </a:r>
            <a:r>
              <a:rPr lang="en-GB" sz="2000" dirty="0" smtClean="0"/>
              <a:t> rule for induction states:</a:t>
            </a:r>
          </a:p>
          <a:p>
            <a:r>
              <a:rPr lang="en-GB" sz="2000" dirty="0" smtClean="0">
                <a:ea typeface="MS Gothic" charset="0"/>
                <a:cs typeface="MS Gothic" charset="0"/>
              </a:rPr>
              <a:t>	</a:t>
            </a:r>
          </a:p>
          <a:p>
            <a:r>
              <a:rPr lang="en-GB" sz="2000" b="1" i="1" dirty="0" smtClean="0">
                <a:ea typeface="MS Gothic" charset="0"/>
                <a:cs typeface="MS Gothic" charset="0"/>
              </a:rPr>
              <a:t>	When the thumb and first two fingers of the right hand are all set at 90 degrees to each other, then the forefinger points in direction of the field, thumb in direction of motion and second finger in direction of current</a:t>
            </a:r>
          </a:p>
          <a:p>
            <a:endParaRPr lang="en-GB" sz="2000" b="1" i="1" dirty="0" smtClean="0">
              <a:ea typeface="MS Gothic" charset="0"/>
              <a:cs typeface="MS Gothic" charset="0"/>
            </a:endParaRPr>
          </a:p>
          <a:p>
            <a:endParaRPr lang="en-GB" sz="2000" b="1" i="1" dirty="0" smtClean="0">
              <a:ea typeface="MS Gothic" charset="0"/>
              <a:cs typeface="MS Gothic" charset="0"/>
            </a:endParaRPr>
          </a:p>
          <a:p>
            <a:endParaRPr lang="en-GB" sz="2000" b="1" i="1" dirty="0" smtClean="0">
              <a:ea typeface="MS Gothic" charset="0"/>
              <a:cs typeface="MS Gothic" charset="0"/>
            </a:endParaRPr>
          </a:p>
          <a:p>
            <a:r>
              <a:rPr lang="en-GB" sz="2000" dirty="0" smtClean="0">
                <a:ea typeface="MS Gothic" charset="0"/>
                <a:cs typeface="MS Gothic" charset="0"/>
              </a:rPr>
              <a:t>Thu</a:t>
            </a:r>
            <a:r>
              <a:rPr lang="en-GB" sz="2000" b="1" dirty="0" smtClean="0">
                <a:ea typeface="MS Gothic" charset="0"/>
                <a:cs typeface="MS Gothic" charset="0"/>
              </a:rPr>
              <a:t>m</a:t>
            </a:r>
            <a:r>
              <a:rPr lang="en-GB" sz="2000" dirty="0" smtClean="0">
                <a:ea typeface="MS Gothic" charset="0"/>
                <a:cs typeface="MS Gothic" charset="0"/>
              </a:rPr>
              <a:t>b = </a:t>
            </a:r>
            <a:r>
              <a:rPr lang="en-GB" sz="2000" b="1" dirty="0" smtClean="0">
                <a:ea typeface="MS Gothic" charset="0"/>
                <a:cs typeface="MS Gothic" charset="0"/>
              </a:rPr>
              <a:t>M</a:t>
            </a:r>
            <a:r>
              <a:rPr lang="en-GB" sz="2000" dirty="0" smtClean="0">
                <a:ea typeface="MS Gothic" charset="0"/>
                <a:cs typeface="MS Gothic" charset="0"/>
              </a:rPr>
              <a:t>otion</a:t>
            </a:r>
          </a:p>
          <a:p>
            <a:r>
              <a:rPr lang="en-GB" sz="2000" b="1" dirty="0" smtClean="0">
                <a:ea typeface="MS Gothic" charset="0"/>
                <a:cs typeface="MS Gothic" charset="0"/>
              </a:rPr>
              <a:t>F</a:t>
            </a:r>
            <a:r>
              <a:rPr lang="en-GB" sz="2000" dirty="0" smtClean="0">
                <a:ea typeface="MS Gothic" charset="0"/>
                <a:cs typeface="MS Gothic" charset="0"/>
              </a:rPr>
              <a:t>irst Finger = </a:t>
            </a:r>
            <a:r>
              <a:rPr lang="en-GB" sz="2000" b="1" dirty="0" smtClean="0">
                <a:ea typeface="MS Gothic" charset="0"/>
                <a:cs typeface="MS Gothic" charset="0"/>
              </a:rPr>
              <a:t>F</a:t>
            </a:r>
            <a:r>
              <a:rPr lang="en-GB" sz="2000" dirty="0" smtClean="0">
                <a:ea typeface="MS Gothic" charset="0"/>
                <a:cs typeface="MS Gothic" charset="0"/>
              </a:rPr>
              <a:t>ield</a:t>
            </a:r>
          </a:p>
          <a:p>
            <a:r>
              <a:rPr lang="en-GB" sz="2000" b="1" dirty="0" smtClean="0">
                <a:ea typeface="MS Gothic" charset="0"/>
                <a:cs typeface="MS Gothic" charset="0"/>
              </a:rPr>
              <a:t>S</a:t>
            </a:r>
            <a:r>
              <a:rPr lang="en-GB" sz="2000" dirty="0" smtClean="0">
                <a:ea typeface="MS Gothic" charset="0"/>
                <a:cs typeface="MS Gothic" charset="0"/>
              </a:rPr>
              <a:t>econd Finger = </a:t>
            </a:r>
            <a:r>
              <a:rPr lang="en-GB" sz="2000" b="1" dirty="0" smtClean="0">
                <a:ea typeface="MS Gothic" charset="0"/>
                <a:cs typeface="MS Gothic" charset="0"/>
              </a:rPr>
              <a:t>C</a:t>
            </a:r>
            <a:r>
              <a:rPr lang="en-GB" sz="2000" dirty="0" smtClean="0">
                <a:ea typeface="MS Gothic" charset="0"/>
                <a:cs typeface="MS Gothic" charset="0"/>
              </a:rPr>
              <a:t>urrent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5058" name="Picture 2"/>
          <p:cNvPicPr>
            <a:picLocks noChangeAspect="1" noChangeArrowheads="1"/>
          </p:cNvPicPr>
          <p:nvPr/>
        </p:nvPicPr>
        <p:blipFill>
          <a:blip r:embed="rId3" cstate="print"/>
          <a:srcRect/>
          <a:stretch>
            <a:fillRect/>
          </a:stretch>
        </p:blipFill>
        <p:spPr bwMode="auto">
          <a:xfrm>
            <a:off x="3286116" y="3929066"/>
            <a:ext cx="2311214" cy="2214578"/>
          </a:xfrm>
          <a:prstGeom prst="rect">
            <a:avLst/>
          </a:prstGeom>
          <a:noFill/>
          <a:ln w="9525">
            <a:noFill/>
            <a:miter lim="800000"/>
            <a:headEnd/>
            <a:tailEnd/>
          </a:ln>
        </p:spPr>
      </p:pic>
      <p:pic>
        <p:nvPicPr>
          <p:cNvPr id="685059" name="Picture 3"/>
          <p:cNvPicPr>
            <a:picLocks noChangeAspect="1" noChangeArrowheads="1"/>
          </p:cNvPicPr>
          <p:nvPr/>
        </p:nvPicPr>
        <p:blipFill>
          <a:blip r:embed="rId4" cstate="print"/>
          <a:srcRect/>
          <a:stretch>
            <a:fillRect/>
          </a:stretch>
        </p:blipFill>
        <p:spPr bwMode="auto">
          <a:xfrm>
            <a:off x="6000760" y="4357694"/>
            <a:ext cx="2724150" cy="11715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8505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850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714908"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Current Generator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Simple dynamo shown on right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buFontTx/>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2 Magnetic poles</a:t>
            </a:r>
          </a:p>
          <a:p>
            <a:pPr>
              <a:spcBef>
                <a:spcPts val="400"/>
              </a:spcBef>
              <a:buFontTx/>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Conductor (bent to make loop)</a:t>
            </a:r>
          </a:p>
          <a:p>
            <a:pPr>
              <a:spcBef>
                <a:spcPts val="400"/>
              </a:spcBef>
              <a:buFontTx/>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Each end of loop joined to slip ring which contacts bush</a:t>
            </a:r>
          </a:p>
          <a:p>
            <a:pPr>
              <a:spcBef>
                <a:spcPts val="400"/>
              </a:spcBef>
              <a:buFontTx/>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buFontTx/>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When conductor is turned an </a:t>
            </a:r>
            <a:r>
              <a:rPr lang="en-GB" sz="2000" dirty="0" err="1" smtClean="0"/>
              <a:t>e.m.f</a:t>
            </a:r>
            <a:r>
              <a:rPr lang="en-GB" sz="2000" dirty="0" smtClean="0"/>
              <a:t> is generated </a:t>
            </a:r>
          </a:p>
          <a:p>
            <a:pPr>
              <a:spcBef>
                <a:spcPts val="400"/>
              </a:spcBef>
              <a:buFontTx/>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buFontTx/>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Current flows through conductor and resistor.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9154" name="Picture 2"/>
          <p:cNvPicPr>
            <a:picLocks noChangeAspect="1" noChangeArrowheads="1"/>
          </p:cNvPicPr>
          <p:nvPr/>
        </p:nvPicPr>
        <p:blipFill>
          <a:blip r:embed="rId3" cstate="print"/>
          <a:srcRect/>
          <a:stretch>
            <a:fillRect/>
          </a:stretch>
        </p:blipFill>
        <p:spPr bwMode="auto">
          <a:xfrm>
            <a:off x="5214942" y="1214422"/>
            <a:ext cx="3095625" cy="42291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Current Generator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90179" name="Picture 3"/>
          <p:cNvPicPr>
            <a:picLocks noChangeAspect="1" noChangeArrowheads="1"/>
          </p:cNvPicPr>
          <p:nvPr/>
        </p:nvPicPr>
        <p:blipFill>
          <a:blip r:embed="rId3" cstate="print"/>
          <a:srcRect/>
          <a:stretch>
            <a:fillRect/>
          </a:stretch>
        </p:blipFill>
        <p:spPr bwMode="auto">
          <a:xfrm>
            <a:off x="4714876" y="4857760"/>
            <a:ext cx="4029075" cy="1600200"/>
          </a:xfrm>
          <a:prstGeom prst="rect">
            <a:avLst/>
          </a:prstGeom>
          <a:noFill/>
          <a:ln w="9525">
            <a:noFill/>
            <a:miter lim="800000"/>
            <a:headEnd/>
            <a:tailEnd/>
          </a:ln>
        </p:spPr>
      </p:pic>
      <p:pic>
        <p:nvPicPr>
          <p:cNvPr id="690180" name="Picture 4"/>
          <p:cNvPicPr>
            <a:picLocks noChangeAspect="1" noChangeArrowheads="1"/>
          </p:cNvPicPr>
          <p:nvPr/>
        </p:nvPicPr>
        <p:blipFill>
          <a:blip r:embed="rId4" cstate="print"/>
          <a:srcRect/>
          <a:stretch>
            <a:fillRect/>
          </a:stretch>
        </p:blipFill>
        <p:spPr bwMode="auto">
          <a:xfrm>
            <a:off x="5172099" y="814398"/>
            <a:ext cx="2828925" cy="4114800"/>
          </a:xfrm>
          <a:prstGeom prst="rect">
            <a:avLst/>
          </a:prstGeom>
          <a:noFill/>
          <a:ln w="9525">
            <a:noFill/>
            <a:miter lim="800000"/>
            <a:headEnd/>
            <a:tailEnd/>
          </a:ln>
        </p:spPr>
      </p:pic>
      <p:sp>
        <p:nvSpPr>
          <p:cNvPr id="6" name="Text Box 2"/>
          <p:cNvSpPr txBox="1">
            <a:spLocks noChangeArrowheads="1"/>
          </p:cNvSpPr>
          <p:nvPr/>
        </p:nvSpPr>
        <p:spPr bwMode="auto">
          <a:xfrm>
            <a:off x="428596" y="928670"/>
            <a:ext cx="4286280"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Current Generator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t>Position 1 </a:t>
            </a:r>
            <a:r>
              <a:rPr lang="en-GB" sz="2000" dirty="0" smtClean="0"/>
              <a:t>– Conductor moves away from dense flux, current falls</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t>Position 2 </a:t>
            </a:r>
            <a:r>
              <a:rPr lang="en-GB" sz="2000" dirty="0" smtClean="0"/>
              <a:t>– Conductor moving in direction of flux so no current induced.</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(Flux is not cut </a:t>
            </a:r>
            <a:r>
              <a:rPr lang="en-GB" sz="2000" dirty="0" smtClean="0">
                <a:sym typeface="Wingdings" pitchFamily="2" charset="2"/>
              </a:rPr>
              <a:t> No </a:t>
            </a:r>
            <a:r>
              <a:rPr lang="en-GB" sz="2000" dirty="0" err="1" smtClean="0">
                <a:sym typeface="Wingdings" pitchFamily="2" charset="2"/>
              </a:rPr>
              <a:t>e.m.f</a:t>
            </a:r>
            <a:r>
              <a:rPr lang="en-GB" sz="2000" dirty="0" smtClean="0">
                <a:sym typeface="Wingdings" pitchFamily="2" charset="2"/>
              </a:rPr>
              <a:t>)</a:t>
            </a: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t>Position 3 </a:t>
            </a:r>
            <a:r>
              <a:rPr lang="en-GB" sz="2000" dirty="0" smtClean="0"/>
              <a:t>– Conductor cuts dense flux in opposite direction to position 1 so maximum current in reverse direction.</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t>Alternating Current! A.C</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358246"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Alternating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Conductor starts motion</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from vertical position.</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Induced </a:t>
            </a:r>
            <a:r>
              <a:rPr lang="en-GB" sz="2000" dirty="0" err="1" smtClean="0"/>
              <a:t>e.m.f</a:t>
            </a:r>
            <a:r>
              <a:rPr lang="en-GB" sz="2000" dirty="0" smtClean="0"/>
              <a:t> will vary in a sine wave fashion. </a:t>
            </a:r>
            <a:r>
              <a:rPr lang="en-GB" sz="2000" dirty="0" smtClean="0">
                <a:sym typeface="Wingdings" pitchFamily="2" charset="2"/>
              </a:rPr>
              <a:t> </a:t>
            </a:r>
            <a:r>
              <a:rPr lang="en-GB" sz="2000" b="1" dirty="0" smtClean="0">
                <a:sym typeface="Wingdings" pitchFamily="2" charset="2"/>
              </a:rPr>
              <a:t>Sinusoidal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One turn of the conductor (360</a:t>
            </a:r>
            <a:r>
              <a:rPr lang="en-GB" sz="2000" baseline="30000" dirty="0" smtClean="0">
                <a:sym typeface="Wingdings" pitchFamily="2" charset="2"/>
              </a:rPr>
              <a:t>◦</a:t>
            </a:r>
            <a:r>
              <a:rPr lang="en-GB" sz="2000" dirty="0" smtClean="0">
                <a:sym typeface="Wingdings" pitchFamily="2" charset="2"/>
              </a:rPr>
              <a:t>) gives one complete wave  </a:t>
            </a:r>
            <a:r>
              <a:rPr lang="en-GB" sz="2000" b="1" dirty="0" smtClean="0">
                <a:sym typeface="Wingdings" pitchFamily="2" charset="2"/>
              </a:rPr>
              <a:t>cycle</a:t>
            </a:r>
            <a:r>
              <a:rPr lang="en-GB" sz="2000" dirty="0" smtClean="0">
                <a:sym typeface="Wingdings" pitchFamily="2" charset="2"/>
              </a:rPr>
              <a:t>.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The time taken to complete one cycle  </a:t>
            </a:r>
            <a:r>
              <a:rPr lang="en-GB" sz="2000" b="1" dirty="0" smtClean="0">
                <a:sym typeface="Wingdings" pitchFamily="2" charset="2"/>
              </a:rPr>
              <a:t>period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Vertical distance between the two peaks </a:t>
            </a:r>
            <a:r>
              <a:rPr lang="en-GB" sz="2000" b="1" dirty="0" smtClean="0">
                <a:sym typeface="Wingdings" pitchFamily="2" charset="2"/>
              </a:rPr>
              <a:t> Peak to peak voltage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ym typeface="Wingdings" pitchFamily="2" charset="2"/>
              </a:rPr>
              <a:t>Amplitude  </a:t>
            </a:r>
            <a:r>
              <a:rPr lang="en-GB" sz="2000" dirty="0" smtClean="0">
                <a:sym typeface="Wingdings" pitchFamily="2" charset="2"/>
              </a:rPr>
              <a:t>Distance from horizontal axis to one peak</a:t>
            </a:r>
            <a:endParaRPr lang="en-GB" sz="2000" baseline="30000"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8130" name="Picture 2"/>
          <p:cNvPicPr>
            <a:picLocks noChangeAspect="1" noChangeArrowheads="1"/>
          </p:cNvPicPr>
          <p:nvPr/>
        </p:nvPicPr>
        <p:blipFill>
          <a:blip r:embed="rId3" cstate="print"/>
          <a:srcRect/>
          <a:stretch>
            <a:fillRect/>
          </a:stretch>
        </p:blipFill>
        <p:spPr bwMode="auto">
          <a:xfrm>
            <a:off x="4071934" y="857232"/>
            <a:ext cx="4044586" cy="2428892"/>
          </a:xfrm>
          <a:prstGeom prst="rect">
            <a:avLst/>
          </a:prstGeom>
          <a:noFill/>
          <a:ln w="9525">
            <a:noFill/>
            <a:miter lim="800000"/>
            <a:headEnd/>
            <a:tailEnd/>
          </a:ln>
          <a:scene3d>
            <a:camera prst="orthographicFront">
              <a:rot lat="0" lon="0" rev="21540000"/>
            </a:camera>
            <a:lightRig rig="threePt" dir="t"/>
          </a:scene3d>
        </p:spPr>
      </p:pic>
      <p:pic>
        <p:nvPicPr>
          <p:cNvPr id="9" name="Picture 4"/>
          <p:cNvPicPr>
            <a:picLocks noChangeAspect="1" noChangeArrowheads="1"/>
          </p:cNvPicPr>
          <p:nvPr/>
        </p:nvPicPr>
        <p:blipFill>
          <a:blip r:embed="rId4" cstate="print"/>
          <a:srcRect t="32291" b="38195"/>
          <a:stretch>
            <a:fillRect/>
          </a:stretch>
        </p:blipFill>
        <p:spPr bwMode="auto">
          <a:xfrm>
            <a:off x="1142976" y="2357430"/>
            <a:ext cx="2357454" cy="101204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8813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8194">
                                            <p:txEl>
                                              <p:pRg st="13" end="1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8194">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42968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Alternating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When the conductor is rotated beyond </a:t>
            </a:r>
            <a:r>
              <a:rPr lang="en-GB" sz="2000" dirty="0" smtClean="0">
                <a:sym typeface="Wingdings" pitchFamily="2" charset="2"/>
              </a:rPr>
              <a:t>360</a:t>
            </a:r>
            <a:r>
              <a:rPr lang="en-GB" sz="2000" baseline="30000" dirty="0" smtClean="0">
                <a:sym typeface="Wingdings" pitchFamily="2" charset="2"/>
              </a:rPr>
              <a:t>◦</a:t>
            </a:r>
            <a:r>
              <a:rPr lang="en-GB" sz="2000" dirty="0" smtClean="0"/>
              <a:t> the cycle is repeated</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Number of complete cycles per second </a:t>
            </a:r>
            <a:r>
              <a:rPr lang="en-GB" sz="2000" dirty="0" smtClean="0">
                <a:sym typeface="Wingdings" pitchFamily="2" charset="2"/>
              </a:rPr>
              <a:t> </a:t>
            </a:r>
            <a:r>
              <a:rPr lang="en-GB" sz="2000" b="1" dirty="0" smtClean="0">
                <a:sym typeface="Wingdings" pitchFamily="2" charset="2"/>
              </a:rPr>
              <a:t>Frequency (Hz)</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Faster rotation  higher frequency</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100 Revs per second  100 cycles per second  100 Hz</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1 Rev per second  1 cycle per second  1 Hz</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aseline="30000"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aseline="30000"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42968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Alternating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Many applications including battery charging (alternator) require the output of the generator to flow in </a:t>
            </a:r>
            <a:r>
              <a:rPr lang="en-GB" sz="2000" b="1" dirty="0" smtClean="0">
                <a:sym typeface="Wingdings" pitchFamily="2" charset="2"/>
              </a:rPr>
              <a:t>one direction only</a:t>
            </a:r>
            <a:r>
              <a:rPr lang="en-GB" sz="2000" dirty="0" smtClean="0">
                <a:sym typeface="Wingdings" pitchFamily="2" charset="2"/>
              </a:rPr>
              <a:t>. (D.C)</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An A.C waveform can be converted to a D.C wave form by applying full-wave </a:t>
            </a:r>
            <a:r>
              <a:rPr lang="en-GB" sz="2000" b="1" dirty="0" smtClean="0">
                <a:sym typeface="Wingdings" pitchFamily="2" charset="2"/>
              </a:rPr>
              <a:t>rectification</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aseline="30000"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aseline="30000"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a:solidFill>
                <a:srgbClr val="000000"/>
              </a:solidFill>
              <a:ea typeface="MS Gothic" charset="0"/>
              <a:cs typeface="MS Gothic" charset="0"/>
            </a:endParaRPr>
          </a:p>
        </p:txBody>
      </p:sp>
      <p:pic>
        <p:nvPicPr>
          <p:cNvPr id="694274" name="Picture 2" descr="File:Gratz.rectifier.en.png"/>
          <p:cNvPicPr>
            <a:picLocks noChangeAspect="1" noChangeArrowheads="1"/>
          </p:cNvPicPr>
          <p:nvPr/>
        </p:nvPicPr>
        <p:blipFill>
          <a:blip r:embed="rId3" cstate="print"/>
          <a:srcRect/>
          <a:stretch>
            <a:fillRect/>
          </a:stretch>
        </p:blipFill>
        <p:spPr bwMode="auto">
          <a:xfrm>
            <a:off x="714348" y="4214818"/>
            <a:ext cx="7324725" cy="162877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942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50059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Alternating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The </a:t>
            </a:r>
            <a:r>
              <a:rPr lang="en-GB" sz="2000" dirty="0" err="1" smtClean="0"/>
              <a:t>e.m.f</a:t>
            </a:r>
            <a:r>
              <a:rPr lang="en-GB" sz="2000" dirty="0" smtClean="0"/>
              <a:t> from an A.C generator is not sinusoidal if the magnetic poles are shaped to give </a:t>
            </a:r>
            <a:r>
              <a:rPr lang="en-GB" sz="2000" b="1" dirty="0" smtClean="0"/>
              <a:t>uniform distribution of flux.</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In this case the conductor is in maximum flux density for a longer period and hence graph on the right results.</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Conductor is in uniform flux density from A to B.</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8132" name="Picture 4"/>
          <p:cNvPicPr>
            <a:picLocks noChangeAspect="1" noChangeArrowheads="1"/>
          </p:cNvPicPr>
          <p:nvPr/>
        </p:nvPicPr>
        <p:blipFill>
          <a:blip r:embed="rId3" cstate="print"/>
          <a:srcRect/>
          <a:stretch>
            <a:fillRect/>
          </a:stretch>
        </p:blipFill>
        <p:spPr bwMode="auto">
          <a:xfrm>
            <a:off x="5000628" y="1071546"/>
            <a:ext cx="3619500" cy="1838325"/>
          </a:xfrm>
          <a:prstGeom prst="rect">
            <a:avLst/>
          </a:prstGeom>
          <a:noFill/>
          <a:ln w="9525">
            <a:noFill/>
            <a:miter lim="800000"/>
            <a:headEnd/>
            <a:tailEnd/>
          </a:ln>
        </p:spPr>
      </p:pic>
      <p:pic>
        <p:nvPicPr>
          <p:cNvPr id="688133" name="Picture 5"/>
          <p:cNvPicPr>
            <a:picLocks noChangeAspect="1" noChangeArrowheads="1"/>
          </p:cNvPicPr>
          <p:nvPr/>
        </p:nvPicPr>
        <p:blipFill>
          <a:blip r:embed="rId4" cstate="print"/>
          <a:srcRect/>
          <a:stretch>
            <a:fillRect/>
          </a:stretch>
        </p:blipFill>
        <p:spPr bwMode="auto">
          <a:xfrm>
            <a:off x="4857752" y="3571876"/>
            <a:ext cx="3895725" cy="17430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8813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50059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Alternating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Ohm’s law states the instantaneous </a:t>
            </a:r>
            <a:r>
              <a:rPr lang="en-GB" sz="2000" dirty="0" err="1" smtClean="0"/>
              <a:t>e.m.f</a:t>
            </a:r>
            <a:r>
              <a:rPr lang="en-GB" sz="2000" dirty="0" smtClean="0"/>
              <a:t> gives a current flow which is proportional to the resistance R.</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We have also shown that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Hence the power from a generator is proportional to the square of the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graphicFrame>
        <p:nvGraphicFramePr>
          <p:cNvPr id="6" name="Object 5"/>
          <p:cNvGraphicFramePr>
            <a:graphicFrameLocks noChangeAspect="1"/>
          </p:cNvGraphicFramePr>
          <p:nvPr/>
        </p:nvGraphicFramePr>
        <p:xfrm>
          <a:off x="2143108" y="3500438"/>
          <a:ext cx="1466858" cy="523878"/>
        </p:xfrm>
        <a:graphic>
          <a:graphicData uri="http://schemas.openxmlformats.org/presentationml/2006/ole">
            <p:oleObj spid="_x0000_s690178" name="Equation" r:id="rId4" imgW="533160" imgH="190440" progId="Equation.3">
              <p:embed/>
            </p:oleObj>
          </a:graphicData>
        </a:graphic>
      </p:graphicFrame>
      <p:pic>
        <p:nvPicPr>
          <p:cNvPr id="690179" name="Picture 3"/>
          <p:cNvPicPr>
            <a:picLocks noChangeAspect="1" noChangeArrowheads="1"/>
          </p:cNvPicPr>
          <p:nvPr/>
        </p:nvPicPr>
        <p:blipFill>
          <a:blip r:embed="rId5" cstate="print"/>
          <a:srcRect/>
          <a:stretch>
            <a:fillRect/>
          </a:stretch>
        </p:blipFill>
        <p:spPr bwMode="auto">
          <a:xfrm>
            <a:off x="5000628" y="2857496"/>
            <a:ext cx="3409950" cy="17811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50059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Alternating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Consider the current shown by the waveform on the right.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We can plot the heating effect of this current by plotting I</a:t>
            </a:r>
            <a:r>
              <a:rPr lang="en-GB" sz="2000" baseline="30000" dirty="0" smtClean="0"/>
              <a:t>2</a:t>
            </a:r>
            <a:r>
              <a:rPr lang="en-GB" sz="2000" dirty="0" smtClean="0"/>
              <a:t>R.</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If we re-arrange this curve so that it produces a rectangular pattern the height of the rectangle represents the effective value of the A.C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This effective value is known as the RMS value of current. This is not the same as the average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90179" name="Picture 3"/>
          <p:cNvPicPr>
            <a:picLocks noChangeAspect="1" noChangeArrowheads="1"/>
          </p:cNvPicPr>
          <p:nvPr/>
        </p:nvPicPr>
        <p:blipFill>
          <a:blip r:embed="rId3" cstate="print"/>
          <a:srcRect/>
          <a:stretch>
            <a:fillRect/>
          </a:stretch>
        </p:blipFill>
        <p:spPr bwMode="auto">
          <a:xfrm>
            <a:off x="5072066" y="1142984"/>
            <a:ext cx="3409950" cy="1781175"/>
          </a:xfrm>
          <a:prstGeom prst="rect">
            <a:avLst/>
          </a:prstGeom>
          <a:noFill/>
          <a:ln w="9525">
            <a:noFill/>
            <a:miter lim="800000"/>
            <a:headEnd/>
            <a:tailEnd/>
          </a:ln>
        </p:spPr>
      </p:pic>
      <p:pic>
        <p:nvPicPr>
          <p:cNvPr id="691203" name="Picture 3"/>
          <p:cNvPicPr>
            <a:picLocks noChangeAspect="1" noChangeArrowheads="1"/>
          </p:cNvPicPr>
          <p:nvPr/>
        </p:nvPicPr>
        <p:blipFill>
          <a:blip r:embed="rId4" cstate="print"/>
          <a:srcRect/>
          <a:stretch>
            <a:fillRect/>
          </a:stretch>
        </p:blipFill>
        <p:spPr bwMode="auto">
          <a:xfrm>
            <a:off x="5000628" y="3365118"/>
            <a:ext cx="3714776" cy="2949969"/>
          </a:xfrm>
          <a:prstGeom prst="rect">
            <a:avLst/>
          </a:prstGeom>
          <a:noFill/>
          <a:ln w="9525">
            <a:noFill/>
            <a:miter lim="800000"/>
            <a:headEnd/>
            <a:tailEnd/>
          </a:ln>
          <a:scene3d>
            <a:camera prst="orthographicFront">
              <a:rot lat="0" lon="0" rev="90000"/>
            </a:camera>
            <a:lightRig rig="threePt" dir="t"/>
          </a:scene3d>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50059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Multi phase A.C</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We have looked at a generator which has had a single conductor loop rotating in a magnetic field </a:t>
            </a:r>
            <a:r>
              <a:rPr lang="en-GB" sz="2000" dirty="0" smtClean="0">
                <a:sym typeface="Wingdings" pitchFamily="2" charset="2"/>
              </a:rPr>
              <a:t> </a:t>
            </a:r>
            <a:r>
              <a:rPr lang="en-GB" sz="2000" b="1" dirty="0" smtClean="0"/>
              <a:t>single phase </a:t>
            </a:r>
            <a:r>
              <a:rPr lang="en-GB" sz="2000" dirty="0" smtClean="0"/>
              <a:t>current output.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If 3 conductor loops were equally spaced as shown and rotated we would get 3 induced currents, each out of phase by 120</a:t>
            </a:r>
            <a:r>
              <a:rPr lang="en-GB" sz="2000" baseline="30000" dirty="0" smtClean="0">
                <a:sym typeface="Wingdings" pitchFamily="2" charset="2"/>
              </a:rPr>
              <a:t>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baseline="30000" dirty="0" smtClean="0">
              <a:solidFill>
                <a:srgbClr val="008000"/>
              </a:solidFill>
              <a:ea typeface="MS Gothic" charset="0"/>
              <a:cs typeface="MS Gothic" charset="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3-phase output shown.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If rectified a 3-phase output will give a </a:t>
            </a:r>
            <a:r>
              <a:rPr lang="en-GB" sz="2000" b="1" dirty="0" smtClean="0"/>
              <a:t>smoother current </a:t>
            </a:r>
            <a:r>
              <a:rPr lang="en-GB" sz="2000" dirty="0" smtClean="0"/>
              <a:t>than a single phase.</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92226" name="Picture 2"/>
          <p:cNvPicPr>
            <a:picLocks noChangeAspect="1" noChangeArrowheads="1"/>
          </p:cNvPicPr>
          <p:nvPr/>
        </p:nvPicPr>
        <p:blipFill>
          <a:blip r:embed="rId3" cstate="print"/>
          <a:srcRect b="-2399"/>
          <a:stretch>
            <a:fillRect/>
          </a:stretch>
        </p:blipFill>
        <p:spPr bwMode="auto">
          <a:xfrm>
            <a:off x="5786446" y="1000108"/>
            <a:ext cx="2650524" cy="3143272"/>
          </a:xfrm>
          <a:prstGeom prst="rect">
            <a:avLst/>
          </a:prstGeom>
          <a:noFill/>
          <a:ln w="9525">
            <a:noFill/>
            <a:miter lim="800000"/>
            <a:headEnd/>
            <a:tailEnd/>
          </a:ln>
          <a:scene3d>
            <a:camera prst="orthographicFront">
              <a:rot lat="0" lon="0" rev="90000"/>
            </a:camera>
            <a:lightRig rig="threePt" dir="t"/>
          </a:scene3d>
        </p:spPr>
      </p:pic>
      <p:pic>
        <p:nvPicPr>
          <p:cNvPr id="692227" name="Picture 3"/>
          <p:cNvPicPr>
            <a:picLocks noChangeAspect="1" noChangeArrowheads="1"/>
          </p:cNvPicPr>
          <p:nvPr/>
        </p:nvPicPr>
        <p:blipFill>
          <a:blip r:embed="rId4" cstate="print"/>
          <a:srcRect/>
          <a:stretch>
            <a:fillRect/>
          </a:stretch>
        </p:blipFill>
        <p:spPr bwMode="auto">
          <a:xfrm>
            <a:off x="5277127" y="4500570"/>
            <a:ext cx="3652591" cy="2181229"/>
          </a:xfrm>
          <a:prstGeom prst="rect">
            <a:avLst/>
          </a:prstGeom>
          <a:noFill/>
          <a:ln w="9525">
            <a:noFill/>
            <a:miter lim="800000"/>
            <a:headEnd/>
            <a:tailEnd/>
          </a:ln>
          <a:scene3d>
            <a:camera prst="orthographicFront">
              <a:rot lat="0" lon="0" rev="90000"/>
            </a:camera>
            <a:lightRig rig="threePt" dir="t"/>
          </a:scene3d>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922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9222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735811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Single and Multi phase A.C rectification</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741378" name="Picture 2"/>
          <p:cNvPicPr>
            <a:picLocks noChangeAspect="1" noChangeArrowheads="1"/>
          </p:cNvPicPr>
          <p:nvPr/>
        </p:nvPicPr>
        <p:blipFill>
          <a:blip r:embed="rId3" cstate="print"/>
          <a:srcRect/>
          <a:stretch>
            <a:fillRect/>
          </a:stretch>
        </p:blipFill>
        <p:spPr bwMode="auto">
          <a:xfrm>
            <a:off x="5925581" y="1714488"/>
            <a:ext cx="2361195" cy="1790705"/>
          </a:xfrm>
          <a:prstGeom prst="rect">
            <a:avLst/>
          </a:prstGeom>
          <a:noFill/>
          <a:ln w="9525">
            <a:noFill/>
            <a:miter lim="800000"/>
            <a:headEnd/>
            <a:tailEnd/>
          </a:ln>
        </p:spPr>
      </p:pic>
      <p:pic>
        <p:nvPicPr>
          <p:cNvPr id="741379" name="Picture 3"/>
          <p:cNvPicPr>
            <a:picLocks noChangeAspect="1" noChangeArrowheads="1"/>
          </p:cNvPicPr>
          <p:nvPr/>
        </p:nvPicPr>
        <p:blipFill>
          <a:blip r:embed="rId4" cstate="print"/>
          <a:srcRect/>
          <a:stretch>
            <a:fillRect/>
          </a:stretch>
        </p:blipFill>
        <p:spPr bwMode="auto">
          <a:xfrm>
            <a:off x="1857356" y="1714488"/>
            <a:ext cx="2407136" cy="1724030"/>
          </a:xfrm>
          <a:prstGeom prst="rect">
            <a:avLst/>
          </a:prstGeom>
          <a:noFill/>
          <a:ln w="9525">
            <a:noFill/>
            <a:miter lim="800000"/>
            <a:headEnd/>
            <a:tailEnd/>
          </a:ln>
        </p:spPr>
      </p:pic>
      <p:pic>
        <p:nvPicPr>
          <p:cNvPr id="741380" name="Picture 4"/>
          <p:cNvPicPr>
            <a:picLocks noChangeAspect="1" noChangeArrowheads="1"/>
          </p:cNvPicPr>
          <p:nvPr/>
        </p:nvPicPr>
        <p:blipFill>
          <a:blip r:embed="rId5" cstate="print"/>
          <a:srcRect/>
          <a:stretch>
            <a:fillRect/>
          </a:stretch>
        </p:blipFill>
        <p:spPr bwMode="auto">
          <a:xfrm>
            <a:off x="1785918" y="4572008"/>
            <a:ext cx="2643206" cy="1401126"/>
          </a:xfrm>
          <a:prstGeom prst="rect">
            <a:avLst/>
          </a:prstGeom>
          <a:noFill/>
          <a:ln w="9525">
            <a:noFill/>
            <a:miter lim="800000"/>
            <a:headEnd/>
            <a:tailEnd/>
          </a:ln>
        </p:spPr>
      </p:pic>
      <p:pic>
        <p:nvPicPr>
          <p:cNvPr id="741381" name="Picture 5"/>
          <p:cNvPicPr>
            <a:picLocks noChangeAspect="1" noChangeArrowheads="1"/>
          </p:cNvPicPr>
          <p:nvPr/>
        </p:nvPicPr>
        <p:blipFill>
          <a:blip r:embed="rId6" cstate="print"/>
          <a:srcRect/>
          <a:stretch>
            <a:fillRect/>
          </a:stretch>
        </p:blipFill>
        <p:spPr bwMode="auto">
          <a:xfrm>
            <a:off x="5996900" y="4572009"/>
            <a:ext cx="2718504" cy="1428759"/>
          </a:xfrm>
          <a:prstGeom prst="rect">
            <a:avLst/>
          </a:prstGeom>
          <a:noFill/>
          <a:ln w="9525">
            <a:noFill/>
            <a:miter lim="800000"/>
            <a:headEnd/>
            <a:tailEnd/>
          </a:ln>
        </p:spPr>
      </p:pic>
      <p:sp>
        <p:nvSpPr>
          <p:cNvPr id="10" name="TextBox 9"/>
          <p:cNvSpPr txBox="1"/>
          <p:nvPr/>
        </p:nvSpPr>
        <p:spPr>
          <a:xfrm>
            <a:off x="142844" y="2357430"/>
            <a:ext cx="1928826" cy="369332"/>
          </a:xfrm>
          <a:prstGeom prst="rect">
            <a:avLst/>
          </a:prstGeom>
          <a:noFill/>
        </p:spPr>
        <p:txBody>
          <a:bodyPr wrap="square" rtlCol="0">
            <a:spAutoFit/>
          </a:bodyPr>
          <a:lstStyle/>
          <a:p>
            <a:r>
              <a:rPr lang="en-GB" b="1" dirty="0" smtClean="0"/>
              <a:t>Single Phase</a:t>
            </a:r>
            <a:endParaRPr lang="en-GB" b="1" dirty="0"/>
          </a:p>
        </p:txBody>
      </p:sp>
      <p:sp>
        <p:nvSpPr>
          <p:cNvPr id="11" name="TextBox 10"/>
          <p:cNvSpPr txBox="1"/>
          <p:nvPr/>
        </p:nvSpPr>
        <p:spPr>
          <a:xfrm>
            <a:off x="285720" y="5072074"/>
            <a:ext cx="1928826" cy="369332"/>
          </a:xfrm>
          <a:prstGeom prst="rect">
            <a:avLst/>
          </a:prstGeom>
          <a:noFill/>
        </p:spPr>
        <p:txBody>
          <a:bodyPr wrap="square" rtlCol="0">
            <a:spAutoFit/>
          </a:bodyPr>
          <a:lstStyle/>
          <a:p>
            <a:r>
              <a:rPr lang="en-GB" b="1" dirty="0" smtClean="0"/>
              <a:t>3 Phase</a:t>
            </a:r>
            <a:endParaRPr lang="en-GB" b="1" dirty="0"/>
          </a:p>
        </p:txBody>
      </p:sp>
      <p:sp>
        <p:nvSpPr>
          <p:cNvPr id="12" name="Right Arrow 11"/>
          <p:cNvSpPr/>
          <p:nvPr/>
        </p:nvSpPr>
        <p:spPr>
          <a:xfrm>
            <a:off x="4143372" y="2285992"/>
            <a:ext cx="1928826" cy="7143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Rectification</a:t>
            </a:r>
            <a:endParaRPr lang="en-GB" dirty="0">
              <a:solidFill>
                <a:srgbClr val="FF0000"/>
              </a:solidFill>
            </a:endParaRPr>
          </a:p>
        </p:txBody>
      </p:sp>
      <p:sp>
        <p:nvSpPr>
          <p:cNvPr id="13" name="Right Arrow 12"/>
          <p:cNvSpPr/>
          <p:nvPr/>
        </p:nvSpPr>
        <p:spPr>
          <a:xfrm>
            <a:off x="4143372" y="4857760"/>
            <a:ext cx="1928826" cy="7143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Rectification</a:t>
            </a:r>
            <a:endParaRPr lang="en-GB" dirty="0">
              <a:solidFill>
                <a:srgbClr val="FF00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4137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413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07249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Impedance</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Impedance is the A.C equivalent to Resistance in a D.C circuit.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t>Impedance </a:t>
            </a:r>
            <a:r>
              <a:rPr lang="en-GB" sz="2000" dirty="0" smtClean="0"/>
              <a:t>describes a measure of opposition to alternating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How much the circuit impedes the current flow.</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 Unlike resistance, impedance doesn't just describe the relative amplitudes of voltage and current but also the effect of induction caused by phase differences.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In DC circuits the impedance = 0 and there is one phase</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643470"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Eddy Currents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If a cylindrical armature is rotated in an magnetic field an </a:t>
            </a:r>
            <a:r>
              <a:rPr lang="en-GB" sz="2000" b="1" dirty="0" smtClean="0"/>
              <a:t>eddy current is induced </a:t>
            </a:r>
            <a:r>
              <a:rPr lang="en-GB" sz="2000" dirty="0" smtClean="0"/>
              <a:t>within the armature.</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The electrical energy is dissipated as heat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The eddy current sets up its own magnetic flux in the opposite direction to the main field.</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The eddy current’s field bends the main magnetic field creating a </a:t>
            </a:r>
            <a:r>
              <a:rPr lang="en-GB" sz="2000" b="1" dirty="0" smtClean="0"/>
              <a:t>resistance</a:t>
            </a:r>
            <a:r>
              <a:rPr lang="en-GB" sz="2000" dirty="0" smtClean="0"/>
              <a:t> against the rotation due to repulsion.</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765954" name="Picture 2"/>
          <p:cNvPicPr>
            <a:picLocks noChangeAspect="1" noChangeArrowheads="1"/>
          </p:cNvPicPr>
          <p:nvPr/>
        </p:nvPicPr>
        <p:blipFill>
          <a:blip r:embed="rId3" cstate="print"/>
          <a:srcRect b="7444"/>
          <a:stretch>
            <a:fillRect/>
          </a:stretch>
        </p:blipFill>
        <p:spPr bwMode="auto">
          <a:xfrm>
            <a:off x="5143504" y="1357298"/>
            <a:ext cx="3128975" cy="2071702"/>
          </a:xfrm>
          <a:prstGeom prst="rect">
            <a:avLst/>
          </a:prstGeom>
          <a:noFill/>
          <a:ln w="9525">
            <a:noFill/>
            <a:miter lim="800000"/>
            <a:headEnd/>
            <a:tailEnd/>
          </a:ln>
        </p:spPr>
      </p:pic>
      <p:pic>
        <p:nvPicPr>
          <p:cNvPr id="765955" name="Picture 3"/>
          <p:cNvPicPr>
            <a:picLocks noChangeAspect="1" noChangeArrowheads="1"/>
          </p:cNvPicPr>
          <p:nvPr/>
        </p:nvPicPr>
        <p:blipFill>
          <a:blip r:embed="rId4" cstate="print"/>
          <a:srcRect b="28440"/>
          <a:stretch>
            <a:fillRect/>
          </a:stretch>
        </p:blipFill>
        <p:spPr bwMode="auto">
          <a:xfrm>
            <a:off x="5214942" y="3929066"/>
            <a:ext cx="2980724" cy="185738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6595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28641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Motors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A simple experiment shows that when:</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Conductor lies in magnetic flux </a:t>
            </a:r>
            <a:r>
              <a:rPr lang="en-GB" sz="2000" dirty="0" smtClean="0">
                <a:sym typeface="Wingdings" pitchFamily="2" charset="2"/>
              </a:rPr>
              <a: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Potential difference applied to conductor </a:t>
            </a: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Current flow in conductor </a:t>
            </a:r>
            <a:r>
              <a:rPr lang="en-GB" sz="2000" dirty="0" smtClean="0">
                <a:sym typeface="Wingdings" pitchFamily="2" charset="2"/>
              </a:rPr>
              <a: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Force is produced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Moves conductor</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This is the principle on which electric motors work.</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7106" name="Picture 2"/>
          <p:cNvPicPr>
            <a:picLocks noChangeAspect="1" noChangeArrowheads="1"/>
          </p:cNvPicPr>
          <p:nvPr/>
        </p:nvPicPr>
        <p:blipFill>
          <a:blip r:embed="rId3" cstate="print"/>
          <a:srcRect/>
          <a:stretch>
            <a:fillRect/>
          </a:stretch>
        </p:blipFill>
        <p:spPr bwMode="auto">
          <a:xfrm>
            <a:off x="6072198" y="2571744"/>
            <a:ext cx="2871630" cy="198120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28641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Motors – Flemings LEFT hand rule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Flemings right hand rule used to predict directions of </a:t>
            </a:r>
            <a:r>
              <a:rPr lang="en-GB" sz="2000" b="1" dirty="0" smtClean="0">
                <a:sym typeface="Wingdings" pitchFamily="2" charset="2"/>
              </a:rPr>
              <a:t>induced</a:t>
            </a:r>
            <a:r>
              <a:rPr lang="en-GB" sz="2000" dirty="0" smtClean="0">
                <a:sym typeface="Wingdings" pitchFamily="2" charset="2"/>
              </a:rPr>
              <a:t> current flow.</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Fleming also came up with a left hand rule to define the relationship between the current, field and movement directions when we are not inducing a current by </a:t>
            </a:r>
            <a:r>
              <a:rPr lang="en-GB" sz="2000" b="1" dirty="0" smtClean="0">
                <a:sym typeface="Wingdings" pitchFamily="2" charset="2"/>
              </a:rPr>
              <a:t>applying</a:t>
            </a:r>
            <a:r>
              <a:rPr lang="en-GB" sz="2000" dirty="0" smtClean="0">
                <a:sym typeface="Wingdings" pitchFamily="2" charset="2"/>
              </a:rPr>
              <a:t> one.</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Again:</a:t>
            </a:r>
          </a:p>
          <a:p>
            <a:r>
              <a:rPr lang="en-GB" sz="2000" dirty="0" smtClean="0">
                <a:ea typeface="MS Gothic" charset="0"/>
                <a:cs typeface="MS Gothic" charset="0"/>
              </a:rPr>
              <a:t>Thu</a:t>
            </a:r>
            <a:r>
              <a:rPr lang="en-GB" sz="2000" b="1" dirty="0" smtClean="0">
                <a:ea typeface="MS Gothic" charset="0"/>
                <a:cs typeface="MS Gothic" charset="0"/>
              </a:rPr>
              <a:t>m</a:t>
            </a:r>
            <a:r>
              <a:rPr lang="en-GB" sz="2000" dirty="0" smtClean="0">
                <a:ea typeface="MS Gothic" charset="0"/>
                <a:cs typeface="MS Gothic" charset="0"/>
              </a:rPr>
              <a:t>b = </a:t>
            </a:r>
            <a:r>
              <a:rPr lang="en-GB" sz="2000" b="1" dirty="0" smtClean="0">
                <a:ea typeface="MS Gothic" charset="0"/>
                <a:cs typeface="MS Gothic" charset="0"/>
              </a:rPr>
              <a:t>M</a:t>
            </a:r>
            <a:r>
              <a:rPr lang="en-GB" sz="2000" dirty="0" smtClean="0">
                <a:ea typeface="MS Gothic" charset="0"/>
                <a:cs typeface="MS Gothic" charset="0"/>
              </a:rPr>
              <a:t>otion</a:t>
            </a:r>
          </a:p>
          <a:p>
            <a:r>
              <a:rPr lang="en-GB" sz="2000" b="1" dirty="0" smtClean="0">
                <a:ea typeface="MS Gothic" charset="0"/>
                <a:cs typeface="MS Gothic" charset="0"/>
              </a:rPr>
              <a:t>F</a:t>
            </a:r>
            <a:r>
              <a:rPr lang="en-GB" sz="2000" dirty="0" smtClean="0">
                <a:ea typeface="MS Gothic" charset="0"/>
                <a:cs typeface="MS Gothic" charset="0"/>
              </a:rPr>
              <a:t>irst Finger = </a:t>
            </a:r>
            <a:r>
              <a:rPr lang="en-GB" sz="2000" b="1" dirty="0" smtClean="0">
                <a:ea typeface="MS Gothic" charset="0"/>
                <a:cs typeface="MS Gothic" charset="0"/>
              </a:rPr>
              <a:t>F</a:t>
            </a:r>
            <a:r>
              <a:rPr lang="en-GB" sz="2000" dirty="0" smtClean="0">
                <a:ea typeface="MS Gothic" charset="0"/>
                <a:cs typeface="MS Gothic" charset="0"/>
              </a:rPr>
              <a:t>ield</a:t>
            </a:r>
          </a:p>
          <a:p>
            <a:r>
              <a:rPr lang="en-GB" sz="2000" b="1" dirty="0" smtClean="0">
                <a:ea typeface="MS Gothic" charset="0"/>
                <a:cs typeface="MS Gothic" charset="0"/>
              </a:rPr>
              <a:t>S</a:t>
            </a:r>
            <a:r>
              <a:rPr lang="en-GB" sz="2000" dirty="0" smtClean="0">
                <a:ea typeface="MS Gothic" charset="0"/>
                <a:cs typeface="MS Gothic" charset="0"/>
              </a:rPr>
              <a:t>econd Finger = </a:t>
            </a:r>
            <a:r>
              <a:rPr lang="en-GB" sz="2000" b="1" dirty="0" smtClean="0">
                <a:ea typeface="MS Gothic" charset="0"/>
                <a:cs typeface="MS Gothic" charset="0"/>
              </a:rPr>
              <a:t>C</a:t>
            </a:r>
            <a:r>
              <a:rPr lang="en-GB" sz="2000" dirty="0" smtClean="0">
                <a:ea typeface="MS Gothic" charset="0"/>
                <a:cs typeface="MS Gothic" charset="0"/>
              </a:rPr>
              <a:t>urrent</a:t>
            </a:r>
          </a:p>
          <a:p>
            <a:endParaRPr lang="en-GB" sz="2000" dirty="0" smtClean="0">
              <a:ea typeface="MS Gothic" charset="0"/>
              <a:cs typeface="MS Gothic" charset="0"/>
            </a:endParaRPr>
          </a:p>
          <a:p>
            <a:r>
              <a:rPr lang="en-GB" sz="2000" dirty="0" smtClean="0">
                <a:ea typeface="MS Gothic" charset="0"/>
                <a:cs typeface="MS Gothic" charset="0"/>
              </a:rPr>
              <a:t>But this time we use the </a:t>
            </a:r>
            <a:r>
              <a:rPr lang="en-GB" sz="2000" b="1" dirty="0" smtClean="0">
                <a:ea typeface="MS Gothic" charset="0"/>
                <a:cs typeface="MS Gothic" charset="0"/>
              </a:rPr>
              <a:t>LEFT</a:t>
            </a:r>
            <a:r>
              <a:rPr lang="en-GB" sz="2000" dirty="0" smtClean="0">
                <a:ea typeface="MS Gothic" charset="0"/>
                <a:cs typeface="MS Gothic" charset="0"/>
              </a:rPr>
              <a:t> hand</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7106" name="Picture 2"/>
          <p:cNvPicPr>
            <a:picLocks noChangeAspect="1" noChangeArrowheads="1"/>
          </p:cNvPicPr>
          <p:nvPr/>
        </p:nvPicPr>
        <p:blipFill>
          <a:blip r:embed="rId3" cstate="print"/>
          <a:srcRect/>
          <a:stretch>
            <a:fillRect/>
          </a:stretch>
        </p:blipFill>
        <p:spPr bwMode="auto">
          <a:xfrm>
            <a:off x="6072198" y="2571744"/>
            <a:ext cx="2871630" cy="198120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21497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Motors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 The diagram shows why the force is produced.</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When a current flows in the conductor a magnetic field is created around that conductor, which bends the field between the poles.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This bending of the field means the conductors field </a:t>
            </a:r>
            <a:r>
              <a:rPr lang="en-GB" sz="2000" b="1" dirty="0" smtClean="0">
                <a:sym typeface="Wingdings" pitchFamily="2" charset="2"/>
              </a:rPr>
              <a:t>repels</a:t>
            </a:r>
            <a:r>
              <a:rPr lang="en-GB" sz="2000" dirty="0" smtClean="0">
                <a:sym typeface="Wingdings" pitchFamily="2" charset="2"/>
              </a:rPr>
              <a:t> the field between the poles and moves.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err="1" smtClean="0">
                <a:sym typeface="Wingdings" pitchFamily="2" charset="2"/>
              </a:rPr>
              <a:t>Commutator</a:t>
            </a:r>
            <a:r>
              <a:rPr lang="en-GB" sz="2000" dirty="0" smtClean="0">
                <a:sym typeface="Wingdings" pitchFamily="2" charset="2"/>
              </a:rPr>
              <a:t> </a:t>
            </a:r>
            <a:r>
              <a:rPr lang="en-GB" sz="2000" b="1" dirty="0" smtClean="0">
                <a:sym typeface="Wingdings" pitchFamily="2" charset="2"/>
              </a:rPr>
              <a:t>reverses</a:t>
            </a:r>
            <a:r>
              <a:rPr lang="en-GB" sz="2000" dirty="0" smtClean="0">
                <a:sym typeface="Wingdings" pitchFamily="2" charset="2"/>
              </a:rPr>
              <a:t> the current in the conductor every ½ revolution to maintain motion.</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8130" name="Picture 2"/>
          <p:cNvPicPr>
            <a:picLocks noChangeAspect="1" noChangeArrowheads="1"/>
          </p:cNvPicPr>
          <p:nvPr/>
        </p:nvPicPr>
        <p:blipFill>
          <a:blip r:embed="rId3" cstate="print"/>
          <a:srcRect/>
          <a:stretch>
            <a:fillRect/>
          </a:stretch>
        </p:blipFill>
        <p:spPr bwMode="auto">
          <a:xfrm>
            <a:off x="6143636" y="3786190"/>
            <a:ext cx="2104985" cy="2795579"/>
          </a:xfrm>
          <a:prstGeom prst="rect">
            <a:avLst/>
          </a:prstGeom>
          <a:noFill/>
          <a:ln w="9525">
            <a:noFill/>
            <a:miter lim="800000"/>
            <a:headEnd/>
            <a:tailEnd/>
          </a:ln>
        </p:spPr>
      </p:pic>
      <p:pic>
        <p:nvPicPr>
          <p:cNvPr id="6" name="Picture 3"/>
          <p:cNvPicPr>
            <a:picLocks noChangeAspect="1" noChangeArrowheads="1"/>
          </p:cNvPicPr>
          <p:nvPr/>
        </p:nvPicPr>
        <p:blipFill>
          <a:blip r:embed="rId4" cstate="print"/>
          <a:srcRect/>
          <a:stretch>
            <a:fillRect/>
          </a:stretch>
        </p:blipFill>
        <p:spPr bwMode="auto">
          <a:xfrm rot="-120000">
            <a:off x="5643570" y="1214422"/>
            <a:ext cx="2881736" cy="250033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813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50059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Transformers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 </a:t>
            </a:r>
            <a:r>
              <a:rPr lang="en-GB" sz="2000" b="1" dirty="0" smtClean="0"/>
              <a:t>perfect</a:t>
            </a:r>
            <a:r>
              <a:rPr lang="en-GB" sz="2000" dirty="0" smtClean="0"/>
              <a:t> transformer has two coils placed in close proximity to each other. </a:t>
            </a:r>
          </a:p>
          <a:p>
            <a:endParaRPr lang="en-GB" sz="2000" dirty="0" smtClean="0"/>
          </a:p>
          <a:p>
            <a:r>
              <a:rPr lang="en-GB" sz="2000" dirty="0" smtClean="0"/>
              <a:t>An </a:t>
            </a:r>
            <a:r>
              <a:rPr lang="en-GB" sz="2000" b="1" dirty="0" smtClean="0"/>
              <a:t>alternating voltage </a:t>
            </a:r>
            <a:r>
              <a:rPr lang="en-GB" sz="2000" dirty="0" smtClean="0"/>
              <a:t>is applied to one coil (the primary winding) and this produces an </a:t>
            </a:r>
            <a:r>
              <a:rPr lang="en-GB" sz="2000" b="1" dirty="0" smtClean="0"/>
              <a:t>alternating magnetic flux </a:t>
            </a:r>
            <a:r>
              <a:rPr lang="el-GR" sz="2000" dirty="0" smtClean="0"/>
              <a:t>Φ</a:t>
            </a:r>
            <a:r>
              <a:rPr lang="en-GB" sz="2000" dirty="0" smtClean="0"/>
              <a:t>.</a:t>
            </a:r>
          </a:p>
          <a:p>
            <a:endParaRPr lang="en-GB" sz="2000" dirty="0" smtClean="0"/>
          </a:p>
          <a:p>
            <a:r>
              <a:rPr lang="en-GB" sz="2000" dirty="0" smtClean="0"/>
              <a:t>The </a:t>
            </a:r>
            <a:r>
              <a:rPr lang="en-GB" sz="2000" b="1" dirty="0" smtClean="0"/>
              <a:t>flux cuts</a:t>
            </a:r>
            <a:r>
              <a:rPr lang="en-GB" sz="2000" dirty="0" smtClean="0"/>
              <a:t> the turns of the second coil (secondary winding) and generates an </a:t>
            </a:r>
            <a:r>
              <a:rPr lang="en-GB" sz="2000" dirty="0" err="1" smtClean="0"/>
              <a:t>e.m.f</a:t>
            </a:r>
            <a:r>
              <a:rPr lang="en-GB" sz="2000" dirty="0" smtClean="0"/>
              <a:t>. At the same frequency. </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748546" name="Picture 2" descr="http://upload.wikimedia.org/wikipedia/commons/thumb/6/64/Transformer3d_col3.svg/350px-Transformer3d_col3.svg.png"/>
          <p:cNvPicPr>
            <a:picLocks noChangeAspect="1" noChangeArrowheads="1"/>
          </p:cNvPicPr>
          <p:nvPr/>
        </p:nvPicPr>
        <p:blipFill>
          <a:blip r:embed="rId3" cstate="print"/>
          <a:srcRect/>
          <a:stretch>
            <a:fillRect/>
          </a:stretch>
        </p:blipFill>
        <p:spPr bwMode="auto">
          <a:xfrm>
            <a:off x="4770801" y="1928802"/>
            <a:ext cx="4373199" cy="328614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Transformers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 transformer can either</a:t>
            </a:r>
          </a:p>
          <a:p>
            <a:endParaRPr lang="en-GB" sz="2000" dirty="0" smtClean="0"/>
          </a:p>
          <a:p>
            <a:r>
              <a:rPr lang="en-GB" sz="2000" dirty="0" smtClean="0"/>
              <a:t>	 ‘</a:t>
            </a:r>
            <a:r>
              <a:rPr lang="en-GB" sz="2000" b="1" dirty="0" smtClean="0"/>
              <a:t>step up </a:t>
            </a:r>
            <a:r>
              <a:rPr lang="en-GB" sz="2000" dirty="0" smtClean="0"/>
              <a:t>the voltage’ – </a:t>
            </a:r>
            <a:r>
              <a:rPr lang="en-GB" sz="2000" b="1" dirty="0" smtClean="0"/>
              <a:t>increase</a:t>
            </a:r>
            <a:r>
              <a:rPr lang="en-GB" sz="2000" dirty="0" smtClean="0"/>
              <a:t> primary voltage</a:t>
            </a:r>
          </a:p>
          <a:p>
            <a:endParaRPr lang="en-GB" sz="2000" dirty="0" smtClean="0"/>
          </a:p>
          <a:p>
            <a:r>
              <a:rPr lang="en-GB" sz="2000" dirty="0" smtClean="0"/>
              <a:t>	 ‘</a:t>
            </a:r>
            <a:r>
              <a:rPr lang="en-GB" sz="2000" b="1" dirty="0" smtClean="0"/>
              <a:t>step down </a:t>
            </a:r>
            <a:r>
              <a:rPr lang="en-GB" sz="2000" dirty="0" smtClean="0"/>
              <a:t>the voltage’ – </a:t>
            </a:r>
            <a:r>
              <a:rPr lang="en-GB" sz="2000" b="1" dirty="0" smtClean="0"/>
              <a:t>decrease</a:t>
            </a:r>
            <a:r>
              <a:rPr lang="en-GB" sz="2000" dirty="0" smtClean="0"/>
              <a:t> primary voltage </a:t>
            </a:r>
          </a:p>
          <a:p>
            <a:endParaRPr lang="en-GB" sz="2000" dirty="0" smtClean="0"/>
          </a:p>
          <a:p>
            <a:r>
              <a:rPr lang="en-GB" sz="2000" dirty="0" smtClean="0"/>
              <a:t>For a perfect transformer:</a:t>
            </a:r>
          </a:p>
          <a:p>
            <a:endParaRPr lang="en-GB" sz="2000" dirty="0" smtClean="0"/>
          </a:p>
          <a:p>
            <a:endParaRPr lang="en-GB" sz="2000" dirty="0" smtClean="0"/>
          </a:p>
          <a:p>
            <a:endParaRPr lang="en-GB" sz="2000" dirty="0" smtClean="0"/>
          </a:p>
          <a:p>
            <a:endParaRPr lang="en-GB" sz="2000" dirty="0" smtClean="0"/>
          </a:p>
          <a:p>
            <a:r>
              <a:rPr lang="en-GB" sz="2000" dirty="0" smtClean="0"/>
              <a:t>Applying Power law P=IV</a:t>
            </a:r>
          </a:p>
          <a:p>
            <a:endParaRPr lang="en-GB" sz="2000" dirty="0" smtClean="0"/>
          </a:p>
          <a:p>
            <a:endParaRPr lang="en-GB" sz="2000" dirty="0" smtClean="0"/>
          </a:p>
          <a:p>
            <a:endParaRPr lang="en-GB" sz="2000" dirty="0" smtClean="0"/>
          </a:p>
          <a:p>
            <a:r>
              <a:rPr lang="en-GB" sz="2000" dirty="0" smtClean="0"/>
              <a:t>Hence if we double the voltage we halve the current to maintain power.</a:t>
            </a: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a:solidFill>
                <a:srgbClr val="000000"/>
              </a:solidFill>
              <a:ea typeface="MS Gothic" charset="0"/>
              <a:cs typeface="MS Gothic" charset="0"/>
            </a:endParaRPr>
          </a:p>
        </p:txBody>
      </p:sp>
      <p:graphicFrame>
        <p:nvGraphicFramePr>
          <p:cNvPr id="4" name="Object 3"/>
          <p:cNvGraphicFramePr>
            <a:graphicFrameLocks noChangeAspect="1"/>
          </p:cNvGraphicFramePr>
          <p:nvPr/>
        </p:nvGraphicFramePr>
        <p:xfrm>
          <a:off x="3929058" y="3571876"/>
          <a:ext cx="1143008" cy="875496"/>
        </p:xfrm>
        <a:graphic>
          <a:graphicData uri="http://schemas.openxmlformats.org/presentationml/2006/ole">
            <p:oleObj spid="_x0000_s746497" name="Equation" r:id="rId4" imgW="596880" imgH="457200" progId="Equation.3">
              <p:embed/>
            </p:oleObj>
          </a:graphicData>
        </a:graphic>
      </p:graphicFrame>
      <p:graphicFrame>
        <p:nvGraphicFramePr>
          <p:cNvPr id="746498" name="Object 2"/>
          <p:cNvGraphicFramePr>
            <a:graphicFrameLocks noChangeAspect="1"/>
          </p:cNvGraphicFramePr>
          <p:nvPr/>
        </p:nvGraphicFramePr>
        <p:xfrm>
          <a:off x="3630618" y="5072074"/>
          <a:ext cx="1727200" cy="874712"/>
        </p:xfrm>
        <a:graphic>
          <a:graphicData uri="http://schemas.openxmlformats.org/presentationml/2006/ole">
            <p:oleObj spid="_x0000_s746498" name="Equation" r:id="rId5" imgW="901440" imgH="45720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3" end="1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4649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 5/1 step down transformer has a full load secondary current of 20 A 500V. </a:t>
            </a:r>
          </a:p>
          <a:p>
            <a:endParaRPr lang="en-GB" sz="2000" dirty="0" smtClean="0"/>
          </a:p>
          <a:p>
            <a:r>
              <a:rPr lang="en-GB" sz="2000" dirty="0" smtClean="0"/>
              <a:t>The primary winding has 800 Turns.</a:t>
            </a:r>
          </a:p>
          <a:p>
            <a:endParaRPr lang="en-GB" sz="2000" dirty="0" smtClean="0"/>
          </a:p>
          <a:p>
            <a:r>
              <a:rPr lang="en-GB" sz="2000" dirty="0" smtClean="0"/>
              <a:t>Calculate</a:t>
            </a:r>
          </a:p>
          <a:p>
            <a:r>
              <a:rPr lang="en-GB" sz="2000" dirty="0" smtClean="0"/>
              <a:t>(</a:t>
            </a:r>
            <a:r>
              <a:rPr lang="en-GB" sz="2000" dirty="0" err="1" smtClean="0"/>
              <a:t>i</a:t>
            </a:r>
            <a:r>
              <a:rPr lang="en-GB" sz="2000" dirty="0" smtClean="0"/>
              <a:t>) The number of turns on the secondary coil.</a:t>
            </a:r>
          </a:p>
          <a:p>
            <a:r>
              <a:rPr lang="en-GB" sz="2000" dirty="0" smtClean="0"/>
              <a:t>(ii) The voltage and current in the primary winding.</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a:solidFill>
                <a:srgbClr val="000000"/>
              </a:solidFill>
              <a:ea typeface="MS Gothic" charset="0"/>
              <a:cs typeface="MS Gothic" charset="0"/>
            </a:endParaRPr>
          </a:p>
        </p:txBody>
      </p:sp>
      <p:graphicFrame>
        <p:nvGraphicFramePr>
          <p:cNvPr id="764936" name="Object 8"/>
          <p:cNvGraphicFramePr>
            <a:graphicFrameLocks noChangeAspect="1"/>
          </p:cNvGraphicFramePr>
          <p:nvPr/>
        </p:nvGraphicFramePr>
        <p:xfrm>
          <a:off x="1071538" y="4214818"/>
          <a:ext cx="923925" cy="874713"/>
        </p:xfrm>
        <a:graphic>
          <a:graphicData uri="http://schemas.openxmlformats.org/presentationml/2006/ole">
            <p:oleObj spid="_x0000_s764936" name="Equation" r:id="rId4" imgW="482400" imgH="457200" progId="Equation.3">
              <p:embed/>
            </p:oleObj>
          </a:graphicData>
        </a:graphic>
      </p:graphicFrame>
      <p:graphicFrame>
        <p:nvGraphicFramePr>
          <p:cNvPr id="764937" name="Object 9"/>
          <p:cNvGraphicFramePr>
            <a:graphicFrameLocks noChangeAspect="1"/>
          </p:cNvGraphicFramePr>
          <p:nvPr/>
        </p:nvGraphicFramePr>
        <p:xfrm>
          <a:off x="3000364" y="4143380"/>
          <a:ext cx="1143000" cy="801687"/>
        </p:xfrm>
        <a:graphic>
          <a:graphicData uri="http://schemas.openxmlformats.org/presentationml/2006/ole">
            <p:oleObj spid="_x0000_s764937" name="Equation" r:id="rId5" imgW="596880" imgH="419040" progId="Equation.3">
              <p:embed/>
            </p:oleObj>
          </a:graphicData>
        </a:graphic>
      </p:graphicFrame>
      <p:graphicFrame>
        <p:nvGraphicFramePr>
          <p:cNvPr id="764938" name="Object 10"/>
          <p:cNvGraphicFramePr>
            <a:graphicFrameLocks noChangeAspect="1"/>
          </p:cNvGraphicFramePr>
          <p:nvPr/>
        </p:nvGraphicFramePr>
        <p:xfrm>
          <a:off x="4214810" y="4176723"/>
          <a:ext cx="803275" cy="752475"/>
        </p:xfrm>
        <a:graphic>
          <a:graphicData uri="http://schemas.openxmlformats.org/presentationml/2006/ole">
            <p:oleObj spid="_x0000_s764938" name="Equation" r:id="rId6" imgW="419040" imgH="393480" progId="Equation.3">
              <p:embed/>
            </p:oleObj>
          </a:graphicData>
        </a:graphic>
      </p:graphicFrame>
      <p:graphicFrame>
        <p:nvGraphicFramePr>
          <p:cNvPr id="764939" name="Object 11"/>
          <p:cNvGraphicFramePr>
            <a:graphicFrameLocks noChangeAspect="1"/>
          </p:cNvGraphicFramePr>
          <p:nvPr/>
        </p:nvGraphicFramePr>
        <p:xfrm>
          <a:off x="5111764" y="4357694"/>
          <a:ext cx="1460500" cy="388937"/>
        </p:xfrm>
        <a:graphic>
          <a:graphicData uri="http://schemas.openxmlformats.org/presentationml/2006/ole">
            <p:oleObj spid="_x0000_s764939" name="Equation" r:id="rId7" imgW="761760" imgH="203040" progId="Equation.3">
              <p:embed/>
            </p:oleObj>
          </a:graphicData>
        </a:graphic>
      </p:graphicFrame>
      <p:graphicFrame>
        <p:nvGraphicFramePr>
          <p:cNvPr id="764940" name="Object 12"/>
          <p:cNvGraphicFramePr>
            <a:graphicFrameLocks noChangeAspect="1"/>
          </p:cNvGraphicFramePr>
          <p:nvPr/>
        </p:nvGraphicFramePr>
        <p:xfrm>
          <a:off x="6858016" y="3286124"/>
          <a:ext cx="1727200" cy="874712"/>
        </p:xfrm>
        <a:graphic>
          <a:graphicData uri="http://schemas.openxmlformats.org/presentationml/2006/ole">
            <p:oleObj spid="_x0000_s764940" name="Equation" r:id="rId8" imgW="901440" imgH="457200" progId="Equation.3">
              <p:embed/>
            </p:oleObj>
          </a:graphicData>
        </a:graphic>
      </p:graphicFrame>
      <p:graphicFrame>
        <p:nvGraphicFramePr>
          <p:cNvPr id="764941" name="Object 13"/>
          <p:cNvGraphicFramePr>
            <a:graphicFrameLocks noChangeAspect="1"/>
          </p:cNvGraphicFramePr>
          <p:nvPr/>
        </p:nvGraphicFramePr>
        <p:xfrm>
          <a:off x="1071538" y="5054618"/>
          <a:ext cx="1531938" cy="874712"/>
        </p:xfrm>
        <a:graphic>
          <a:graphicData uri="http://schemas.openxmlformats.org/presentationml/2006/ole">
            <p:oleObj spid="_x0000_s764941" name="Equation" r:id="rId9" imgW="799920" imgH="457200" progId="Equation.3">
              <p:embed/>
            </p:oleObj>
          </a:graphicData>
        </a:graphic>
      </p:graphicFrame>
      <p:graphicFrame>
        <p:nvGraphicFramePr>
          <p:cNvPr id="764942" name="Object 14"/>
          <p:cNvGraphicFramePr>
            <a:graphicFrameLocks noChangeAspect="1"/>
          </p:cNvGraphicFramePr>
          <p:nvPr/>
        </p:nvGraphicFramePr>
        <p:xfrm>
          <a:off x="3128957" y="5103830"/>
          <a:ext cx="900112" cy="754062"/>
        </p:xfrm>
        <a:graphic>
          <a:graphicData uri="http://schemas.openxmlformats.org/presentationml/2006/ole">
            <p:oleObj spid="_x0000_s764942" name="Equation" r:id="rId10" imgW="469800" imgH="393480" progId="Equation.3">
              <p:embed/>
            </p:oleObj>
          </a:graphicData>
        </a:graphic>
      </p:graphicFrame>
      <p:graphicFrame>
        <p:nvGraphicFramePr>
          <p:cNvPr id="764943" name="Object 15"/>
          <p:cNvGraphicFramePr>
            <a:graphicFrameLocks noChangeAspect="1"/>
          </p:cNvGraphicFramePr>
          <p:nvPr/>
        </p:nvGraphicFramePr>
        <p:xfrm>
          <a:off x="3979845" y="5064148"/>
          <a:ext cx="657225" cy="754062"/>
        </p:xfrm>
        <a:graphic>
          <a:graphicData uri="http://schemas.openxmlformats.org/presentationml/2006/ole">
            <p:oleObj spid="_x0000_s764943" name="Equation" r:id="rId11" imgW="342720" imgH="393480" progId="Equation.3">
              <p:embed/>
            </p:oleObj>
          </a:graphicData>
        </a:graphic>
      </p:graphicFrame>
      <p:graphicFrame>
        <p:nvGraphicFramePr>
          <p:cNvPr id="764944" name="Object 16"/>
          <p:cNvGraphicFramePr>
            <a:graphicFrameLocks noChangeAspect="1"/>
          </p:cNvGraphicFramePr>
          <p:nvPr/>
        </p:nvGraphicFramePr>
        <p:xfrm>
          <a:off x="4629155" y="5287994"/>
          <a:ext cx="657225" cy="315912"/>
        </p:xfrm>
        <a:graphic>
          <a:graphicData uri="http://schemas.openxmlformats.org/presentationml/2006/ole">
            <p:oleObj spid="_x0000_s764944" name="Equation" r:id="rId12" imgW="342720" imgH="164880" progId="Equation.3">
              <p:embed/>
            </p:oleObj>
          </a:graphicData>
        </a:graphic>
      </p:graphicFrame>
      <p:graphicFrame>
        <p:nvGraphicFramePr>
          <p:cNvPr id="764946" name="Object 18"/>
          <p:cNvGraphicFramePr>
            <a:graphicFrameLocks noChangeAspect="1"/>
          </p:cNvGraphicFramePr>
          <p:nvPr/>
        </p:nvGraphicFramePr>
        <p:xfrm>
          <a:off x="1071538" y="5983287"/>
          <a:ext cx="1555750" cy="874713"/>
        </p:xfrm>
        <a:graphic>
          <a:graphicData uri="http://schemas.openxmlformats.org/presentationml/2006/ole">
            <p:oleObj spid="_x0000_s764946" name="Equation" r:id="rId13" imgW="812520" imgH="457200" progId="Equation.3">
              <p:embed/>
            </p:oleObj>
          </a:graphicData>
        </a:graphic>
      </p:graphicFrame>
      <p:graphicFrame>
        <p:nvGraphicFramePr>
          <p:cNvPr id="764947" name="Object 19"/>
          <p:cNvGraphicFramePr>
            <a:graphicFrameLocks noChangeAspect="1"/>
          </p:cNvGraphicFramePr>
          <p:nvPr/>
        </p:nvGraphicFramePr>
        <p:xfrm>
          <a:off x="3071802" y="5983312"/>
          <a:ext cx="4157663" cy="874712"/>
        </p:xfrm>
        <a:graphic>
          <a:graphicData uri="http://schemas.openxmlformats.org/presentationml/2006/ole">
            <p:oleObj spid="_x0000_s764947" name="Equation" r:id="rId14" imgW="2171520" imgH="45720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6494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649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6493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6493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6493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6494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6494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6494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6494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6494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649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MU POWERPOINT TEMPLATE">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SMU POWERPOINT TEMPLATE</Template>
  <TotalTime>2405</TotalTime>
  <Words>2455</Words>
  <Application>Microsoft Office PowerPoint</Application>
  <PresentationFormat>On-screen Show (4:3)</PresentationFormat>
  <Paragraphs>690</Paragraphs>
  <Slides>45</Slides>
  <Notes>44</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45</vt:i4>
      </vt:variant>
    </vt:vector>
  </HeadingPairs>
  <TitlesOfParts>
    <vt:vector size="47" baseType="lpstr">
      <vt:lpstr>SMU POWERPOINT TEMPLATE</vt:lpstr>
      <vt:lpstr>Equation</vt:lpstr>
      <vt:lpstr>Slide 1</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Aerodynamics</dc:title>
  <dc:creator>fad-tt</dc:creator>
  <cp:lastModifiedBy>Tim Tudor</cp:lastModifiedBy>
  <cp:revision>172</cp:revision>
  <dcterms:created xsi:type="dcterms:W3CDTF">2010-09-22T08:44:59Z</dcterms:created>
  <dcterms:modified xsi:type="dcterms:W3CDTF">2011-02-11T08:14:46Z</dcterms:modified>
</cp:coreProperties>
</file>