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04" r:id="rId2"/>
    <p:sldId id="662" r:id="rId3"/>
    <p:sldId id="663" r:id="rId4"/>
    <p:sldId id="664" r:id="rId5"/>
    <p:sldId id="665" r:id="rId6"/>
    <p:sldId id="666" r:id="rId7"/>
    <p:sldId id="667" r:id="rId8"/>
    <p:sldId id="668" r:id="rId9"/>
    <p:sldId id="669" r:id="rId10"/>
    <p:sldId id="670" r:id="rId11"/>
    <p:sldId id="671" r:id="rId12"/>
    <p:sldId id="672" r:id="rId13"/>
    <p:sldId id="673" r:id="rId14"/>
    <p:sldId id="674" r:id="rId15"/>
    <p:sldId id="675" r:id="rId16"/>
    <p:sldId id="676" r:id="rId17"/>
    <p:sldId id="677" r:id="rId18"/>
    <p:sldId id="678" r:id="rId19"/>
    <p:sldId id="679" r:id="rId20"/>
    <p:sldId id="680" r:id="rId21"/>
    <p:sldId id="681" r:id="rId22"/>
    <p:sldId id="682" r:id="rId23"/>
    <p:sldId id="683" r:id="rId24"/>
    <p:sldId id="684" r:id="rId25"/>
    <p:sldId id="685" r:id="rId26"/>
    <p:sldId id="686" r:id="rId27"/>
    <p:sldId id="687" r:id="rId28"/>
    <p:sldId id="68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a:t>
            </a:fld>
            <a:endParaRPr lang="en-GB" altLang="en-US"/>
          </a:p>
        </p:txBody>
      </p:sp>
    </p:spTree>
    <p:extLst>
      <p:ext uri="{BB962C8B-B14F-4D97-AF65-F5344CB8AC3E}">
        <p14:creationId xmlns:p14="http://schemas.microsoft.com/office/powerpoint/2010/main" val="1427023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8</a:t>
            </a:fld>
            <a:endParaRPr lang="en-GB" altLang="en-US"/>
          </a:p>
        </p:txBody>
      </p:sp>
    </p:spTree>
    <p:extLst>
      <p:ext uri="{BB962C8B-B14F-4D97-AF65-F5344CB8AC3E}">
        <p14:creationId xmlns:p14="http://schemas.microsoft.com/office/powerpoint/2010/main" val="3438853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ext and image">
    <p:spTree>
      <p:nvGrpSpPr>
        <p:cNvPr id="1" name=""/>
        <p:cNvGrpSpPr/>
        <p:nvPr/>
      </p:nvGrpSpPr>
      <p:grpSpPr>
        <a:xfrm>
          <a:off x="0" y="0"/>
          <a:ext cx="0" cy="0"/>
          <a:chOff x="0" y="0"/>
          <a:chExt cx="0" cy="0"/>
        </a:xfrm>
      </p:grpSpPr>
      <p:sp>
        <p:nvSpPr>
          <p:cNvPr id="10" name="Content Placeholder 2"/>
          <p:cNvSpPr>
            <a:spLocks noGrp="1"/>
          </p:cNvSpPr>
          <p:nvPr>
            <p:ph idx="10"/>
          </p:nvPr>
        </p:nvSpPr>
        <p:spPr>
          <a:xfrm>
            <a:off x="4756807" y="2183939"/>
            <a:ext cx="4105496" cy="3724776"/>
          </a:xfrm>
          <a:prstGeom prst="rect">
            <a:avLst/>
          </a:prstGeom>
        </p:spPr>
        <p:txBody>
          <a:bodyPr/>
          <a:lstStyle>
            <a:lvl1pPr marL="0" indent="0">
              <a:buNone/>
              <a:defRPr/>
            </a:lvl1pPr>
          </a:lstStyle>
          <a:p>
            <a:pPr eaLnBrk="1" hangingPunct="1"/>
            <a:endParaRPr lang="en-US" altLang="en-US" sz="1224" dirty="0">
              <a:latin typeface="Arial MT Lt" charset="0"/>
            </a:endParaRPr>
          </a:p>
        </p:txBody>
      </p:sp>
      <p:sp>
        <p:nvSpPr>
          <p:cNvPr id="11" name="Text Placeholder 8"/>
          <p:cNvSpPr>
            <a:spLocks noGrp="1"/>
          </p:cNvSpPr>
          <p:nvPr>
            <p:ph type="body" sz="quarter" idx="11" hasCustomPrompt="1"/>
          </p:nvPr>
        </p:nvSpPr>
        <p:spPr>
          <a:xfrm>
            <a:off x="321465" y="871618"/>
            <a:ext cx="8229109" cy="391557"/>
          </a:xfrm>
          <a:prstGeom prst="rect">
            <a:avLst/>
          </a:prstGeom>
        </p:spPr>
        <p:txBody>
          <a:bodyPr/>
          <a:lstStyle>
            <a:lvl1pPr marL="0" indent="0">
              <a:buNone/>
              <a:defRPr sz="1700" baseline="0">
                <a:solidFill>
                  <a:schemeClr val="bg1"/>
                </a:solidFill>
                <a:latin typeface="Arial MT Lt"/>
              </a:defRPr>
            </a:lvl1pPr>
          </a:lstStyle>
          <a:p>
            <a:pPr lvl="0"/>
            <a:r>
              <a:rPr lang="en-US" dirty="0"/>
              <a:t>Text and image slide – Slide title in Arial</a:t>
            </a:r>
            <a:endParaRPr lang="en-GB" dirty="0"/>
          </a:p>
        </p:txBody>
      </p:sp>
      <p:sp>
        <p:nvSpPr>
          <p:cNvPr id="14" name="Text Placeholder 13"/>
          <p:cNvSpPr>
            <a:spLocks noGrp="1"/>
          </p:cNvSpPr>
          <p:nvPr>
            <p:ph type="body" sz="quarter" idx="13" hasCustomPrompt="1"/>
          </p:nvPr>
        </p:nvSpPr>
        <p:spPr>
          <a:xfrm>
            <a:off x="215584" y="2185233"/>
            <a:ext cx="4105496" cy="3725051"/>
          </a:xfrm>
          <a:prstGeom prst="rect">
            <a:avLst/>
          </a:prstGeom>
        </p:spPr>
        <p:txBody>
          <a:bodyPr/>
          <a:lstStyle>
            <a:lvl1pPr marL="194339" marR="0" indent="-194339"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sz="1224" baseline="0">
                <a:latin typeface="Arial MT Lt"/>
              </a:defRPr>
            </a:lvl1pPr>
            <a:lvl2pPr>
              <a:defRPr sz="1224"/>
            </a:lvl2pPr>
          </a:lstStyle>
          <a:p>
            <a:pPr lvl="0"/>
            <a:r>
              <a:rPr lang="en-US" dirty="0"/>
              <a:t>Text ranged left, one paragraph space between lines of text in black</a:t>
            </a:r>
          </a:p>
          <a:p>
            <a:pPr lvl="1"/>
            <a:r>
              <a:rPr lang="en-US" dirty="0"/>
              <a:t>Sub bullet</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155471" marR="0" lvl="0" indent="-155471" algn="l" defTabSz="621884" rtl="0" eaLnBrk="1" fontAlgn="auto" latinLnBrk="0" hangingPunct="1">
              <a:lnSpc>
                <a:spcPct val="90000"/>
              </a:lnSpc>
              <a:spcBef>
                <a:spcPts val="680"/>
              </a:spcBef>
              <a:spcAft>
                <a:spcPts val="0"/>
              </a:spcAft>
              <a:buClrTx/>
              <a:buSzTx/>
              <a:buFont typeface="Arial" panose="020B0604020202020204" pitchFamily="34" charset="0"/>
              <a:buChar char="•"/>
              <a:tabLst/>
              <a:defRPr/>
            </a:pPr>
            <a:r>
              <a:rPr lang="en-US" dirty="0"/>
              <a:t>Text ranged left, one paragraph space between lines of text in black</a:t>
            </a:r>
          </a:p>
        </p:txBody>
      </p:sp>
      <p:sp>
        <p:nvSpPr>
          <p:cNvPr id="12" name="Text Placeholder 10"/>
          <p:cNvSpPr>
            <a:spLocks noGrp="1"/>
          </p:cNvSpPr>
          <p:nvPr>
            <p:ph type="body" sz="quarter" idx="12" hasCustomPrompt="1"/>
          </p:nvPr>
        </p:nvSpPr>
        <p:spPr>
          <a:xfrm>
            <a:off x="321465" y="1305794"/>
            <a:ext cx="8229109" cy="391557"/>
          </a:xfrm>
          <a:prstGeom prst="rect">
            <a:avLst/>
          </a:prstGeom>
        </p:spPr>
        <p:txBody>
          <a:bodyPr/>
          <a:lstStyle>
            <a:lvl1pPr marL="0" indent="0">
              <a:buNone/>
              <a:defRPr sz="1700"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175700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Managing performance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b="1" dirty="0"/>
              <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5571F-7B8D-E026-BB5A-196C67E427DA}"/>
              </a:ext>
            </a:extLst>
          </p:cNvPr>
          <p:cNvSpPr>
            <a:spLocks noGrp="1"/>
          </p:cNvSpPr>
          <p:nvPr>
            <p:ph type="ctrTitle"/>
          </p:nvPr>
        </p:nvSpPr>
        <p:spPr/>
        <p:txBody>
          <a:bodyPr>
            <a:normAutofit/>
          </a:bodyPr>
          <a:lstStyle/>
          <a:p>
            <a:r>
              <a:rPr lang="en-GB" sz="4500" dirty="0"/>
              <a:t>Managing Team Dynami</a:t>
            </a:r>
            <a:r>
              <a:rPr lang="en-GB" dirty="0"/>
              <a:t>cs</a:t>
            </a:r>
            <a:r>
              <a:rPr lang="en-GB" sz="4500" dirty="0"/>
              <a:t/>
            </a:r>
            <a:br>
              <a:rPr lang="en-GB" sz="4500" dirty="0"/>
            </a:br>
            <a:endParaRPr lang="en-GB" dirty="0"/>
          </a:p>
        </p:txBody>
      </p:sp>
      <p:sp>
        <p:nvSpPr>
          <p:cNvPr id="3" name="Subtitle 2">
            <a:extLst>
              <a:ext uri="{FF2B5EF4-FFF2-40B4-BE49-F238E27FC236}">
                <a16:creationId xmlns:a16="http://schemas.microsoft.com/office/drawing/2014/main" id="{3AD840C7-14F8-2511-E4C4-778E0A0ABDF9}"/>
              </a:ext>
            </a:extLst>
          </p:cNvPr>
          <p:cNvSpPr>
            <a:spLocks noGrp="1"/>
          </p:cNvSpPr>
          <p:nvPr>
            <p:ph type="subTitle" idx="1"/>
          </p:nvPr>
        </p:nvSpPr>
        <p:spPr/>
        <p:txBody>
          <a:bodyPr/>
          <a:lstStyle/>
          <a:p>
            <a:r>
              <a:rPr lang="en-US" dirty="0" smtClean="0"/>
              <a:t>Prof. Dennis </a:t>
            </a:r>
            <a:r>
              <a:rPr lang="en-US" dirty="0"/>
              <a:t>Pepple</a:t>
            </a:r>
            <a:endParaRPr lang="en-GB" dirty="0"/>
          </a:p>
        </p:txBody>
      </p:sp>
    </p:spTree>
    <p:extLst>
      <p:ext uri="{BB962C8B-B14F-4D97-AF65-F5344CB8AC3E}">
        <p14:creationId xmlns:p14="http://schemas.microsoft.com/office/powerpoint/2010/main" val="1358578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b="1" dirty="0">
                <a:solidFill>
                  <a:schemeClr val="tx1"/>
                </a:solidFill>
              </a:rPr>
              <a:t>Learning objectives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marL="0" indent="0">
              <a:buNone/>
            </a:pPr>
            <a:r>
              <a:rPr lang="en-GB" sz="1904" dirty="0"/>
              <a:t>At the end of this week you should understand</a:t>
            </a:r>
          </a:p>
          <a:p>
            <a:r>
              <a:rPr lang="en-GB" sz="1904" dirty="0"/>
              <a:t>The difference between a team and a group </a:t>
            </a:r>
          </a:p>
          <a:p>
            <a:r>
              <a:rPr lang="en-GB" sz="1904" dirty="0"/>
              <a:t>The development and dynamics of a team</a:t>
            </a:r>
          </a:p>
          <a:p>
            <a:r>
              <a:rPr lang="en-GB" sz="1904" dirty="0"/>
              <a:t>How to manage multicultural teams</a:t>
            </a:r>
          </a:p>
          <a:p>
            <a:r>
              <a:rPr lang="en-GB" sz="1904" dirty="0"/>
              <a:t>How to evaluate group behaviour analysis</a:t>
            </a:r>
          </a:p>
        </p:txBody>
      </p:sp>
    </p:spTree>
    <p:extLst>
      <p:ext uri="{BB962C8B-B14F-4D97-AF65-F5344CB8AC3E}">
        <p14:creationId xmlns:p14="http://schemas.microsoft.com/office/powerpoint/2010/main" val="1105182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What is a Team?</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a:buClr>
                <a:schemeClr val="accent1"/>
              </a:buClr>
            </a:pPr>
            <a:r>
              <a:rPr lang="en-GB" dirty="0">
                <a:latin typeface="Arial"/>
                <a:cs typeface="Arial"/>
              </a:rPr>
              <a:t>“A </a:t>
            </a:r>
            <a:r>
              <a:rPr lang="en-GB" b="1" dirty="0">
                <a:solidFill>
                  <a:srgbClr val="FF0000"/>
                </a:solidFill>
                <a:latin typeface="Arial"/>
                <a:cs typeface="Arial"/>
              </a:rPr>
              <a:t>group</a:t>
            </a:r>
            <a:r>
              <a:rPr lang="en-GB" dirty="0">
                <a:latin typeface="Arial"/>
                <a:cs typeface="Arial"/>
              </a:rPr>
              <a:t> of people who work together and have </a:t>
            </a:r>
            <a:r>
              <a:rPr lang="en-GB" u="sng" dirty="0">
                <a:latin typeface="Arial"/>
                <a:cs typeface="Arial"/>
              </a:rPr>
              <a:t>shared goals</a:t>
            </a:r>
            <a:r>
              <a:rPr lang="en-GB" dirty="0">
                <a:latin typeface="Arial"/>
                <a:cs typeface="Arial"/>
              </a:rPr>
              <a:t>, </a:t>
            </a:r>
            <a:r>
              <a:rPr lang="en-GB" u="sng" dirty="0">
                <a:latin typeface="Arial"/>
                <a:cs typeface="Arial"/>
              </a:rPr>
              <a:t>co-operating</a:t>
            </a:r>
            <a:r>
              <a:rPr lang="en-GB" dirty="0">
                <a:latin typeface="Arial"/>
                <a:cs typeface="Arial"/>
              </a:rPr>
              <a:t> and working towards achieving their goals” </a:t>
            </a:r>
          </a:p>
          <a:p>
            <a:pPr>
              <a:buClr>
                <a:schemeClr val="accent1"/>
              </a:buClr>
            </a:pPr>
            <a:endParaRPr lang="en-GB" sz="476" dirty="0">
              <a:latin typeface="Arial"/>
              <a:cs typeface="Arial"/>
            </a:endParaRPr>
          </a:p>
          <a:p>
            <a:pPr>
              <a:buClr>
                <a:schemeClr val="accent1"/>
              </a:buClr>
            </a:pPr>
            <a:endParaRPr lang="en-GB" sz="476" dirty="0">
              <a:latin typeface="Arial"/>
              <a:cs typeface="Arial"/>
            </a:endParaRPr>
          </a:p>
          <a:p>
            <a:pPr>
              <a:buClr>
                <a:schemeClr val="accent1"/>
              </a:buClr>
            </a:pPr>
            <a:endParaRPr lang="en-GB" sz="476" dirty="0">
              <a:latin typeface="Arial"/>
              <a:cs typeface="Arial"/>
            </a:endParaRPr>
          </a:p>
          <a:p>
            <a:pPr>
              <a:buClr>
                <a:schemeClr val="accent1"/>
              </a:buClr>
            </a:pPr>
            <a:r>
              <a:rPr lang="en-GB" dirty="0">
                <a:latin typeface="Arial"/>
                <a:cs typeface="Arial"/>
              </a:rPr>
              <a:t>“Everyone has a role and a </a:t>
            </a:r>
            <a:r>
              <a:rPr lang="en-GB" u="sng" dirty="0">
                <a:latin typeface="Arial"/>
                <a:cs typeface="Arial"/>
              </a:rPr>
              <a:t>contribution</a:t>
            </a:r>
            <a:r>
              <a:rPr lang="en-GB" dirty="0">
                <a:latin typeface="Arial"/>
                <a:cs typeface="Arial"/>
              </a:rPr>
              <a:t> to make, and co-operation is critical to achieving the shared objective” </a:t>
            </a:r>
          </a:p>
          <a:p>
            <a:pPr marL="0" indent="0" algn="r">
              <a:buClr>
                <a:schemeClr val="accent1"/>
              </a:buClr>
              <a:buNone/>
            </a:pPr>
            <a:r>
              <a:rPr lang="en-GB" sz="1088" dirty="0">
                <a:latin typeface="Arial"/>
                <a:cs typeface="Arial"/>
              </a:rPr>
              <a:t>(Smith et al, 2012, p 79).</a:t>
            </a:r>
          </a:p>
          <a:p>
            <a:pPr marL="0" indent="0">
              <a:buClr>
                <a:schemeClr val="accent1"/>
              </a:buClr>
              <a:buNone/>
            </a:pPr>
            <a:endParaRPr lang="en-GB" sz="476" dirty="0">
              <a:latin typeface="Arial"/>
              <a:cs typeface="Arial"/>
            </a:endParaRPr>
          </a:p>
          <a:p>
            <a:pPr marL="0" indent="0">
              <a:buClr>
                <a:schemeClr val="accent1"/>
              </a:buClr>
              <a:buNone/>
            </a:pPr>
            <a:endParaRPr lang="en-GB" sz="476" dirty="0">
              <a:latin typeface="Arial"/>
              <a:cs typeface="Arial"/>
            </a:endParaRPr>
          </a:p>
          <a:p>
            <a:pPr marL="0" indent="0">
              <a:buClr>
                <a:schemeClr val="accent1"/>
              </a:buClr>
              <a:buNone/>
            </a:pPr>
            <a:endParaRPr lang="en-GB" sz="476" dirty="0">
              <a:latin typeface="Arial"/>
              <a:cs typeface="Arial"/>
            </a:endParaRPr>
          </a:p>
          <a:p>
            <a:pPr>
              <a:buClr>
                <a:schemeClr val="accent1"/>
              </a:buClr>
            </a:pPr>
            <a:r>
              <a:rPr lang="en-GB" i="1" dirty="0">
                <a:latin typeface="Arial"/>
                <a:cs typeface="Arial"/>
              </a:rPr>
              <a:t> </a:t>
            </a:r>
            <a:r>
              <a:rPr lang="en-GB" dirty="0">
                <a:latin typeface="Arial"/>
                <a:cs typeface="Arial"/>
              </a:rPr>
              <a:t>“</a:t>
            </a:r>
            <a:r>
              <a:rPr lang="en-GB" u="sng" dirty="0">
                <a:latin typeface="Arial"/>
                <a:cs typeface="Arial"/>
              </a:rPr>
              <a:t>Collective Responsibility</a:t>
            </a:r>
            <a:r>
              <a:rPr lang="en-GB" dirty="0">
                <a:latin typeface="Arial"/>
                <a:cs typeface="Arial"/>
              </a:rPr>
              <a:t>” = emotional link and common purpose “Bounded” – it is clear who is in the team and who is out  </a:t>
            </a:r>
          </a:p>
          <a:p>
            <a:pPr marL="0" indent="0" algn="r">
              <a:buNone/>
            </a:pPr>
            <a:r>
              <a:rPr lang="en-GB" sz="1088" dirty="0">
                <a:latin typeface="Arial"/>
                <a:cs typeface="Arial"/>
              </a:rPr>
              <a:t>(Coutu, 2009)</a:t>
            </a:r>
          </a:p>
          <a:p>
            <a:pPr marL="0" indent="0">
              <a:buNone/>
            </a:pPr>
            <a:endParaRPr lang="en-GB" dirty="0"/>
          </a:p>
        </p:txBody>
      </p:sp>
    </p:spTree>
    <p:extLst>
      <p:ext uri="{BB962C8B-B14F-4D97-AF65-F5344CB8AC3E}">
        <p14:creationId xmlns:p14="http://schemas.microsoft.com/office/powerpoint/2010/main" val="1837849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Group vs Team</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92500" lnSpcReduction="10000"/>
          </a:bodyPr>
          <a:lstStyle/>
          <a:p>
            <a:pPr marL="0" indent="0">
              <a:buClr>
                <a:schemeClr val="accent1"/>
              </a:buClr>
              <a:buNone/>
            </a:pPr>
            <a:r>
              <a:rPr lang="en-US" b="1" dirty="0">
                <a:latin typeface="Arial"/>
                <a:cs typeface="Arial"/>
              </a:rPr>
              <a:t>Groups : </a:t>
            </a:r>
            <a:r>
              <a:rPr lang="en-US" dirty="0">
                <a:latin typeface="Arial"/>
                <a:cs typeface="Arial"/>
              </a:rPr>
              <a:t>The essential feature is that its members regard themselves as belonging to a group.  A group may be defined in terms of any number of people who</a:t>
            </a:r>
          </a:p>
          <a:p>
            <a:pPr marL="500616" lvl="1" indent="-233207">
              <a:buFont typeface="+mj-lt"/>
              <a:buAutoNum type="arabicPeriod"/>
            </a:pPr>
            <a:r>
              <a:rPr lang="en-US" sz="1088" dirty="0">
                <a:cs typeface="Arial"/>
              </a:rPr>
              <a:t>interact with one another</a:t>
            </a:r>
          </a:p>
          <a:p>
            <a:pPr marL="500616" lvl="1" indent="-233207">
              <a:buFont typeface="+mj-lt"/>
              <a:buAutoNum type="arabicPeriod"/>
            </a:pPr>
            <a:r>
              <a:rPr lang="en-US" sz="1088" dirty="0">
                <a:cs typeface="Arial"/>
              </a:rPr>
              <a:t>are psychologically aware of one another</a:t>
            </a:r>
          </a:p>
          <a:p>
            <a:pPr marL="500616" lvl="1" indent="-233207">
              <a:buFont typeface="+mj-lt"/>
              <a:buAutoNum type="arabicPeriod"/>
            </a:pPr>
            <a:r>
              <a:rPr lang="en-US" sz="1088" dirty="0">
                <a:cs typeface="Arial"/>
              </a:rPr>
              <a:t>perceive themselves to be a group</a:t>
            </a:r>
            <a:r>
              <a:rPr lang="en-US" dirty="0">
                <a:cs typeface="Arial"/>
              </a:rPr>
              <a:t>.</a:t>
            </a:r>
          </a:p>
          <a:p>
            <a:pPr marL="267410" lvl="1" indent="0" algn="r">
              <a:buNone/>
            </a:pPr>
            <a:r>
              <a:rPr lang="en-US" sz="953" dirty="0">
                <a:cs typeface="Arial"/>
              </a:rPr>
              <a:t>Schein (1998)</a:t>
            </a:r>
          </a:p>
          <a:p>
            <a:pPr marL="18656" indent="0">
              <a:buNone/>
            </a:pPr>
            <a:endParaRPr lang="en-US" sz="816" dirty="0">
              <a:latin typeface="Arial"/>
              <a:cs typeface="Arial"/>
            </a:endParaRPr>
          </a:p>
          <a:p>
            <a:pPr marL="18656" indent="0">
              <a:buNone/>
            </a:pPr>
            <a:r>
              <a:rPr lang="en-US" b="1" dirty="0">
                <a:latin typeface="Arial"/>
                <a:cs typeface="Arial"/>
              </a:rPr>
              <a:t>Teams </a:t>
            </a:r>
            <a:r>
              <a:rPr lang="en-US" dirty="0">
                <a:latin typeface="Arial"/>
                <a:cs typeface="Arial"/>
              </a:rPr>
              <a:t>occur when a number of people have a common goal and </a:t>
            </a:r>
            <a:r>
              <a:rPr lang="en-US" dirty="0" err="1">
                <a:latin typeface="Arial"/>
                <a:cs typeface="Arial"/>
              </a:rPr>
              <a:t>recognise</a:t>
            </a:r>
            <a:r>
              <a:rPr lang="en-US" dirty="0">
                <a:latin typeface="Arial"/>
                <a:cs typeface="Arial"/>
              </a:rPr>
              <a:t> that their personal success is dependent upon the success of others. They are all interdependent. In practice, this means that in most teams people will contribute individual skills many of which will be different.</a:t>
            </a:r>
          </a:p>
          <a:p>
            <a:pPr marL="18656" indent="0" algn="r">
              <a:buNone/>
            </a:pPr>
            <a:endParaRPr lang="en-US" sz="953" dirty="0">
              <a:latin typeface="Arial"/>
              <a:cs typeface="Arial"/>
            </a:endParaRPr>
          </a:p>
          <a:p>
            <a:pPr marL="18656" indent="0" algn="r">
              <a:buNone/>
            </a:pPr>
            <a:r>
              <a:rPr lang="en-US" sz="953" dirty="0" err="1">
                <a:latin typeface="Arial"/>
                <a:cs typeface="Arial"/>
              </a:rPr>
              <a:t>Crainer</a:t>
            </a:r>
            <a:r>
              <a:rPr lang="en-US" sz="953" dirty="0">
                <a:latin typeface="Arial"/>
                <a:cs typeface="Arial"/>
              </a:rPr>
              <a:t> (1998)</a:t>
            </a:r>
          </a:p>
          <a:p>
            <a:pPr marL="18656" indent="0" algn="r">
              <a:buNone/>
            </a:pPr>
            <a:endParaRPr lang="en-US" sz="816" dirty="0">
              <a:latin typeface="Arial"/>
              <a:cs typeface="Arial"/>
            </a:endParaRPr>
          </a:p>
          <a:p>
            <a:pPr marL="18656" indent="0">
              <a:buNone/>
            </a:pPr>
            <a:r>
              <a:rPr lang="en-US" dirty="0">
                <a:latin typeface="Arial"/>
                <a:cs typeface="Arial"/>
              </a:rPr>
              <a:t>By definition, all teams are groups but it does not necessarily follow that all groups are teams.</a:t>
            </a:r>
          </a:p>
          <a:p>
            <a:pPr marL="18656" indent="0" algn="r">
              <a:buNone/>
            </a:pPr>
            <a:r>
              <a:rPr lang="en-US" sz="953" dirty="0">
                <a:latin typeface="Arial"/>
                <a:cs typeface="Arial"/>
              </a:rPr>
              <a:t>Mullins (2010)</a:t>
            </a:r>
          </a:p>
          <a:p>
            <a:pPr marL="0" indent="0">
              <a:buNone/>
            </a:pPr>
            <a:endParaRPr lang="en-GB" dirty="0"/>
          </a:p>
        </p:txBody>
      </p:sp>
    </p:spTree>
    <p:extLst>
      <p:ext uri="{BB962C8B-B14F-4D97-AF65-F5344CB8AC3E}">
        <p14:creationId xmlns:p14="http://schemas.microsoft.com/office/powerpoint/2010/main" val="720821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Characteristics of a Team</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92500" lnSpcReduction="20000"/>
          </a:bodyPr>
          <a:lstStyle/>
          <a:p>
            <a:pPr marL="0" indent="0">
              <a:buNone/>
            </a:pPr>
            <a:endParaRPr lang="en-GB" sz="1361" dirty="0">
              <a:latin typeface="Arial"/>
              <a:cs typeface="Arial"/>
            </a:endParaRPr>
          </a:p>
          <a:p>
            <a:pPr marL="310942" indent="-310942">
              <a:buFont typeface="+mj-lt"/>
              <a:buAutoNum type="arabicPeriod"/>
            </a:pPr>
            <a:r>
              <a:rPr lang="en-GB" sz="1361" dirty="0">
                <a:latin typeface="Arial"/>
                <a:cs typeface="Arial"/>
              </a:rPr>
              <a:t>Clear and shared goals</a:t>
            </a:r>
          </a:p>
          <a:p>
            <a:pPr marL="310942" indent="-310942">
              <a:buFont typeface="+mj-lt"/>
              <a:buAutoNum type="arabicPeriod"/>
            </a:pPr>
            <a:r>
              <a:rPr lang="en-GB" sz="1361" dirty="0">
                <a:latin typeface="Arial"/>
                <a:cs typeface="Arial"/>
              </a:rPr>
              <a:t>Open communication between team members</a:t>
            </a:r>
          </a:p>
          <a:p>
            <a:pPr marL="310942" indent="-310942">
              <a:buFont typeface="+mj-lt"/>
              <a:buAutoNum type="arabicPeriod"/>
            </a:pPr>
            <a:r>
              <a:rPr lang="en-GB" sz="1361" dirty="0">
                <a:latin typeface="Arial"/>
                <a:cs typeface="Arial"/>
              </a:rPr>
              <a:t>Agreed ways of working</a:t>
            </a:r>
          </a:p>
          <a:p>
            <a:pPr marL="310942" indent="-310942">
              <a:buFont typeface="+mj-lt"/>
              <a:buAutoNum type="arabicPeriod"/>
            </a:pPr>
            <a:r>
              <a:rPr lang="en-GB" sz="1361" dirty="0">
                <a:latin typeface="Arial"/>
                <a:cs typeface="Arial"/>
              </a:rPr>
              <a:t>Co-operation and support rather than point-scoring</a:t>
            </a:r>
          </a:p>
          <a:p>
            <a:pPr marL="310942" indent="-310942">
              <a:buFont typeface="+mj-lt"/>
              <a:buAutoNum type="arabicPeriod"/>
            </a:pPr>
            <a:r>
              <a:rPr lang="en-GB" sz="1361" dirty="0">
                <a:latin typeface="Arial"/>
                <a:cs typeface="Arial"/>
              </a:rPr>
              <a:t>Effective listening</a:t>
            </a:r>
          </a:p>
          <a:p>
            <a:pPr marL="310942" indent="-310942">
              <a:buFont typeface="+mj-lt"/>
              <a:buAutoNum type="arabicPeriod"/>
            </a:pPr>
            <a:r>
              <a:rPr lang="en-GB" sz="1361" dirty="0">
                <a:latin typeface="Arial"/>
                <a:cs typeface="Arial"/>
              </a:rPr>
              <a:t>Arrangements in place for monitoring progress and correcting things</a:t>
            </a:r>
          </a:p>
          <a:p>
            <a:pPr marL="310942" indent="-310942">
              <a:buFont typeface="+mj-lt"/>
              <a:buAutoNum type="arabicPeriod"/>
            </a:pPr>
            <a:r>
              <a:rPr lang="en-GB" sz="1361" dirty="0">
                <a:latin typeface="Arial"/>
                <a:cs typeface="Arial"/>
              </a:rPr>
              <a:t>Awareness of deadlines</a:t>
            </a:r>
          </a:p>
          <a:p>
            <a:pPr marL="310942" indent="-310942">
              <a:buFont typeface="+mj-lt"/>
              <a:buAutoNum type="arabicPeriod"/>
            </a:pPr>
            <a:r>
              <a:rPr lang="en-GB" sz="1361" dirty="0">
                <a:latin typeface="Arial"/>
                <a:cs typeface="Arial"/>
              </a:rPr>
              <a:t>Enthusiasm and motivation</a:t>
            </a:r>
          </a:p>
          <a:p>
            <a:pPr marL="310942" indent="-310942">
              <a:buFont typeface="+mj-lt"/>
              <a:buAutoNum type="arabicPeriod"/>
            </a:pPr>
            <a:r>
              <a:rPr lang="en-GB" sz="1361" dirty="0">
                <a:latin typeface="Arial"/>
                <a:cs typeface="Arial"/>
              </a:rPr>
              <a:t>Reviewing outcomes and changing actions where necessary for future team efforts.  </a:t>
            </a:r>
          </a:p>
          <a:p>
            <a:pPr marL="0" indent="0" algn="r">
              <a:buNone/>
            </a:pPr>
            <a:endParaRPr lang="en-GB" sz="1088" dirty="0">
              <a:latin typeface="Arial"/>
              <a:cs typeface="Arial"/>
            </a:endParaRPr>
          </a:p>
          <a:p>
            <a:pPr marL="0" indent="0" algn="r">
              <a:buNone/>
            </a:pPr>
            <a:r>
              <a:rPr lang="en-GB" sz="1088" dirty="0">
                <a:latin typeface="Arial"/>
                <a:cs typeface="Arial"/>
              </a:rPr>
              <a:t>(Smith et al, </a:t>
            </a:r>
            <a:r>
              <a:rPr lang="en-US" sz="1088" dirty="0">
                <a:latin typeface="Arial"/>
                <a:cs typeface="Arial"/>
              </a:rPr>
              <a:t>Chapter 5)</a:t>
            </a:r>
          </a:p>
          <a:p>
            <a:pPr marL="453975" lvl="2" indent="0">
              <a:buNone/>
            </a:pPr>
            <a:endParaRPr lang="en-US" sz="1632" dirty="0"/>
          </a:p>
          <a:p>
            <a:pPr marL="0" indent="0">
              <a:buNone/>
            </a:pPr>
            <a:endParaRPr lang="en-GB" dirty="0"/>
          </a:p>
        </p:txBody>
      </p:sp>
    </p:spTree>
    <p:extLst>
      <p:ext uri="{BB962C8B-B14F-4D97-AF65-F5344CB8AC3E}">
        <p14:creationId xmlns:p14="http://schemas.microsoft.com/office/powerpoint/2010/main" val="2626832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The Role of the Team Leader</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85000" lnSpcReduction="10000"/>
          </a:bodyPr>
          <a:lstStyle/>
          <a:p>
            <a:pPr marL="0" indent="0">
              <a:spcBef>
                <a:spcPts val="340"/>
              </a:spcBef>
              <a:buNone/>
              <a:defRPr sz="2000">
                <a:latin typeface="Arial"/>
                <a:ea typeface="Arial"/>
                <a:cs typeface="Arial"/>
                <a:sym typeface="Arial"/>
              </a:defRPr>
            </a:pPr>
            <a:endParaRPr lang="en-GB" dirty="0"/>
          </a:p>
          <a:p>
            <a:pPr>
              <a:spcBef>
                <a:spcPts val="272"/>
              </a:spcBef>
              <a:buClr>
                <a:schemeClr val="accent1"/>
              </a:buClr>
              <a:defRPr sz="1800">
                <a:latin typeface="Arial"/>
                <a:ea typeface="Arial"/>
                <a:cs typeface="Arial"/>
                <a:sym typeface="Arial"/>
              </a:defRPr>
            </a:pPr>
            <a:r>
              <a:rPr lang="en-GB" dirty="0"/>
              <a:t>Develops teamwork and co-operation whilst leading a group of people, </a:t>
            </a:r>
            <a:endParaRPr lang="en-GB" sz="1904" dirty="0"/>
          </a:p>
          <a:p>
            <a:pPr>
              <a:spcBef>
                <a:spcPts val="272"/>
              </a:spcBef>
              <a:buClr>
                <a:schemeClr val="accent1"/>
              </a:buClr>
              <a:defRPr sz="1800">
                <a:latin typeface="Arial"/>
                <a:ea typeface="Arial"/>
                <a:cs typeface="Arial"/>
                <a:sym typeface="Arial"/>
              </a:defRPr>
            </a:pPr>
            <a:r>
              <a:rPr lang="en-GB" dirty="0"/>
              <a:t>Articulates a mission or purpose for the group and motivates people to </a:t>
            </a:r>
            <a:r>
              <a:rPr lang="en-GB" dirty="0" err="1"/>
              <a:t>fulfill</a:t>
            </a:r>
            <a:r>
              <a:rPr lang="en-GB" dirty="0"/>
              <a:t> that purpose and accomplish results,</a:t>
            </a:r>
            <a:endParaRPr lang="en-GB" sz="1904" dirty="0"/>
          </a:p>
          <a:p>
            <a:pPr>
              <a:spcBef>
                <a:spcPts val="272"/>
              </a:spcBef>
              <a:buClr>
                <a:schemeClr val="accent1"/>
              </a:buClr>
              <a:defRPr sz="1800">
                <a:latin typeface="Arial"/>
                <a:ea typeface="Arial"/>
                <a:cs typeface="Arial"/>
                <a:sym typeface="Arial"/>
              </a:defRPr>
            </a:pPr>
            <a:r>
              <a:rPr lang="en-GB" dirty="0"/>
              <a:t>Gains commitment even when employees are resistive and hesitant to follow.</a:t>
            </a:r>
            <a:endParaRPr lang="en-GB" sz="1904" dirty="0"/>
          </a:p>
          <a:p>
            <a:pPr>
              <a:spcBef>
                <a:spcPts val="272"/>
              </a:spcBef>
              <a:buClr>
                <a:schemeClr val="accent1"/>
              </a:buClr>
              <a:defRPr sz="1800">
                <a:latin typeface="Arial"/>
                <a:ea typeface="Arial"/>
                <a:cs typeface="Arial"/>
                <a:sym typeface="Arial"/>
              </a:defRPr>
            </a:pPr>
            <a:r>
              <a:rPr lang="en-GB" dirty="0"/>
              <a:t>Ability to lead from the front and in training, coaching and counselling their team members to high standards of performance. </a:t>
            </a:r>
            <a:r>
              <a:rPr lang="en-GB" i="1" dirty="0"/>
              <a:t>(ACAS, 2007)</a:t>
            </a:r>
            <a:endParaRPr lang="en-GB" sz="1904" dirty="0"/>
          </a:p>
          <a:p>
            <a:pPr>
              <a:spcBef>
                <a:spcPts val="340"/>
              </a:spcBef>
              <a:buClr>
                <a:schemeClr val="accent1"/>
              </a:buClr>
              <a:defRPr sz="2400" i="1">
                <a:latin typeface="Arial"/>
                <a:ea typeface="Arial"/>
                <a:cs typeface="Arial"/>
                <a:sym typeface="Arial"/>
              </a:defRPr>
            </a:pPr>
            <a:endParaRPr lang="en-GB" sz="1904" dirty="0"/>
          </a:p>
          <a:p>
            <a:pPr marL="0" indent="0">
              <a:spcBef>
                <a:spcPts val="204"/>
              </a:spcBef>
              <a:buNone/>
              <a:defRPr sz="1600">
                <a:latin typeface="Arial"/>
                <a:ea typeface="Arial"/>
                <a:cs typeface="Arial"/>
                <a:sym typeface="Arial"/>
              </a:defRPr>
            </a:pPr>
            <a:r>
              <a:rPr lang="en-GB" dirty="0"/>
              <a:t>“A team rarely demonstrates more passion or behaves more positively than its leader.  Similarly, cynical leaders produce, and therefore deserve, cynical teams.  Innovative, creative and developmental leaders help to produce creative, innovative and developed followers.  A team that is enthusiastic, energetic and innovative will have at its heart a leader who is correspondingly so.” </a:t>
            </a:r>
            <a:r>
              <a:rPr lang="en-GB" i="1" dirty="0"/>
              <a:t>(Powell, 2007)</a:t>
            </a:r>
          </a:p>
          <a:p>
            <a:pPr marL="0" indent="0">
              <a:buNone/>
            </a:pPr>
            <a:endParaRPr lang="en-GB" dirty="0"/>
          </a:p>
        </p:txBody>
      </p:sp>
    </p:spTree>
    <p:extLst>
      <p:ext uri="{BB962C8B-B14F-4D97-AF65-F5344CB8AC3E}">
        <p14:creationId xmlns:p14="http://schemas.microsoft.com/office/powerpoint/2010/main" val="2943390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lnSpcReduction="10000"/>
          </a:bodyPr>
          <a:lstStyle/>
          <a:p>
            <a:pPr marL="0" indent="0">
              <a:buNone/>
            </a:pPr>
            <a:r>
              <a:rPr lang="en-US" sz="1632" dirty="0">
                <a:latin typeface="Arial"/>
                <a:cs typeface="Arial"/>
              </a:rPr>
              <a:t>Teams exist at every level in an </a:t>
            </a:r>
            <a:r>
              <a:rPr lang="en-US" sz="1632" dirty="0" err="1">
                <a:latin typeface="Arial"/>
                <a:cs typeface="Arial"/>
              </a:rPr>
              <a:t>organisation</a:t>
            </a:r>
            <a:r>
              <a:rPr lang="en-US" sz="1361" dirty="0">
                <a:latin typeface="Arial"/>
                <a:cs typeface="Arial"/>
              </a:rPr>
              <a:t>.</a:t>
            </a:r>
          </a:p>
          <a:p>
            <a:pPr marL="0" indent="0">
              <a:buNone/>
            </a:pPr>
            <a:endParaRPr lang="en-US" sz="1292" dirty="0">
              <a:latin typeface="Arial"/>
              <a:cs typeface="Arial"/>
            </a:endParaRPr>
          </a:p>
          <a:p>
            <a:pPr marL="0" indent="0">
              <a:buNone/>
            </a:pPr>
            <a:r>
              <a:rPr lang="en-US" sz="1157" i="1" dirty="0">
                <a:latin typeface="Arial"/>
                <a:cs typeface="Arial"/>
              </a:rPr>
              <a:t>Examples of Team types:</a:t>
            </a:r>
          </a:p>
          <a:p>
            <a:pPr lvl="1"/>
            <a:r>
              <a:rPr lang="en-US" sz="1157" dirty="0">
                <a:cs typeface="Arial"/>
              </a:rPr>
              <a:t>Project teams</a:t>
            </a:r>
          </a:p>
          <a:p>
            <a:pPr lvl="1"/>
            <a:r>
              <a:rPr lang="en-US" sz="1157" dirty="0">
                <a:cs typeface="Arial"/>
              </a:rPr>
              <a:t>Sales Teams</a:t>
            </a:r>
          </a:p>
          <a:p>
            <a:pPr lvl="1"/>
            <a:r>
              <a:rPr lang="en-US" sz="1157" dirty="0">
                <a:cs typeface="Arial"/>
              </a:rPr>
              <a:t>Departmental Teams</a:t>
            </a:r>
          </a:p>
          <a:p>
            <a:pPr lvl="1"/>
            <a:r>
              <a:rPr lang="en-US" sz="1157" dirty="0">
                <a:cs typeface="Arial"/>
              </a:rPr>
              <a:t>Virtual Teams</a:t>
            </a:r>
          </a:p>
          <a:p>
            <a:pPr lvl="1"/>
            <a:r>
              <a:rPr lang="en-US" sz="1157" dirty="0">
                <a:cs typeface="Arial"/>
              </a:rPr>
              <a:t>Cross-functional Teams</a:t>
            </a:r>
          </a:p>
          <a:p>
            <a:endParaRPr lang="en-US" sz="1632" dirty="0"/>
          </a:p>
          <a:p>
            <a:pPr marL="0" indent="0">
              <a:buNone/>
            </a:pPr>
            <a:r>
              <a:rPr lang="en-US" sz="1632" dirty="0">
                <a:latin typeface="Arial"/>
                <a:cs typeface="Arial"/>
              </a:rPr>
              <a:t>The leader’s functions are in terms of the task, the team and the individuals who make up the teams.</a:t>
            </a:r>
          </a:p>
          <a:p>
            <a:pPr marL="0" indent="0" algn="r">
              <a:buNone/>
            </a:pPr>
            <a:r>
              <a:rPr lang="en-US" dirty="0">
                <a:latin typeface="Arial"/>
                <a:cs typeface="Arial"/>
              </a:rPr>
              <a:t>Action-</a:t>
            </a:r>
            <a:r>
              <a:rPr lang="en-US" dirty="0" err="1">
                <a:latin typeface="Arial"/>
                <a:cs typeface="Arial"/>
              </a:rPr>
              <a:t>Centred</a:t>
            </a:r>
            <a:r>
              <a:rPr lang="en-US" dirty="0">
                <a:latin typeface="Arial"/>
                <a:cs typeface="Arial"/>
              </a:rPr>
              <a:t> Leadership: Adair (1979)</a:t>
            </a:r>
          </a:p>
          <a:p>
            <a:endParaRPr lang="en-US" sz="1632" dirty="0"/>
          </a:p>
          <a:p>
            <a:endParaRPr lang="en-US" sz="1632" dirty="0"/>
          </a:p>
          <a:p>
            <a:endParaRPr lang="en-US" sz="1632" dirty="0"/>
          </a:p>
          <a:p>
            <a:endParaRPr lang="en-US" dirty="0"/>
          </a:p>
          <a:p>
            <a:endParaRPr lang="en-US" dirty="0"/>
          </a:p>
          <a:p>
            <a:endParaRPr lang="en-US" dirty="0"/>
          </a:p>
          <a:p>
            <a:pPr marL="0" indent="0">
              <a:buNone/>
            </a:pPr>
            <a:endParaRPr lang="en-GB" dirty="0"/>
          </a:p>
        </p:txBody>
      </p:sp>
      <p:sp>
        <p:nvSpPr>
          <p:cNvPr id="5" name="Title 1">
            <a:extLst>
              <a:ext uri="{FF2B5EF4-FFF2-40B4-BE49-F238E27FC236}">
                <a16:creationId xmlns:a16="http://schemas.microsoft.com/office/drawing/2014/main" id="{BA0DEB46-4DC6-43F3-8A11-283D21D3ADF3}"/>
              </a:ext>
            </a:extLst>
          </p:cNvPr>
          <p:cNvSpPr>
            <a:spLocks noGrp="1"/>
          </p:cNvSpPr>
          <p:nvPr>
            <p:ph type="body" sz="quarter" idx="11"/>
          </p:nvPr>
        </p:nvSpPr>
        <p:spPr>
          <a:xfrm>
            <a:off x="1193204" y="1510445"/>
            <a:ext cx="6541659" cy="293668"/>
          </a:xfrm>
        </p:spPr>
        <p:txBody>
          <a:bodyPr>
            <a:normAutofit fontScale="55000" lnSpcReduction="20000"/>
          </a:bodyPr>
          <a:lstStyle/>
          <a:p>
            <a:pPr algn="ctr"/>
            <a:r>
              <a:rPr lang="en-US" sz="2993" dirty="0" err="1">
                <a:solidFill>
                  <a:schemeClr val="tx1"/>
                </a:solidFill>
              </a:rPr>
              <a:t>Organisational</a:t>
            </a:r>
            <a:r>
              <a:rPr lang="en-US" sz="2993" dirty="0">
                <a:solidFill>
                  <a:schemeClr val="tx1"/>
                </a:solidFill>
              </a:rPr>
              <a:t> Positioning</a:t>
            </a:r>
          </a:p>
        </p:txBody>
      </p:sp>
    </p:spTree>
    <p:extLst>
      <p:ext uri="{BB962C8B-B14F-4D97-AF65-F5344CB8AC3E}">
        <p14:creationId xmlns:p14="http://schemas.microsoft.com/office/powerpoint/2010/main" val="3605541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Benefits of good team working</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a:buClr>
                <a:schemeClr val="accent1"/>
              </a:buClr>
            </a:pPr>
            <a:r>
              <a:rPr lang="en-US" dirty="0">
                <a:latin typeface="Arial"/>
                <a:cs typeface="Arial"/>
              </a:rPr>
              <a:t>Improves productivity (</a:t>
            </a:r>
            <a:r>
              <a:rPr lang="en-US" i="1" dirty="0">
                <a:latin typeface="Arial"/>
                <a:cs typeface="Arial"/>
              </a:rPr>
              <a:t>if they are effective!</a:t>
            </a:r>
            <a:r>
              <a:rPr lang="en-US" dirty="0">
                <a:latin typeface="Arial"/>
                <a:cs typeface="Arial"/>
              </a:rPr>
              <a:t>)</a:t>
            </a:r>
          </a:p>
          <a:p>
            <a:pPr>
              <a:buClr>
                <a:schemeClr val="accent1"/>
              </a:buClr>
            </a:pPr>
            <a:r>
              <a:rPr lang="en-US" dirty="0">
                <a:latin typeface="Arial"/>
                <a:cs typeface="Arial"/>
              </a:rPr>
              <a:t>Enhance quality of products and services</a:t>
            </a:r>
          </a:p>
          <a:p>
            <a:pPr>
              <a:buClr>
                <a:schemeClr val="accent1"/>
              </a:buClr>
            </a:pPr>
            <a:r>
              <a:rPr lang="en-US" dirty="0">
                <a:latin typeface="Arial"/>
                <a:cs typeface="Arial"/>
              </a:rPr>
              <a:t>Improved customer focus</a:t>
            </a:r>
          </a:p>
          <a:p>
            <a:pPr>
              <a:buClr>
                <a:schemeClr val="accent1"/>
              </a:buClr>
            </a:pPr>
            <a:r>
              <a:rPr lang="en-US" dirty="0">
                <a:latin typeface="Arial"/>
                <a:cs typeface="Arial"/>
              </a:rPr>
              <a:t>Speed the spread of ideas/best practice</a:t>
            </a:r>
          </a:p>
          <a:p>
            <a:pPr>
              <a:buClr>
                <a:schemeClr val="accent1"/>
              </a:buClr>
            </a:pPr>
            <a:r>
              <a:rPr lang="en-US" dirty="0">
                <a:latin typeface="Arial"/>
                <a:cs typeface="Arial"/>
              </a:rPr>
              <a:t>Speedy response to </a:t>
            </a:r>
            <a:r>
              <a:rPr lang="en-US" dirty="0" err="1">
                <a:latin typeface="Arial"/>
                <a:cs typeface="Arial"/>
              </a:rPr>
              <a:t>opps</a:t>
            </a:r>
            <a:r>
              <a:rPr lang="en-US" dirty="0">
                <a:latin typeface="Arial"/>
                <a:cs typeface="Arial"/>
              </a:rPr>
              <a:t> and threats and to fast changing environments </a:t>
            </a:r>
          </a:p>
          <a:p>
            <a:pPr>
              <a:buClr>
                <a:schemeClr val="accent1"/>
              </a:buClr>
            </a:pPr>
            <a:r>
              <a:rPr lang="en-US" dirty="0">
                <a:latin typeface="Arial"/>
                <a:cs typeface="Arial"/>
              </a:rPr>
              <a:t>Increased employee motivation</a:t>
            </a:r>
          </a:p>
          <a:p>
            <a:pPr>
              <a:buClr>
                <a:schemeClr val="accent1"/>
              </a:buClr>
            </a:pPr>
            <a:r>
              <a:rPr lang="en-US" dirty="0">
                <a:latin typeface="Arial"/>
                <a:cs typeface="Arial"/>
              </a:rPr>
              <a:t>Introduces multi-skilling and employee flexibility</a:t>
            </a:r>
          </a:p>
          <a:p>
            <a:pPr marL="0" indent="0">
              <a:buNone/>
            </a:pPr>
            <a:endParaRPr lang="en-GB" dirty="0"/>
          </a:p>
        </p:txBody>
      </p:sp>
    </p:spTree>
    <p:extLst>
      <p:ext uri="{BB962C8B-B14F-4D97-AF65-F5344CB8AC3E}">
        <p14:creationId xmlns:p14="http://schemas.microsoft.com/office/powerpoint/2010/main" val="3094505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High Performing Teams </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92500" lnSpcReduction="20000"/>
          </a:bodyPr>
          <a:lstStyle/>
          <a:p>
            <a:pPr marL="0" indent="0">
              <a:buNone/>
            </a:pPr>
            <a:endParaRPr lang="en-GB" sz="953" dirty="0">
              <a:latin typeface="Arial"/>
              <a:cs typeface="Arial"/>
            </a:endParaRPr>
          </a:p>
          <a:p>
            <a:pPr marL="349810" indent="-349810">
              <a:buFont typeface="+mj-lt"/>
              <a:buAutoNum type="arabicPeriod"/>
            </a:pPr>
            <a:r>
              <a:rPr lang="en-GB" sz="953" dirty="0">
                <a:latin typeface="Arial"/>
                <a:cs typeface="Arial"/>
              </a:rPr>
              <a:t>People have </a:t>
            </a:r>
            <a:r>
              <a:rPr lang="en-GB" sz="953" b="1" dirty="0">
                <a:latin typeface="Arial"/>
                <a:cs typeface="Arial"/>
              </a:rPr>
              <a:t>solid and deep trust in each other and in the team's purpose</a:t>
            </a:r>
            <a:r>
              <a:rPr lang="en-GB" sz="953" dirty="0">
                <a:latin typeface="Arial"/>
                <a:cs typeface="Arial"/>
              </a:rPr>
              <a:t> -- they feel free to express feelings and ideas.</a:t>
            </a:r>
          </a:p>
          <a:p>
            <a:pPr marL="349810" indent="-349810">
              <a:buFont typeface="+mj-lt"/>
              <a:buAutoNum type="arabicPeriod"/>
            </a:pPr>
            <a:r>
              <a:rPr lang="en-GB" sz="953" dirty="0">
                <a:latin typeface="Arial"/>
                <a:cs typeface="Arial"/>
              </a:rPr>
              <a:t>Everybody is working toward the </a:t>
            </a:r>
            <a:r>
              <a:rPr lang="en-GB" sz="953" b="1" dirty="0">
                <a:latin typeface="Arial"/>
                <a:cs typeface="Arial"/>
              </a:rPr>
              <a:t>same goals</a:t>
            </a:r>
            <a:r>
              <a:rPr lang="en-GB" sz="953" dirty="0">
                <a:latin typeface="Arial"/>
                <a:cs typeface="Arial"/>
              </a:rPr>
              <a:t>.</a:t>
            </a:r>
          </a:p>
          <a:p>
            <a:pPr marL="349810" indent="-349810">
              <a:buFont typeface="+mj-lt"/>
              <a:buAutoNum type="arabicPeriod"/>
            </a:pPr>
            <a:r>
              <a:rPr lang="en-GB" sz="953" dirty="0">
                <a:latin typeface="Arial"/>
                <a:cs typeface="Arial"/>
              </a:rPr>
              <a:t>Team members are </a:t>
            </a:r>
            <a:r>
              <a:rPr lang="en-GB" sz="953" b="1" dirty="0">
                <a:latin typeface="Arial"/>
                <a:cs typeface="Arial"/>
              </a:rPr>
              <a:t>clear on how to work together and how to accomplish tasks</a:t>
            </a:r>
            <a:r>
              <a:rPr lang="en-GB" sz="953" dirty="0">
                <a:latin typeface="Arial"/>
                <a:cs typeface="Arial"/>
              </a:rPr>
              <a:t>.</a:t>
            </a:r>
          </a:p>
          <a:p>
            <a:pPr marL="349810" indent="-349810">
              <a:buFont typeface="+mj-lt"/>
              <a:buAutoNum type="arabicPeriod"/>
            </a:pPr>
            <a:r>
              <a:rPr lang="en-GB" sz="953" b="1" dirty="0">
                <a:latin typeface="Arial"/>
                <a:cs typeface="Arial"/>
              </a:rPr>
              <a:t>Everyone understands both team and individual performance goals </a:t>
            </a:r>
            <a:r>
              <a:rPr lang="en-GB" sz="953" dirty="0">
                <a:latin typeface="Arial"/>
                <a:cs typeface="Arial"/>
              </a:rPr>
              <a:t>and knows what is expected.</a:t>
            </a:r>
          </a:p>
          <a:p>
            <a:pPr marL="349810" indent="-349810">
              <a:buFont typeface="+mj-lt"/>
              <a:buAutoNum type="arabicPeriod"/>
            </a:pPr>
            <a:r>
              <a:rPr lang="en-GB" sz="953" b="1" dirty="0">
                <a:latin typeface="Arial"/>
                <a:cs typeface="Arial"/>
              </a:rPr>
              <a:t>Team members actively diffuse tension </a:t>
            </a:r>
            <a:r>
              <a:rPr lang="en-GB" sz="953" dirty="0">
                <a:latin typeface="Arial"/>
                <a:cs typeface="Arial"/>
              </a:rPr>
              <a:t>and friction in a relaxed and informal atmosphere.</a:t>
            </a:r>
          </a:p>
          <a:p>
            <a:pPr marL="349810" indent="-349810">
              <a:buFont typeface="+mj-lt"/>
              <a:buAutoNum type="arabicPeriod"/>
            </a:pPr>
            <a:r>
              <a:rPr lang="en-GB" sz="953" dirty="0">
                <a:latin typeface="Arial"/>
                <a:cs typeface="Arial"/>
              </a:rPr>
              <a:t>The team engages in extensive discussion, and everyone gets a chance to contribute -- even the introverts.</a:t>
            </a:r>
          </a:p>
          <a:p>
            <a:pPr marL="349810" indent="-349810">
              <a:buFont typeface="+mj-lt"/>
              <a:buAutoNum type="arabicPeriod"/>
            </a:pPr>
            <a:r>
              <a:rPr lang="en-GB" sz="953" b="1" dirty="0">
                <a:latin typeface="Arial"/>
                <a:cs typeface="Arial"/>
              </a:rPr>
              <a:t>Disagreement is viewed as a good thing and conflicts are managed</a:t>
            </a:r>
            <a:r>
              <a:rPr lang="en-GB" sz="953" dirty="0">
                <a:latin typeface="Arial"/>
                <a:cs typeface="Arial"/>
              </a:rPr>
              <a:t>. Criticism is constructive and is oriented toward problem solving and removing obstacles.</a:t>
            </a:r>
          </a:p>
          <a:p>
            <a:pPr marL="349810" indent="-349810">
              <a:buFont typeface="+mj-lt"/>
              <a:buAutoNum type="arabicPeriod"/>
            </a:pPr>
            <a:r>
              <a:rPr lang="en-GB" sz="953" dirty="0">
                <a:latin typeface="Arial"/>
                <a:cs typeface="Arial"/>
              </a:rPr>
              <a:t>The team </a:t>
            </a:r>
            <a:r>
              <a:rPr lang="en-GB" sz="953" b="1" dirty="0">
                <a:latin typeface="Arial"/>
                <a:cs typeface="Arial"/>
              </a:rPr>
              <a:t>makes decisions </a:t>
            </a:r>
            <a:r>
              <a:rPr lang="en-GB" sz="953" dirty="0">
                <a:latin typeface="Arial"/>
                <a:cs typeface="Arial"/>
              </a:rPr>
              <a:t>when there is natural agreement -- in the cases where agreement is elusive, a decision is made by the team lead or executive sponsor, after which little second-guessing occurs.</a:t>
            </a:r>
          </a:p>
          <a:p>
            <a:pPr marL="349810" indent="-349810">
              <a:buFont typeface="+mj-lt"/>
              <a:buAutoNum type="arabicPeriod"/>
            </a:pPr>
            <a:r>
              <a:rPr lang="en-GB" sz="953" dirty="0">
                <a:latin typeface="Arial"/>
                <a:cs typeface="Arial"/>
              </a:rPr>
              <a:t>Each team member </a:t>
            </a:r>
            <a:r>
              <a:rPr lang="en-GB" sz="953" b="1" dirty="0">
                <a:latin typeface="Arial"/>
                <a:cs typeface="Arial"/>
              </a:rPr>
              <a:t>carries his or her own weight </a:t>
            </a:r>
            <a:r>
              <a:rPr lang="en-GB" sz="953" dirty="0">
                <a:latin typeface="Arial"/>
                <a:cs typeface="Arial"/>
              </a:rPr>
              <a:t>and respects the team processes and other members.</a:t>
            </a:r>
          </a:p>
          <a:p>
            <a:pPr marL="349810" indent="-349810">
              <a:buFont typeface="+mj-lt"/>
              <a:buAutoNum type="arabicPeriod"/>
            </a:pPr>
            <a:r>
              <a:rPr lang="en-GB" sz="953" b="1" dirty="0">
                <a:latin typeface="Arial"/>
                <a:cs typeface="Arial"/>
              </a:rPr>
              <a:t>The leadership of the team shifts </a:t>
            </a:r>
            <a:r>
              <a:rPr lang="en-GB" sz="953" dirty="0">
                <a:latin typeface="Arial"/>
                <a:cs typeface="Arial"/>
              </a:rPr>
              <a:t>from time to time, as appropriate, to drive results. No individual members are more important than the team.</a:t>
            </a:r>
          </a:p>
          <a:p>
            <a:pPr marL="248753" lvl="1" indent="0" algn="r">
              <a:buNone/>
            </a:pPr>
            <a:endParaRPr lang="en-GB" sz="953" dirty="0">
              <a:cs typeface="Arial"/>
            </a:endParaRPr>
          </a:p>
          <a:p>
            <a:pPr marL="248753" lvl="1" indent="0" algn="r">
              <a:buNone/>
            </a:pPr>
            <a:r>
              <a:rPr lang="en-GB" sz="953" dirty="0">
                <a:cs typeface="Arial"/>
              </a:rPr>
              <a:t>(Goldman, Duran &amp; Myers, in </a:t>
            </a:r>
            <a:r>
              <a:rPr lang="en-GB" sz="953" dirty="0" err="1">
                <a:cs typeface="Arial"/>
              </a:rPr>
              <a:t>Champoux</a:t>
            </a:r>
            <a:r>
              <a:rPr lang="en-GB" sz="953" dirty="0">
                <a:cs typeface="Arial"/>
              </a:rPr>
              <a:t>,)</a:t>
            </a:r>
          </a:p>
          <a:p>
            <a:pPr marL="349810" indent="-349810">
              <a:buFont typeface="+mj-lt"/>
              <a:buAutoNum type="arabicPeriod"/>
            </a:pPr>
            <a:endParaRPr lang="en-US" sz="953" dirty="0"/>
          </a:p>
          <a:p>
            <a:pPr marL="0" indent="0">
              <a:buNone/>
            </a:pPr>
            <a:endParaRPr lang="en-GB" sz="953" dirty="0"/>
          </a:p>
        </p:txBody>
      </p:sp>
    </p:spTree>
    <p:extLst>
      <p:ext uri="{BB962C8B-B14F-4D97-AF65-F5344CB8AC3E}">
        <p14:creationId xmlns:p14="http://schemas.microsoft.com/office/powerpoint/2010/main" val="283395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accent5"/>
                </a:solidFill>
              </a:rPr>
              <a:t>PERFORM Model</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85000" lnSpcReduction="20000"/>
          </a:bodyPr>
          <a:lstStyle/>
          <a:p>
            <a:pPr marL="0" indent="0">
              <a:lnSpc>
                <a:spcPct val="80000"/>
              </a:lnSpc>
              <a:spcBef>
                <a:spcPts val="204"/>
              </a:spcBef>
              <a:buNone/>
              <a:defRPr sz="1600" b="1" i="1">
                <a:solidFill>
                  <a:srgbClr val="0070C0"/>
                </a:solidFill>
                <a:latin typeface="Arial"/>
                <a:ea typeface="Arial"/>
                <a:cs typeface="Arial"/>
                <a:sym typeface="Arial"/>
              </a:defRPr>
            </a:pPr>
            <a:r>
              <a:rPr lang="en-GB" dirty="0"/>
              <a:t>It is about how team members work together and interact with each other - </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endParaRPr lang="en-GB" dirty="0"/>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P</a:t>
            </a:r>
            <a:r>
              <a:rPr lang="en-GB" dirty="0">
                <a:solidFill>
                  <a:srgbClr val="000000"/>
                </a:solidFill>
              </a:rPr>
              <a:t>urpose and values. Does the new team have a compelling vision, strong sense of purpose, and a common set of values?</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E</a:t>
            </a:r>
            <a:r>
              <a:rPr lang="en-GB" dirty="0">
                <a:solidFill>
                  <a:srgbClr val="000000"/>
                </a:solidFill>
              </a:rPr>
              <a:t>mpowerment. Does the team have the authority to act and make decisions? Have clear boundaries been set?</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R</a:t>
            </a:r>
            <a:r>
              <a:rPr lang="en-GB" dirty="0">
                <a:solidFill>
                  <a:srgbClr val="000000"/>
                </a:solidFill>
              </a:rPr>
              <a:t>elationships and communication. Do team members feel they can take risks and share their thoughts, opinions, and feelings without fear?</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F</a:t>
            </a:r>
            <a:r>
              <a:rPr lang="en-GB" dirty="0">
                <a:solidFill>
                  <a:srgbClr val="000000"/>
                </a:solidFill>
              </a:rPr>
              <a:t>lexibility. Are team members adaptable to changing conditions—including both the outside environment and within the team itself?</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O</a:t>
            </a:r>
            <a:r>
              <a:rPr lang="en-GB" dirty="0">
                <a:solidFill>
                  <a:srgbClr val="000000"/>
                </a:solidFill>
              </a:rPr>
              <a:t>ptimal productivity. Is there a commitment to high standards and quality? Do team members hold each other accountable and strive for continual improvement?</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R</a:t>
            </a:r>
            <a:r>
              <a:rPr lang="en-GB" dirty="0">
                <a:solidFill>
                  <a:srgbClr val="000000"/>
                </a:solidFill>
              </a:rPr>
              <a:t>ecognition and appreciation. Do team members give and receive positive feedback and recognition that reinforces behaviour, builds esteem, and enhances a feeling of value and accomplishment?</a:t>
            </a:r>
          </a:p>
          <a:p>
            <a:pPr marL="349810" indent="-349810">
              <a:lnSpc>
                <a:spcPct val="80000"/>
              </a:lnSpc>
              <a:spcBef>
                <a:spcPts val="204"/>
              </a:spcBef>
              <a:buClr>
                <a:schemeClr val="accent1"/>
              </a:buClr>
              <a:buAutoNum type="arabicPeriod"/>
              <a:defRPr sz="1600" b="1">
                <a:solidFill>
                  <a:srgbClr val="FF0000"/>
                </a:solidFill>
                <a:latin typeface="Arial"/>
                <a:ea typeface="Arial"/>
                <a:cs typeface="Arial"/>
                <a:sym typeface="Arial"/>
              </a:defRPr>
            </a:pPr>
            <a:r>
              <a:rPr lang="en-GB" dirty="0"/>
              <a:t>M</a:t>
            </a:r>
            <a:r>
              <a:rPr lang="en-GB" dirty="0">
                <a:solidFill>
                  <a:srgbClr val="000000"/>
                </a:solidFill>
              </a:rPr>
              <a:t>orale. Are team members enthusiastic about their work, proud of their results, and feel pride in belonging to the team?</a:t>
            </a:r>
          </a:p>
          <a:p>
            <a:pPr marL="0" indent="0" algn="r">
              <a:lnSpc>
                <a:spcPct val="80000"/>
              </a:lnSpc>
              <a:spcBef>
                <a:spcPts val="204"/>
              </a:spcBef>
              <a:buNone/>
              <a:defRPr sz="1600"/>
            </a:pPr>
            <a:r>
              <a:rPr lang="en-GB" dirty="0"/>
              <a:t>   (Blanchard, 2009)</a:t>
            </a:r>
          </a:p>
          <a:p>
            <a:pPr marL="0" indent="0">
              <a:buNone/>
            </a:pPr>
            <a:endParaRPr lang="en-GB" dirty="0"/>
          </a:p>
        </p:txBody>
      </p:sp>
    </p:spTree>
    <p:extLst>
      <p:ext uri="{BB962C8B-B14F-4D97-AF65-F5344CB8AC3E}">
        <p14:creationId xmlns:p14="http://schemas.microsoft.com/office/powerpoint/2010/main" val="716470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Team Development (Tuckman)</a:t>
            </a:r>
            <a:endParaRPr lang="en-GB" dirty="0">
              <a:solidFill>
                <a:schemeClr val="tx1"/>
              </a:solidFill>
            </a:endParaRPr>
          </a:p>
        </p:txBody>
      </p:sp>
      <p:pic>
        <p:nvPicPr>
          <p:cNvPr id="5" name="il_fi" descr="http://techdoertimes.files.wordpress.com/2012/07/5-stages-team-growth.gif">
            <a:extLst>
              <a:ext uri="{FF2B5EF4-FFF2-40B4-BE49-F238E27FC236}">
                <a16:creationId xmlns:a16="http://schemas.microsoft.com/office/drawing/2014/main" id="{657D5215-9C88-43D0-9B67-4E3C1B369BDF}"/>
              </a:ext>
            </a:extLst>
          </p:cNvPr>
          <p:cNvPicPr>
            <a:picLocks noGrp="1"/>
          </p:cNvPicPr>
          <p:nvPr>
            <p:ph idx="4294967295"/>
          </p:nvPr>
        </p:nvPicPr>
        <p:blipFill>
          <a:blip r:embed="rId2">
            <a:extLst>
              <a:ext uri="{28A0092B-C50C-407E-A947-70E740481C1C}">
                <a14:useLocalDpi xmlns:a14="http://schemas.microsoft.com/office/drawing/2010/main" val="0"/>
              </a:ext>
            </a:extLst>
          </a:blip>
          <a:stretch>
            <a:fillRect/>
          </a:stretch>
        </p:blipFill>
        <p:spPr>
          <a:xfrm>
            <a:off x="1094938" y="2253656"/>
            <a:ext cx="6856178" cy="3093382"/>
          </a:xfrm>
        </p:spPr>
      </p:pic>
      <p:pic>
        <p:nvPicPr>
          <p:cNvPr id="2" name="Picture 1">
            <a:extLst>
              <a:ext uri="{FF2B5EF4-FFF2-40B4-BE49-F238E27FC236}">
                <a16:creationId xmlns:a16="http://schemas.microsoft.com/office/drawing/2014/main" id="{6738644E-78F7-4E59-A275-5C5756D07A28}"/>
              </a:ext>
            </a:extLst>
          </p:cNvPr>
          <p:cNvPicPr>
            <a:picLocks noChangeAspect="1"/>
          </p:cNvPicPr>
          <p:nvPr/>
        </p:nvPicPr>
        <p:blipFill>
          <a:blip r:embed="rId3"/>
          <a:stretch>
            <a:fillRect/>
          </a:stretch>
        </p:blipFill>
        <p:spPr>
          <a:xfrm>
            <a:off x="1094938" y="2253656"/>
            <a:ext cx="6856178" cy="2938362"/>
          </a:xfrm>
          <a:prstGeom prst="rect">
            <a:avLst/>
          </a:prstGeom>
        </p:spPr>
      </p:pic>
    </p:spTree>
    <p:extLst>
      <p:ext uri="{BB962C8B-B14F-4D97-AF65-F5344CB8AC3E}">
        <p14:creationId xmlns:p14="http://schemas.microsoft.com/office/powerpoint/2010/main" val="359026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6110A3D-393D-4789-88F2-DC5106B4DC86}"/>
              </a:ext>
            </a:extLst>
          </p:cNvPr>
          <p:cNvSpPr>
            <a:spLocks noGrp="1"/>
          </p:cNvSpPr>
          <p:nvPr>
            <p:ph type="body" sz="quarter" idx="11"/>
          </p:nvPr>
        </p:nvSpPr>
        <p:spPr>
          <a:xfrm>
            <a:off x="1193204" y="1510445"/>
            <a:ext cx="6541659" cy="293668"/>
          </a:xfrm>
        </p:spPr>
        <p:txBody>
          <a:bodyPr>
            <a:normAutofit fontScale="55000" lnSpcReduction="20000"/>
          </a:bodyPr>
          <a:lstStyle/>
          <a:p>
            <a:pPr algn="ctr"/>
            <a:r>
              <a:rPr lang="en-US" sz="2993" dirty="0">
                <a:solidFill>
                  <a:schemeClr val="tx1"/>
                </a:solidFill>
              </a:rPr>
              <a:t>Tuckman's model (</a:t>
            </a:r>
            <a:r>
              <a:rPr lang="en-US" sz="2993" i="1" dirty="0" err="1">
                <a:solidFill>
                  <a:schemeClr val="tx1"/>
                </a:solidFill>
              </a:rPr>
              <a:t>contd</a:t>
            </a:r>
            <a:r>
              <a:rPr lang="en-US" sz="2993" dirty="0">
                <a:solidFill>
                  <a:schemeClr val="tx1"/>
                </a:solidFill>
              </a:rPr>
              <a:t>)</a:t>
            </a:r>
          </a:p>
        </p:txBody>
      </p:sp>
      <p:pic>
        <p:nvPicPr>
          <p:cNvPr id="2" name="Picture 1">
            <a:extLst>
              <a:ext uri="{FF2B5EF4-FFF2-40B4-BE49-F238E27FC236}">
                <a16:creationId xmlns:a16="http://schemas.microsoft.com/office/drawing/2014/main" id="{0E452CD3-18BF-4EAC-93D8-01796B518057}"/>
              </a:ext>
            </a:extLst>
          </p:cNvPr>
          <p:cNvPicPr>
            <a:picLocks noChangeAspect="1"/>
          </p:cNvPicPr>
          <p:nvPr/>
        </p:nvPicPr>
        <p:blipFill>
          <a:blip r:embed="rId2"/>
          <a:stretch>
            <a:fillRect/>
          </a:stretch>
        </p:blipFill>
        <p:spPr>
          <a:xfrm>
            <a:off x="1045966" y="2150795"/>
            <a:ext cx="7003096" cy="2992250"/>
          </a:xfrm>
          <a:prstGeom prst="rect">
            <a:avLst/>
          </a:prstGeom>
        </p:spPr>
      </p:pic>
      <p:pic>
        <p:nvPicPr>
          <p:cNvPr id="6" name="Picture 5">
            <a:extLst>
              <a:ext uri="{FF2B5EF4-FFF2-40B4-BE49-F238E27FC236}">
                <a16:creationId xmlns:a16="http://schemas.microsoft.com/office/drawing/2014/main" id="{8E60D165-0212-4D5A-9FAB-CB1A29355079}"/>
              </a:ext>
            </a:extLst>
          </p:cNvPr>
          <p:cNvPicPr>
            <a:picLocks noChangeAspect="1"/>
          </p:cNvPicPr>
          <p:nvPr/>
        </p:nvPicPr>
        <p:blipFill>
          <a:blip r:embed="rId3"/>
          <a:stretch>
            <a:fillRect/>
          </a:stretch>
        </p:blipFill>
        <p:spPr>
          <a:xfrm>
            <a:off x="3200765" y="5177560"/>
            <a:ext cx="3856016" cy="339992"/>
          </a:xfrm>
          <a:prstGeom prst="rect">
            <a:avLst/>
          </a:prstGeom>
        </p:spPr>
      </p:pic>
    </p:spTree>
    <p:extLst>
      <p:ext uri="{BB962C8B-B14F-4D97-AF65-F5344CB8AC3E}">
        <p14:creationId xmlns:p14="http://schemas.microsoft.com/office/powerpoint/2010/main" val="2328410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a:xfrm>
            <a:off x="249814" y="1499505"/>
            <a:ext cx="8229109" cy="293668"/>
          </a:xfrm>
        </p:spPr>
        <p:txBody>
          <a:bodyPr>
            <a:normAutofit fontScale="85000" lnSpcReduction="20000"/>
          </a:bodyPr>
          <a:lstStyle/>
          <a:p>
            <a:pPr algn="ctr"/>
            <a:r>
              <a:rPr lang="en-US" sz="1904" b="1" dirty="0">
                <a:solidFill>
                  <a:schemeClr val="tx1"/>
                </a:solidFill>
                <a:latin typeface="Arial"/>
                <a:cs typeface="Arial"/>
              </a:rPr>
              <a:t>‘McKinsey Consulting’ on Team Development</a:t>
            </a:r>
          </a:p>
        </p:txBody>
      </p:sp>
      <p:pic>
        <p:nvPicPr>
          <p:cNvPr id="6" name="Picture 5">
            <a:extLst>
              <a:ext uri="{FF2B5EF4-FFF2-40B4-BE49-F238E27FC236}">
                <a16:creationId xmlns:a16="http://schemas.microsoft.com/office/drawing/2014/main" id="{8EBDE47A-91A8-4590-8FFB-ADD70ECA266F}"/>
              </a:ext>
            </a:extLst>
          </p:cNvPr>
          <p:cNvPicPr>
            <a:picLocks noChangeAspect="1"/>
          </p:cNvPicPr>
          <p:nvPr/>
        </p:nvPicPr>
        <p:blipFill>
          <a:blip r:embed="rId2"/>
          <a:stretch>
            <a:fillRect/>
          </a:stretch>
        </p:blipFill>
        <p:spPr>
          <a:xfrm>
            <a:off x="1117998" y="2161070"/>
            <a:ext cx="6219381" cy="3197426"/>
          </a:xfrm>
          <a:prstGeom prst="rect">
            <a:avLst/>
          </a:prstGeom>
        </p:spPr>
      </p:pic>
    </p:spTree>
    <p:extLst>
      <p:ext uri="{BB962C8B-B14F-4D97-AF65-F5344CB8AC3E}">
        <p14:creationId xmlns:p14="http://schemas.microsoft.com/office/powerpoint/2010/main" val="917788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Team Roles (Belbin)</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a:buClr>
                <a:schemeClr val="accent1"/>
              </a:buClr>
            </a:pPr>
            <a:r>
              <a:rPr lang="en-US" sz="2177" dirty="0">
                <a:latin typeface="Arial"/>
                <a:cs typeface="Arial"/>
              </a:rPr>
              <a:t>Belbin explored team roles over a period of time and identified common roles that appeared crucial to effective team working. </a:t>
            </a:r>
          </a:p>
          <a:p>
            <a:pPr>
              <a:buClr>
                <a:schemeClr val="accent1"/>
              </a:buClr>
            </a:pPr>
            <a:r>
              <a:rPr lang="en-US" sz="2177" dirty="0">
                <a:latin typeface="Arial"/>
                <a:cs typeface="Arial"/>
              </a:rPr>
              <a:t>Individuals typically adopt a preferred role/or set of roles.</a:t>
            </a:r>
          </a:p>
          <a:p>
            <a:pPr>
              <a:buClr>
                <a:schemeClr val="accent1"/>
              </a:buClr>
            </a:pPr>
            <a:r>
              <a:rPr lang="en-US" sz="2177" dirty="0">
                <a:latin typeface="Arial"/>
                <a:cs typeface="Arial"/>
              </a:rPr>
              <a:t>“No one’s perfect, but a team can be” </a:t>
            </a:r>
          </a:p>
          <a:p>
            <a:pPr marL="272074" lvl="1" indent="0" algn="r">
              <a:buClr>
                <a:schemeClr val="accent1"/>
              </a:buClr>
              <a:buNone/>
            </a:pPr>
            <a:r>
              <a:rPr lang="en-US" sz="2177" dirty="0">
                <a:cs typeface="Arial"/>
              </a:rPr>
              <a:t>(Belbin) </a:t>
            </a:r>
          </a:p>
          <a:p>
            <a:pPr marL="0" indent="0">
              <a:buNone/>
            </a:pPr>
            <a:endParaRPr lang="en-GB" sz="2177" dirty="0"/>
          </a:p>
        </p:txBody>
      </p:sp>
    </p:spTree>
    <p:extLst>
      <p:ext uri="{BB962C8B-B14F-4D97-AF65-F5344CB8AC3E}">
        <p14:creationId xmlns:p14="http://schemas.microsoft.com/office/powerpoint/2010/main" val="623348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92500" lnSpcReduction="10000"/>
          </a:bodyPr>
          <a:lstStyle/>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Plant</a:t>
            </a:r>
            <a:r>
              <a:rPr lang="en-GB" dirty="0">
                <a:latin typeface="Arial" panose="020B0604020202020204" pitchFamily="34" charset="0"/>
                <a:cs typeface="Arial" panose="020B0604020202020204" pitchFamily="34" charset="0"/>
              </a:rPr>
              <a:t> – creative, imaginative, unorthodox. Solves difficult problems.</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Resource investigator</a:t>
            </a:r>
            <a:r>
              <a:rPr lang="en-GB" dirty="0">
                <a:latin typeface="Arial" panose="020B0604020202020204" pitchFamily="34" charset="0"/>
                <a:cs typeface="Arial" panose="020B0604020202020204" pitchFamily="34" charset="0"/>
              </a:rPr>
              <a:t> – extrovert, enthusiastic, exploratory. Explores opportunities. Develops contacts.</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Co-ordinator</a:t>
            </a:r>
            <a:r>
              <a:rPr lang="en-GB" dirty="0">
                <a:latin typeface="Arial" panose="020B0604020202020204" pitchFamily="34" charset="0"/>
                <a:cs typeface="Arial" panose="020B0604020202020204" pitchFamily="34" charset="0"/>
              </a:rPr>
              <a:t> – mature, confident, a good chairperson. Clarifies goals, promotes decision making.</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Shaper</a:t>
            </a:r>
            <a:r>
              <a:rPr lang="en-GB" dirty="0">
                <a:latin typeface="Arial" panose="020B0604020202020204" pitchFamily="34" charset="0"/>
                <a:cs typeface="Arial" panose="020B0604020202020204" pitchFamily="34" charset="0"/>
              </a:rPr>
              <a:t> – dynamic, challenging. Has drive and courage to overcome obstacles.</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Monitor evaluator</a:t>
            </a:r>
            <a:r>
              <a:rPr lang="en-GB" dirty="0">
                <a:latin typeface="Arial" panose="020B0604020202020204" pitchFamily="34" charset="0"/>
                <a:cs typeface="Arial" panose="020B0604020202020204" pitchFamily="34" charset="0"/>
              </a:rPr>
              <a:t> – sober, strategic, discerning. Sees all options.</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Team worker</a:t>
            </a:r>
            <a:r>
              <a:rPr lang="en-GB" dirty="0">
                <a:latin typeface="Arial" panose="020B0604020202020204" pitchFamily="34" charset="0"/>
                <a:cs typeface="Arial" panose="020B0604020202020204" pitchFamily="34" charset="0"/>
              </a:rPr>
              <a:t> – co-operative, mild, perceptive, diplomatic. Listens, builds, averts friction.</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Implementer</a:t>
            </a:r>
            <a:r>
              <a:rPr lang="en-GB" dirty="0">
                <a:latin typeface="Arial" panose="020B0604020202020204" pitchFamily="34" charset="0"/>
                <a:cs typeface="Arial" panose="020B0604020202020204" pitchFamily="34" charset="0"/>
              </a:rPr>
              <a:t> – disciplined, reliable, conservative. Turns ideas into practical action.</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Completer</a:t>
            </a:r>
            <a:r>
              <a:rPr lang="en-GB" dirty="0">
                <a:latin typeface="Arial" panose="020B0604020202020204" pitchFamily="34" charset="0"/>
                <a:cs typeface="Arial" panose="020B0604020202020204" pitchFamily="34" charset="0"/>
              </a:rPr>
              <a:t> – painstaking, conscientious, anxious. Searches out errors and omissions, delivers on time.</a:t>
            </a:r>
          </a:p>
          <a:p>
            <a:pPr marL="349810" indent="-349810">
              <a:buClr>
                <a:schemeClr val="accent1"/>
              </a:buClr>
              <a:buFont typeface="+mj-lt"/>
              <a:buAutoNum type="arabicPeriod"/>
            </a:pPr>
            <a:r>
              <a:rPr lang="en-GB" b="1" dirty="0">
                <a:latin typeface="Arial" panose="020B0604020202020204" pitchFamily="34" charset="0"/>
                <a:cs typeface="Arial" panose="020B0604020202020204" pitchFamily="34" charset="0"/>
              </a:rPr>
              <a:t>Specialist</a:t>
            </a:r>
            <a:r>
              <a:rPr lang="en-GB" dirty="0">
                <a:latin typeface="Arial" panose="020B0604020202020204" pitchFamily="34" charset="0"/>
                <a:cs typeface="Arial" panose="020B0604020202020204" pitchFamily="34" charset="0"/>
              </a:rPr>
              <a:t> – single-minded, self-starting, dedicated. Provides knowledge and skill that may be in short supply. </a:t>
            </a:r>
          </a:p>
          <a:p>
            <a:pPr marL="0" indent="0" algn="r">
              <a:buNone/>
            </a:pPr>
            <a:r>
              <a:rPr lang="en-GB" dirty="0">
                <a:latin typeface="Arial" panose="020B0604020202020204" pitchFamily="34" charset="0"/>
                <a:cs typeface="Arial" panose="020B0604020202020204" pitchFamily="34" charset="0"/>
              </a:rPr>
              <a:t>(Belbin, 1993).</a:t>
            </a:r>
            <a:endParaRPr lang="en-US"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95B163F1-D5B7-4113-908D-0A5C90917D5B}"/>
              </a:ext>
            </a:extLst>
          </p:cNvPr>
          <p:cNvSpPr>
            <a:spLocks noGrp="1"/>
          </p:cNvSpPr>
          <p:nvPr>
            <p:ph type="body" sz="quarter" idx="11"/>
          </p:nvPr>
        </p:nvSpPr>
        <p:spPr>
          <a:xfrm>
            <a:off x="1193204" y="1510445"/>
            <a:ext cx="6541659" cy="293668"/>
          </a:xfrm>
        </p:spPr>
        <p:txBody>
          <a:bodyPr>
            <a:normAutofit fontScale="55000" lnSpcReduction="20000"/>
          </a:bodyPr>
          <a:lstStyle/>
          <a:p>
            <a:pPr algn="ctr"/>
            <a:r>
              <a:rPr lang="en-US" sz="2993" dirty="0">
                <a:solidFill>
                  <a:schemeClr val="tx1"/>
                </a:solidFill>
              </a:rPr>
              <a:t>Belbin’s Team Types</a:t>
            </a:r>
          </a:p>
        </p:txBody>
      </p:sp>
    </p:spTree>
    <p:extLst>
      <p:ext uri="{BB962C8B-B14F-4D97-AF65-F5344CB8AC3E}">
        <p14:creationId xmlns:p14="http://schemas.microsoft.com/office/powerpoint/2010/main" val="1785773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5B163F1-D5B7-4113-908D-0A5C90917D5B}"/>
              </a:ext>
            </a:extLst>
          </p:cNvPr>
          <p:cNvSpPr>
            <a:spLocks noGrp="1"/>
          </p:cNvSpPr>
          <p:nvPr>
            <p:ph type="body" sz="quarter" idx="11"/>
          </p:nvPr>
        </p:nvSpPr>
        <p:spPr>
          <a:xfrm>
            <a:off x="1193204" y="1510445"/>
            <a:ext cx="6541659" cy="293668"/>
          </a:xfrm>
        </p:spPr>
        <p:txBody>
          <a:bodyPr>
            <a:normAutofit fontScale="55000" lnSpcReduction="20000"/>
          </a:bodyPr>
          <a:lstStyle/>
          <a:p>
            <a:pPr algn="ctr"/>
            <a:r>
              <a:rPr lang="en-US" sz="2993" dirty="0">
                <a:solidFill>
                  <a:schemeClr val="tx1"/>
                </a:solidFill>
              </a:rPr>
              <a:t>Belbin’s Team Types</a:t>
            </a:r>
          </a:p>
        </p:txBody>
      </p:sp>
      <p:pic>
        <p:nvPicPr>
          <p:cNvPr id="6" name="Picture 5">
            <a:extLst>
              <a:ext uri="{FF2B5EF4-FFF2-40B4-BE49-F238E27FC236}">
                <a16:creationId xmlns:a16="http://schemas.microsoft.com/office/drawing/2014/main" id="{5C506B84-B289-46D6-AB1C-6CBAE464550A}"/>
              </a:ext>
            </a:extLst>
          </p:cNvPr>
          <p:cNvPicPr>
            <a:picLocks noChangeAspect="1"/>
          </p:cNvPicPr>
          <p:nvPr/>
        </p:nvPicPr>
        <p:blipFill>
          <a:blip r:embed="rId2"/>
          <a:stretch>
            <a:fillRect/>
          </a:stretch>
        </p:blipFill>
        <p:spPr>
          <a:xfrm>
            <a:off x="1535693" y="2498519"/>
            <a:ext cx="6023642" cy="2500191"/>
          </a:xfrm>
          <a:prstGeom prst="rect">
            <a:avLst/>
          </a:prstGeom>
        </p:spPr>
      </p:pic>
    </p:spTree>
    <p:extLst>
      <p:ext uri="{BB962C8B-B14F-4D97-AF65-F5344CB8AC3E}">
        <p14:creationId xmlns:p14="http://schemas.microsoft.com/office/powerpoint/2010/main" val="1593507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US" sz="1904" dirty="0">
                <a:solidFill>
                  <a:schemeClr val="tx1"/>
                </a:solidFill>
              </a:rPr>
              <a:t>Managing Multicultural Teams</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lnSpcReduction="10000"/>
          </a:bodyPr>
          <a:lstStyle/>
          <a:p>
            <a:pPr>
              <a:buClr>
                <a:schemeClr val="accent1"/>
              </a:buClr>
            </a:pPr>
            <a:r>
              <a:rPr lang="en-GB" sz="1632" dirty="0">
                <a:latin typeface="Arial" panose="020B0604020202020204" pitchFamily="34" charset="0"/>
                <a:cs typeface="Arial" panose="020B0604020202020204" pitchFamily="34" charset="0"/>
              </a:rPr>
              <a:t>Multicultural teams often generate frustrating management dilemmas.  Cultural differences can create substantial obstacles to effective teamwork – but these may be subtle and difficult to recognise until significant damage has been done.</a:t>
            </a:r>
          </a:p>
          <a:p>
            <a:pPr marL="0" indent="0">
              <a:buClr>
                <a:schemeClr val="accent1"/>
              </a:buClr>
              <a:buNone/>
            </a:pPr>
            <a:endParaRPr lang="en-GB" sz="1632" dirty="0">
              <a:latin typeface="Arial" panose="020B0604020202020204" pitchFamily="34" charset="0"/>
              <a:cs typeface="Arial" panose="020B0604020202020204" pitchFamily="34" charset="0"/>
            </a:endParaRPr>
          </a:p>
          <a:p>
            <a:pPr>
              <a:buClr>
                <a:schemeClr val="accent1"/>
              </a:buClr>
            </a:pPr>
            <a:r>
              <a:rPr lang="en-GB" sz="1632" dirty="0">
                <a:latin typeface="Arial" panose="020B0604020202020204" pitchFamily="34" charset="0"/>
                <a:cs typeface="Arial" panose="020B0604020202020204" pitchFamily="34" charset="0"/>
              </a:rPr>
              <a:t>The challenge in managing multicultural teams effectively is to recognise underlying cultural causes of conflict, and to intervene in ways that both get the team back on track and empower its members to deal with future challenges themselves.</a:t>
            </a:r>
          </a:p>
          <a:p>
            <a:pPr marL="349810" indent="-349810">
              <a:buFont typeface="+mj-lt"/>
              <a:buAutoNum type="arabicPeriod"/>
            </a:pPr>
            <a:endParaRPr lang="en-GB" sz="1632" dirty="0">
              <a:latin typeface="Arial" panose="020B0604020202020204" pitchFamily="34" charset="0"/>
              <a:cs typeface="Arial" panose="020B0604020202020204" pitchFamily="34" charset="0"/>
            </a:endParaRPr>
          </a:p>
          <a:p>
            <a:pPr marL="0" indent="0" algn="r">
              <a:buNone/>
            </a:pPr>
            <a:r>
              <a:rPr lang="en-GB" sz="1632" dirty="0">
                <a:latin typeface="Arial" panose="020B0604020202020204" pitchFamily="34" charset="0"/>
                <a:cs typeface="Arial" panose="020B0604020202020204" pitchFamily="34" charset="0"/>
              </a:rPr>
              <a:t>Brett, et al (2006)</a:t>
            </a:r>
            <a:endParaRPr lang="en-US" sz="1632"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0750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fontScale="70000" lnSpcReduction="20000"/>
          </a:bodyPr>
          <a:lstStyle/>
          <a:p>
            <a:r>
              <a:rPr lang="en-US" sz="1904" dirty="0">
                <a:solidFill>
                  <a:schemeClr val="tx1"/>
                </a:solidFill>
              </a:rPr>
              <a:t>Managing Multicultural Teams</a:t>
            </a:r>
            <a:br>
              <a:rPr lang="en-US" sz="1904" dirty="0">
                <a:solidFill>
                  <a:schemeClr val="tx1"/>
                </a:solidFill>
              </a:rPr>
            </a:br>
            <a:r>
              <a:rPr lang="en-US" sz="1361" b="1" dirty="0">
                <a:solidFill>
                  <a:schemeClr val="tx1"/>
                </a:solidFill>
              </a:rPr>
              <a:t>The Challenges</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a:buClr>
                <a:schemeClr val="accent1"/>
              </a:buClr>
            </a:pPr>
            <a:r>
              <a:rPr lang="en-GB" dirty="0">
                <a:latin typeface="Arial" panose="020B0604020202020204" pitchFamily="34" charset="0"/>
                <a:cs typeface="Arial" panose="020B0604020202020204" pitchFamily="34" charset="0"/>
              </a:rPr>
              <a:t>Direct vs. Indirect Communication</a:t>
            </a:r>
          </a:p>
          <a:p>
            <a:pPr marL="0" indent="0">
              <a:buClr>
                <a:schemeClr val="accent1"/>
              </a:buClr>
              <a:buNone/>
            </a:pPr>
            <a:endParaRPr lang="en-GB" dirty="0">
              <a:latin typeface="Arial" panose="020B0604020202020204" pitchFamily="34" charset="0"/>
              <a:cs typeface="Arial" panose="020B0604020202020204" pitchFamily="34" charset="0"/>
            </a:endParaRPr>
          </a:p>
          <a:p>
            <a:pPr>
              <a:buClr>
                <a:schemeClr val="accent1"/>
              </a:buClr>
            </a:pPr>
            <a:r>
              <a:rPr lang="en-GB" dirty="0">
                <a:latin typeface="Arial" panose="020B0604020202020204" pitchFamily="34" charset="0"/>
                <a:cs typeface="Arial" panose="020B0604020202020204" pitchFamily="34" charset="0"/>
              </a:rPr>
              <a:t>Trouble with accents and fluency</a:t>
            </a:r>
          </a:p>
          <a:p>
            <a:pPr marL="0" indent="0">
              <a:buClr>
                <a:schemeClr val="accent1"/>
              </a:buClr>
              <a:buNone/>
            </a:pPr>
            <a:endParaRPr lang="en-GB" dirty="0">
              <a:latin typeface="Arial" panose="020B0604020202020204" pitchFamily="34" charset="0"/>
              <a:cs typeface="Arial" panose="020B0604020202020204" pitchFamily="34" charset="0"/>
            </a:endParaRPr>
          </a:p>
          <a:p>
            <a:pPr>
              <a:buClr>
                <a:schemeClr val="accent1"/>
              </a:buClr>
            </a:pPr>
            <a:r>
              <a:rPr lang="en-GB" dirty="0">
                <a:latin typeface="Arial" panose="020B0604020202020204" pitchFamily="34" charset="0"/>
                <a:cs typeface="Arial" panose="020B0604020202020204" pitchFamily="34" charset="0"/>
              </a:rPr>
              <a:t>Differing attitudes toward hierarchy and authority</a:t>
            </a:r>
          </a:p>
          <a:p>
            <a:pPr marL="0" indent="0">
              <a:buClr>
                <a:schemeClr val="accent1"/>
              </a:buClr>
              <a:buNone/>
            </a:pPr>
            <a:endParaRPr lang="en-GB" dirty="0">
              <a:latin typeface="Arial" panose="020B0604020202020204" pitchFamily="34" charset="0"/>
              <a:cs typeface="Arial" panose="020B0604020202020204" pitchFamily="34" charset="0"/>
            </a:endParaRPr>
          </a:p>
          <a:p>
            <a:pPr>
              <a:buClr>
                <a:schemeClr val="accent1"/>
              </a:buClr>
            </a:pPr>
            <a:r>
              <a:rPr lang="en-GB" dirty="0">
                <a:latin typeface="Arial" panose="020B0604020202020204" pitchFamily="34" charset="0"/>
                <a:cs typeface="Arial" panose="020B0604020202020204" pitchFamily="34" charset="0"/>
              </a:rPr>
              <a:t>Conflicting norms for decision making</a:t>
            </a:r>
          </a:p>
          <a:p>
            <a:pPr marL="349810" indent="-349810">
              <a:buFont typeface="+mj-lt"/>
              <a:buAutoNum type="arabicPeriod"/>
            </a:pPr>
            <a:endParaRPr lang="en-GB" sz="816" dirty="0">
              <a:latin typeface="Arial" panose="020B0604020202020204" pitchFamily="34" charset="0"/>
              <a:cs typeface="Arial" panose="020B0604020202020204" pitchFamily="34" charset="0"/>
            </a:endParaRPr>
          </a:p>
          <a:p>
            <a:pPr marL="0" indent="0" algn="r">
              <a:buNone/>
            </a:pPr>
            <a:r>
              <a:rPr lang="en-GB" sz="816" dirty="0">
                <a:latin typeface="Arial" panose="020B0604020202020204" pitchFamily="34" charset="0"/>
                <a:cs typeface="Arial" panose="020B0604020202020204" pitchFamily="34" charset="0"/>
              </a:rPr>
              <a:t>Brett, et al (2006)</a:t>
            </a:r>
            <a:endParaRPr lang="en-US" sz="816"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65375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fontScale="55000" lnSpcReduction="20000"/>
          </a:bodyPr>
          <a:lstStyle/>
          <a:p>
            <a:r>
              <a:rPr lang="en-US" sz="2448" dirty="0">
                <a:solidFill>
                  <a:schemeClr val="tx1"/>
                </a:solidFill>
              </a:rPr>
              <a:t>Managing Multicultural Teams</a:t>
            </a:r>
            <a:r>
              <a:rPr lang="en-US" sz="680" dirty="0">
                <a:solidFill>
                  <a:schemeClr val="tx1"/>
                </a:solidFill>
              </a:rPr>
              <a:t/>
            </a:r>
            <a:br>
              <a:rPr lang="en-US" sz="680" dirty="0">
                <a:solidFill>
                  <a:schemeClr val="tx1"/>
                </a:solidFill>
              </a:rPr>
            </a:br>
            <a:r>
              <a:rPr lang="en-US" sz="1904" b="1" dirty="0">
                <a:solidFill>
                  <a:schemeClr val="tx1"/>
                </a:solidFill>
              </a:rPr>
              <a:t>Strategies for dealing with  the Challenges</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lnSpcReduction="10000"/>
          </a:bodyPr>
          <a:lstStyle/>
          <a:p>
            <a:pPr>
              <a:buClr>
                <a:schemeClr val="accent1"/>
              </a:buClr>
            </a:pPr>
            <a:r>
              <a:rPr lang="en-GB" sz="1904" dirty="0">
                <a:latin typeface="Arial" panose="020B0604020202020204" pitchFamily="34" charset="0"/>
                <a:cs typeface="Arial" panose="020B0604020202020204" pitchFamily="34" charset="0"/>
              </a:rPr>
              <a:t>Adaptation </a:t>
            </a:r>
            <a:r>
              <a:rPr lang="en-GB" sz="1904" i="1" dirty="0">
                <a:latin typeface="Arial" panose="020B0604020202020204" pitchFamily="34" charset="0"/>
                <a:cs typeface="Arial" panose="020B0604020202020204" pitchFamily="34" charset="0"/>
              </a:rPr>
              <a:t>(acknowledging cultural gaps openly and working around them)</a:t>
            </a:r>
          </a:p>
          <a:p>
            <a:pPr>
              <a:buClr>
                <a:schemeClr val="accent1"/>
              </a:buClr>
            </a:pPr>
            <a:r>
              <a:rPr lang="en-GB" sz="1904" dirty="0">
                <a:latin typeface="Arial" panose="020B0604020202020204" pitchFamily="34" charset="0"/>
                <a:cs typeface="Arial" panose="020B0604020202020204" pitchFamily="34" charset="0"/>
              </a:rPr>
              <a:t>Structural Intervention </a:t>
            </a:r>
            <a:r>
              <a:rPr lang="en-GB" sz="1904" i="1" dirty="0">
                <a:latin typeface="Arial" panose="020B0604020202020204" pitchFamily="34" charset="0"/>
                <a:cs typeface="Arial" panose="020B0604020202020204" pitchFamily="34" charset="0"/>
              </a:rPr>
              <a:t>(changing the shape of the team)</a:t>
            </a:r>
          </a:p>
          <a:p>
            <a:pPr>
              <a:buClr>
                <a:schemeClr val="accent1"/>
              </a:buClr>
            </a:pPr>
            <a:r>
              <a:rPr lang="en-GB" sz="1904" dirty="0">
                <a:latin typeface="Arial" panose="020B0604020202020204" pitchFamily="34" charset="0"/>
                <a:cs typeface="Arial" panose="020B0604020202020204" pitchFamily="34" charset="0"/>
              </a:rPr>
              <a:t>Managerial Intervention </a:t>
            </a:r>
            <a:r>
              <a:rPr lang="en-GB" sz="1904" i="1" dirty="0">
                <a:latin typeface="Arial" panose="020B0604020202020204" pitchFamily="34" charset="0"/>
                <a:cs typeface="Arial" panose="020B0604020202020204" pitchFamily="34" charset="0"/>
              </a:rPr>
              <a:t>(setting norms early or bringing in a higher-level manager)</a:t>
            </a:r>
          </a:p>
          <a:p>
            <a:pPr>
              <a:buClr>
                <a:schemeClr val="accent1"/>
              </a:buClr>
            </a:pPr>
            <a:r>
              <a:rPr lang="en-GB" sz="1904" dirty="0">
                <a:latin typeface="Arial" panose="020B0604020202020204" pitchFamily="34" charset="0"/>
                <a:cs typeface="Arial" panose="020B0604020202020204" pitchFamily="34" charset="0"/>
              </a:rPr>
              <a:t>Exit</a:t>
            </a:r>
            <a:r>
              <a:rPr lang="en-GB" sz="1904" i="1" dirty="0">
                <a:latin typeface="Arial" panose="020B0604020202020204" pitchFamily="34" charset="0"/>
                <a:cs typeface="Arial" panose="020B0604020202020204" pitchFamily="34" charset="0"/>
              </a:rPr>
              <a:t> (removing a team member when others options have failed).</a:t>
            </a:r>
            <a:endParaRPr lang="en-GB" sz="1904" dirty="0">
              <a:latin typeface="Arial" panose="020B0604020202020204" pitchFamily="34" charset="0"/>
              <a:cs typeface="Arial" panose="020B0604020202020204" pitchFamily="34" charset="0"/>
            </a:endParaRPr>
          </a:p>
          <a:p>
            <a:pPr marL="349810" indent="-349810">
              <a:buFont typeface="+mj-lt"/>
              <a:buAutoNum type="arabicPeriod"/>
            </a:pPr>
            <a:endParaRPr lang="en-GB" sz="1904" dirty="0">
              <a:latin typeface="Arial" panose="020B0604020202020204" pitchFamily="34" charset="0"/>
              <a:cs typeface="Arial" panose="020B0604020202020204" pitchFamily="34" charset="0"/>
            </a:endParaRPr>
          </a:p>
          <a:p>
            <a:pPr marL="0" indent="0" algn="r">
              <a:buNone/>
            </a:pPr>
            <a:r>
              <a:rPr lang="en-GB" sz="1904" dirty="0">
                <a:latin typeface="Arial" panose="020B0604020202020204" pitchFamily="34" charset="0"/>
                <a:cs typeface="Arial" panose="020B0604020202020204" pitchFamily="34" charset="0"/>
              </a:rPr>
              <a:t>Brett, et al (2006)</a:t>
            </a:r>
            <a:endParaRPr lang="en-US" sz="1904"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329506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fontScale="55000" lnSpcReduction="20000"/>
          </a:bodyPr>
          <a:lstStyle/>
          <a:p>
            <a:r>
              <a:rPr lang="en-US" sz="2448" dirty="0">
                <a:solidFill>
                  <a:schemeClr val="tx1"/>
                </a:solidFill>
              </a:rPr>
              <a:t>Managing Multicultural Teams</a:t>
            </a:r>
            <a:r>
              <a:rPr lang="en-US" sz="680" dirty="0">
                <a:solidFill>
                  <a:schemeClr val="tx1"/>
                </a:solidFill>
              </a:rPr>
              <a:t/>
            </a:r>
            <a:br>
              <a:rPr lang="en-US" sz="680" dirty="0">
                <a:solidFill>
                  <a:schemeClr val="tx1"/>
                </a:solidFill>
              </a:rPr>
            </a:br>
            <a:r>
              <a:rPr lang="en-US" sz="1904" b="1" dirty="0">
                <a:solidFill>
                  <a:schemeClr val="tx1"/>
                </a:solidFill>
              </a:rPr>
              <a:t>Competencies for Team Management</a:t>
            </a:r>
            <a:endParaRPr lang="en-GB" dirty="0">
              <a:solidFill>
                <a:schemeClr val="tx1"/>
              </a:solidFill>
            </a:endParaRP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a:buClr>
                <a:schemeClr val="accent1"/>
              </a:buClr>
            </a:pPr>
            <a:r>
              <a:rPr lang="en-GB" dirty="0">
                <a:latin typeface="Arial" panose="020B0604020202020204" pitchFamily="34" charset="0"/>
                <a:cs typeface="Arial" panose="020B0604020202020204" pitchFamily="34" charset="0"/>
              </a:rPr>
              <a:t>Understanding</a:t>
            </a:r>
          </a:p>
          <a:p>
            <a:pPr>
              <a:buClr>
                <a:schemeClr val="accent1"/>
              </a:buClr>
            </a:pPr>
            <a:r>
              <a:rPr lang="en-GB" dirty="0">
                <a:latin typeface="Arial" panose="020B0604020202020204" pitchFamily="34" charset="0"/>
                <a:cs typeface="Arial" panose="020B0604020202020204" pitchFamily="34" charset="0"/>
              </a:rPr>
              <a:t>Direction</a:t>
            </a:r>
          </a:p>
          <a:p>
            <a:pPr>
              <a:buClr>
                <a:schemeClr val="accent1"/>
              </a:buClr>
            </a:pPr>
            <a:r>
              <a:rPr lang="en-GB" dirty="0">
                <a:latin typeface="Arial" panose="020B0604020202020204" pitchFamily="34" charset="0"/>
                <a:cs typeface="Arial" panose="020B0604020202020204" pitchFamily="34" charset="0"/>
              </a:rPr>
              <a:t>Organisation</a:t>
            </a:r>
          </a:p>
          <a:p>
            <a:pPr>
              <a:buClr>
                <a:schemeClr val="accent1"/>
              </a:buClr>
            </a:pPr>
            <a:r>
              <a:rPr lang="en-GB" dirty="0">
                <a:latin typeface="Arial" panose="020B0604020202020204" pitchFamily="34" charset="0"/>
                <a:cs typeface="Arial" panose="020B0604020202020204" pitchFamily="34" charset="0"/>
              </a:rPr>
              <a:t>Clarification</a:t>
            </a:r>
          </a:p>
          <a:p>
            <a:pPr>
              <a:buClr>
                <a:schemeClr val="accent1"/>
              </a:buClr>
            </a:pPr>
            <a:r>
              <a:rPr lang="en-GB" dirty="0">
                <a:latin typeface="Arial" panose="020B0604020202020204" pitchFamily="34" charset="0"/>
                <a:cs typeface="Arial" panose="020B0604020202020204" pitchFamily="34" charset="0"/>
              </a:rPr>
              <a:t>Support</a:t>
            </a:r>
          </a:p>
          <a:p>
            <a:pPr>
              <a:buClr>
                <a:schemeClr val="accent1"/>
              </a:buClr>
            </a:pPr>
            <a:r>
              <a:rPr lang="en-GB" dirty="0">
                <a:latin typeface="Arial" panose="020B0604020202020204" pitchFamily="34" charset="0"/>
                <a:cs typeface="Arial" panose="020B0604020202020204" pitchFamily="34" charset="0"/>
              </a:rPr>
              <a:t>Feedback</a:t>
            </a:r>
          </a:p>
          <a:p>
            <a:pPr>
              <a:buClr>
                <a:schemeClr val="accent1"/>
              </a:buClr>
            </a:pPr>
            <a:r>
              <a:rPr lang="en-GB" dirty="0">
                <a:latin typeface="Arial" panose="020B0604020202020204" pitchFamily="34" charset="0"/>
                <a:cs typeface="Arial" panose="020B0604020202020204" pitchFamily="34" charset="0"/>
              </a:rPr>
              <a:t>Representation</a:t>
            </a:r>
          </a:p>
          <a:p>
            <a:pPr>
              <a:buClr>
                <a:schemeClr val="accent1"/>
              </a:buClr>
            </a:pPr>
            <a:r>
              <a:rPr lang="en-GB" dirty="0">
                <a:latin typeface="Arial" panose="020B0604020202020204" pitchFamily="34" charset="0"/>
                <a:cs typeface="Arial" panose="020B0604020202020204" pitchFamily="34" charset="0"/>
              </a:rPr>
              <a:t>Conflict</a:t>
            </a:r>
          </a:p>
          <a:p>
            <a:pPr>
              <a:buClr>
                <a:schemeClr val="accent1"/>
              </a:buClr>
            </a:pPr>
            <a:r>
              <a:rPr lang="en-GB" dirty="0">
                <a:latin typeface="Arial" panose="020B0604020202020204" pitchFamily="34" charset="0"/>
                <a:cs typeface="Arial" panose="020B0604020202020204" pitchFamily="34" charset="0"/>
              </a:rPr>
              <a:t>Cooperation</a:t>
            </a:r>
          </a:p>
          <a:p>
            <a:pPr marL="349810" indent="-349810">
              <a:buFont typeface="+mj-lt"/>
              <a:buAutoNum type="arabicPeriod"/>
            </a:pPr>
            <a:endParaRPr lang="en-GB" sz="953" dirty="0">
              <a:latin typeface="Arial" panose="020B0604020202020204" pitchFamily="34" charset="0"/>
              <a:cs typeface="Arial" panose="020B0604020202020204" pitchFamily="34" charset="0"/>
            </a:endParaRPr>
          </a:p>
          <a:p>
            <a:pPr marL="0" indent="0" algn="r">
              <a:buNone/>
            </a:pPr>
            <a:r>
              <a:rPr lang="en-GB" sz="953" dirty="0">
                <a:latin typeface="Arial" panose="020B0604020202020204" pitchFamily="34" charset="0"/>
                <a:cs typeface="Arial" panose="020B0604020202020204" pitchFamily="34" charset="0"/>
              </a:rPr>
              <a:t>(Comfort &amp; Franklin, 2010)</a:t>
            </a:r>
            <a:endParaRPr lang="en-US" sz="953"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8410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fontScale="92500" lnSpcReduction="20000"/>
          </a:bodyPr>
          <a:lstStyle/>
          <a:p>
            <a:r>
              <a:rPr lang="en-GB" sz="2448" b="1" dirty="0">
                <a:solidFill>
                  <a:schemeClr val="tx1"/>
                </a:solidFill>
              </a:rPr>
              <a:t>Group Behaviour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marL="0" indent="0">
              <a:spcBef>
                <a:spcPts val="272"/>
              </a:spcBef>
              <a:buNone/>
              <a:defRPr sz="1800">
                <a:latin typeface="Arial"/>
                <a:ea typeface="Arial"/>
                <a:cs typeface="Arial"/>
                <a:sym typeface="Arial"/>
              </a:defRPr>
            </a:pPr>
            <a:r>
              <a:rPr lang="en-GB" sz="1632" dirty="0"/>
              <a:t>“Team work does not, of course, guarantee in itself good results.  As in sport, there can be good teams and poor teams. And as in sport, it all depends on how well the players play together.”</a:t>
            </a:r>
          </a:p>
          <a:p>
            <a:pPr marL="0" indent="0" algn="r">
              <a:spcBef>
                <a:spcPts val="272"/>
              </a:spcBef>
              <a:buNone/>
              <a:defRPr sz="1800">
                <a:latin typeface="Arial"/>
                <a:ea typeface="Arial"/>
                <a:cs typeface="Arial"/>
                <a:sym typeface="Arial"/>
              </a:defRPr>
            </a:pPr>
            <a:r>
              <a:rPr lang="en-GB" sz="1632" dirty="0"/>
              <a:t>(Belbin, 1997)</a:t>
            </a:r>
          </a:p>
          <a:p>
            <a:pPr marL="0" indent="0">
              <a:buNone/>
              <a:defRPr sz="1800">
                <a:latin typeface="Arial"/>
                <a:ea typeface="Arial"/>
                <a:cs typeface="Arial"/>
                <a:sym typeface="Arial"/>
              </a:defRPr>
            </a:pPr>
            <a:endParaRPr lang="en-GB" sz="1632" dirty="0"/>
          </a:p>
          <a:p>
            <a:pPr marL="0" indent="0">
              <a:spcBef>
                <a:spcPts val="272"/>
              </a:spcBef>
              <a:buNone/>
              <a:defRPr sz="1800">
                <a:latin typeface="Arial"/>
                <a:ea typeface="Arial"/>
                <a:cs typeface="Arial"/>
                <a:sym typeface="Arial"/>
              </a:defRPr>
            </a:pPr>
            <a:r>
              <a:rPr lang="en-GB" sz="1632" dirty="0"/>
              <a:t>Two examples:</a:t>
            </a:r>
          </a:p>
          <a:p>
            <a:pPr marL="0" indent="0">
              <a:spcBef>
                <a:spcPts val="272"/>
              </a:spcBef>
              <a:buNone/>
              <a:defRPr sz="1800">
                <a:latin typeface="Arial"/>
                <a:ea typeface="Arial"/>
                <a:cs typeface="Arial"/>
                <a:sym typeface="Arial"/>
              </a:defRPr>
            </a:pPr>
            <a:endParaRPr lang="en-GB" sz="1632" dirty="0"/>
          </a:p>
          <a:p>
            <a:pPr marL="122740" indent="-122740">
              <a:spcBef>
                <a:spcPts val="272"/>
              </a:spcBef>
              <a:buSzPct val="100000"/>
              <a:defRPr sz="1800">
                <a:latin typeface="Arial"/>
                <a:ea typeface="Arial"/>
                <a:cs typeface="Arial"/>
                <a:sym typeface="Arial"/>
              </a:defRPr>
            </a:pPr>
            <a:r>
              <a:rPr lang="en-GB" sz="1632" dirty="0"/>
              <a:t>Interaction Process Analysis</a:t>
            </a:r>
          </a:p>
          <a:p>
            <a:pPr marL="122740" indent="-122740">
              <a:spcBef>
                <a:spcPts val="272"/>
              </a:spcBef>
              <a:buSzPct val="100000"/>
              <a:defRPr sz="1800">
                <a:latin typeface="Arial"/>
                <a:ea typeface="Arial"/>
                <a:cs typeface="Arial"/>
                <a:sym typeface="Arial"/>
              </a:defRPr>
            </a:pPr>
            <a:r>
              <a:rPr lang="en-GB" sz="1632" dirty="0"/>
              <a:t>Group Relations/Dynamics</a:t>
            </a:r>
          </a:p>
          <a:p>
            <a:pPr marL="0" indent="0">
              <a:buNone/>
            </a:pPr>
            <a:endParaRPr lang="en-GB" sz="1632" dirty="0"/>
          </a:p>
        </p:txBody>
      </p:sp>
    </p:spTree>
    <p:extLst>
      <p:ext uri="{BB962C8B-B14F-4D97-AF65-F5344CB8AC3E}">
        <p14:creationId xmlns:p14="http://schemas.microsoft.com/office/powerpoint/2010/main" val="1479618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fontScale="92500" lnSpcReduction="20000"/>
          </a:bodyPr>
          <a:lstStyle/>
          <a:p>
            <a:r>
              <a:rPr lang="en-GB" sz="2448" b="1" dirty="0">
                <a:solidFill>
                  <a:schemeClr val="tx1"/>
                </a:solidFill>
              </a:rPr>
              <a:t>Group Behaviour- Analysis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lstStyle/>
          <a:p>
            <a:pPr marL="0" indent="0">
              <a:spcBef>
                <a:spcPts val="272"/>
              </a:spcBef>
              <a:buNone/>
              <a:defRPr sz="1800" b="1">
                <a:latin typeface="Arial"/>
                <a:ea typeface="Arial"/>
                <a:cs typeface="Arial"/>
                <a:sym typeface="Arial"/>
              </a:defRPr>
            </a:pPr>
            <a:r>
              <a:rPr lang="en-GB" sz="1632" dirty="0"/>
              <a:t>Interaction Analysis</a:t>
            </a:r>
          </a:p>
          <a:p>
            <a:pPr marL="0" indent="0">
              <a:spcBef>
                <a:spcPts val="204"/>
              </a:spcBef>
              <a:buNone/>
              <a:defRPr sz="1600">
                <a:latin typeface="Arial"/>
                <a:ea typeface="Arial"/>
                <a:cs typeface="Arial"/>
                <a:sym typeface="Arial"/>
              </a:defRPr>
            </a:pPr>
            <a:r>
              <a:rPr lang="en-GB" sz="1632" dirty="0" err="1"/>
              <a:t>Bales’s</a:t>
            </a:r>
            <a:r>
              <a:rPr lang="en-GB" sz="1632" dirty="0"/>
              <a:t> (1950) ‘Interaction Process Analysis’ is an analysis of behaviour in a group from the viewpoint of its function. Every act of behaviour is categorised for analysis by an observer of the group’s working, </a:t>
            </a:r>
            <a:r>
              <a:rPr lang="en-GB" sz="1632" u="sng" dirty="0"/>
              <a:t>as it occurs</a:t>
            </a:r>
            <a:r>
              <a:rPr lang="en-GB" sz="1632" dirty="0"/>
              <a:t>.  There are 12 behaviours under 2 main functions: Task functions (concerned with production) and Maintenance functions  (concerned with the emotional life of the group) – </a:t>
            </a:r>
          </a:p>
          <a:p>
            <a:pPr marL="0" indent="0">
              <a:spcBef>
                <a:spcPts val="204"/>
              </a:spcBef>
              <a:buNone/>
              <a:defRPr sz="1600" i="1">
                <a:latin typeface="Arial"/>
                <a:ea typeface="Arial"/>
                <a:cs typeface="Arial"/>
                <a:sym typeface="Arial"/>
              </a:defRPr>
            </a:pPr>
            <a:r>
              <a:rPr lang="en-GB" sz="1632" dirty="0"/>
              <a:t>(for list of behaviours/observation sheet, see Mullins, 2010 – Pg.352).</a:t>
            </a:r>
          </a:p>
          <a:p>
            <a:pPr marL="0" indent="0">
              <a:buNone/>
            </a:pPr>
            <a:endParaRPr lang="en-GB" sz="1632" dirty="0"/>
          </a:p>
        </p:txBody>
      </p:sp>
    </p:spTree>
    <p:extLst>
      <p:ext uri="{BB962C8B-B14F-4D97-AF65-F5344CB8AC3E}">
        <p14:creationId xmlns:p14="http://schemas.microsoft.com/office/powerpoint/2010/main" val="22085233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GROUP RECORD SHEET – BALES INTERACTION PROCESS ANALYSIS</a:t>
            </a:r>
          </a:p>
        </p:txBody>
      </p:sp>
      <p:pic>
        <p:nvPicPr>
          <p:cNvPr id="6" name="Picture 5">
            <a:extLst>
              <a:ext uri="{FF2B5EF4-FFF2-40B4-BE49-F238E27FC236}">
                <a16:creationId xmlns:a16="http://schemas.microsoft.com/office/drawing/2014/main" id="{2FF27913-6A8E-48FD-917F-341C612F25D4}"/>
              </a:ext>
            </a:extLst>
          </p:cNvPr>
          <p:cNvPicPr>
            <a:picLocks noChangeAspect="1"/>
          </p:cNvPicPr>
          <p:nvPr/>
        </p:nvPicPr>
        <p:blipFill>
          <a:blip r:embed="rId2"/>
          <a:stretch>
            <a:fillRect/>
          </a:stretch>
        </p:blipFill>
        <p:spPr>
          <a:xfrm>
            <a:off x="1192884" y="2241494"/>
            <a:ext cx="6758232" cy="3105544"/>
          </a:xfrm>
          <a:prstGeom prst="rect">
            <a:avLst/>
          </a:prstGeom>
        </p:spPr>
      </p:pic>
    </p:spTree>
    <p:extLst>
      <p:ext uri="{BB962C8B-B14F-4D97-AF65-F5344CB8AC3E}">
        <p14:creationId xmlns:p14="http://schemas.microsoft.com/office/powerpoint/2010/main" val="2141753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Group behaviour- </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85000" lnSpcReduction="20000"/>
          </a:bodyPr>
          <a:lstStyle/>
          <a:p>
            <a:pPr marL="0" indent="0" algn="ctr" defTabSz="590789">
              <a:spcBef>
                <a:spcPts val="340"/>
              </a:spcBef>
              <a:buNone/>
              <a:defRPr sz="2200" b="1">
                <a:latin typeface="Arial"/>
                <a:ea typeface="Arial"/>
                <a:cs typeface="Arial"/>
                <a:sym typeface="Arial"/>
              </a:defRPr>
            </a:pPr>
            <a:r>
              <a:rPr lang="en-GB" dirty="0"/>
              <a:t>Group Dynamics</a:t>
            </a:r>
          </a:p>
          <a:p>
            <a:pPr marL="0" indent="0" algn="ctr" defTabSz="590789">
              <a:spcBef>
                <a:spcPts val="340"/>
              </a:spcBef>
              <a:buNone/>
              <a:defRPr sz="1500" b="1">
                <a:latin typeface="Arial"/>
                <a:ea typeface="Arial"/>
                <a:cs typeface="Arial"/>
                <a:sym typeface="Arial"/>
              </a:defRPr>
            </a:pPr>
            <a:endParaRPr lang="en-GB" dirty="0"/>
          </a:p>
          <a:p>
            <a:pPr marL="0" indent="0" defTabSz="590789">
              <a:spcBef>
                <a:spcPts val="204"/>
              </a:spcBef>
              <a:buNone/>
              <a:defRPr sz="1500" b="1">
                <a:latin typeface="Arial"/>
                <a:ea typeface="Arial"/>
                <a:cs typeface="Arial"/>
                <a:sym typeface="Arial"/>
              </a:defRPr>
            </a:pPr>
            <a:r>
              <a:rPr lang="en-GB" dirty="0"/>
              <a:t>Group Relations/Systemic Analysis</a:t>
            </a:r>
          </a:p>
          <a:p>
            <a:pPr marL="0" indent="0" defTabSz="590789">
              <a:spcBef>
                <a:spcPts val="204"/>
              </a:spcBef>
              <a:buNone/>
              <a:defRPr sz="1500">
                <a:latin typeface="Arial"/>
                <a:ea typeface="Arial"/>
                <a:cs typeface="Arial"/>
                <a:sym typeface="Arial"/>
              </a:defRPr>
            </a:pPr>
            <a:r>
              <a:rPr lang="en-GB" dirty="0"/>
              <a:t>Psychoanalytic approach to organisations that looks at the unconscious and dynamic communications within groups. Interested in anxiety, projection, gang-like activities and emphasises talking, free association, observations and reflexive practice. Part of complexity theory and useful for difficult group problems such as bullying and racism.</a:t>
            </a:r>
          </a:p>
          <a:p>
            <a:pPr marL="0" indent="0" defTabSz="590789">
              <a:spcBef>
                <a:spcPts val="204"/>
              </a:spcBef>
              <a:buNone/>
              <a:defRPr sz="1500" b="1">
                <a:latin typeface="Arial"/>
                <a:ea typeface="Arial"/>
                <a:cs typeface="Arial"/>
                <a:sym typeface="Arial"/>
              </a:defRPr>
            </a:pPr>
            <a:endParaRPr lang="en-GB" dirty="0"/>
          </a:p>
          <a:p>
            <a:pPr marL="0" indent="0" defTabSz="590789">
              <a:spcBef>
                <a:spcPts val="204"/>
              </a:spcBef>
              <a:buNone/>
              <a:defRPr sz="1500">
                <a:latin typeface="Arial"/>
                <a:ea typeface="Arial"/>
                <a:cs typeface="Arial"/>
                <a:sym typeface="Arial"/>
              </a:defRPr>
            </a:pPr>
            <a:r>
              <a:rPr lang="en-GB" dirty="0"/>
              <a:t>The study of group behaviour has led to the development of group dynamics and a range of group training methods aimed at increasing group effectiveness. </a:t>
            </a:r>
          </a:p>
          <a:p>
            <a:pPr marL="0" indent="0" defTabSz="590789">
              <a:spcBef>
                <a:spcPts val="204"/>
              </a:spcBef>
              <a:buNone/>
              <a:defRPr sz="1500">
                <a:latin typeface="Arial"/>
                <a:ea typeface="Arial"/>
                <a:cs typeface="Arial"/>
                <a:sym typeface="Arial"/>
              </a:defRPr>
            </a:pPr>
            <a:endParaRPr lang="en-GB" dirty="0"/>
          </a:p>
          <a:p>
            <a:pPr marL="0" indent="0" defTabSz="590789">
              <a:spcBef>
                <a:spcPts val="204"/>
              </a:spcBef>
              <a:buNone/>
              <a:defRPr sz="1500" b="1">
                <a:latin typeface="Arial"/>
                <a:ea typeface="Arial"/>
                <a:cs typeface="Arial"/>
                <a:sym typeface="Arial"/>
              </a:defRPr>
            </a:pPr>
            <a:r>
              <a:rPr lang="en-GB" dirty="0"/>
              <a:t>T-groups </a:t>
            </a:r>
          </a:p>
          <a:p>
            <a:pPr marL="0" indent="0" defTabSz="590789">
              <a:spcBef>
                <a:spcPts val="204"/>
              </a:spcBef>
              <a:buNone/>
              <a:defRPr sz="1500">
                <a:latin typeface="Arial"/>
                <a:ea typeface="Arial"/>
                <a:cs typeface="Arial"/>
                <a:sym typeface="Arial"/>
              </a:defRPr>
            </a:pPr>
            <a:r>
              <a:rPr lang="en-GB" dirty="0"/>
              <a:t>The central feature of group dynamics is </a:t>
            </a:r>
            <a:r>
              <a:rPr lang="en-GB" b="1" dirty="0"/>
              <a:t>sensitivity training </a:t>
            </a:r>
            <a:r>
              <a:rPr lang="en-GB" dirty="0"/>
              <a:t>– where group members attempt to understand their own behaviour and to perceive themselves as others see them. </a:t>
            </a:r>
            <a:r>
              <a:rPr lang="en-GB" i="1" dirty="0"/>
              <a:t>(Mullins, 2010). This i</a:t>
            </a:r>
            <a:r>
              <a:rPr lang="en-GB" dirty="0"/>
              <a:t>s a method of sensitivity training. It provides participants with an opportunity to learn more about themselves and their impact on others, and in particular to learn how to function more effectively in face-to-face situations. </a:t>
            </a:r>
            <a:r>
              <a:rPr lang="en-GB" i="1" dirty="0"/>
              <a:t>(Cooper, 1971).</a:t>
            </a:r>
          </a:p>
          <a:p>
            <a:pPr marL="0" indent="0">
              <a:buNone/>
            </a:pPr>
            <a:endParaRPr lang="en-GB" dirty="0"/>
          </a:p>
        </p:txBody>
      </p:sp>
    </p:spTree>
    <p:extLst>
      <p:ext uri="{BB962C8B-B14F-4D97-AF65-F5344CB8AC3E}">
        <p14:creationId xmlns:p14="http://schemas.microsoft.com/office/powerpoint/2010/main" val="2510420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Group behaviour </a:t>
            </a:r>
          </a:p>
        </p:txBody>
      </p:sp>
      <p:pic>
        <p:nvPicPr>
          <p:cNvPr id="6" name="Picture 5">
            <a:extLst>
              <a:ext uri="{FF2B5EF4-FFF2-40B4-BE49-F238E27FC236}">
                <a16:creationId xmlns:a16="http://schemas.microsoft.com/office/drawing/2014/main" id="{141C0B0D-A9B9-4DAA-9D47-161BDC293F8A}"/>
              </a:ext>
            </a:extLst>
          </p:cNvPr>
          <p:cNvPicPr>
            <a:picLocks noChangeAspect="1"/>
          </p:cNvPicPr>
          <p:nvPr/>
        </p:nvPicPr>
        <p:blipFill>
          <a:blip r:embed="rId2"/>
          <a:stretch>
            <a:fillRect/>
          </a:stretch>
        </p:blipFill>
        <p:spPr>
          <a:xfrm>
            <a:off x="1192884" y="2155710"/>
            <a:ext cx="6415423" cy="3457976"/>
          </a:xfrm>
          <a:prstGeom prst="rect">
            <a:avLst/>
          </a:prstGeom>
        </p:spPr>
      </p:pic>
      <p:pic>
        <p:nvPicPr>
          <p:cNvPr id="7" name="Picture 6">
            <a:extLst>
              <a:ext uri="{FF2B5EF4-FFF2-40B4-BE49-F238E27FC236}">
                <a16:creationId xmlns:a16="http://schemas.microsoft.com/office/drawing/2014/main" id="{872C6207-9F79-493E-A9A3-8E089E1D67F0}"/>
              </a:ext>
            </a:extLst>
          </p:cNvPr>
          <p:cNvPicPr>
            <a:picLocks noChangeAspect="1"/>
          </p:cNvPicPr>
          <p:nvPr/>
        </p:nvPicPr>
        <p:blipFill>
          <a:blip r:embed="rId3"/>
          <a:stretch>
            <a:fillRect/>
          </a:stretch>
        </p:blipFill>
        <p:spPr>
          <a:xfrm>
            <a:off x="1290830" y="3609758"/>
            <a:ext cx="2102151" cy="1737280"/>
          </a:xfrm>
          <a:prstGeom prst="rect">
            <a:avLst/>
          </a:prstGeom>
        </p:spPr>
      </p:pic>
      <p:pic>
        <p:nvPicPr>
          <p:cNvPr id="8" name="Picture 7">
            <a:extLst>
              <a:ext uri="{FF2B5EF4-FFF2-40B4-BE49-F238E27FC236}">
                <a16:creationId xmlns:a16="http://schemas.microsoft.com/office/drawing/2014/main" id="{3AC8FF3A-F6B4-442C-9506-5CE414164A60}"/>
              </a:ext>
            </a:extLst>
          </p:cNvPr>
          <p:cNvPicPr>
            <a:picLocks noChangeAspect="1"/>
          </p:cNvPicPr>
          <p:nvPr/>
        </p:nvPicPr>
        <p:blipFill>
          <a:blip r:embed="rId4"/>
          <a:stretch>
            <a:fillRect/>
          </a:stretch>
        </p:blipFill>
        <p:spPr>
          <a:xfrm>
            <a:off x="3406408" y="3609757"/>
            <a:ext cx="4152926" cy="1787036"/>
          </a:xfrm>
          <a:prstGeom prst="rect">
            <a:avLst/>
          </a:prstGeom>
        </p:spPr>
      </p:pic>
    </p:spTree>
    <p:extLst>
      <p:ext uri="{BB962C8B-B14F-4D97-AF65-F5344CB8AC3E}">
        <p14:creationId xmlns:p14="http://schemas.microsoft.com/office/powerpoint/2010/main" val="4004970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Links to the emotional intelligence literature</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92500"/>
          </a:bodyPr>
          <a:lstStyle/>
          <a:p>
            <a:pPr marL="173505" indent="-173505" defTabSz="578351">
              <a:spcBef>
                <a:spcPts val="204"/>
              </a:spcBef>
              <a:buFont typeface="Arial"/>
              <a:buChar char="-"/>
              <a:defRPr sz="2500">
                <a:latin typeface="Arial"/>
                <a:ea typeface="Arial"/>
                <a:cs typeface="Arial"/>
                <a:sym typeface="Arial"/>
              </a:defRPr>
            </a:pPr>
            <a:r>
              <a:rPr lang="en-GB" dirty="0"/>
              <a:t>Observation: what is happening within the group</a:t>
            </a:r>
          </a:p>
          <a:p>
            <a:pPr marL="173505" indent="-173505" defTabSz="578351">
              <a:spcBef>
                <a:spcPts val="204"/>
              </a:spcBef>
              <a:buFont typeface="Arial"/>
              <a:buChar char="-"/>
              <a:defRPr sz="2500">
                <a:latin typeface="Arial"/>
                <a:ea typeface="Arial"/>
                <a:cs typeface="Arial"/>
                <a:sym typeface="Arial"/>
              </a:defRPr>
            </a:pPr>
            <a:r>
              <a:rPr lang="en-GB" dirty="0"/>
              <a:t>Working with group dynamics</a:t>
            </a:r>
          </a:p>
          <a:p>
            <a:pPr marL="173505" indent="-173505" defTabSz="578351">
              <a:spcBef>
                <a:spcPts val="204"/>
              </a:spcBef>
              <a:buFont typeface="Arial"/>
              <a:buChar char="-"/>
              <a:defRPr sz="2500">
                <a:latin typeface="Arial"/>
                <a:ea typeface="Arial"/>
                <a:cs typeface="Arial"/>
                <a:sym typeface="Arial"/>
              </a:defRPr>
            </a:pPr>
            <a:r>
              <a:rPr lang="en-GB" dirty="0"/>
              <a:t>Challenging ‘rationalist’ and two dimensional group leadership</a:t>
            </a:r>
          </a:p>
          <a:p>
            <a:pPr marL="173505" indent="-173505" defTabSz="578351">
              <a:spcBef>
                <a:spcPts val="204"/>
              </a:spcBef>
              <a:buFont typeface="Arial"/>
              <a:buChar char="-"/>
              <a:defRPr sz="2500">
                <a:latin typeface="Arial"/>
                <a:ea typeface="Arial"/>
                <a:cs typeface="Arial"/>
                <a:sym typeface="Arial"/>
              </a:defRPr>
            </a:pPr>
            <a:r>
              <a:rPr lang="en-GB" dirty="0"/>
              <a:t>Articulating group dynamics e.g. scapegoating</a:t>
            </a:r>
          </a:p>
          <a:p>
            <a:pPr marL="173505" indent="-173505" defTabSz="578351">
              <a:spcBef>
                <a:spcPts val="204"/>
              </a:spcBef>
              <a:buFont typeface="Arial"/>
              <a:buChar char="-"/>
              <a:defRPr sz="2500">
                <a:latin typeface="Arial"/>
                <a:ea typeface="Arial"/>
                <a:cs typeface="Arial"/>
                <a:sym typeface="Arial"/>
              </a:defRPr>
            </a:pPr>
            <a:r>
              <a:rPr lang="en-GB" dirty="0"/>
              <a:t>Understanding rather than denying ‘negativity’: e.g. grievances, conflict</a:t>
            </a:r>
          </a:p>
          <a:p>
            <a:pPr marL="173505" indent="-173505" defTabSz="578351">
              <a:spcBef>
                <a:spcPts val="204"/>
              </a:spcBef>
              <a:buFont typeface="Arial"/>
              <a:buChar char="-"/>
              <a:defRPr sz="2500">
                <a:latin typeface="Arial"/>
                <a:ea typeface="Arial"/>
                <a:cs typeface="Arial"/>
                <a:sym typeface="Arial"/>
              </a:defRPr>
            </a:pPr>
            <a:r>
              <a:rPr lang="en-GB" dirty="0"/>
              <a:t>Self-reflection e.g. knowing your dominant roles </a:t>
            </a:r>
          </a:p>
          <a:p>
            <a:pPr marL="0" indent="0">
              <a:buNone/>
            </a:pPr>
            <a:endParaRPr lang="en-GB" dirty="0"/>
          </a:p>
        </p:txBody>
      </p:sp>
    </p:spTree>
    <p:extLst>
      <p:ext uri="{BB962C8B-B14F-4D97-AF65-F5344CB8AC3E}">
        <p14:creationId xmlns:p14="http://schemas.microsoft.com/office/powerpoint/2010/main" val="2663634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7887F7-D05F-482C-8AC3-A207F9DE538D}"/>
              </a:ext>
            </a:extLst>
          </p:cNvPr>
          <p:cNvSpPr>
            <a:spLocks noGrp="1"/>
          </p:cNvSpPr>
          <p:nvPr>
            <p:ph type="body" sz="quarter" idx="11"/>
          </p:nvPr>
        </p:nvSpPr>
        <p:spPr/>
        <p:txBody>
          <a:bodyPr>
            <a:normAutofit/>
          </a:bodyPr>
          <a:lstStyle/>
          <a:p>
            <a:r>
              <a:rPr lang="en-GB" dirty="0">
                <a:solidFill>
                  <a:schemeClr val="tx1"/>
                </a:solidFill>
              </a:rPr>
              <a:t>References</a:t>
            </a:r>
          </a:p>
        </p:txBody>
      </p:sp>
      <p:sp>
        <p:nvSpPr>
          <p:cNvPr id="4" name="Text Placeholder 3">
            <a:extLst>
              <a:ext uri="{FF2B5EF4-FFF2-40B4-BE49-F238E27FC236}">
                <a16:creationId xmlns:a16="http://schemas.microsoft.com/office/drawing/2014/main" id="{5ADEE210-00BC-434E-969C-F55075CF5AA4}"/>
              </a:ext>
            </a:extLst>
          </p:cNvPr>
          <p:cNvSpPr>
            <a:spLocks noGrp="1"/>
          </p:cNvSpPr>
          <p:nvPr>
            <p:ph type="body" sz="quarter" idx="13"/>
          </p:nvPr>
        </p:nvSpPr>
        <p:spPr>
          <a:xfrm>
            <a:off x="1108710" y="2253656"/>
            <a:ext cx="6891379" cy="2793788"/>
          </a:xfrm>
        </p:spPr>
        <p:txBody>
          <a:bodyPr>
            <a:normAutofit fontScale="70000" lnSpcReduction="20000"/>
          </a:bodyPr>
          <a:lstStyle/>
          <a:p>
            <a:pPr marL="173505" indent="-173505" defTabSz="578351">
              <a:spcBef>
                <a:spcPts val="204"/>
              </a:spcBef>
              <a:buFont typeface="Arial"/>
              <a:buChar char="-"/>
              <a:defRPr sz="1400">
                <a:latin typeface="Arial"/>
                <a:ea typeface="Arial"/>
                <a:cs typeface="Arial"/>
                <a:sym typeface="Arial"/>
              </a:defRPr>
            </a:pPr>
            <a:r>
              <a:rPr lang="en-GB" dirty="0"/>
              <a:t>ACAS (2007) </a:t>
            </a:r>
            <a:r>
              <a:rPr lang="en-GB" i="1" dirty="0"/>
              <a:t>Teamwork: Success Through People. </a:t>
            </a:r>
            <a:r>
              <a:rPr lang="en-GB" dirty="0"/>
              <a:t>Advisory booklet. ACAS p.31</a:t>
            </a:r>
            <a:endParaRPr lang="en-GB" i="1" dirty="0"/>
          </a:p>
          <a:p>
            <a:pPr marL="173505" indent="-173505" defTabSz="578351">
              <a:spcBef>
                <a:spcPts val="204"/>
              </a:spcBef>
              <a:buFont typeface="Arial"/>
              <a:buChar char="-"/>
              <a:defRPr sz="1400">
                <a:latin typeface="Arial"/>
                <a:ea typeface="Arial"/>
                <a:cs typeface="Arial"/>
                <a:sym typeface="Arial"/>
              </a:defRPr>
            </a:pPr>
            <a:r>
              <a:rPr lang="en-GB" dirty="0"/>
              <a:t>Arnold, J. and Randall, R. (2010) </a:t>
            </a:r>
            <a:r>
              <a:rPr lang="en-GB" i="1" dirty="0"/>
              <a:t>Work Psychology: Understanding Human Behaviour in the Workplace </a:t>
            </a:r>
            <a:r>
              <a:rPr lang="en-GB" dirty="0"/>
              <a:t>(5</a:t>
            </a:r>
            <a:r>
              <a:rPr lang="en-GB" baseline="29848" dirty="0"/>
              <a:t>th</a:t>
            </a:r>
            <a:r>
              <a:rPr lang="en-GB" dirty="0"/>
              <a:t> </a:t>
            </a:r>
            <a:r>
              <a:rPr lang="en-GB" dirty="0" err="1"/>
              <a:t>edn</a:t>
            </a:r>
            <a:r>
              <a:rPr lang="en-GB" dirty="0"/>
              <a:t>). Harlow: Pearson Education</a:t>
            </a:r>
          </a:p>
          <a:p>
            <a:pPr marL="173505" indent="-173505" defTabSz="578351">
              <a:spcBef>
                <a:spcPts val="204"/>
              </a:spcBef>
              <a:buFont typeface="Arial"/>
              <a:buChar char="-"/>
              <a:defRPr sz="1400">
                <a:latin typeface="Arial"/>
                <a:ea typeface="Arial"/>
                <a:cs typeface="Arial"/>
                <a:sym typeface="Arial"/>
              </a:defRPr>
            </a:pPr>
            <a:r>
              <a:rPr lang="en-GB" dirty="0"/>
              <a:t>Belbin, R. M. (1993)  </a:t>
            </a:r>
            <a:r>
              <a:rPr lang="en-GB" i="1" dirty="0"/>
              <a:t>Team Roles at Work.  </a:t>
            </a:r>
            <a:r>
              <a:rPr lang="en-GB" dirty="0"/>
              <a:t>Butterworth-Heinemann</a:t>
            </a:r>
          </a:p>
          <a:p>
            <a:pPr marL="173505" indent="-173505" defTabSz="578351">
              <a:spcBef>
                <a:spcPts val="204"/>
              </a:spcBef>
              <a:buFont typeface="Arial"/>
              <a:buChar char="-"/>
              <a:defRPr sz="1400">
                <a:latin typeface="Arial"/>
                <a:ea typeface="Arial"/>
                <a:cs typeface="Arial"/>
                <a:sym typeface="Arial"/>
              </a:defRPr>
            </a:pPr>
            <a:r>
              <a:rPr lang="en-GB" dirty="0"/>
              <a:t>Belbin, R.M. (1997) </a:t>
            </a:r>
            <a:r>
              <a:rPr lang="en-GB" i="1" dirty="0"/>
              <a:t>Changing the Way We Work. </a:t>
            </a:r>
            <a:r>
              <a:rPr lang="en-GB" dirty="0"/>
              <a:t>Butterworth-Heinemann</a:t>
            </a:r>
          </a:p>
          <a:p>
            <a:pPr marL="173505" indent="-173505" defTabSz="578351">
              <a:spcBef>
                <a:spcPts val="204"/>
              </a:spcBef>
              <a:buFont typeface="Arial"/>
              <a:buChar char="-"/>
              <a:defRPr sz="1400">
                <a:latin typeface="Arial"/>
                <a:ea typeface="Arial"/>
                <a:cs typeface="Arial"/>
                <a:sym typeface="Arial"/>
              </a:defRPr>
            </a:pPr>
            <a:r>
              <a:rPr lang="en-GB" dirty="0"/>
              <a:t>Blanchard, K., </a:t>
            </a:r>
            <a:r>
              <a:rPr lang="en-GB" dirty="0" err="1"/>
              <a:t>Parisi</a:t>
            </a:r>
            <a:r>
              <a:rPr lang="en-GB" dirty="0"/>
              <a:t>-Carew, E. &amp; Carew, D.  </a:t>
            </a:r>
            <a:r>
              <a:rPr lang="en-GB" i="1" dirty="0"/>
              <a:t>The One Minute Manager Builds High Performance Teams</a:t>
            </a:r>
          </a:p>
          <a:p>
            <a:pPr marL="173505" indent="-173505" defTabSz="578351">
              <a:spcBef>
                <a:spcPts val="204"/>
              </a:spcBef>
              <a:buFont typeface="Arial"/>
              <a:buChar char="-"/>
              <a:defRPr sz="1400">
                <a:latin typeface="Arial"/>
                <a:ea typeface="Arial"/>
                <a:cs typeface="Arial"/>
                <a:sym typeface="Arial"/>
              </a:defRPr>
            </a:pPr>
            <a:r>
              <a:rPr lang="en-GB" dirty="0" err="1"/>
              <a:t>Champoux</a:t>
            </a:r>
            <a:r>
              <a:rPr lang="en-GB" dirty="0"/>
              <a:t>, T.  </a:t>
            </a:r>
            <a:r>
              <a:rPr lang="en-GB" i="1" dirty="0"/>
              <a:t>Pulling Together With a Purpose (</a:t>
            </a:r>
            <a:r>
              <a:rPr lang="en-GB" dirty="0"/>
              <a:t>www.effectivenessinstitute.com/articles)</a:t>
            </a:r>
          </a:p>
          <a:p>
            <a:pPr marL="173505" indent="-173505" defTabSz="578351">
              <a:spcBef>
                <a:spcPts val="204"/>
              </a:spcBef>
              <a:buFont typeface="Arial"/>
              <a:buChar char="-"/>
              <a:defRPr sz="1400">
                <a:latin typeface="Arial"/>
                <a:ea typeface="Arial"/>
                <a:cs typeface="Arial"/>
                <a:sym typeface="Arial"/>
              </a:defRPr>
            </a:pPr>
            <a:r>
              <a:rPr lang="en-GB" dirty="0"/>
              <a:t>Cooper, C.L. &amp; Mangham, I.L. (eds).  (1971) </a:t>
            </a:r>
            <a:r>
              <a:rPr lang="en-GB" i="1" dirty="0"/>
              <a:t>T-Groups: A Survey of Research. </a:t>
            </a:r>
            <a:r>
              <a:rPr lang="en-GB" dirty="0"/>
              <a:t>Wiley.</a:t>
            </a:r>
          </a:p>
          <a:p>
            <a:pPr marL="173505" indent="-173505" defTabSz="578351">
              <a:spcBef>
                <a:spcPts val="204"/>
              </a:spcBef>
              <a:buFont typeface="Arial"/>
              <a:buChar char="-"/>
              <a:defRPr sz="1400">
                <a:latin typeface="Arial"/>
                <a:ea typeface="Arial"/>
                <a:cs typeface="Arial"/>
                <a:sym typeface="Arial"/>
              </a:defRPr>
            </a:pPr>
            <a:r>
              <a:rPr lang="en-GB" dirty="0"/>
              <a:t>Coutu D (2009)  ‘Why Teams Don’t Work’.  </a:t>
            </a:r>
            <a:r>
              <a:rPr lang="en-GB" i="1" dirty="0"/>
              <a:t>Harvard Business Review, 87(5), May pp.99-105</a:t>
            </a:r>
          </a:p>
          <a:p>
            <a:pPr marL="173505" indent="-173505" defTabSz="578351">
              <a:spcBef>
                <a:spcPts val="204"/>
              </a:spcBef>
              <a:buFont typeface="Arial"/>
              <a:buChar char="-"/>
              <a:defRPr sz="1400">
                <a:latin typeface="Arial"/>
                <a:ea typeface="Arial"/>
                <a:cs typeface="Arial"/>
                <a:sym typeface="Arial"/>
              </a:defRPr>
            </a:pPr>
            <a:r>
              <a:rPr lang="en-GB" dirty="0"/>
              <a:t>Moreno, J.L. (1953) </a:t>
            </a:r>
            <a:r>
              <a:rPr lang="en-GB" i="1" dirty="0"/>
              <a:t>Who Shall Survive? </a:t>
            </a:r>
            <a:r>
              <a:rPr lang="en-GB" dirty="0"/>
              <a:t>Beacon House</a:t>
            </a:r>
          </a:p>
          <a:p>
            <a:pPr marL="173505" indent="-173505" defTabSz="578351">
              <a:spcBef>
                <a:spcPts val="204"/>
              </a:spcBef>
              <a:buFont typeface="Arial"/>
              <a:buChar char="-"/>
              <a:defRPr sz="1400">
                <a:latin typeface="Arial"/>
                <a:ea typeface="Arial"/>
                <a:cs typeface="Arial"/>
                <a:sym typeface="Arial"/>
              </a:defRPr>
            </a:pPr>
            <a:r>
              <a:rPr lang="en-GB" dirty="0"/>
              <a:t>Powell, N. (2007) ‘Teams are a Mirror Image of their Leaders’. </a:t>
            </a:r>
            <a:r>
              <a:rPr lang="en-GB" i="1" dirty="0"/>
              <a:t>Professional Manager. </a:t>
            </a:r>
            <a:r>
              <a:rPr lang="en-GB" dirty="0"/>
              <a:t>Vol.6 No.5, Sept. Pg.41</a:t>
            </a:r>
          </a:p>
          <a:p>
            <a:pPr marL="173505" indent="-173505" defTabSz="578351">
              <a:spcBef>
                <a:spcPts val="204"/>
              </a:spcBef>
              <a:buFont typeface="Arial"/>
              <a:buChar char="-"/>
              <a:defRPr sz="1400">
                <a:latin typeface="Arial"/>
                <a:ea typeface="Arial"/>
                <a:cs typeface="Arial"/>
                <a:sym typeface="Arial"/>
              </a:defRPr>
            </a:pPr>
            <a:r>
              <a:rPr lang="en-GB" dirty="0"/>
              <a:t>Smith, P., Farmer, M. &amp; </a:t>
            </a:r>
            <a:r>
              <a:rPr lang="en-GB" dirty="0" err="1"/>
              <a:t>Yellowley</a:t>
            </a:r>
            <a:r>
              <a:rPr lang="en-GB" dirty="0"/>
              <a:t>, W. (2012</a:t>
            </a:r>
            <a:r>
              <a:rPr lang="en-GB" i="1" dirty="0"/>
              <a:t>) Organisational Behaviour, </a:t>
            </a:r>
            <a:r>
              <a:rPr lang="en-GB" dirty="0"/>
              <a:t>Hodder.</a:t>
            </a:r>
          </a:p>
          <a:p>
            <a:pPr marL="173505" indent="-173505" defTabSz="578351">
              <a:spcBef>
                <a:spcPts val="204"/>
              </a:spcBef>
              <a:buFont typeface="Arial"/>
              <a:buChar char="-"/>
              <a:defRPr sz="1400">
                <a:latin typeface="Arial"/>
                <a:ea typeface="Arial"/>
                <a:cs typeface="Arial"/>
                <a:sym typeface="Arial"/>
              </a:defRPr>
            </a:pPr>
            <a:r>
              <a:rPr lang="en-GB" dirty="0"/>
              <a:t>Stanley, T.J. (2002) ‘The Challenge of Managing a High-Performance Team’. </a:t>
            </a:r>
            <a:r>
              <a:rPr lang="en-GB" i="1" dirty="0"/>
              <a:t>Supervision. Vol.63 No.7 July pp.10-12</a:t>
            </a:r>
          </a:p>
          <a:p>
            <a:pPr marL="173505" indent="-173505" defTabSz="578351">
              <a:spcBef>
                <a:spcPts val="204"/>
              </a:spcBef>
              <a:buFont typeface="Arial"/>
              <a:buChar char="-"/>
              <a:defRPr sz="1400">
                <a:latin typeface="Arial"/>
                <a:ea typeface="Arial"/>
                <a:cs typeface="Arial"/>
                <a:sym typeface="Arial"/>
              </a:defRPr>
            </a:pPr>
            <a:r>
              <a:rPr lang="en-GB" dirty="0"/>
              <a:t>William Morrow &amp; Company (2009) </a:t>
            </a:r>
            <a:r>
              <a:rPr lang="en-GB" i="1" dirty="0"/>
              <a:t>Builds High Performing Teams</a:t>
            </a:r>
            <a:r>
              <a:rPr lang="en-GB" dirty="0"/>
              <a:t> (New and Revised Edition)</a:t>
            </a:r>
          </a:p>
          <a:p>
            <a:pPr marL="173505" indent="-173505" defTabSz="578351">
              <a:spcBef>
                <a:spcPts val="340"/>
              </a:spcBef>
              <a:buFont typeface="Arial"/>
              <a:buChar char="-"/>
              <a:defRPr sz="1400">
                <a:latin typeface="Arial"/>
                <a:ea typeface="Arial"/>
                <a:cs typeface="Arial"/>
                <a:sym typeface="Arial"/>
              </a:defRPr>
            </a:pPr>
            <a:endParaRPr lang="en-GB" dirty="0"/>
          </a:p>
          <a:p>
            <a:pPr marL="0" indent="0" defTabSz="578351">
              <a:spcBef>
                <a:spcPts val="340"/>
              </a:spcBef>
              <a:buNone/>
              <a:defRPr sz="1300">
                <a:latin typeface="Arial"/>
                <a:ea typeface="Arial"/>
                <a:cs typeface="Arial"/>
                <a:sym typeface="Arial"/>
              </a:defRPr>
            </a:pPr>
            <a:endParaRPr lang="en-GB" dirty="0"/>
          </a:p>
          <a:p>
            <a:pPr marL="0" indent="0" defTabSz="578351">
              <a:spcBef>
                <a:spcPts val="340"/>
              </a:spcBef>
              <a:buNone/>
              <a:defRPr sz="1400">
                <a:latin typeface="Arial"/>
                <a:ea typeface="Arial"/>
                <a:cs typeface="Arial"/>
                <a:sym typeface="Arial"/>
              </a:defRPr>
            </a:pPr>
            <a:endParaRPr lang="en-GB" dirty="0"/>
          </a:p>
          <a:p>
            <a:pPr marL="0" indent="0" defTabSz="578351">
              <a:spcBef>
                <a:spcPts val="340"/>
              </a:spcBef>
              <a:buNone/>
              <a:defRPr sz="1400">
                <a:latin typeface="Arial"/>
                <a:ea typeface="Arial"/>
                <a:cs typeface="Arial"/>
                <a:sym typeface="Arial"/>
              </a:defRPr>
            </a:pPr>
            <a:endParaRPr lang="en-GB" dirty="0"/>
          </a:p>
          <a:p>
            <a:pPr marL="0" indent="0" defTabSz="578351">
              <a:spcBef>
                <a:spcPts val="204"/>
              </a:spcBef>
              <a:buNone/>
              <a:defRPr sz="1400">
                <a:latin typeface="Arial"/>
                <a:ea typeface="Arial"/>
                <a:cs typeface="Arial"/>
                <a:sym typeface="Arial"/>
              </a:defRPr>
            </a:pPr>
            <a:r>
              <a:rPr lang="en-GB" dirty="0"/>
              <a:t> </a:t>
            </a:r>
          </a:p>
          <a:p>
            <a:pPr marL="0" indent="0" defTabSz="578351">
              <a:spcBef>
                <a:spcPts val="204"/>
              </a:spcBef>
              <a:buNone/>
              <a:defRPr sz="1400">
                <a:latin typeface="Arial"/>
                <a:ea typeface="Arial"/>
                <a:cs typeface="Arial"/>
                <a:sym typeface="Arial"/>
              </a:defRPr>
            </a:pPr>
            <a:r>
              <a:rPr lang="en-GB" dirty="0"/>
              <a:t>.</a:t>
            </a:r>
          </a:p>
        </p:txBody>
      </p:sp>
    </p:spTree>
    <p:extLst>
      <p:ext uri="{BB962C8B-B14F-4D97-AF65-F5344CB8AC3E}">
        <p14:creationId xmlns:p14="http://schemas.microsoft.com/office/powerpoint/2010/main" val="19114171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3297</TotalTime>
  <Words>2040</Words>
  <Application>Microsoft Office PowerPoint</Application>
  <PresentationFormat>On-screen Show (4:3)</PresentationFormat>
  <Paragraphs>213</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 MT Lt</vt:lpstr>
      <vt:lpstr>Calibri</vt:lpstr>
      <vt:lpstr>Myriad Pro</vt:lpstr>
      <vt:lpstr>20140311PresentationUWTSDTemplate</vt:lpstr>
      <vt:lpstr>Master of Business Administration   Managing performance    </vt:lpstr>
      <vt:lpstr>Managing Team Dynamics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49</cp:revision>
  <dcterms:created xsi:type="dcterms:W3CDTF">2020-04-06T13:34:42Z</dcterms:created>
  <dcterms:modified xsi:type="dcterms:W3CDTF">2023-01-16T12:11:52Z</dcterms:modified>
</cp:coreProperties>
</file>