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153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6510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2367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2574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4850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8832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9959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4619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6338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6835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0617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38181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B1A8D-4539-4CEF-A4AD-FDB9FE8A3A9B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1AD99-7201-4795-AC9F-8E2D82012E2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289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3F451-CD79-7CF9-56C0-7BAF6F0AD4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0748D5-0A2B-1D26-BDB2-FD4F0AE6F6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62964A6-FA1E-0E8C-ED11-40731F75AA1D}"/>
              </a:ext>
            </a:extLst>
          </p:cNvPr>
          <p:cNvSpPr/>
          <p:nvPr/>
        </p:nvSpPr>
        <p:spPr>
          <a:xfrm>
            <a:off x="0" y="422873"/>
            <a:ext cx="6321295" cy="229686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b="1" dirty="0">
                <a:solidFill>
                  <a:schemeClr val="tx1"/>
                </a:solidFill>
              </a:rPr>
              <a:t>  Introduction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200" b="1" dirty="0">
                <a:solidFill>
                  <a:schemeClr val="tx1"/>
                </a:solidFill>
              </a:rPr>
              <a:t> </a:t>
            </a:r>
            <a:r>
              <a:rPr lang="en-US" sz="1200" b="1" dirty="0">
                <a:solidFill>
                  <a:schemeClr val="tx1"/>
                </a:solidFill>
              </a:rPr>
              <a:t>Knee osteoarthritis (KOA) is one of the most prevalent musculoskeletal disorders globally,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</a:rPr>
              <a:t>significantly contributing to disability, pain, and reduced quality of life (Helmly et al., 2021). Despite growing awareness, limited research has explored how occupational factors specifically contribute to KOA development.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</a:rPr>
              <a:t> Evidence highlights that repetitive movements, heavy lifting, and prolonged standing increase biomechanical stress on knee joints, accelerating degenerative changes (Woolf, 2023).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chemeClr val="tx1"/>
                </a:solidFill>
              </a:rPr>
              <a:t> Understanding these occupational risks is crucial for developing effective workplace prevention strategies, public health policies, and rehabilitation programs that promote musculoskeletal health and reduce healthcare costs.</a:t>
            </a:r>
            <a:endParaRPr lang="en-IN" sz="1200" b="1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FA6D68-4E7D-2E69-8E9A-3E3A6186B456}"/>
              </a:ext>
            </a:extLst>
          </p:cNvPr>
          <p:cNvSpPr/>
          <p:nvPr/>
        </p:nvSpPr>
        <p:spPr>
          <a:xfrm>
            <a:off x="6334540" y="580073"/>
            <a:ext cx="6453809" cy="228416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IN" sz="1200" dirty="0">
                <a:solidFill>
                  <a:schemeClr val="tx1"/>
                </a:solidFill>
              </a:rPr>
              <a:t>Prevalence </a:t>
            </a: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chemeClr val="tx1"/>
                </a:solidFill>
              </a:rPr>
              <a:t>Knee osteoarthritis is a leading cause of musculoskeletal disability worldwide (Helmly et al., 2021). </a:t>
            </a: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chemeClr val="tx1"/>
                </a:solidFill>
              </a:rPr>
              <a:t>The World Health Organization (WHO, 2023) estimates over 528 million cases globally.</a:t>
            </a: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chemeClr val="tx1"/>
                </a:solidFill>
              </a:rPr>
              <a:t> Manual workers face twice the risk compared to sedentary employees due to repetitive kneeling, lifting, and vibration exposure (UK Biobank, 2022).</a:t>
            </a: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chemeClr val="tx1"/>
                </a:solidFill>
              </a:rPr>
              <a:t>According to data from UK primary care databases, the </a:t>
            </a:r>
            <a:r>
              <a:rPr lang="en-US" sz="1200" dirty="0" err="1">
                <a:solidFill>
                  <a:schemeClr val="tx1"/>
                </a:solidFill>
              </a:rPr>
              <a:t>standardised</a:t>
            </a:r>
            <a:r>
              <a:rPr lang="en-US" sz="1200" dirty="0">
                <a:solidFill>
                  <a:schemeClr val="tx1"/>
                </a:solidFill>
              </a:rPr>
              <a:t> prevalence of clinically diagnosed osteoarthritis (any joint) was 10.7–10.8%, with the knee being the most commonly affected joint (Clinical Practice Research Datalink, 2020).</a:t>
            </a: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chemeClr val="tx1"/>
                </a:solidFill>
              </a:rPr>
              <a:t> Occupational strain, repetitive movement, and poor ergonomics accelerate joint degeneration and disability (Cross et al., 2021).</a:t>
            </a:r>
            <a:endParaRPr lang="en-IN" sz="1200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6133C1-97E8-6123-223D-6AFC143CE47C}"/>
              </a:ext>
            </a:extLst>
          </p:cNvPr>
          <p:cNvSpPr/>
          <p:nvPr/>
        </p:nvSpPr>
        <p:spPr>
          <a:xfrm>
            <a:off x="-4" y="2580609"/>
            <a:ext cx="6334545" cy="35725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400"/>
              </a:spcAft>
              <a:defRPr sz="2200" b="1">
                <a:solidFill>
                  <a:srgbClr val="004C99"/>
                </a:solidFill>
              </a:defRPr>
            </a:pPr>
            <a:endParaRPr lang="en-US" sz="1200" dirty="0"/>
          </a:p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endParaRPr lang="en-US" sz="1200" b="1" dirty="0">
              <a:solidFill>
                <a:srgbClr val="002060"/>
              </a:solidFill>
            </a:endParaRPr>
          </a:p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endParaRPr lang="en-US" sz="1200" b="1" dirty="0">
              <a:solidFill>
                <a:srgbClr val="002060"/>
              </a:solidFill>
            </a:endParaRPr>
          </a:p>
          <a:p>
            <a:pPr marL="171450" indent="-17145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rgbClr val="002060"/>
                </a:solidFill>
              </a:rPr>
              <a:t>     Research Aim</a:t>
            </a:r>
          </a:p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chemeClr val="bg1"/>
                </a:solidFill>
              </a:rPr>
              <a:t>To investigate the prevalence and contributing occupational factors of knee joint osteoarthritis among individuals engaged in physically demanding jobs.</a:t>
            </a:r>
          </a:p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rgbClr val="002060"/>
                </a:solidFill>
              </a:rPr>
              <a:t>Research Questions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What is the prevalence of knee joint osteoarthritis among individuals in physically demanding occupations compared to sedentary roles?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Which occupational activities or ergonomic factors are most strongly associated with the development of knee osteoarthritis? </a:t>
            </a:r>
          </a:p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rgbClr val="002060"/>
                </a:solidFill>
              </a:rPr>
              <a:t>Research Objectives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To assess the prevalence of knee osteoarthritis across job categories (manual </a:t>
            </a:r>
            <a:r>
              <a:rPr lang="en-US" sz="1200" dirty="0" err="1"/>
              <a:t>labour</a:t>
            </a:r>
            <a:r>
              <a:rPr lang="en-US" sz="1200" dirty="0"/>
              <a:t>, cleaning, construction, retail).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To identify occupational risk factors (e.g., heavy lifting, squatting, prolonged standing).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To compare symptoms and functional limitations between physically demanding and sedentary workers using validated tools (e.g., WOMAC, radiographic grading).</a:t>
            </a:r>
          </a:p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endParaRPr lang="en-US" dirty="0"/>
          </a:p>
          <a:p>
            <a:pPr>
              <a:spcAft>
                <a:spcPts val="800"/>
              </a:spcAft>
              <a:defRPr sz="1600"/>
            </a:pP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7D76D4-979A-FFEE-616E-79BBAF95E66A}"/>
              </a:ext>
            </a:extLst>
          </p:cNvPr>
          <p:cNvSpPr/>
          <p:nvPr/>
        </p:nvSpPr>
        <p:spPr>
          <a:xfrm>
            <a:off x="-3" y="6153185"/>
            <a:ext cx="6347788" cy="18083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rgbClr val="002060"/>
                </a:solidFill>
              </a:rPr>
              <a:t>Rationale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Physically demanding workers experience chronic knee strain with limited ergonomic support and workplace flexibility (Zeng et al., 2021).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 As occupational exposure remains a significant modifiable risk factor, this study aims to provide evidence for public health surveillance and workplace interventions (Glyn-Jones et al., 2022).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 The findings can contribute to UK occupational health policy, prevention programmes, and rehabilitation strategies for high-risk populations (Buchanan et al., 2022).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FACAEB-C12B-FFD5-9D04-41EE24F20B77}"/>
              </a:ext>
            </a:extLst>
          </p:cNvPr>
          <p:cNvSpPr/>
          <p:nvPr/>
        </p:nvSpPr>
        <p:spPr>
          <a:xfrm>
            <a:off x="0" y="7961524"/>
            <a:ext cx="6361037" cy="16396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  <a:defRPr sz="2200" b="1">
                <a:solidFill>
                  <a:srgbClr val="004C99"/>
                </a:solidFill>
              </a:defRPr>
            </a:pPr>
            <a:r>
              <a:rPr lang="en-US" sz="1200" dirty="0">
                <a:solidFill>
                  <a:srgbClr val="002060"/>
                </a:solidFill>
              </a:rPr>
              <a:t>Expected Impact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Public Health: Informs occupational surveillance and ergonomic workplace interventions.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Social Care: Supports physically impaired workers to maintain employment.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Policy: Contributes to NHS and HSE occupational health guidelines.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200" dirty="0"/>
              <a:t>Research: Lays groundwork for primary studies on KOA prevention and rehabilitation</a:t>
            </a:r>
            <a:endParaRPr lang="en-IN" sz="1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88316BB-06CB-62C7-0008-9413D28D05D8}"/>
              </a:ext>
            </a:extLst>
          </p:cNvPr>
          <p:cNvSpPr/>
          <p:nvPr/>
        </p:nvSpPr>
        <p:spPr>
          <a:xfrm>
            <a:off x="6334542" y="4672584"/>
            <a:ext cx="6480308" cy="49286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Altman, R., Asch, E., Bloch, D., Bole, G., Borenstein, D., Brandt, K., Christy, W., Cooke, T.D. &amp; Greenwald, R. (2021) The American College of Rheumatology criteria for the classification and reporting of osteoarthritis of the knee. Arthritis &amp; Rheumatism, 64(3), pp. 412–419.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Arden, N.K. &amp; Nevitt, M.C. (2021) Osteoarthritis: Epidemiology. Best Practice &amp; Research Clinical Rheumatology, 35(3), pp. 101–109.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Buchanan, W.W., Goldsmith, C.H. &amp; Campbell, E. (2022) Work-related musculoskeletal disorders: Preventive ergonomics. Journal of Occupational Health, 64(4), pp. 211–224.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Cross, M., Smith, E., Hoy, D., Nolte, S., Ackerman, I., Fransen, M., Bridgett, L., Williams, S., Guillemin, F., Hill, C.L., </a:t>
            </a:r>
            <a:r>
              <a:rPr lang="en-IN" sz="1000" dirty="0" err="1"/>
              <a:t>Laslett</a:t>
            </a:r>
            <a:r>
              <a:rPr lang="en-IN" sz="1000" dirty="0"/>
              <a:t>, L.L., Jones, G., </a:t>
            </a:r>
            <a:r>
              <a:rPr lang="en-IN" sz="1000" dirty="0" err="1"/>
              <a:t>Cicuttini</a:t>
            </a:r>
            <a:r>
              <a:rPr lang="en-IN" sz="1000" dirty="0"/>
              <a:t>, F., Osborne, R., Vos, T., Buchbinder, R., Woolf, A. &amp; March, L. (2021) The global burden of hip and knee osteoarthritis: estimates from the Global Burden of Disease 2020 study. Annals of the Rheumatic Diseases, 80(3), pp. 312–319.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 Felson, D.T., Niu, J., Yang, T. &amp; Zhang, Y. (2022) Occupational risk factors for knee osteoarthritis: Longitudinal evidence. Rheumatology International, 42(4), pp. 805–816.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Glyn-Jones, S., Palmer, A.J.R., Agricola, R., Price, A.J., Vincent, T.L., </a:t>
            </a:r>
            <a:r>
              <a:rPr lang="en-IN" sz="1000" dirty="0" err="1"/>
              <a:t>Weinans</a:t>
            </a:r>
            <a:r>
              <a:rPr lang="en-IN" sz="1000" dirty="0"/>
              <a:t>, H. &amp; Carr, A.J. (2022) Osteoarthritis: The Facts and Figures. The Lancet, 399(10235), pp. 1745–1759.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Helmly, M., Buchanan, W.W., Goldsmith, C.H., Campbell, E. &amp; </a:t>
            </a:r>
            <a:r>
              <a:rPr lang="en-IN" sz="1000" dirty="0" err="1"/>
              <a:t>Sittl</a:t>
            </a:r>
            <a:r>
              <a:rPr lang="en-IN" sz="1000" dirty="0"/>
              <a:t>, L.W. (2021) Global disability study of musculoskeletal health conditions: Osteoarthritis. Arthritis Research &amp; Therapy, 23(4), pp. 1–10.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Hunter, D.J. &amp; Bierma-Zeinstra, S. (2020) Osteoarthritis. The Lancet, 396(10264), pp. 171–183.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9. Silverwood, V., Blagojevic-Bucknall, M., Jinks, C., Jordan, J.L., Protheroe, J. &amp; Jordan, K.P. (2021) Current evidence on occupational exposure and knee osteoarthritis: A systematic review. Occupational and Environmental Medicine, 78(2), pp. 109–118.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10. Tabib, A. &amp; Saleh, S.S. (2023) Using Deep Convolutional Networks to estimate knee osteoarthritis features in plain radiographs among middle-aged and older adults in rural China: a cross-sectional study. Journal of Orthopaedic Surgery and Research, 18(2), pp. 423–435.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UK Biobank. (2022) Occupational risks and knee osteoarthritis. [Online]. Available at: https://www.ukbiobank.ac.uk (Accessed: 1 November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WHO. (2023) World Health Organization: Osteoarthritis Factsheet. [Online]. Available at: https://www.who.int/news-room/fact-sheets/detail/osteoarthritis (Accessed: 1 November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Woolf, A.D. (2023) Knee Osteoarthritis: Pathophysiology and burden. Nature Reviews Rheumatology, 19(2), pp. 65–74.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Zeng, C., Zhang, Y., Wei, J., Li, H., Yang, T., Chen, H. &amp; Lei, G. (2021) Occupational knee osteoarthritis among manual workers: A systematic review and meta-analysis. Arthritis Care &amp; Research, 73(10), pp. 1425–1432.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1000" dirty="0"/>
              <a:t>Zhang, Y. &amp; Jordan, J.M. (2022) Epidemiology of osteoarthritis. Clinics in Geriatric Medicine, 38(1), pp. 1–17.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C4E892-3442-8BC1-1595-861782F76EA3}"/>
              </a:ext>
            </a:extLst>
          </p:cNvPr>
          <p:cNvSpPr/>
          <p:nvPr/>
        </p:nvSpPr>
        <p:spPr>
          <a:xfrm>
            <a:off x="-1" y="0"/>
            <a:ext cx="12788350" cy="5800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Prevalence and Contributing Occupational Factors of Knee Osteoarthritis Among Individuals Engaged in Physically Demanding Jobs</a:t>
            </a:r>
          </a:p>
          <a:p>
            <a:pPr algn="ctr"/>
            <a:r>
              <a:rPr lang="en-US" dirty="0"/>
              <a:t>Name : </a:t>
            </a:r>
            <a:r>
              <a:rPr lang="en-US" dirty="0" err="1"/>
              <a:t>keval</a:t>
            </a:r>
            <a:r>
              <a:rPr lang="en-US" dirty="0"/>
              <a:t> </a:t>
            </a:r>
            <a:r>
              <a:rPr lang="en-US" dirty="0" err="1"/>
              <a:t>vlaundra</a:t>
            </a:r>
            <a:r>
              <a:rPr lang="en-US" dirty="0"/>
              <a:t> Student ID: 2431091   Supervisor Name : </a:t>
            </a:r>
            <a:r>
              <a:rPr lang="en-US" dirty="0" err="1"/>
              <a:t>diola</a:t>
            </a:r>
            <a:r>
              <a:rPr lang="en-US" dirty="0"/>
              <a:t> </a:t>
            </a:r>
            <a:r>
              <a:rPr lang="en-US" dirty="0" err="1"/>
              <a:t>bijhout</a:t>
            </a:r>
            <a:r>
              <a:rPr lang="en-US" dirty="0"/>
              <a:t>   Subject code : LCH7008 </a:t>
            </a:r>
            <a:endParaRPr lang="en-IN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48BBE5B-B817-5EC3-DF83-3652740C23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9294" y="2884805"/>
            <a:ext cx="3432306" cy="172332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4A6A683-4D57-9A27-F31F-3AB0968C9C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1295" y="2884802"/>
            <a:ext cx="3167262" cy="1787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363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160</TotalTime>
  <Words>1244</Words>
  <Application>Microsoft Office PowerPoint</Application>
  <PresentationFormat>A3 Paper (297x420 mm)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Sanket Makwana</dc:creator>
  <cp:lastModifiedBy>Sanket Makwana</cp:lastModifiedBy>
  <cp:revision>13</cp:revision>
  <dcterms:created xsi:type="dcterms:W3CDTF">2025-11-03T05:20:10Z</dcterms:created>
  <dcterms:modified xsi:type="dcterms:W3CDTF">2025-11-04T13:59:49Z</dcterms:modified>
</cp:coreProperties>
</file>