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9" r:id="rId1"/>
  </p:sldMasterIdLst>
  <p:sldIdLst>
    <p:sldId id="257" r:id="rId2"/>
    <p:sldId id="272" r:id="rId3"/>
    <p:sldId id="274" r:id="rId4"/>
    <p:sldId id="267" r:id="rId5"/>
    <p:sldId id="273" r:id="rId6"/>
    <p:sldId id="268" r:id="rId7"/>
    <p:sldId id="261" r:id="rId8"/>
    <p:sldId id="269" r:id="rId9"/>
    <p:sldId id="270" r:id="rId10"/>
    <p:sldId id="271" r:id="rId11"/>
    <p:sldId id="263"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14"/>
  </p:normalViewPr>
  <p:slideViewPr>
    <p:cSldViewPr snapToGrid="0" snapToObjects="1">
      <p:cViewPr varScale="1">
        <p:scale>
          <a:sx n="101" d="100"/>
          <a:sy n="101" d="100"/>
        </p:scale>
        <p:origin x="10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2879642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3706831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1710878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8CC56BF-0636-F04A-8610-D46BC2CC79C9}" type="datetimeFigureOut">
              <a:rPr lang="en-US" smtClean="0"/>
              <a:t>4/24/22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2298040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8CC56BF-0636-F04A-8610-D46BC2CC79C9}" type="datetimeFigureOut">
              <a:rPr lang="en-US" smtClean="0"/>
              <a:t>4/24/22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1390274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151030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1898563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1910768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8CC56BF-0636-F04A-8610-D46BC2CC79C9}" type="datetimeFigureOut">
              <a:rPr lang="en-US" smtClean="0"/>
              <a:t>4/24/22</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2300339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8CC56BF-0636-F04A-8610-D46BC2CC79C9}" type="datetimeFigureOut">
              <a:rPr lang="en-US" smtClean="0"/>
              <a:t>4/24/22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1945406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2648629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212645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3802888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2328179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562350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37625694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CC56BF-0636-F04A-8610-D46BC2CC79C9}" type="datetimeFigureOut">
              <a:rPr lang="en-US" smtClean="0"/>
              <a:t>4/24/22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DED252-9458-9248-9F40-14765AE493DA}" type="slidenum">
              <a:rPr lang="en-US" smtClean="0"/>
              <a:t>‹#›</a:t>
            </a:fld>
            <a:endParaRPr lang="en-US"/>
          </a:p>
        </p:txBody>
      </p:sp>
    </p:spTree>
    <p:extLst>
      <p:ext uri="{BB962C8B-B14F-4D97-AF65-F5344CB8AC3E}">
        <p14:creationId xmlns:p14="http://schemas.microsoft.com/office/powerpoint/2010/main" val="2340613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8CC56BF-0636-F04A-8610-D46BC2CC79C9}" type="datetimeFigureOut">
              <a:rPr lang="en-US" smtClean="0"/>
              <a:t>4/24/22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DDED252-9458-9248-9F40-14765AE493DA}" type="slidenum">
              <a:rPr lang="en-US" smtClean="0"/>
              <a:t>‹#›</a:t>
            </a:fld>
            <a:endParaRPr lang="en-US"/>
          </a:p>
        </p:txBody>
      </p:sp>
    </p:spTree>
    <p:extLst>
      <p:ext uri="{BB962C8B-B14F-4D97-AF65-F5344CB8AC3E}">
        <p14:creationId xmlns:p14="http://schemas.microsoft.com/office/powerpoint/2010/main" val="3205393001"/>
      </p:ext>
    </p:extLst>
  </p:cSld>
  <p:clrMap bg1="dk1" tx1="lt1" bg2="dk2" tx2="lt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 id="214748385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jstor.org/stable/20451692?seq=1" TargetMode="External"/><Relationship Id="rId3" Type="http://schemas.openxmlformats.org/officeDocument/2006/relationships/hyperlink" Target="https://www.ncbi.nlm.nih.gov/pmc/articles/PMC3136027/" TargetMode="External"/><Relationship Id="rId7" Type="http://schemas.openxmlformats.org/officeDocument/2006/relationships/hyperlink" Target="https://writingcommons.org/section/organization/conclusions/" TargetMode="External"/><Relationship Id="rId2" Type="http://schemas.openxmlformats.org/officeDocument/2006/relationships/hyperlink" Target="https://aacnjournals.org/ccnonline/article/37/4/12/3674/Writing-for-Publication-101-Why-the-Abstract-Is-So" TargetMode="External"/><Relationship Id="rId1" Type="http://schemas.openxmlformats.org/officeDocument/2006/relationships/slideLayout" Target="../slideLayouts/slideLayout2.xml"/><Relationship Id="rId6" Type="http://schemas.openxmlformats.org/officeDocument/2006/relationships/hyperlink" Target="https://www.sportsci.org/jour/9901/wghpaper.html" TargetMode="External"/><Relationship Id="rId11" Type="http://schemas.openxmlformats.org/officeDocument/2006/relationships/hyperlink" Target="https://www.ncbi.nlm.nih.gov/pmc/articles/PMC6398294/" TargetMode="External"/><Relationship Id="rId5" Type="http://schemas.openxmlformats.org/officeDocument/2006/relationships/hyperlink" Target="https://edtechbooks.org/rapidwriting/lit_rev_intro" TargetMode="External"/><Relationship Id="rId10" Type="http://schemas.openxmlformats.org/officeDocument/2006/relationships/hyperlink" Target="https://www.medicineslearningportal.org/2017/04/research-aims-and-objectives.html" TargetMode="External"/><Relationship Id="rId4" Type="http://schemas.openxmlformats.org/officeDocument/2006/relationships/hyperlink" Target="https://www.ncbi.nlm.nih.gov/pmc/articles/PMC4548571/" TargetMode="External"/><Relationship Id="rId9" Type="http://schemas.openxmlformats.org/officeDocument/2006/relationships/hyperlink" Target="https://www.sciencedirect.com/science/article/abs/pii/S10788174040011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FA652-0E32-8A40-AF22-6A8E795F22F5}"/>
              </a:ext>
            </a:extLst>
          </p:cNvPr>
          <p:cNvSpPr>
            <a:spLocks noGrp="1"/>
          </p:cNvSpPr>
          <p:nvPr>
            <p:ph type="title"/>
          </p:nvPr>
        </p:nvSpPr>
        <p:spPr>
          <a:xfrm>
            <a:off x="838200" y="365125"/>
            <a:ext cx="10515600" cy="1343359"/>
          </a:xfrm>
        </p:spPr>
        <p:txBody>
          <a:bodyPr>
            <a:normAutofit fontScale="90000"/>
          </a:bodyPr>
          <a:lstStyle/>
          <a:p>
            <a:r>
              <a:rPr lang="en-US" dirty="0"/>
              <a:t>Introduction to Research Skills in Care (BMHP4013)</a:t>
            </a:r>
          </a:p>
        </p:txBody>
      </p:sp>
      <p:sp>
        <p:nvSpPr>
          <p:cNvPr id="3" name="Content Placeholder 2">
            <a:extLst>
              <a:ext uri="{FF2B5EF4-FFF2-40B4-BE49-F238E27FC236}">
                <a16:creationId xmlns:a16="http://schemas.microsoft.com/office/drawing/2014/main" id="{F0287FC4-78FA-7243-B74A-E69E604E6DBB}"/>
              </a:ext>
            </a:extLst>
          </p:cNvPr>
          <p:cNvSpPr>
            <a:spLocks noGrp="1"/>
          </p:cNvSpPr>
          <p:nvPr>
            <p:ph idx="1"/>
          </p:nvPr>
        </p:nvSpPr>
        <p:spPr/>
        <p:txBody>
          <a:bodyPr/>
          <a:lstStyle/>
          <a:p>
            <a:endParaRPr lang="en-US" dirty="0"/>
          </a:p>
          <a:p>
            <a:pPr marL="0" indent="0">
              <a:buNone/>
            </a:pPr>
            <a:r>
              <a:rPr lang="en-US" dirty="0"/>
              <a:t>                  Rachael France</a:t>
            </a:r>
          </a:p>
          <a:p>
            <a:endParaRPr lang="en-US" dirty="0"/>
          </a:p>
          <a:p>
            <a:pPr marL="0" indent="0">
              <a:buNone/>
            </a:pPr>
            <a:r>
              <a:rPr lang="en-US" dirty="0"/>
              <a:t>    Name - Lisanework Mulualem</a:t>
            </a:r>
          </a:p>
          <a:p>
            <a:pPr marL="0" indent="0">
              <a:buNone/>
            </a:pPr>
            <a:r>
              <a:rPr lang="en-US" dirty="0"/>
              <a:t>    Student number – 2117459</a:t>
            </a:r>
          </a:p>
          <a:p>
            <a:pPr marL="0" indent="0">
              <a:buNone/>
            </a:pPr>
            <a:endParaRPr lang="en-US" dirty="0"/>
          </a:p>
          <a:p>
            <a:pPr marL="0" indent="0">
              <a:buNone/>
            </a:pPr>
            <a:r>
              <a:rPr lang="en-US" dirty="0"/>
              <a:t>     </a:t>
            </a:r>
          </a:p>
          <a:p>
            <a:pPr marL="0" indent="0">
              <a:buNone/>
            </a:pPr>
            <a:r>
              <a:rPr lang="en-US" dirty="0"/>
              <a:t>                           Date - 03/05/2022</a:t>
            </a:r>
          </a:p>
        </p:txBody>
      </p:sp>
    </p:spTree>
    <p:extLst>
      <p:ext uri="{BB962C8B-B14F-4D97-AF65-F5344CB8AC3E}">
        <p14:creationId xmlns:p14="http://schemas.microsoft.com/office/powerpoint/2010/main" val="39993837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942C7-9F4C-7244-87D6-304ED9407C0E}"/>
              </a:ext>
            </a:extLst>
          </p:cNvPr>
          <p:cNvSpPr>
            <a:spLocks noGrp="1"/>
          </p:cNvSpPr>
          <p:nvPr>
            <p:ph type="title"/>
          </p:nvPr>
        </p:nvSpPr>
        <p:spPr>
          <a:xfrm>
            <a:off x="806195" y="804672"/>
            <a:ext cx="3521359" cy="5248656"/>
          </a:xfrm>
        </p:spPr>
        <p:txBody>
          <a:bodyPr anchor="ctr">
            <a:normAutofit/>
          </a:bodyPr>
          <a:lstStyle/>
          <a:p>
            <a:pPr algn="ctr"/>
            <a:r>
              <a:rPr lang="en-US" dirty="0"/>
              <a:t>Objects</a:t>
            </a:r>
            <a:endParaRPr lang="en-US"/>
          </a:p>
        </p:txBody>
      </p:sp>
      <p:sp>
        <p:nvSpPr>
          <p:cNvPr id="3" name="Content Placeholder 2">
            <a:extLst>
              <a:ext uri="{FF2B5EF4-FFF2-40B4-BE49-F238E27FC236}">
                <a16:creationId xmlns:a16="http://schemas.microsoft.com/office/drawing/2014/main" id="{484F13E2-1F3E-5544-B935-4EF41008E625}"/>
              </a:ext>
            </a:extLst>
          </p:cNvPr>
          <p:cNvSpPr>
            <a:spLocks noGrp="1"/>
          </p:cNvSpPr>
          <p:nvPr>
            <p:ph idx="1"/>
          </p:nvPr>
        </p:nvSpPr>
        <p:spPr>
          <a:xfrm>
            <a:off x="4975861" y="804671"/>
            <a:ext cx="6399930" cy="5248657"/>
          </a:xfrm>
        </p:spPr>
        <p:txBody>
          <a:bodyPr anchor="ctr">
            <a:normAutofit/>
          </a:bodyPr>
          <a:lstStyle/>
          <a:p>
            <a:r>
              <a:rPr lang="en-US"/>
              <a:t>Introduction</a:t>
            </a:r>
          </a:p>
          <a:p>
            <a:r>
              <a:rPr lang="en-US"/>
              <a:t>Title</a:t>
            </a:r>
          </a:p>
          <a:p>
            <a:r>
              <a:rPr lang="en-US"/>
              <a:t>Abstract</a:t>
            </a:r>
          </a:p>
          <a:p>
            <a:r>
              <a:rPr lang="en-US"/>
              <a:t>Background </a:t>
            </a:r>
          </a:p>
          <a:p>
            <a:r>
              <a:rPr lang="en-US"/>
              <a:t>Literature review </a:t>
            </a:r>
          </a:p>
          <a:p>
            <a:r>
              <a:rPr lang="en-US"/>
              <a:t>Aim</a:t>
            </a:r>
          </a:p>
          <a:p>
            <a:r>
              <a:rPr lang="en-US"/>
              <a:t>Result</a:t>
            </a:r>
          </a:p>
          <a:p>
            <a:r>
              <a:rPr lang="en-US"/>
              <a:t>Discussion</a:t>
            </a:r>
          </a:p>
          <a:p>
            <a:r>
              <a:rPr lang="en-US"/>
              <a:t>Conclusion</a:t>
            </a:r>
          </a:p>
          <a:p>
            <a:endParaRPr lang="en-US"/>
          </a:p>
          <a:p>
            <a:endParaRPr lang="en-US" dirty="0"/>
          </a:p>
        </p:txBody>
      </p:sp>
    </p:spTree>
    <p:extLst>
      <p:ext uri="{BB962C8B-B14F-4D97-AF65-F5344CB8AC3E}">
        <p14:creationId xmlns:p14="http://schemas.microsoft.com/office/powerpoint/2010/main" val="438037205"/>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6"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EECE3941-81E9-F648-B882-EABF307FCD4C}"/>
              </a:ext>
            </a:extLst>
          </p:cNvPr>
          <p:cNvSpPr>
            <a:spLocks noGrp="1"/>
          </p:cNvSpPr>
          <p:nvPr>
            <p:ph type="title"/>
          </p:nvPr>
        </p:nvSpPr>
        <p:spPr>
          <a:xfrm>
            <a:off x="1103312" y="452718"/>
            <a:ext cx="8947522" cy="1400530"/>
          </a:xfrm>
        </p:spPr>
        <p:txBody>
          <a:bodyPr anchor="ctr">
            <a:normAutofit/>
          </a:bodyPr>
          <a:lstStyle/>
          <a:p>
            <a:r>
              <a:rPr lang="en-US">
                <a:solidFill>
                  <a:srgbClr val="FFFFFF"/>
                </a:solidFill>
              </a:rPr>
              <a:t>Introduction</a:t>
            </a:r>
          </a:p>
        </p:txBody>
      </p:sp>
      <p:sp>
        <p:nvSpPr>
          <p:cNvPr id="3" name="Content Placeholder 2">
            <a:extLst>
              <a:ext uri="{FF2B5EF4-FFF2-40B4-BE49-F238E27FC236}">
                <a16:creationId xmlns:a16="http://schemas.microsoft.com/office/drawing/2014/main" id="{2A5E3658-933D-E845-8386-74A5265B0F9A}"/>
              </a:ext>
            </a:extLst>
          </p:cNvPr>
          <p:cNvSpPr>
            <a:spLocks noGrp="1"/>
          </p:cNvSpPr>
          <p:nvPr>
            <p:ph idx="1"/>
          </p:nvPr>
        </p:nvSpPr>
        <p:spPr>
          <a:xfrm>
            <a:off x="1103312" y="2763520"/>
            <a:ext cx="8946541" cy="3484879"/>
          </a:xfrm>
        </p:spPr>
        <p:txBody>
          <a:bodyPr>
            <a:normAutofit/>
          </a:bodyPr>
          <a:lstStyle/>
          <a:p>
            <a:r>
              <a:rPr lang="en-US" dirty="0"/>
              <a:t>The purpose of this paper is to critique the article, In this article, “Dying in a Nursing Home: Treatable Symptom Burden and its Link to Modifiable Features of Work Context” published in the June 2015, written by Estabrook’s et al. It presents several reasons like why symptom burden increases at the end of life, and the importance of high-quality treatment at the end-of-life aids in the relief of pain and other potentially distressing symptoms.</a:t>
            </a:r>
          </a:p>
        </p:txBody>
      </p:sp>
    </p:spTree>
    <p:extLst>
      <p:ext uri="{BB962C8B-B14F-4D97-AF65-F5344CB8AC3E}">
        <p14:creationId xmlns:p14="http://schemas.microsoft.com/office/powerpoint/2010/main" val="755430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59353-3A06-414D-A273-F4EA692D8160}"/>
              </a:ext>
            </a:extLst>
          </p:cNvPr>
          <p:cNvSpPr>
            <a:spLocks noGrp="1"/>
          </p:cNvSpPr>
          <p:nvPr>
            <p:ph type="title"/>
          </p:nvPr>
        </p:nvSpPr>
        <p:spPr/>
        <p:txBody>
          <a:bodyPr/>
          <a:lstStyle/>
          <a:p>
            <a:r>
              <a:rPr lang="en-US" dirty="0"/>
              <a:t>Title</a:t>
            </a:r>
          </a:p>
        </p:txBody>
      </p:sp>
      <p:sp>
        <p:nvSpPr>
          <p:cNvPr id="3" name="Content Placeholder 2">
            <a:extLst>
              <a:ext uri="{FF2B5EF4-FFF2-40B4-BE49-F238E27FC236}">
                <a16:creationId xmlns:a16="http://schemas.microsoft.com/office/drawing/2014/main" id="{97A78C47-71B4-954B-B1D4-15773582F232}"/>
              </a:ext>
            </a:extLst>
          </p:cNvPr>
          <p:cNvSpPr>
            <a:spLocks noGrp="1"/>
          </p:cNvSpPr>
          <p:nvPr>
            <p:ph idx="1"/>
          </p:nvPr>
        </p:nvSpPr>
        <p:spPr/>
        <p:txBody>
          <a:bodyPr>
            <a:normAutofit/>
          </a:bodyPr>
          <a:lstStyle/>
          <a:p>
            <a:r>
              <a:rPr lang="en-US" dirty="0"/>
              <a:t>Tullu, M. (2019) States that the title is an important approach to draw potential readers' attention to the post, therefore it should be as accurate, useful, and complete as possible.</a:t>
            </a:r>
          </a:p>
          <a:p>
            <a:r>
              <a:rPr lang="en-US" dirty="0"/>
              <a:t>The title of Estabrook’s et al. (2015) research paper has provided a thorough overview of the entire research article, stating “Dying in a Nursing Home: Treatable Symptom Burden and its Link to Modifiable Features of Work Context”. The title grabs the reader's attention and piques their interest. </a:t>
            </a:r>
          </a:p>
          <a:p>
            <a:r>
              <a:rPr lang="en-US" dirty="0"/>
              <a:t>This study was funded by a Canadian Institutes of Health Research.</a:t>
            </a:r>
          </a:p>
          <a:p>
            <a:endParaRPr lang="en-US" dirty="0"/>
          </a:p>
        </p:txBody>
      </p:sp>
    </p:spTree>
    <p:extLst>
      <p:ext uri="{BB962C8B-B14F-4D97-AF65-F5344CB8AC3E}">
        <p14:creationId xmlns:p14="http://schemas.microsoft.com/office/powerpoint/2010/main" val="28922007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7DC1D-F637-CB41-A5E4-69D0B3B94BB7}"/>
              </a:ext>
            </a:extLst>
          </p:cNvPr>
          <p:cNvSpPr>
            <a:spLocks noGrp="1"/>
          </p:cNvSpPr>
          <p:nvPr>
            <p:ph type="title"/>
          </p:nvPr>
        </p:nvSpPr>
        <p:spPr/>
        <p:txBody>
          <a:bodyPr/>
          <a:lstStyle/>
          <a:p>
            <a:r>
              <a:rPr lang="en-US" dirty="0"/>
              <a:t>Abstract</a:t>
            </a:r>
          </a:p>
        </p:txBody>
      </p:sp>
      <p:sp>
        <p:nvSpPr>
          <p:cNvPr id="3" name="Content Placeholder 2">
            <a:extLst>
              <a:ext uri="{FF2B5EF4-FFF2-40B4-BE49-F238E27FC236}">
                <a16:creationId xmlns:a16="http://schemas.microsoft.com/office/drawing/2014/main" id="{BE727630-E806-2045-A3E0-22E67779F087}"/>
              </a:ext>
            </a:extLst>
          </p:cNvPr>
          <p:cNvSpPr>
            <a:spLocks noGrp="1"/>
          </p:cNvSpPr>
          <p:nvPr>
            <p:ph idx="1"/>
          </p:nvPr>
        </p:nvSpPr>
        <p:spPr/>
        <p:txBody>
          <a:bodyPr>
            <a:normAutofit/>
          </a:bodyPr>
          <a:lstStyle/>
          <a:p>
            <a:r>
              <a:rPr lang="en-US" dirty="0"/>
              <a:t>Alspach et al. (2017) explain that effective abstracts contain enough information for readers to quickly classify the paper as relevant (or not) to their clinical or research interests. The abstract Estabrook’s et al. (2015) paper is  major points of the study are </a:t>
            </a:r>
            <a:r>
              <a:rPr lang="en-GB" dirty="0"/>
              <a:t>summarised</a:t>
            </a:r>
            <a:r>
              <a:rPr lang="en-US" dirty="0"/>
              <a:t> in the abstract in a clear and straightforward way.</a:t>
            </a:r>
          </a:p>
        </p:txBody>
      </p:sp>
    </p:spTree>
    <p:extLst>
      <p:ext uri="{BB962C8B-B14F-4D97-AF65-F5344CB8AC3E}">
        <p14:creationId xmlns:p14="http://schemas.microsoft.com/office/powerpoint/2010/main" val="241810968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3280-494C-EF47-AAB2-3A707F52723C}"/>
              </a:ext>
            </a:extLst>
          </p:cNvPr>
          <p:cNvSpPr>
            <a:spLocks noGrp="1"/>
          </p:cNvSpPr>
          <p:nvPr>
            <p:ph type="title"/>
          </p:nvPr>
        </p:nvSpPr>
        <p:spPr/>
        <p:txBody>
          <a:bodyPr/>
          <a:lstStyle/>
          <a:p>
            <a:r>
              <a:rPr lang="en-US" dirty="0"/>
              <a:t>Background</a:t>
            </a:r>
          </a:p>
        </p:txBody>
      </p:sp>
      <p:sp>
        <p:nvSpPr>
          <p:cNvPr id="3" name="Content Placeholder 2">
            <a:extLst>
              <a:ext uri="{FF2B5EF4-FFF2-40B4-BE49-F238E27FC236}">
                <a16:creationId xmlns:a16="http://schemas.microsoft.com/office/drawing/2014/main" id="{6EB45F86-528C-E344-A324-8CED33458E4A}"/>
              </a:ext>
            </a:extLst>
          </p:cNvPr>
          <p:cNvSpPr>
            <a:spLocks noGrp="1"/>
          </p:cNvSpPr>
          <p:nvPr>
            <p:ph idx="1"/>
          </p:nvPr>
        </p:nvSpPr>
        <p:spPr/>
        <p:txBody>
          <a:bodyPr/>
          <a:lstStyle/>
          <a:p>
            <a:r>
              <a:rPr lang="en-US" dirty="0"/>
              <a:t>Hopkins, W. (1999) suggest that background information is vital because it helps the reader understand why the research was conducted. Andrade, C. (2011) argue that a research paper's background is crucial. It establishes the research's context and goals. Estabrook’s et al.(2015) have not provide a background part on the paper.</a:t>
            </a:r>
          </a:p>
        </p:txBody>
      </p:sp>
    </p:spTree>
    <p:extLst>
      <p:ext uri="{BB962C8B-B14F-4D97-AF65-F5344CB8AC3E}">
        <p14:creationId xmlns:p14="http://schemas.microsoft.com/office/powerpoint/2010/main" val="203360531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1D807-5EF9-2944-9E9E-9194CE0527A7}"/>
              </a:ext>
            </a:extLst>
          </p:cNvPr>
          <p:cNvSpPr>
            <a:spLocks noGrp="1"/>
          </p:cNvSpPr>
          <p:nvPr>
            <p:ph type="title"/>
          </p:nvPr>
        </p:nvSpPr>
        <p:spPr/>
        <p:txBody>
          <a:bodyPr/>
          <a:lstStyle/>
          <a:p>
            <a:r>
              <a:rPr lang="en-GB" dirty="0"/>
              <a:t>Literature review</a:t>
            </a:r>
            <a:endParaRPr lang="en-US" dirty="0"/>
          </a:p>
        </p:txBody>
      </p:sp>
      <p:sp>
        <p:nvSpPr>
          <p:cNvPr id="3" name="Content Placeholder 2">
            <a:extLst>
              <a:ext uri="{FF2B5EF4-FFF2-40B4-BE49-F238E27FC236}">
                <a16:creationId xmlns:a16="http://schemas.microsoft.com/office/drawing/2014/main" id="{2DF1C2C7-E544-EE4C-9617-96E3AD7EA351}"/>
              </a:ext>
            </a:extLst>
          </p:cNvPr>
          <p:cNvSpPr>
            <a:spLocks noGrp="1"/>
          </p:cNvSpPr>
          <p:nvPr>
            <p:ph idx="1"/>
          </p:nvPr>
        </p:nvSpPr>
        <p:spPr/>
        <p:txBody>
          <a:bodyPr/>
          <a:lstStyle/>
          <a:p>
            <a:r>
              <a:rPr lang="en-US" dirty="0"/>
              <a:t>According to</a:t>
            </a:r>
            <a:r>
              <a:rPr lang="en-GB" b="1" dirty="0"/>
              <a:t> </a:t>
            </a:r>
            <a:r>
              <a:rPr lang="en-GB" dirty="0"/>
              <a:t>Knopf</a:t>
            </a:r>
            <a:r>
              <a:rPr lang="en-US" dirty="0"/>
              <a:t>, J. (2006) Literature reviews are a standard element of all dissertations, regardless of subject or field. they serve as a foundation for all other types of study or academic activity.</a:t>
            </a:r>
            <a:r>
              <a:rPr lang="en-GB" dirty="0"/>
              <a:t> Frederiksen et al. (2022)</a:t>
            </a:r>
            <a:r>
              <a:rPr lang="en-US" dirty="0"/>
              <a:t> explain that the purpose of a literature review is to show that the research is relevant. Furthermore, the readers may research the literature of many fields to gain a more profound interpretation and comprehension of their issue. However, Estabrook's et al. (2015) journal article does not provide any literature review on the paper. therefor, the reader cannot systematically explore the research or </a:t>
            </a:r>
            <a:r>
              <a:rPr lang="en-GB" dirty="0"/>
              <a:t>analyse</a:t>
            </a:r>
            <a:r>
              <a:rPr lang="en-US" dirty="0"/>
              <a:t> it.</a:t>
            </a:r>
          </a:p>
        </p:txBody>
      </p:sp>
    </p:spTree>
    <p:extLst>
      <p:ext uri="{BB962C8B-B14F-4D97-AF65-F5344CB8AC3E}">
        <p14:creationId xmlns:p14="http://schemas.microsoft.com/office/powerpoint/2010/main" val="1593160278"/>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F7021-23AD-3046-98F0-81C65216A6CF}"/>
              </a:ext>
            </a:extLst>
          </p:cNvPr>
          <p:cNvSpPr>
            <a:spLocks noGrp="1"/>
          </p:cNvSpPr>
          <p:nvPr>
            <p:ph type="title"/>
          </p:nvPr>
        </p:nvSpPr>
        <p:spPr/>
        <p:txBody>
          <a:bodyPr/>
          <a:lstStyle/>
          <a:p>
            <a:r>
              <a:rPr lang="en-US" dirty="0"/>
              <a:t>Aim</a:t>
            </a:r>
          </a:p>
        </p:txBody>
      </p:sp>
      <p:sp>
        <p:nvSpPr>
          <p:cNvPr id="3" name="Content Placeholder 2">
            <a:extLst>
              <a:ext uri="{FF2B5EF4-FFF2-40B4-BE49-F238E27FC236}">
                <a16:creationId xmlns:a16="http://schemas.microsoft.com/office/drawing/2014/main" id="{C2C83FFC-88DC-DA47-8ACD-5B343D97AEE1}"/>
              </a:ext>
            </a:extLst>
          </p:cNvPr>
          <p:cNvSpPr>
            <a:spLocks noGrp="1"/>
          </p:cNvSpPr>
          <p:nvPr>
            <p:ph idx="1"/>
          </p:nvPr>
        </p:nvSpPr>
        <p:spPr/>
        <p:txBody>
          <a:bodyPr/>
          <a:lstStyle/>
          <a:p>
            <a:r>
              <a:rPr lang="en-US" dirty="0"/>
              <a:t>According to Medicines learning portal (2021) The research project and the huge, crucial question that motivates it are linked by well-designed aims. Andrade, C. (2011) argue that a research aim defines the research report's purpose or goal; it </a:t>
            </a:r>
            <a:r>
              <a:rPr lang="en-GB" dirty="0"/>
              <a:t>summarises</a:t>
            </a:r>
            <a:r>
              <a:rPr lang="en-US" dirty="0"/>
              <a:t> in a single statement what you expect to accomplish at the end of the project. However, Estabrook’s et al. (2015) There is no aim in this article.</a:t>
            </a:r>
          </a:p>
        </p:txBody>
      </p:sp>
    </p:spTree>
    <p:extLst>
      <p:ext uri="{BB962C8B-B14F-4D97-AF65-F5344CB8AC3E}">
        <p14:creationId xmlns:p14="http://schemas.microsoft.com/office/powerpoint/2010/main" val="4261940757"/>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40BDC-AE4E-9640-A3BE-1E0DBF6C85BF}"/>
              </a:ext>
            </a:extLst>
          </p:cNvPr>
          <p:cNvSpPr>
            <a:spLocks noGrp="1"/>
          </p:cNvSpPr>
          <p:nvPr>
            <p:ph type="title"/>
          </p:nvPr>
        </p:nvSpPr>
        <p:spPr/>
        <p:txBody>
          <a:bodyPr/>
          <a:lstStyle/>
          <a:p>
            <a:r>
              <a:rPr lang="en-US" dirty="0"/>
              <a:t>Result</a:t>
            </a:r>
          </a:p>
        </p:txBody>
      </p:sp>
      <p:sp>
        <p:nvSpPr>
          <p:cNvPr id="3" name="Content Placeholder 2">
            <a:extLst>
              <a:ext uri="{FF2B5EF4-FFF2-40B4-BE49-F238E27FC236}">
                <a16:creationId xmlns:a16="http://schemas.microsoft.com/office/drawing/2014/main" id="{9B1DDD41-ABA0-6444-A87F-D90907B841A5}"/>
              </a:ext>
            </a:extLst>
          </p:cNvPr>
          <p:cNvSpPr>
            <a:spLocks noGrp="1"/>
          </p:cNvSpPr>
          <p:nvPr>
            <p:ph idx="1"/>
          </p:nvPr>
        </p:nvSpPr>
        <p:spPr/>
        <p:txBody>
          <a:bodyPr/>
          <a:lstStyle/>
          <a:p>
            <a:r>
              <a:rPr lang="en-US" dirty="0"/>
              <a:t>Estabrook’s et al. (2015) </a:t>
            </a:r>
            <a:r>
              <a:rPr lang="en-GB" dirty="0"/>
              <a:t>The researchers used  graphs to present their findings which can summarize and enhance the presentation of the result.</a:t>
            </a:r>
            <a:r>
              <a:rPr lang="en-US" dirty="0"/>
              <a:t>Atan, A. and Tuncel, A. (2013) says that the 'Results' part of a research paper is likely the most crucial. In essence, the results give an answer to the question.</a:t>
            </a:r>
            <a:r>
              <a:rPr lang="en-GB" dirty="0"/>
              <a:t> </a:t>
            </a:r>
            <a:endParaRPr lang="en-US" dirty="0"/>
          </a:p>
        </p:txBody>
      </p:sp>
    </p:spTree>
    <p:extLst>
      <p:ext uri="{BB962C8B-B14F-4D97-AF65-F5344CB8AC3E}">
        <p14:creationId xmlns:p14="http://schemas.microsoft.com/office/powerpoint/2010/main" val="246656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24F58-42A4-1C41-8E56-A96CA425E69E}"/>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15353630-6DDF-8244-A59C-684488818292}"/>
              </a:ext>
            </a:extLst>
          </p:cNvPr>
          <p:cNvSpPr>
            <a:spLocks noGrp="1"/>
          </p:cNvSpPr>
          <p:nvPr>
            <p:ph idx="1"/>
          </p:nvPr>
        </p:nvSpPr>
        <p:spPr/>
        <p:txBody>
          <a:bodyPr/>
          <a:lstStyle/>
          <a:p>
            <a:r>
              <a:rPr lang="en-US" dirty="0"/>
              <a:t>Each theme in discussed sequentially </a:t>
            </a:r>
            <a:r>
              <a:rPr lang="en-GB" dirty="0"/>
              <a:t>which reflects the result of the study and explore reasons with ample reference to the literature. Moreover, it adequately addresses the study focus. Although minimal, differences of opinion are accounted for and discussed in an unbiased manner, which indicates it is a balanced discussion (Marshall 2005)</a:t>
            </a:r>
          </a:p>
          <a:p>
            <a:endParaRPr lang="en-US" dirty="0"/>
          </a:p>
        </p:txBody>
      </p:sp>
    </p:spTree>
    <p:extLst>
      <p:ext uri="{BB962C8B-B14F-4D97-AF65-F5344CB8AC3E}">
        <p14:creationId xmlns:p14="http://schemas.microsoft.com/office/powerpoint/2010/main" val="40353458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F6E3-0C1D-4D41-8C44-9EC6DFE6180B}"/>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29415C25-1112-2047-AFE0-DCA55A944DFA}"/>
              </a:ext>
            </a:extLst>
          </p:cNvPr>
          <p:cNvSpPr>
            <a:spLocks noGrp="1"/>
          </p:cNvSpPr>
          <p:nvPr>
            <p:ph idx="1"/>
          </p:nvPr>
        </p:nvSpPr>
        <p:spPr/>
        <p:txBody>
          <a:bodyPr/>
          <a:lstStyle/>
          <a:p>
            <a:r>
              <a:rPr lang="en-US" dirty="0"/>
              <a:t>Janechec, J. (2021) state that the conclusion provides an opportunity to discuss the relevance and implications of the findings. Overall, the article is well-written and delivers an essential topic. The conclusion gives the reader closure while also reminding them of the paper’s contents and value.</a:t>
            </a:r>
          </a:p>
          <a:p>
            <a:endParaRPr lang="en-US" dirty="0"/>
          </a:p>
        </p:txBody>
      </p:sp>
    </p:spTree>
    <p:extLst>
      <p:ext uri="{BB962C8B-B14F-4D97-AF65-F5344CB8AC3E}">
        <p14:creationId xmlns:p14="http://schemas.microsoft.com/office/powerpoint/2010/main" val="847394922"/>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825CF-69F1-534A-9D9D-0081473D459E}"/>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31329B0D-D931-8142-88B6-A4EB779FC4C5}"/>
              </a:ext>
            </a:extLst>
          </p:cNvPr>
          <p:cNvSpPr>
            <a:spLocks noGrp="1"/>
          </p:cNvSpPr>
          <p:nvPr>
            <p:ph idx="1"/>
          </p:nvPr>
        </p:nvSpPr>
        <p:spPr>
          <a:xfrm>
            <a:off x="165100" y="1422400"/>
            <a:ext cx="11442700" cy="4754563"/>
          </a:xfrm>
        </p:spPr>
        <p:txBody>
          <a:bodyPr>
            <a:normAutofit fontScale="85000" lnSpcReduction="20000"/>
          </a:bodyPr>
          <a:lstStyle/>
          <a:p>
            <a:r>
              <a:rPr lang="en-GB" sz="1700" dirty="0"/>
              <a:t>Alspach et al (2017) </a:t>
            </a:r>
            <a:r>
              <a:rPr lang="en-GB" sz="1700" i="1" dirty="0"/>
              <a:t>Writing for Publication 101: Why the Abstract Is So Important, vol. 37(4), pp.12-15 </a:t>
            </a:r>
            <a:r>
              <a:rPr lang="en-GB" sz="1700" dirty="0"/>
              <a:t>Available at: </a:t>
            </a:r>
            <a:r>
              <a:rPr lang="en-GB" sz="1700" dirty="0">
                <a:hlinkClick r:id="rId2"/>
              </a:rPr>
              <a:t>https://aacnjournals.org/ccnonline/article/37/4/12/3674/Writing-for-Publication-101-Why-the-Abstract-Is-So</a:t>
            </a:r>
            <a:r>
              <a:rPr lang="en-GB" sz="1700" dirty="0"/>
              <a:t> (Accessed 17 April)</a:t>
            </a:r>
            <a:endParaRPr lang="en-US" sz="1700" dirty="0"/>
          </a:p>
          <a:p>
            <a:r>
              <a:rPr lang="en-US" sz="1700" dirty="0"/>
              <a:t>Andrade, C. (2011) </a:t>
            </a:r>
            <a:r>
              <a:rPr lang="en-GB" sz="1700" i="1" dirty="0"/>
              <a:t>How to write a good abstract for a scientific paper or conference presentation, vol. 53(2), pp.172-175 </a:t>
            </a:r>
            <a:r>
              <a:rPr lang="en-GB" sz="1700" dirty="0"/>
              <a:t>Available at: </a:t>
            </a:r>
            <a:r>
              <a:rPr lang="en-GB" sz="1700" dirty="0">
                <a:hlinkClick r:id="rId3"/>
              </a:rPr>
              <a:t>https://www.ncbi.nlm.nih.gov/pmc/articles/PMC3136027/</a:t>
            </a:r>
            <a:r>
              <a:rPr lang="en-GB" sz="1700" dirty="0"/>
              <a:t> (Accessed 19 April)</a:t>
            </a:r>
            <a:endParaRPr lang="en-US" sz="1700" dirty="0"/>
          </a:p>
          <a:p>
            <a:r>
              <a:rPr lang="en-US" sz="1700" dirty="0"/>
              <a:t>Atan, A. and Tuncel, A. (2013</a:t>
            </a:r>
            <a:r>
              <a:rPr lang="en-US" sz="1700" i="1" dirty="0"/>
              <a:t>) </a:t>
            </a:r>
            <a:r>
              <a:rPr lang="en-GB" sz="1700" i="1" dirty="0"/>
              <a:t>How to clearly articulate results and construct tables and figures in a scientific paper? vol.39(1) pp.16-19</a:t>
            </a:r>
            <a:r>
              <a:rPr lang="en-GB" sz="1700" dirty="0"/>
              <a:t> Available at: </a:t>
            </a:r>
            <a:r>
              <a:rPr lang="en-GB" sz="1700" dirty="0">
                <a:hlinkClick r:id="rId4"/>
              </a:rPr>
              <a:t>https://www.ncbi.nlm.nih.gov/pmc/articles/PMC4548571/</a:t>
            </a:r>
            <a:r>
              <a:rPr lang="en-GB" sz="1700" dirty="0"/>
              <a:t> (Accessed 19 April)</a:t>
            </a:r>
          </a:p>
          <a:p>
            <a:r>
              <a:rPr lang="en-GB" sz="1700" dirty="0"/>
              <a:t>Frederiksen et al. (2022) </a:t>
            </a:r>
            <a:r>
              <a:rPr lang="en-GB" sz="1700" i="1" dirty="0"/>
              <a:t>introduction to literature review,</a:t>
            </a:r>
            <a:r>
              <a:rPr lang="en-GB" sz="1700" dirty="0"/>
              <a:t> Available at: </a:t>
            </a:r>
            <a:r>
              <a:rPr lang="en-GB" sz="1700" dirty="0">
                <a:hlinkClick r:id="rId5"/>
              </a:rPr>
              <a:t>https://edtechbooks.org/rapidwriting/lit_rev_intro</a:t>
            </a:r>
            <a:r>
              <a:rPr lang="en-GB" sz="1700" dirty="0"/>
              <a:t> (Accessed 19 April)</a:t>
            </a:r>
          </a:p>
          <a:p>
            <a:r>
              <a:rPr lang="en-GB" sz="1700" dirty="0"/>
              <a:t>Hopkins, W. (1999</a:t>
            </a:r>
            <a:r>
              <a:rPr lang="en-GB" sz="1700" i="1" dirty="0"/>
              <a:t>) HOW TO WRITE A RESEARCH PAPER,</a:t>
            </a:r>
            <a:r>
              <a:rPr lang="en-GB" sz="1700" dirty="0"/>
              <a:t> Available at</a:t>
            </a:r>
            <a:r>
              <a:rPr lang="en-GB" sz="1700" b="1" dirty="0"/>
              <a:t>: </a:t>
            </a:r>
            <a:r>
              <a:rPr lang="en-GB" sz="1700" dirty="0">
                <a:hlinkClick r:id="rId6"/>
              </a:rPr>
              <a:t>https://www.sportsci.org/jour/9901/wghpaper.html</a:t>
            </a:r>
            <a:r>
              <a:rPr lang="en-GB" sz="1700" dirty="0"/>
              <a:t> </a:t>
            </a:r>
            <a:r>
              <a:rPr lang="en-GB" sz="1700" b="1" dirty="0"/>
              <a:t> </a:t>
            </a:r>
            <a:r>
              <a:rPr lang="en-GB" sz="1700" dirty="0"/>
              <a:t>(Accessed 18 April)</a:t>
            </a:r>
          </a:p>
          <a:p>
            <a:r>
              <a:rPr lang="en-US" sz="1800" dirty="0"/>
              <a:t>Janechec, J. (2021) </a:t>
            </a:r>
            <a:r>
              <a:rPr lang="en-GB" sz="2100" i="1" dirty="0"/>
              <a:t>Compelling Conclusions, Available at: </a:t>
            </a:r>
            <a:r>
              <a:rPr lang="en-GB" sz="2100" i="1" dirty="0">
                <a:hlinkClick r:id="rId7"/>
              </a:rPr>
              <a:t>https://writingcommons.org/section/organization/conclusions/</a:t>
            </a:r>
            <a:r>
              <a:rPr lang="en-GB" sz="2100" i="1" dirty="0"/>
              <a:t> (Accessed 19 April)</a:t>
            </a:r>
            <a:endParaRPr lang="en-GB" sz="1700" dirty="0"/>
          </a:p>
          <a:p>
            <a:r>
              <a:rPr lang="en-GB" sz="1700" dirty="0"/>
              <a:t>Knopf, J. (2006) </a:t>
            </a:r>
            <a:r>
              <a:rPr lang="en-GB" sz="1700" i="1" dirty="0"/>
              <a:t>Doing a literature review, vol, 39(1) pp.127-132</a:t>
            </a:r>
            <a:r>
              <a:rPr lang="en-GB" sz="1700" dirty="0"/>
              <a:t> Available at: </a:t>
            </a:r>
            <a:r>
              <a:rPr lang="en-GB" sz="1700" dirty="0">
                <a:hlinkClick r:id="rId8"/>
              </a:rPr>
              <a:t>https://www.jstor.org/stable/20451692?seq=1</a:t>
            </a:r>
            <a:r>
              <a:rPr lang="en-GB" sz="1700" b="1" dirty="0"/>
              <a:t> </a:t>
            </a:r>
            <a:r>
              <a:rPr lang="en-GB" sz="1700" dirty="0"/>
              <a:t>(Accessed 20 April) </a:t>
            </a:r>
            <a:endParaRPr lang="en-US" sz="1700" dirty="0"/>
          </a:p>
          <a:p>
            <a:pPr fontAlgn="base"/>
            <a:r>
              <a:rPr lang="en-GB" sz="1700" dirty="0"/>
              <a:t>Marshall, G. (2005) </a:t>
            </a:r>
            <a:r>
              <a:rPr lang="en-GB" sz="1700" i="1" dirty="0"/>
              <a:t>Critiquing a research article, vol, 11(1) pp. 55-59 </a:t>
            </a:r>
            <a:r>
              <a:rPr lang="en-GB" sz="1700" dirty="0"/>
              <a:t>Available at: </a:t>
            </a:r>
            <a:r>
              <a:rPr lang="en-GB" sz="1700" dirty="0">
                <a:hlinkClick r:id="rId9"/>
              </a:rPr>
              <a:t>https://www.sciencedirect.com/science/article/abs/pii/S1078817404001191</a:t>
            </a:r>
            <a:r>
              <a:rPr lang="en-GB" sz="1700" dirty="0"/>
              <a:t> (Accessed 19 April)</a:t>
            </a:r>
          </a:p>
          <a:p>
            <a:pPr fontAlgn="base"/>
            <a:r>
              <a:rPr lang="en-US" sz="1700" dirty="0"/>
              <a:t>Medicines learning portal (2021)</a:t>
            </a:r>
            <a:r>
              <a:rPr lang="en-US" sz="1700" i="1" dirty="0"/>
              <a:t> Research: Aims and object, </a:t>
            </a:r>
            <a:r>
              <a:rPr lang="en-US" sz="1700" dirty="0"/>
              <a:t>Available at: </a:t>
            </a:r>
            <a:r>
              <a:rPr lang="en-US" sz="1700" dirty="0">
                <a:hlinkClick r:id="rId10"/>
              </a:rPr>
              <a:t>https://www.medicineslearningportal.org/2017/04/research-aims-and-objectives.html</a:t>
            </a:r>
            <a:r>
              <a:rPr lang="en-US" sz="1700" dirty="0"/>
              <a:t> (Accessed 19 April) </a:t>
            </a:r>
          </a:p>
          <a:p>
            <a:pPr fontAlgn="base"/>
            <a:r>
              <a:rPr lang="en-US" sz="1700" dirty="0"/>
              <a:t>Tullu, M. (2019) </a:t>
            </a:r>
            <a:r>
              <a:rPr lang="en-GB" sz="1700" i="1" dirty="0"/>
              <a:t>Writing the title and abstract for a research paper: Being concise, precise, and meticulous is the key, vol, 13(1), pp.12-17 </a:t>
            </a:r>
            <a:r>
              <a:rPr lang="en-GB" sz="1700" dirty="0"/>
              <a:t> Available at: </a:t>
            </a:r>
            <a:r>
              <a:rPr lang="en-GB" sz="1700" dirty="0">
                <a:hlinkClick r:id="rId11"/>
              </a:rPr>
              <a:t>https://www.ncbi.nlm.nih.gov/pmc/articles/PMC6398294/</a:t>
            </a:r>
            <a:r>
              <a:rPr lang="en-GB" sz="1700" dirty="0"/>
              <a:t> (Accessed 17 April)</a:t>
            </a:r>
            <a:endParaRPr lang="en-US" sz="1700" dirty="0"/>
          </a:p>
          <a:p>
            <a:pPr fontAlgn="base"/>
            <a:endParaRPr lang="en-US" sz="1700" dirty="0"/>
          </a:p>
          <a:p>
            <a:pPr fontAlgn="base"/>
            <a:endParaRPr lang="en-US" sz="1400" dirty="0"/>
          </a:p>
          <a:p>
            <a:pPr fontAlgn="base"/>
            <a:endParaRPr lang="en-US" sz="1400" dirty="0"/>
          </a:p>
          <a:p>
            <a:pPr fontAlgn="base"/>
            <a:endParaRPr lang="en-US" dirty="0"/>
          </a:p>
        </p:txBody>
      </p:sp>
    </p:spTree>
    <p:extLst>
      <p:ext uri="{BB962C8B-B14F-4D97-AF65-F5344CB8AC3E}">
        <p14:creationId xmlns:p14="http://schemas.microsoft.com/office/powerpoint/2010/main" val="1003788879"/>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{BA1D4A03-404C-2B4E-B5AA-AA60E481AE15}tf10001062</Template>
  <TotalTime>14019</TotalTime>
  <Words>1184</Words>
  <Application>Microsoft Macintosh PowerPoint</Application>
  <PresentationFormat>Widescreen</PresentationFormat>
  <Paragraphs>52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Introduction to Research Skills in Care (BMHP4013)</vt:lpstr>
      <vt:lpstr>Objects</vt:lpstr>
      <vt:lpstr>Introduction</vt:lpstr>
      <vt:lpstr>Title</vt:lpstr>
      <vt:lpstr>Abstract</vt:lpstr>
      <vt:lpstr>Background</vt:lpstr>
      <vt:lpstr>Literature review</vt:lpstr>
      <vt:lpstr>Aim</vt:lpstr>
      <vt:lpstr>Result</vt:lpstr>
      <vt:lpstr>Discussion</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Content Page</dc:title>
  <dc:creator>Lisanework Mulualem (2117459)</dc:creator>
  <cp:lastModifiedBy>Lisanework Mulualem (2117459)</cp:lastModifiedBy>
  <cp:revision>2</cp:revision>
  <dcterms:created xsi:type="dcterms:W3CDTF">2022-04-22T19:18:35Z</dcterms:created>
  <dcterms:modified xsi:type="dcterms:W3CDTF">2022-05-04T09:07:43Z</dcterms:modified>
</cp:coreProperties>
</file>