
<file path=[Content_Types].xml><?xml version="1.0" encoding="utf-8"?>
<Types xmlns="http://schemas.openxmlformats.org/package/2006/content-types">
  <Default Extension="png" ContentType="image/png"/>
  <Default Extension="jpg&amp;ehk=tHTKyEbmKFs0YPvXhI" ContentType="image/jpeg"/>
  <Default Extension="jpeg" ContentType="image/jpeg"/>
  <Default Extension="rels" ContentType="application/vnd.openxmlformats-package.relationships+xml"/>
  <Default Extension="xml" ContentType="application/xml"/>
  <Default Extension="jpg" ContentType="image/jpeg"/>
  <Default Extension="wmv" ContentType="video/x-ms-wmv"/>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7"/>
  </p:notesMasterIdLst>
  <p:handoutMasterIdLst>
    <p:handoutMasterId r:id="rId28"/>
  </p:handout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7" r:id="rId24"/>
    <p:sldId id="275" r:id="rId25"/>
    <p:sldId id="276" r:id="rId2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0040" autoAdjust="0"/>
  </p:normalViewPr>
  <p:slideViewPr>
    <p:cSldViewPr>
      <p:cViewPr varScale="1">
        <p:scale>
          <a:sx n="69" d="100"/>
          <a:sy n="69" d="100"/>
        </p:scale>
        <p:origin x="1194" y="72"/>
      </p:cViewPr>
      <p:guideLst>
        <p:guide orient="horz" pos="2160"/>
        <p:guide pos="2880"/>
      </p:guideLst>
    </p:cSldViewPr>
  </p:slideViewPr>
  <p:notesTextViewPr>
    <p:cViewPr>
      <p:scale>
        <a:sx n="1" d="1"/>
        <a:sy n="1" d="1"/>
      </p:scale>
      <p:origin x="0" y="0"/>
    </p:cViewPr>
  </p:notesTextViewPr>
  <p:notesViewPr>
    <p:cSldViewPr>
      <p:cViewPr varScale="1">
        <p:scale>
          <a:sx n="83" d="100"/>
          <a:sy n="83" d="100"/>
        </p:scale>
        <p:origin x="-2166"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notesMaster" Target="notesMasters/notesMaster1.xml"/><Relationship Id="rId30"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aul Tinkler" userId="bcebf29c-73c2-433d-80d2-6bad896374bf" providerId="ADAL" clId="{24EB236E-732B-473A-B526-C03A46358FDE}"/>
    <pc:docChg chg="undo custSel addSld modSld">
      <pc:chgData name="Paul Tinkler" userId="bcebf29c-73c2-433d-80d2-6bad896374bf" providerId="ADAL" clId="{24EB236E-732B-473A-B526-C03A46358FDE}" dt="2017-12-29T14:17:07.307" v="2913" actId="12"/>
      <pc:docMkLst>
        <pc:docMk/>
      </pc:docMkLst>
      <pc:sldChg chg="modSp">
        <pc:chgData name="Paul Tinkler" userId="bcebf29c-73c2-433d-80d2-6bad896374bf" providerId="ADAL" clId="{24EB236E-732B-473A-B526-C03A46358FDE}" dt="2017-12-29T14:17:07.307" v="2913" actId="12"/>
        <pc:sldMkLst>
          <pc:docMk/>
          <pc:sldMk cId="1947463288" sldId="257"/>
        </pc:sldMkLst>
        <pc:spChg chg="mod">
          <ac:chgData name="Paul Tinkler" userId="bcebf29c-73c2-433d-80d2-6bad896374bf" providerId="ADAL" clId="{24EB236E-732B-473A-B526-C03A46358FDE}" dt="2017-12-29T14:17:07.307" v="2913" actId="12"/>
          <ac:spMkLst>
            <pc:docMk/>
            <pc:sldMk cId="1947463288" sldId="257"/>
            <ac:spMk id="3" creationId="{00000000-0000-0000-0000-000000000000}"/>
          </ac:spMkLst>
        </pc:spChg>
      </pc:sldChg>
      <pc:sldChg chg="modNotesTx">
        <pc:chgData name="Paul Tinkler" userId="bcebf29c-73c2-433d-80d2-6bad896374bf" providerId="ADAL" clId="{24EB236E-732B-473A-B526-C03A46358FDE}" dt="2017-12-29T13:41:23.679" v="2384" actId="20577"/>
        <pc:sldMkLst>
          <pc:docMk/>
          <pc:sldMk cId="1999999154" sldId="260"/>
        </pc:sldMkLst>
      </pc:sldChg>
      <pc:sldChg chg="modSp">
        <pc:chgData name="Paul Tinkler" userId="bcebf29c-73c2-433d-80d2-6bad896374bf" providerId="ADAL" clId="{24EB236E-732B-473A-B526-C03A46358FDE}" dt="2017-12-28T23:40:41.210" v="1" actId="6549"/>
        <pc:sldMkLst>
          <pc:docMk/>
          <pc:sldMk cId="2764600232" sldId="262"/>
        </pc:sldMkLst>
        <pc:spChg chg="mod">
          <ac:chgData name="Paul Tinkler" userId="bcebf29c-73c2-433d-80d2-6bad896374bf" providerId="ADAL" clId="{24EB236E-732B-473A-B526-C03A46358FDE}" dt="2017-12-28T23:40:41.210" v="1" actId="6549"/>
          <ac:spMkLst>
            <pc:docMk/>
            <pc:sldMk cId="2764600232" sldId="262"/>
            <ac:spMk id="3" creationId="{031CD701-5E5A-43A2-B1F3-F75619066000}"/>
          </ac:spMkLst>
        </pc:spChg>
      </pc:sldChg>
      <pc:sldChg chg="modSp">
        <pc:chgData name="Paul Tinkler" userId="bcebf29c-73c2-433d-80d2-6bad896374bf" providerId="ADAL" clId="{24EB236E-732B-473A-B526-C03A46358FDE}" dt="2017-12-28T23:41:25.945" v="4" actId="114"/>
        <pc:sldMkLst>
          <pc:docMk/>
          <pc:sldMk cId="1891698397" sldId="266"/>
        </pc:sldMkLst>
        <pc:spChg chg="mod">
          <ac:chgData name="Paul Tinkler" userId="bcebf29c-73c2-433d-80d2-6bad896374bf" providerId="ADAL" clId="{24EB236E-732B-473A-B526-C03A46358FDE}" dt="2017-12-28T23:41:25.945" v="4" actId="114"/>
          <ac:spMkLst>
            <pc:docMk/>
            <pc:sldMk cId="1891698397" sldId="266"/>
            <ac:spMk id="3" creationId="{0DDB56CB-98E4-4641-A50F-78523EFB74B5}"/>
          </ac:spMkLst>
        </pc:spChg>
      </pc:sldChg>
      <pc:sldChg chg="modNotesTx">
        <pc:chgData name="Paul Tinkler" userId="bcebf29c-73c2-433d-80d2-6bad896374bf" providerId="ADAL" clId="{24EB236E-732B-473A-B526-C03A46358FDE}" dt="2017-12-29T13:42:20.237" v="2386" actId="114"/>
        <pc:sldMkLst>
          <pc:docMk/>
          <pc:sldMk cId="1190424051" sldId="269"/>
        </pc:sldMkLst>
      </pc:sldChg>
      <pc:sldChg chg="modNotesTx">
        <pc:chgData name="Paul Tinkler" userId="bcebf29c-73c2-433d-80d2-6bad896374bf" providerId="ADAL" clId="{24EB236E-732B-473A-B526-C03A46358FDE}" dt="2017-12-28T23:45:17.527" v="436" actId="313"/>
        <pc:sldMkLst>
          <pc:docMk/>
          <pc:sldMk cId="2407481560" sldId="271"/>
        </pc:sldMkLst>
      </pc:sldChg>
      <pc:sldChg chg="modNotesTx">
        <pc:chgData name="Paul Tinkler" userId="bcebf29c-73c2-433d-80d2-6bad896374bf" providerId="ADAL" clId="{24EB236E-732B-473A-B526-C03A46358FDE}" dt="2017-12-29T13:43:09.396" v="2425" actId="20577"/>
        <pc:sldMkLst>
          <pc:docMk/>
          <pc:sldMk cId="3815500473" sldId="272"/>
        </pc:sldMkLst>
      </pc:sldChg>
      <pc:sldChg chg="modSp modNotesTx">
        <pc:chgData name="Paul Tinkler" userId="bcebf29c-73c2-433d-80d2-6bad896374bf" providerId="ADAL" clId="{24EB236E-732B-473A-B526-C03A46358FDE}" dt="2017-12-29T13:44:07.876" v="2473" actId="115"/>
        <pc:sldMkLst>
          <pc:docMk/>
          <pc:sldMk cId="3500462085" sldId="273"/>
        </pc:sldMkLst>
        <pc:spChg chg="mod">
          <ac:chgData name="Paul Tinkler" userId="bcebf29c-73c2-433d-80d2-6bad896374bf" providerId="ADAL" clId="{24EB236E-732B-473A-B526-C03A46358FDE}" dt="2017-12-29T13:43:52.132" v="2470" actId="20577"/>
          <ac:spMkLst>
            <pc:docMk/>
            <pc:sldMk cId="3500462085" sldId="273"/>
            <ac:spMk id="3" creationId="{F5C3744D-184E-4A8F-B70D-32D8D5827237}"/>
          </ac:spMkLst>
        </pc:spChg>
      </pc:sldChg>
      <pc:sldChg chg="modNotesTx">
        <pc:chgData name="Paul Tinkler" userId="bcebf29c-73c2-433d-80d2-6bad896374bf" providerId="ADAL" clId="{24EB236E-732B-473A-B526-C03A46358FDE}" dt="2017-12-29T13:40:14.883" v="2232" actId="20577"/>
        <pc:sldMkLst>
          <pc:docMk/>
          <pc:sldMk cId="19904708" sldId="274"/>
        </pc:sldMkLst>
      </pc:sldChg>
      <pc:sldChg chg="addSp delSp modSp add">
        <pc:chgData name="Paul Tinkler" userId="bcebf29c-73c2-433d-80d2-6bad896374bf" providerId="ADAL" clId="{24EB236E-732B-473A-B526-C03A46358FDE}" dt="2017-12-29T14:16:22.385" v="2909" actId="114"/>
        <pc:sldMkLst>
          <pc:docMk/>
          <pc:sldMk cId="3214722461" sldId="277"/>
        </pc:sldMkLst>
        <pc:spChg chg="mod">
          <ac:chgData name="Paul Tinkler" userId="bcebf29c-73c2-433d-80d2-6bad896374bf" providerId="ADAL" clId="{24EB236E-732B-473A-B526-C03A46358FDE}" dt="2017-12-29T13:49:44.190" v="2860" actId="1076"/>
          <ac:spMkLst>
            <pc:docMk/>
            <pc:sldMk cId="3214722461" sldId="277"/>
            <ac:spMk id="2" creationId="{84719D36-D1A7-473E-86DB-8EDA13432B19}"/>
          </ac:spMkLst>
        </pc:spChg>
        <pc:spChg chg="mod">
          <ac:chgData name="Paul Tinkler" userId="bcebf29c-73c2-433d-80d2-6bad896374bf" providerId="ADAL" clId="{24EB236E-732B-473A-B526-C03A46358FDE}" dt="2017-12-29T14:16:22.385" v="2909" actId="114"/>
          <ac:spMkLst>
            <pc:docMk/>
            <pc:sldMk cId="3214722461" sldId="277"/>
            <ac:spMk id="3" creationId="{87AABF2F-CE41-44BC-AAD7-9DE65A3CBE2F}"/>
          </ac:spMkLst>
        </pc:spChg>
        <pc:spChg chg="add del mod">
          <ac:chgData name="Paul Tinkler" userId="bcebf29c-73c2-433d-80d2-6bad896374bf" providerId="ADAL" clId="{24EB236E-732B-473A-B526-C03A46358FDE}" dt="2017-12-29T13:48:14.339" v="2853" actId="478"/>
          <ac:spMkLst>
            <pc:docMk/>
            <pc:sldMk cId="3214722461" sldId="277"/>
            <ac:spMk id="6" creationId="{7F8EB1FA-3895-44D4-8955-453EE6FA167A}"/>
          </ac:spMkLst>
        </pc:spChg>
        <pc:picChg chg="add mod ord">
          <ac:chgData name="Paul Tinkler" userId="bcebf29c-73c2-433d-80d2-6bad896374bf" providerId="ADAL" clId="{24EB236E-732B-473A-B526-C03A46358FDE}" dt="2017-12-29T14:15:40.990" v="2901" actId="1076"/>
          <ac:picMkLst>
            <pc:docMk/>
            <pc:sldMk cId="3214722461" sldId="277"/>
            <ac:picMk id="5" creationId="{8B4C0279-4959-41C8-AF19-6894D520E7C3}"/>
          </ac:picMkLst>
        </pc:pic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6D292DE-8B7A-4254-AA83-74C1F4DD4AF0}" type="datetimeFigureOut">
              <a:rPr lang="en-GB" smtClean="0"/>
              <a:t>29/12/2017</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3C3D8D3-17FF-4C88-A759-00DBF3A84646}" type="slidenum">
              <a:rPr lang="en-GB" smtClean="0"/>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E64D82A-4F0D-48DC-A29D-3FDD5FF404E5}" type="datetimeFigureOut">
              <a:rPr lang="en-GB" smtClean="0"/>
              <a:t>29/12/2017</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0EEACC9-36CA-4170-B814-D2326227168E}" type="slidenum">
              <a:rPr lang="en-GB" smtClean="0"/>
              <a:t>‹#›</a:t>
            </a:fld>
            <a:endParaRPr lang="en-GB"/>
          </a:p>
        </p:txBody>
      </p:sp>
    </p:spTree>
    <p:extLst>
      <p:ext uri="{BB962C8B-B14F-4D97-AF65-F5344CB8AC3E}">
        <p14:creationId xmlns:p14="http://schemas.microsoft.com/office/powerpoint/2010/main" val="15852749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Set the context for the model but the explanations are on the following slides.</a:t>
            </a:r>
          </a:p>
          <a:p>
            <a:endParaRPr lang="en-GB" dirty="0"/>
          </a:p>
          <a:p>
            <a:r>
              <a:rPr lang="en-GB" dirty="0"/>
              <a:t>Has anyone seen this model before?  Do they understand the terminology?</a:t>
            </a:r>
          </a:p>
        </p:txBody>
      </p:sp>
      <p:sp>
        <p:nvSpPr>
          <p:cNvPr id="4" name="Slide Number Placeholder 3"/>
          <p:cNvSpPr>
            <a:spLocks noGrp="1"/>
          </p:cNvSpPr>
          <p:nvPr>
            <p:ph type="sldNum" sz="quarter" idx="10"/>
          </p:nvPr>
        </p:nvSpPr>
        <p:spPr/>
        <p:txBody>
          <a:bodyPr/>
          <a:lstStyle/>
          <a:p>
            <a:fld id="{90EEACC9-36CA-4170-B814-D2326227168E}" type="slidenum">
              <a:rPr lang="en-GB" smtClean="0"/>
              <a:t>5</a:t>
            </a:fld>
            <a:endParaRPr lang="en-GB"/>
          </a:p>
        </p:txBody>
      </p:sp>
    </p:spTree>
    <p:extLst>
      <p:ext uri="{BB962C8B-B14F-4D97-AF65-F5344CB8AC3E}">
        <p14:creationId xmlns:p14="http://schemas.microsoft.com/office/powerpoint/2010/main" val="230775811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phase is sometimes called ‘</a:t>
            </a:r>
            <a:r>
              <a:rPr lang="en-GB" b="1" i="1" dirty="0"/>
              <a:t>Mourning</a:t>
            </a:r>
            <a:r>
              <a:rPr lang="en-GB" dirty="0"/>
              <a:t>’, as there is a feeling of loss, and things may never be like this again.  </a:t>
            </a:r>
          </a:p>
        </p:txBody>
      </p:sp>
      <p:sp>
        <p:nvSpPr>
          <p:cNvPr id="4" name="Slide Number Placeholder 3"/>
          <p:cNvSpPr>
            <a:spLocks noGrp="1"/>
          </p:cNvSpPr>
          <p:nvPr>
            <p:ph type="sldNum" sz="quarter" idx="10"/>
          </p:nvPr>
        </p:nvSpPr>
        <p:spPr/>
        <p:txBody>
          <a:bodyPr/>
          <a:lstStyle/>
          <a:p>
            <a:fld id="{90EEACC9-36CA-4170-B814-D2326227168E}" type="slidenum">
              <a:rPr lang="en-GB" smtClean="0"/>
              <a:t>14</a:t>
            </a:fld>
            <a:endParaRPr lang="en-GB"/>
          </a:p>
        </p:txBody>
      </p:sp>
    </p:spTree>
    <p:extLst>
      <p:ext uri="{BB962C8B-B14F-4D97-AF65-F5344CB8AC3E}">
        <p14:creationId xmlns:p14="http://schemas.microsoft.com/office/powerpoint/2010/main" val="365438648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Lead a discussion on the implications of the model being represented as a cycle.  Will it always be a natural, smooth progression?  Or might teams go back and forth between states?  What could cause this?  What could help move the team forward in a smooth(</a:t>
            </a:r>
            <a:r>
              <a:rPr lang="en-GB" dirty="0" err="1"/>
              <a:t>ish</a:t>
            </a:r>
            <a:r>
              <a:rPr lang="en-GB" dirty="0"/>
              <a:t>) transition?  What is the role of the Team Leader?  The quality of the Team Leader will affect this transition – for good or bad!</a:t>
            </a:r>
          </a:p>
        </p:txBody>
      </p:sp>
      <p:sp>
        <p:nvSpPr>
          <p:cNvPr id="4" name="Slide Number Placeholder 3"/>
          <p:cNvSpPr>
            <a:spLocks noGrp="1"/>
          </p:cNvSpPr>
          <p:nvPr>
            <p:ph type="sldNum" sz="quarter" idx="10"/>
          </p:nvPr>
        </p:nvSpPr>
        <p:spPr/>
        <p:txBody>
          <a:bodyPr/>
          <a:lstStyle/>
          <a:p>
            <a:fld id="{90EEACC9-36CA-4170-B814-D2326227168E}" type="slidenum">
              <a:rPr lang="en-GB" smtClean="0"/>
              <a:t>16</a:t>
            </a:fld>
            <a:endParaRPr lang="en-GB"/>
          </a:p>
        </p:txBody>
      </p:sp>
    </p:spTree>
    <p:extLst>
      <p:ext uri="{BB962C8B-B14F-4D97-AF65-F5344CB8AC3E}">
        <p14:creationId xmlns:p14="http://schemas.microsoft.com/office/powerpoint/2010/main" val="13456470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https://www.youtube.com/watch?v=hEJaz3sinEs     This is the URL for the video on YouTube – you can access it via the internet.</a:t>
            </a:r>
          </a:p>
          <a:p>
            <a:r>
              <a:rPr lang="en-GB" dirty="0">
                <a:solidFill>
                  <a:schemeClr val="tx2"/>
                </a:solidFill>
              </a:rPr>
              <a:t>There are a range of learning points to come out of this tremendous extract, that illustrate the stages of Team formation.  Ask the students to watch and listen closely – make notes, record key observations, jot down questions…..be prepared to work in their syndicates after the clip ends, to capture key points.</a:t>
            </a:r>
          </a:p>
          <a:p>
            <a:endParaRPr lang="en-GB" dirty="0">
              <a:solidFill>
                <a:schemeClr val="tx2"/>
              </a:solidFill>
            </a:endParaRPr>
          </a:p>
          <a:p>
            <a:r>
              <a:rPr lang="en-GB" dirty="0">
                <a:solidFill>
                  <a:schemeClr val="tx2"/>
                </a:solidFill>
              </a:rPr>
              <a:t>They should focus on the following:</a:t>
            </a:r>
          </a:p>
          <a:p>
            <a:endParaRPr lang="en-GB" dirty="0">
              <a:solidFill>
                <a:schemeClr val="tx2"/>
              </a:solidFill>
            </a:endParaRPr>
          </a:p>
          <a:p>
            <a:pPr marL="171450" indent="-171450">
              <a:buFont typeface="Arial" panose="020B0604020202020204" pitchFamily="34" charset="0"/>
              <a:buChar char="•"/>
            </a:pPr>
            <a:r>
              <a:rPr lang="en-GB" b="1" i="1" dirty="0"/>
              <a:t>What stage/s did they see represented?</a:t>
            </a:r>
          </a:p>
          <a:p>
            <a:pPr marL="171450" indent="-171450">
              <a:buFont typeface="Arial" panose="020B0604020202020204" pitchFamily="34" charset="0"/>
              <a:buChar char="•"/>
            </a:pPr>
            <a:r>
              <a:rPr lang="en-GB" b="1" i="1" dirty="0"/>
              <a:t>What evidence was there?  They need to supply this in support of their conclusions/opinions.</a:t>
            </a:r>
          </a:p>
          <a:p>
            <a:pPr marL="171450" indent="-171450">
              <a:buFont typeface="Arial" panose="020B0604020202020204" pitchFamily="34" charset="0"/>
              <a:buChar char="•"/>
            </a:pPr>
            <a:r>
              <a:rPr lang="en-GB" b="1" i="1" dirty="0"/>
              <a:t>How easy/difficult is it to spot the stage/s?</a:t>
            </a:r>
          </a:p>
          <a:p>
            <a:pPr marL="171450" indent="-171450">
              <a:buFont typeface="Arial" panose="020B0604020202020204" pitchFamily="34" charset="0"/>
              <a:buChar char="•"/>
            </a:pPr>
            <a:r>
              <a:rPr lang="en-GB" b="1" i="1" dirty="0"/>
              <a:t>What role does leadership play?  When?</a:t>
            </a:r>
          </a:p>
          <a:p>
            <a:endParaRPr lang="en-GB" dirty="0">
              <a:solidFill>
                <a:schemeClr val="tx2"/>
              </a:solidFill>
            </a:endParaRPr>
          </a:p>
          <a:p>
            <a:r>
              <a:rPr lang="en-GB" dirty="0">
                <a:solidFill>
                  <a:schemeClr val="tx2"/>
                </a:solidFill>
              </a:rPr>
              <a:t>These questions are also on the next slide as they do their syndicate activity.</a:t>
            </a:r>
          </a:p>
        </p:txBody>
      </p:sp>
      <p:sp>
        <p:nvSpPr>
          <p:cNvPr id="4" name="Slide Number Placeholder 3"/>
          <p:cNvSpPr>
            <a:spLocks noGrp="1"/>
          </p:cNvSpPr>
          <p:nvPr>
            <p:ph type="sldNum" sz="quarter" idx="10"/>
          </p:nvPr>
        </p:nvSpPr>
        <p:spPr/>
        <p:txBody>
          <a:bodyPr/>
          <a:lstStyle/>
          <a:p>
            <a:fld id="{90EEACC9-36CA-4170-B814-D2326227168E}" type="slidenum">
              <a:rPr lang="en-GB" smtClean="0"/>
              <a:t>17</a:t>
            </a:fld>
            <a:endParaRPr lang="en-GB"/>
          </a:p>
        </p:txBody>
      </p:sp>
    </p:spTree>
    <p:extLst>
      <p:ext uri="{BB962C8B-B14F-4D97-AF65-F5344CB8AC3E}">
        <p14:creationId xmlns:p14="http://schemas.microsoft.com/office/powerpoint/2010/main" val="9159721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Draw out the learning points.  </a:t>
            </a:r>
            <a:r>
              <a:rPr lang="en-GB" b="1" i="1" u="sng" dirty="0"/>
              <a:t>Challenge opinions by asking for evidence – “where in the clip was that point illustrated?”</a:t>
            </a:r>
          </a:p>
          <a:p>
            <a:endParaRPr lang="en-GB" dirty="0"/>
          </a:p>
          <a:p>
            <a:r>
              <a:rPr lang="en-GB" dirty="0"/>
              <a:t>Teams actually move back and for between stages…….when did the new Quarterback arrive?  What happened when he had to take over at the vital stage of the key match?  How did the team react?  At first they were disappointed at losing their starting Quarterback, but the new guy demonstrated leadership qualities – he was confident AND he took on the big bruiser on the opposite team…..and floored him!  This helped the team move swiftly back to ‘performing’.</a:t>
            </a:r>
          </a:p>
          <a:p>
            <a:endParaRPr lang="en-GB" dirty="0"/>
          </a:p>
          <a:p>
            <a:r>
              <a:rPr lang="en-GB" dirty="0"/>
              <a:t>This illustrates the importance of Leadership – from the new Quarterback but also from the Coach who put him into the game….and built up his confidence!</a:t>
            </a:r>
          </a:p>
        </p:txBody>
      </p:sp>
      <p:sp>
        <p:nvSpPr>
          <p:cNvPr id="4" name="Slide Number Placeholder 3"/>
          <p:cNvSpPr>
            <a:spLocks noGrp="1"/>
          </p:cNvSpPr>
          <p:nvPr>
            <p:ph type="sldNum" sz="quarter" idx="10"/>
          </p:nvPr>
        </p:nvSpPr>
        <p:spPr/>
        <p:txBody>
          <a:bodyPr/>
          <a:lstStyle/>
          <a:p>
            <a:fld id="{90EEACC9-36CA-4170-B814-D2326227168E}" type="slidenum">
              <a:rPr lang="en-GB" smtClean="0"/>
              <a:t>18</a:t>
            </a:fld>
            <a:endParaRPr lang="en-GB"/>
          </a:p>
        </p:txBody>
      </p:sp>
    </p:spTree>
    <p:extLst>
      <p:ext uri="{BB962C8B-B14F-4D97-AF65-F5344CB8AC3E}">
        <p14:creationId xmlns:p14="http://schemas.microsoft.com/office/powerpoint/2010/main" val="6225811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Discuss similarities and differences between these models….what do they like/dislike about them?  Why?</a:t>
            </a:r>
          </a:p>
          <a:p>
            <a:endParaRPr lang="en-GB" dirty="0"/>
          </a:p>
          <a:p>
            <a:r>
              <a:rPr lang="en-GB" dirty="0"/>
              <a:t>Does any model reflect their own experiences better than the others?  Or are they all equally valid.</a:t>
            </a:r>
          </a:p>
          <a:p>
            <a:endParaRPr lang="en-GB" dirty="0"/>
          </a:p>
          <a:p>
            <a:r>
              <a:rPr lang="en-GB" dirty="0"/>
              <a:t>The point is that all these theorists recognise that a team just not just deliver exceptional results immediately upon formation….it takes work, effort and time.</a:t>
            </a:r>
          </a:p>
        </p:txBody>
      </p:sp>
      <p:sp>
        <p:nvSpPr>
          <p:cNvPr id="4" name="Slide Number Placeholder 3"/>
          <p:cNvSpPr>
            <a:spLocks noGrp="1"/>
          </p:cNvSpPr>
          <p:nvPr>
            <p:ph type="sldNum" sz="quarter" idx="10"/>
          </p:nvPr>
        </p:nvSpPr>
        <p:spPr/>
        <p:txBody>
          <a:bodyPr/>
          <a:lstStyle/>
          <a:p>
            <a:fld id="{90EEACC9-36CA-4170-B814-D2326227168E}" type="slidenum">
              <a:rPr lang="en-GB" smtClean="0"/>
              <a:t>19</a:t>
            </a:fld>
            <a:endParaRPr lang="en-GB"/>
          </a:p>
        </p:txBody>
      </p:sp>
    </p:spTree>
    <p:extLst>
      <p:ext uri="{BB962C8B-B14F-4D97-AF65-F5344CB8AC3E}">
        <p14:creationId xmlns:p14="http://schemas.microsoft.com/office/powerpoint/2010/main" val="32096048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0EEACC9-36CA-4170-B814-D2326227168E}" type="slidenum">
              <a:rPr lang="en-GB" smtClean="0"/>
              <a:t>20</a:t>
            </a:fld>
            <a:endParaRPr lang="en-GB"/>
          </a:p>
        </p:txBody>
      </p:sp>
    </p:spTree>
    <p:extLst>
      <p:ext uri="{BB962C8B-B14F-4D97-AF65-F5344CB8AC3E}">
        <p14:creationId xmlns:p14="http://schemas.microsoft.com/office/powerpoint/2010/main" val="315585834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t>29/12/2017</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29/12/2017</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29/12/2017</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29/12/2017</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29/12/2017</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29/12/2017</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29/12/2017</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29/12/2017</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29/12/2017</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29/12/2017</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29/12/2017</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29/12/2017</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s://acc.dau.mil/CommunityBrowser.aspx?id=294584"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mv"/><Relationship Id="rId1" Type="http://schemas.microsoft.com/office/2007/relationships/media" Target="../media/media1.wmv"/><Relationship Id="rId5" Type="http://schemas.openxmlformats.org/officeDocument/2006/relationships/image" Target="../media/image5.png"/><Relationship Id="rId4" Type="http://schemas.openxmlformats.org/officeDocument/2006/relationships/notesSlide" Target="../notesSlides/notesSlide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6.jpg&amp;ehk=tHTKyEbmKFs0YPvXhI"/><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hyperlink" Target="http://ttoes.wordpress.com/2012/01/" TargetMode="Externa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GB" altLang="en-US" b="1" dirty="0">
                <a:effectLst>
                  <a:outerShdw blurRad="38100" dist="38100" dir="2700000" algn="tl">
                    <a:srgbClr val="000000">
                      <a:alpha val="43137"/>
                    </a:srgbClr>
                  </a:outerShdw>
                </a:effectLst>
              </a:rPr>
              <a:t>CertHE Skills for the Workplace</a:t>
            </a:r>
            <a:br>
              <a:rPr lang="en-GB" altLang="en-US" dirty="0"/>
            </a:br>
            <a:r>
              <a:rPr lang="en-GB" altLang="en-US" dirty="0"/>
              <a:t>Module: BMSK4002</a:t>
            </a:r>
            <a:endParaRPr lang="en-GB" dirty="0"/>
          </a:p>
        </p:txBody>
      </p:sp>
      <p:sp>
        <p:nvSpPr>
          <p:cNvPr id="3" name="Subtitle 2"/>
          <p:cNvSpPr>
            <a:spLocks noGrp="1"/>
          </p:cNvSpPr>
          <p:nvPr>
            <p:ph type="subTitle" idx="1"/>
          </p:nvPr>
        </p:nvSpPr>
        <p:spPr/>
        <p:txBody>
          <a:bodyPr/>
          <a:lstStyle/>
          <a:p>
            <a:r>
              <a:rPr lang="en-GB" b="1" dirty="0"/>
              <a:t>Effective Team Working and Communication</a:t>
            </a:r>
            <a:br>
              <a:rPr lang="en-GB" b="1" dirty="0"/>
            </a:br>
            <a:br>
              <a:rPr lang="en-GB" altLang="en-US" sz="1600" dirty="0"/>
            </a:br>
            <a:r>
              <a:rPr lang="en-GB" altLang="en-US" sz="2000" b="1" dirty="0"/>
              <a:t>Evening Session 1</a:t>
            </a:r>
            <a:endParaRPr lang="en-GB" dirty="0"/>
          </a:p>
        </p:txBody>
      </p:sp>
    </p:spTree>
    <p:extLst>
      <p:ext uri="{BB962C8B-B14F-4D97-AF65-F5344CB8AC3E}">
        <p14:creationId xmlns:p14="http://schemas.microsoft.com/office/powerpoint/2010/main" val="34089552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Overview of Session 1</a:t>
            </a:r>
          </a:p>
        </p:txBody>
      </p:sp>
      <p:sp>
        <p:nvSpPr>
          <p:cNvPr id="3" name="Content Placeholder 2"/>
          <p:cNvSpPr>
            <a:spLocks noGrp="1"/>
          </p:cNvSpPr>
          <p:nvPr>
            <p:ph idx="1"/>
          </p:nvPr>
        </p:nvSpPr>
        <p:spPr/>
        <p:txBody>
          <a:bodyPr/>
          <a:lstStyle/>
          <a:p>
            <a:r>
              <a:rPr lang="en-GB" dirty="0"/>
              <a:t>Groups v Teams</a:t>
            </a:r>
          </a:p>
          <a:p>
            <a:pPr marL="0" indent="0">
              <a:buNone/>
            </a:pPr>
            <a:endParaRPr lang="en-GB" dirty="0"/>
          </a:p>
          <a:p>
            <a:r>
              <a:rPr lang="en-GB" dirty="0"/>
              <a:t>Tuckman’s Stages of </a:t>
            </a:r>
            <a:r>
              <a:rPr lang="en-GB"/>
              <a:t>Group Development</a:t>
            </a:r>
          </a:p>
          <a:p>
            <a:pPr marL="0" indent="0">
              <a:buNone/>
            </a:pPr>
            <a:endParaRPr lang="en-GB" dirty="0"/>
          </a:p>
          <a:p>
            <a:r>
              <a:rPr lang="en-GB" dirty="0"/>
              <a:t>Other Models</a:t>
            </a:r>
          </a:p>
        </p:txBody>
      </p:sp>
    </p:spTree>
    <p:extLst>
      <p:ext uri="{BB962C8B-B14F-4D97-AF65-F5344CB8AC3E}">
        <p14:creationId xmlns:p14="http://schemas.microsoft.com/office/powerpoint/2010/main" val="19474632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0B6435-87E1-421F-ADF1-1FC38E664458}"/>
              </a:ext>
            </a:extLst>
          </p:cNvPr>
          <p:cNvSpPr>
            <a:spLocks noGrp="1"/>
          </p:cNvSpPr>
          <p:nvPr>
            <p:ph type="title"/>
          </p:nvPr>
        </p:nvSpPr>
        <p:spPr/>
        <p:txBody>
          <a:bodyPr/>
          <a:lstStyle/>
          <a:p>
            <a:r>
              <a:rPr lang="en-GB" dirty="0"/>
              <a:t>Groups v Teams Recap</a:t>
            </a:r>
          </a:p>
        </p:txBody>
      </p:sp>
      <p:graphicFrame>
        <p:nvGraphicFramePr>
          <p:cNvPr id="6" name="Table 5">
            <a:extLst>
              <a:ext uri="{FF2B5EF4-FFF2-40B4-BE49-F238E27FC236}">
                <a16:creationId xmlns:a16="http://schemas.microsoft.com/office/drawing/2014/main" id="{499DC2CB-DB04-4D46-82C4-9C5FC2C2763D}"/>
              </a:ext>
            </a:extLst>
          </p:cNvPr>
          <p:cNvGraphicFramePr>
            <a:graphicFrameLocks noGrp="1"/>
          </p:cNvGraphicFramePr>
          <p:nvPr>
            <p:extLst>
              <p:ext uri="{D42A27DB-BD31-4B8C-83A1-F6EECF244321}">
                <p14:modId xmlns:p14="http://schemas.microsoft.com/office/powerpoint/2010/main" val="1910056028"/>
              </p:ext>
            </p:extLst>
          </p:nvPr>
        </p:nvGraphicFramePr>
        <p:xfrm>
          <a:off x="2420888" y="1268760"/>
          <a:ext cx="4302224" cy="4419824"/>
        </p:xfrm>
        <a:graphic>
          <a:graphicData uri="http://schemas.openxmlformats.org/drawingml/2006/table">
            <a:tbl>
              <a:tblPr firstRow="1" bandRow="1">
                <a:tableStyleId>{5C22544A-7EE6-4342-B048-85BDC9FD1C3A}</a:tableStyleId>
              </a:tblPr>
              <a:tblGrid>
                <a:gridCol w="4302224">
                  <a:extLst>
                    <a:ext uri="{9D8B030D-6E8A-4147-A177-3AD203B41FA5}">
                      <a16:colId xmlns:a16="http://schemas.microsoft.com/office/drawing/2014/main" val="2665541312"/>
                    </a:ext>
                  </a:extLst>
                </a:gridCol>
              </a:tblGrid>
              <a:tr h="432047">
                <a:tc>
                  <a:txBody>
                    <a:bodyPr/>
                    <a:lstStyle/>
                    <a:p>
                      <a:pPr algn="ctr"/>
                      <a:r>
                        <a:rPr lang="en-GB" sz="2400" dirty="0">
                          <a:effectLst>
                            <a:outerShdw blurRad="38100" dist="38100" dir="2700000" algn="tl">
                              <a:srgbClr val="000000">
                                <a:alpha val="43137"/>
                              </a:srgbClr>
                            </a:outerShdw>
                          </a:effectLst>
                        </a:rPr>
                        <a:t>GROUPS  V </a:t>
                      </a:r>
                      <a:r>
                        <a:rPr lang="en-GB" sz="2400" baseline="0" dirty="0">
                          <a:effectLst>
                            <a:outerShdw blurRad="38100" dist="38100" dir="2700000" algn="tl">
                              <a:srgbClr val="000000">
                                <a:alpha val="43137"/>
                              </a:srgbClr>
                            </a:outerShdw>
                          </a:effectLst>
                        </a:rPr>
                        <a:t> TEAMS</a:t>
                      </a:r>
                      <a:endParaRPr lang="en-US" sz="2400" dirty="0">
                        <a:effectLst>
                          <a:outerShdw blurRad="38100" dist="38100" dir="2700000" algn="tl">
                            <a:srgbClr val="000000">
                              <a:alpha val="43137"/>
                            </a:srgbClr>
                          </a:outerShdw>
                        </a:effectLst>
                      </a:endParaRPr>
                    </a:p>
                  </a:txBody>
                  <a:tcPr marL="91439" marR="91439" marT="45728" marB="45728"/>
                </a:tc>
                <a:extLst>
                  <a:ext uri="{0D108BD9-81ED-4DB2-BD59-A6C34878D82A}">
                    <a16:rowId xmlns:a16="http://schemas.microsoft.com/office/drawing/2014/main" val="415916306"/>
                  </a:ext>
                </a:extLst>
              </a:tr>
              <a:tr h="281500">
                <a:tc>
                  <a:txBody>
                    <a:bodyPr/>
                    <a:lstStyle/>
                    <a:p>
                      <a:pPr algn="ctr"/>
                      <a:r>
                        <a:rPr kumimoji="0" lang="en-US" sz="1400" kern="1200" dirty="0">
                          <a:solidFill>
                            <a:schemeClr val="dk1"/>
                          </a:solidFill>
                          <a:latin typeface="+mn-lt"/>
                          <a:ea typeface="+mn-ea"/>
                          <a:cs typeface="+mn-cs"/>
                        </a:rPr>
                        <a:t>INTERDEPENDENCE</a:t>
                      </a:r>
                      <a:endParaRPr lang="en-US" sz="1400" dirty="0"/>
                    </a:p>
                  </a:txBody>
                  <a:tcPr marL="91439" marR="91439" marT="45728" marB="45728"/>
                </a:tc>
                <a:extLst>
                  <a:ext uri="{0D108BD9-81ED-4DB2-BD59-A6C34878D82A}">
                    <a16:rowId xmlns:a16="http://schemas.microsoft.com/office/drawing/2014/main" val="1285912550"/>
                  </a:ext>
                </a:extLst>
              </a:tr>
              <a:tr h="281500">
                <a:tc>
                  <a:txBody>
                    <a:bodyPr/>
                    <a:lstStyle/>
                    <a:p>
                      <a:pPr algn="ctr"/>
                      <a:r>
                        <a:rPr kumimoji="0" lang="en-US" sz="1400" kern="1200" dirty="0">
                          <a:solidFill>
                            <a:schemeClr val="dk1"/>
                          </a:solidFill>
                          <a:latin typeface="+mn-lt"/>
                          <a:ea typeface="+mn-ea"/>
                          <a:cs typeface="+mn-cs"/>
                        </a:rPr>
                        <a:t>SHARED VALUES</a:t>
                      </a:r>
                      <a:endParaRPr lang="en-US" sz="1400" dirty="0"/>
                    </a:p>
                  </a:txBody>
                  <a:tcPr marL="91439" marR="91439" marT="45728" marB="45728"/>
                </a:tc>
                <a:extLst>
                  <a:ext uri="{0D108BD9-81ED-4DB2-BD59-A6C34878D82A}">
                    <a16:rowId xmlns:a16="http://schemas.microsoft.com/office/drawing/2014/main" val="1473253589"/>
                  </a:ext>
                </a:extLst>
              </a:tr>
              <a:tr h="28150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kumimoji="0" lang="en-US" sz="1400" kern="1200" dirty="0">
                          <a:solidFill>
                            <a:schemeClr val="dk1"/>
                          </a:solidFill>
                          <a:latin typeface="+mn-lt"/>
                          <a:ea typeface="+mn-ea"/>
                          <a:cs typeface="+mn-cs"/>
                        </a:rPr>
                        <a:t>EXPRESSED FEELINGS</a:t>
                      </a:r>
                      <a:endParaRPr lang="en-US" sz="1400" dirty="0"/>
                    </a:p>
                  </a:txBody>
                  <a:tcPr marL="91439" marR="91439" marT="45728" marB="45728"/>
                </a:tc>
                <a:extLst>
                  <a:ext uri="{0D108BD9-81ED-4DB2-BD59-A6C34878D82A}">
                    <a16:rowId xmlns:a16="http://schemas.microsoft.com/office/drawing/2014/main" val="838752799"/>
                  </a:ext>
                </a:extLst>
              </a:tr>
              <a:tr h="281500">
                <a:tc>
                  <a:txBody>
                    <a:bodyPr/>
                    <a:lstStyle/>
                    <a:p>
                      <a:pPr algn="ctr"/>
                      <a:r>
                        <a:rPr kumimoji="0" lang="en-US" sz="1400" kern="1200" dirty="0">
                          <a:solidFill>
                            <a:schemeClr val="dk1"/>
                          </a:solidFill>
                          <a:latin typeface="+mn-lt"/>
                          <a:ea typeface="+mn-ea"/>
                          <a:cs typeface="+mn-cs"/>
                        </a:rPr>
                        <a:t>VISION</a:t>
                      </a:r>
                      <a:endParaRPr lang="en-US" sz="1400" dirty="0"/>
                    </a:p>
                  </a:txBody>
                  <a:tcPr marL="91439" marR="91439" marT="45728" marB="45728"/>
                </a:tc>
                <a:extLst>
                  <a:ext uri="{0D108BD9-81ED-4DB2-BD59-A6C34878D82A}">
                    <a16:rowId xmlns:a16="http://schemas.microsoft.com/office/drawing/2014/main" val="1609369799"/>
                  </a:ext>
                </a:extLst>
              </a:tr>
              <a:tr h="281500">
                <a:tc>
                  <a:txBody>
                    <a:bodyPr/>
                    <a:lstStyle/>
                    <a:p>
                      <a:pPr algn="ctr"/>
                      <a:r>
                        <a:rPr kumimoji="0" lang="en-US" sz="1400" kern="1200" dirty="0">
                          <a:solidFill>
                            <a:schemeClr val="dk1"/>
                          </a:solidFill>
                          <a:latin typeface="+mn-lt"/>
                          <a:ea typeface="+mn-ea"/>
                          <a:cs typeface="+mn-cs"/>
                        </a:rPr>
                        <a:t>COMMITMENT</a:t>
                      </a:r>
                      <a:endParaRPr lang="en-US" sz="1400" dirty="0"/>
                    </a:p>
                  </a:txBody>
                  <a:tcPr marL="91439" marR="91439" marT="45728" marB="45728"/>
                </a:tc>
                <a:extLst>
                  <a:ext uri="{0D108BD9-81ED-4DB2-BD59-A6C34878D82A}">
                    <a16:rowId xmlns:a16="http://schemas.microsoft.com/office/drawing/2014/main" val="3666301702"/>
                  </a:ext>
                </a:extLst>
              </a:tr>
              <a:tr h="281500">
                <a:tc>
                  <a:txBody>
                    <a:bodyPr/>
                    <a:lstStyle/>
                    <a:p>
                      <a:pPr algn="ctr"/>
                      <a:r>
                        <a:rPr kumimoji="0" lang="en-US" sz="1400" kern="1200" dirty="0">
                          <a:solidFill>
                            <a:schemeClr val="dk1"/>
                          </a:solidFill>
                          <a:latin typeface="+mn-lt"/>
                          <a:ea typeface="+mn-ea"/>
                          <a:cs typeface="+mn-cs"/>
                        </a:rPr>
                        <a:t>TRUST</a:t>
                      </a:r>
                      <a:endParaRPr lang="en-US" sz="1400" dirty="0"/>
                    </a:p>
                  </a:txBody>
                  <a:tcPr marL="91439" marR="91439" marT="45728" marB="45728"/>
                </a:tc>
                <a:extLst>
                  <a:ext uri="{0D108BD9-81ED-4DB2-BD59-A6C34878D82A}">
                    <a16:rowId xmlns:a16="http://schemas.microsoft.com/office/drawing/2014/main" val="2181851632"/>
                  </a:ext>
                </a:extLst>
              </a:tr>
              <a:tr h="281500">
                <a:tc>
                  <a:txBody>
                    <a:bodyPr/>
                    <a:lstStyle/>
                    <a:p>
                      <a:pPr algn="ctr"/>
                      <a:r>
                        <a:rPr kumimoji="0" lang="en-US" sz="1400" kern="1200" dirty="0">
                          <a:solidFill>
                            <a:schemeClr val="dk1"/>
                          </a:solidFill>
                          <a:latin typeface="+mn-lt"/>
                          <a:ea typeface="+mn-ea"/>
                          <a:cs typeface="+mn-cs"/>
                        </a:rPr>
                        <a:t>INTERPERSONAL SKILLS</a:t>
                      </a:r>
                      <a:endParaRPr lang="en-US" sz="1400" dirty="0"/>
                    </a:p>
                  </a:txBody>
                  <a:tcPr marL="91439" marR="91439" marT="45728" marB="45728"/>
                </a:tc>
                <a:extLst>
                  <a:ext uri="{0D108BD9-81ED-4DB2-BD59-A6C34878D82A}">
                    <a16:rowId xmlns:a16="http://schemas.microsoft.com/office/drawing/2014/main" val="1678505225"/>
                  </a:ext>
                </a:extLst>
              </a:tr>
              <a:tr h="281500">
                <a:tc>
                  <a:txBody>
                    <a:bodyPr/>
                    <a:lstStyle/>
                    <a:p>
                      <a:pPr algn="ctr"/>
                      <a:r>
                        <a:rPr kumimoji="0" lang="en-US" sz="1400" kern="1200" dirty="0">
                          <a:solidFill>
                            <a:schemeClr val="dk1"/>
                          </a:solidFill>
                          <a:latin typeface="+mn-lt"/>
                          <a:ea typeface="+mn-ea"/>
                          <a:cs typeface="+mn-cs"/>
                        </a:rPr>
                        <a:t>CONSENSUS</a:t>
                      </a:r>
                      <a:endParaRPr lang="en-US" sz="1400" dirty="0"/>
                    </a:p>
                  </a:txBody>
                  <a:tcPr marL="91439" marR="91439" marT="45728" marB="45728"/>
                </a:tc>
                <a:extLst>
                  <a:ext uri="{0D108BD9-81ED-4DB2-BD59-A6C34878D82A}">
                    <a16:rowId xmlns:a16="http://schemas.microsoft.com/office/drawing/2014/main" val="1338786915"/>
                  </a:ext>
                </a:extLst>
              </a:tr>
              <a:tr h="281500">
                <a:tc>
                  <a:txBody>
                    <a:bodyPr/>
                    <a:lstStyle/>
                    <a:p>
                      <a:pPr algn="ctr"/>
                      <a:r>
                        <a:rPr kumimoji="0" lang="en-US" sz="1400" kern="1200" dirty="0">
                          <a:solidFill>
                            <a:schemeClr val="dk1"/>
                          </a:solidFill>
                          <a:latin typeface="+mn-lt"/>
                          <a:ea typeface="+mn-ea"/>
                          <a:cs typeface="+mn-cs"/>
                        </a:rPr>
                        <a:t> OWNERSHIP</a:t>
                      </a:r>
                      <a:endParaRPr lang="en-US" sz="1400" dirty="0"/>
                    </a:p>
                  </a:txBody>
                  <a:tcPr marL="91439" marR="91439" marT="45728" marB="45728"/>
                </a:tc>
                <a:extLst>
                  <a:ext uri="{0D108BD9-81ED-4DB2-BD59-A6C34878D82A}">
                    <a16:rowId xmlns:a16="http://schemas.microsoft.com/office/drawing/2014/main" val="3401732525"/>
                  </a:ext>
                </a:extLst>
              </a:tr>
              <a:tr h="281500">
                <a:tc>
                  <a:txBody>
                    <a:bodyPr/>
                    <a:lstStyle/>
                    <a:p>
                      <a:pPr algn="ctr"/>
                      <a:r>
                        <a:rPr kumimoji="0" lang="en-US" sz="1400" kern="1200" dirty="0">
                          <a:solidFill>
                            <a:schemeClr val="dk1"/>
                          </a:solidFill>
                          <a:latin typeface="+mn-lt"/>
                          <a:ea typeface="+mn-ea"/>
                          <a:cs typeface="+mn-cs"/>
                        </a:rPr>
                        <a:t>COMMON GOALS</a:t>
                      </a:r>
                      <a:endParaRPr lang="en-US" sz="1400" dirty="0"/>
                    </a:p>
                  </a:txBody>
                  <a:tcPr marL="91439" marR="91439" marT="45728" marB="45728"/>
                </a:tc>
                <a:extLst>
                  <a:ext uri="{0D108BD9-81ED-4DB2-BD59-A6C34878D82A}">
                    <a16:rowId xmlns:a16="http://schemas.microsoft.com/office/drawing/2014/main" val="1933517823"/>
                  </a:ext>
                </a:extLst>
              </a:tr>
              <a:tr h="281500">
                <a:tc>
                  <a:txBody>
                    <a:bodyPr/>
                    <a:lstStyle/>
                    <a:p>
                      <a:pPr algn="ctr"/>
                      <a:r>
                        <a:rPr kumimoji="0" lang="en-US" sz="1400" kern="1200" dirty="0">
                          <a:solidFill>
                            <a:schemeClr val="dk1"/>
                          </a:solidFill>
                          <a:latin typeface="+mn-lt"/>
                          <a:ea typeface="+mn-ea"/>
                          <a:cs typeface="+mn-cs"/>
                        </a:rPr>
                        <a:t>LISTENING</a:t>
                      </a:r>
                      <a:endParaRPr lang="en-US" sz="1400" dirty="0"/>
                    </a:p>
                  </a:txBody>
                  <a:tcPr marL="91439" marR="91439" marT="45728" marB="45728"/>
                </a:tc>
                <a:extLst>
                  <a:ext uri="{0D108BD9-81ED-4DB2-BD59-A6C34878D82A}">
                    <a16:rowId xmlns:a16="http://schemas.microsoft.com/office/drawing/2014/main" val="3328548204"/>
                  </a:ext>
                </a:extLst>
              </a:tr>
              <a:tr h="281500">
                <a:tc>
                  <a:txBody>
                    <a:bodyPr/>
                    <a:lstStyle/>
                    <a:p>
                      <a:pPr algn="ctr"/>
                      <a:r>
                        <a:rPr kumimoji="0" lang="en-US" sz="1400" kern="1200" dirty="0">
                          <a:solidFill>
                            <a:schemeClr val="dk1"/>
                          </a:solidFill>
                          <a:latin typeface="+mn-lt"/>
                          <a:ea typeface="+mn-ea"/>
                          <a:cs typeface="+mn-cs"/>
                        </a:rPr>
                        <a:t>CONFLICT RESOLUTION</a:t>
                      </a:r>
                      <a:endParaRPr lang="en-US" sz="1400" dirty="0"/>
                    </a:p>
                  </a:txBody>
                  <a:tcPr marL="91439" marR="91439" marT="45728" marB="45728"/>
                </a:tc>
                <a:extLst>
                  <a:ext uri="{0D108BD9-81ED-4DB2-BD59-A6C34878D82A}">
                    <a16:rowId xmlns:a16="http://schemas.microsoft.com/office/drawing/2014/main" val="1672079666"/>
                  </a:ext>
                </a:extLst>
              </a:tr>
              <a:tr h="281500">
                <a:tc>
                  <a:txBody>
                    <a:bodyPr/>
                    <a:lstStyle/>
                    <a:p>
                      <a:pPr algn="ctr"/>
                      <a:r>
                        <a:rPr kumimoji="0" lang="en-US" sz="1400" kern="1200" dirty="0">
                          <a:solidFill>
                            <a:schemeClr val="dk1"/>
                          </a:solidFill>
                          <a:latin typeface="+mn-lt"/>
                          <a:ea typeface="+mn-ea"/>
                          <a:cs typeface="+mn-cs"/>
                        </a:rPr>
                        <a:t>TASK FOCUSED</a:t>
                      </a:r>
                      <a:endParaRPr lang="en-US" sz="1400" dirty="0"/>
                    </a:p>
                  </a:txBody>
                  <a:tcPr marL="91439" marR="91439" marT="45728" marB="45728"/>
                </a:tc>
                <a:extLst>
                  <a:ext uri="{0D108BD9-81ED-4DB2-BD59-A6C34878D82A}">
                    <a16:rowId xmlns:a16="http://schemas.microsoft.com/office/drawing/2014/main" val="1141264844"/>
                  </a:ext>
                </a:extLst>
              </a:tr>
            </a:tbl>
          </a:graphicData>
        </a:graphic>
      </p:graphicFrame>
      <p:sp>
        <p:nvSpPr>
          <p:cNvPr id="7" name="Right Arrow 4">
            <a:extLst>
              <a:ext uri="{FF2B5EF4-FFF2-40B4-BE49-F238E27FC236}">
                <a16:creationId xmlns:a16="http://schemas.microsoft.com/office/drawing/2014/main" id="{D2ADD231-E5D6-4F51-8D72-B4D94EC96F05}"/>
              </a:ext>
            </a:extLst>
          </p:cNvPr>
          <p:cNvSpPr/>
          <p:nvPr/>
        </p:nvSpPr>
        <p:spPr>
          <a:xfrm rot="10800000">
            <a:off x="500034" y="1214422"/>
            <a:ext cx="1643074" cy="4500594"/>
          </a:xfrm>
          <a:prstGeom prst="rightArrow">
            <a:avLst>
              <a:gd name="adj1" fmla="val 50655"/>
              <a:gd name="adj2" fmla="val 50000"/>
            </a:avLst>
          </a:prstGeom>
        </p:spPr>
        <p:style>
          <a:lnRef idx="1">
            <a:schemeClr val="accent6"/>
          </a:lnRef>
          <a:fillRef idx="1003">
            <a:schemeClr val="lt1"/>
          </a:fillRef>
          <a:effectRef idx="1">
            <a:schemeClr val="accent6"/>
          </a:effectRef>
          <a:fontRef idx="minor">
            <a:schemeClr val="dk1"/>
          </a:fontRef>
        </p:style>
        <p:txBody>
          <a:bodyPr anchor="ctr"/>
          <a:lstStyle/>
          <a:p>
            <a:pPr algn="ctr">
              <a:defRPr/>
            </a:pPr>
            <a:endParaRPr lang="en-US" b="1">
              <a:ln w="12700">
                <a:solidFill>
                  <a:srgbClr val="1F497D">
                    <a:satMod val="155000"/>
                  </a:srgbClr>
                </a:solidFill>
                <a:prstDash val="solid"/>
              </a:ln>
              <a:solidFill>
                <a:srgbClr val="EEECE1">
                  <a:tint val="85000"/>
                  <a:satMod val="155000"/>
                </a:srgbClr>
              </a:solidFill>
              <a:effectLst>
                <a:outerShdw blurRad="41275" dist="20320" dir="1800000" algn="tl" rotWithShape="0">
                  <a:srgbClr val="000000">
                    <a:alpha val="40000"/>
                  </a:srgbClr>
                </a:outerShdw>
              </a:effectLst>
            </a:endParaRPr>
          </a:p>
        </p:txBody>
      </p:sp>
      <p:sp>
        <p:nvSpPr>
          <p:cNvPr id="8" name="TextBox 6">
            <a:extLst>
              <a:ext uri="{FF2B5EF4-FFF2-40B4-BE49-F238E27FC236}">
                <a16:creationId xmlns:a16="http://schemas.microsoft.com/office/drawing/2014/main" id="{5D1CF69F-879A-4C99-9B89-9573FCBDE33C}"/>
              </a:ext>
            </a:extLst>
          </p:cNvPr>
          <p:cNvSpPr txBox="1">
            <a:spLocks noChangeArrowheads="1"/>
          </p:cNvSpPr>
          <p:nvPr/>
        </p:nvSpPr>
        <p:spPr bwMode="auto">
          <a:xfrm>
            <a:off x="785813" y="3357563"/>
            <a:ext cx="11430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itchFamily="34" charset="0"/>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Font typeface="Arial" pitchFamily="34" charset="0"/>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fontAlgn="base" hangingPunct="1">
              <a:spcBef>
                <a:spcPct val="0"/>
              </a:spcBef>
              <a:spcAft>
                <a:spcPct val="0"/>
              </a:spcAft>
              <a:buFontTx/>
              <a:buNone/>
            </a:pPr>
            <a:r>
              <a:rPr lang="en-GB" altLang="en-US" sz="2000" dirty="0">
                <a:solidFill>
                  <a:prstClr val="black"/>
                </a:solidFill>
                <a:latin typeface="Franklin Gothic Book" pitchFamily="34" charset="0"/>
                <a:cs typeface="Arial" pitchFamily="34" charset="0"/>
              </a:rPr>
              <a:t>WEAK</a:t>
            </a:r>
            <a:endParaRPr lang="en-US" altLang="en-US" sz="2000" dirty="0">
              <a:solidFill>
                <a:prstClr val="black"/>
              </a:solidFill>
              <a:latin typeface="Franklin Gothic Book" pitchFamily="34" charset="0"/>
              <a:cs typeface="Arial" pitchFamily="34" charset="0"/>
            </a:endParaRPr>
          </a:p>
        </p:txBody>
      </p:sp>
      <p:sp>
        <p:nvSpPr>
          <p:cNvPr id="9" name="Right Arrow 3">
            <a:extLst>
              <a:ext uri="{FF2B5EF4-FFF2-40B4-BE49-F238E27FC236}">
                <a16:creationId xmlns:a16="http://schemas.microsoft.com/office/drawing/2014/main" id="{3FD283B9-40B6-456B-BE8C-C8CF93DE9A6A}"/>
              </a:ext>
            </a:extLst>
          </p:cNvPr>
          <p:cNvSpPr/>
          <p:nvPr/>
        </p:nvSpPr>
        <p:spPr>
          <a:xfrm>
            <a:off x="7000890" y="1187990"/>
            <a:ext cx="1685909" cy="4500594"/>
          </a:xfrm>
          <a:prstGeom prst="rightArrow">
            <a:avLst/>
          </a:prstGeom>
        </p:spPr>
        <p:style>
          <a:lnRef idx="1">
            <a:schemeClr val="accent6"/>
          </a:lnRef>
          <a:fillRef idx="1003">
            <a:schemeClr val="lt1"/>
          </a:fillRef>
          <a:effectRef idx="1">
            <a:schemeClr val="accent6"/>
          </a:effectRef>
          <a:fontRef idx="minor">
            <a:schemeClr val="dk1"/>
          </a:fontRef>
        </p:style>
        <p:txBody>
          <a:bodyPr anchor="ctr"/>
          <a:lstStyle/>
          <a:p>
            <a:pPr fontAlgn="base">
              <a:spcBef>
                <a:spcPct val="0"/>
              </a:spcBef>
              <a:spcAft>
                <a:spcPct val="0"/>
              </a:spcAft>
              <a:defRPr/>
            </a:pPr>
            <a:r>
              <a:rPr lang="en-GB" sz="2000" dirty="0">
                <a:solidFill>
                  <a:prstClr val="black">
                    <a:lumMod val="95000"/>
                    <a:lumOff val="5000"/>
                  </a:prstClr>
                </a:solidFill>
                <a:latin typeface="Franklin Gothic Book" pitchFamily="34" charset="0"/>
                <a:cs typeface="Arial" charset="0"/>
              </a:rPr>
              <a:t>STRONG</a:t>
            </a:r>
            <a:endParaRPr lang="en-US" sz="2000" dirty="0">
              <a:solidFill>
                <a:prstClr val="black">
                  <a:lumMod val="95000"/>
                  <a:lumOff val="5000"/>
                </a:prstClr>
              </a:solidFill>
              <a:latin typeface="Franklin Gothic Book" pitchFamily="34" charset="0"/>
              <a:cs typeface="Arial" charset="0"/>
            </a:endParaRPr>
          </a:p>
        </p:txBody>
      </p:sp>
    </p:spTree>
    <p:extLst>
      <p:ext uri="{BB962C8B-B14F-4D97-AF65-F5344CB8AC3E}">
        <p14:creationId xmlns:p14="http://schemas.microsoft.com/office/powerpoint/2010/main" val="3972448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5DD603-B896-4BFF-9A55-3AC501B8B61A}"/>
              </a:ext>
            </a:extLst>
          </p:cNvPr>
          <p:cNvSpPr>
            <a:spLocks noGrp="1"/>
          </p:cNvSpPr>
          <p:nvPr>
            <p:ph type="title"/>
          </p:nvPr>
        </p:nvSpPr>
        <p:spPr/>
        <p:txBody>
          <a:bodyPr>
            <a:normAutofit/>
          </a:bodyPr>
          <a:lstStyle/>
          <a:p>
            <a:r>
              <a:rPr lang="en-US" altLang="en-US" sz="3600" dirty="0"/>
              <a:t>Tuckman's Team Development (1965) </a:t>
            </a:r>
            <a:endParaRPr lang="en-GB" sz="3600" dirty="0"/>
          </a:p>
        </p:txBody>
      </p:sp>
      <p:sp>
        <p:nvSpPr>
          <p:cNvPr id="4" name="Text Box 6">
            <a:extLst>
              <a:ext uri="{FF2B5EF4-FFF2-40B4-BE49-F238E27FC236}">
                <a16:creationId xmlns:a16="http://schemas.microsoft.com/office/drawing/2014/main" id="{6C891182-8810-4287-9204-53B8B5E79009}"/>
              </a:ext>
            </a:extLst>
          </p:cNvPr>
          <p:cNvSpPr txBox="1">
            <a:spLocks noChangeArrowheads="1"/>
          </p:cNvSpPr>
          <p:nvPr/>
        </p:nvSpPr>
        <p:spPr bwMode="auto">
          <a:xfrm>
            <a:off x="323528" y="1417638"/>
            <a:ext cx="5410200" cy="4214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itchFamily="34" charset="0"/>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Font typeface="Arial" pitchFamily="34" charset="0"/>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fontAlgn="base" hangingPunct="1">
              <a:spcBef>
                <a:spcPct val="50000"/>
              </a:spcBef>
              <a:spcAft>
                <a:spcPct val="0"/>
              </a:spcAft>
              <a:buFontTx/>
              <a:buNone/>
            </a:pPr>
            <a:r>
              <a:rPr lang="en-GB" altLang="en-US" sz="2800" b="1" dirty="0">
                <a:solidFill>
                  <a:prstClr val="black"/>
                </a:solidFill>
                <a:latin typeface="Arial" pitchFamily="34" charset="0"/>
                <a:cs typeface="Arial" pitchFamily="34" charset="0"/>
              </a:rPr>
              <a:t>Bruce Tuckman</a:t>
            </a:r>
          </a:p>
          <a:p>
            <a:pPr eaLnBrk="1" fontAlgn="base" hangingPunct="1">
              <a:spcBef>
                <a:spcPct val="50000"/>
              </a:spcBef>
              <a:spcAft>
                <a:spcPct val="0"/>
              </a:spcAft>
              <a:buFontTx/>
              <a:buNone/>
            </a:pPr>
            <a:r>
              <a:rPr lang="en-GB" altLang="en-US" sz="2800" dirty="0">
                <a:solidFill>
                  <a:prstClr val="black"/>
                </a:solidFill>
                <a:latin typeface="Times New Roman" pitchFamily="18" charset="0"/>
                <a:cs typeface="Times New Roman" pitchFamily="18" charset="0"/>
              </a:rPr>
              <a:t>Professor in Philosophical, Psychological, and Comparative Studies Ohio State University</a:t>
            </a:r>
            <a:r>
              <a:rPr lang="en-GB" altLang="en-US" sz="2800" dirty="0">
                <a:solidFill>
                  <a:prstClr val="black"/>
                </a:solidFill>
                <a:latin typeface="Arial" pitchFamily="34" charset="0"/>
                <a:cs typeface="Arial" pitchFamily="34" charset="0"/>
              </a:rPr>
              <a:t> </a:t>
            </a:r>
            <a:endParaRPr lang="en-GB" altLang="en-US" sz="900" dirty="0">
              <a:solidFill>
                <a:prstClr val="black"/>
              </a:solidFill>
              <a:latin typeface="Arial" pitchFamily="34" charset="0"/>
              <a:cs typeface="Arial" pitchFamily="34" charset="0"/>
            </a:endParaRPr>
          </a:p>
          <a:p>
            <a:pPr eaLnBrk="1" fontAlgn="base" hangingPunct="1">
              <a:spcBef>
                <a:spcPct val="50000"/>
              </a:spcBef>
              <a:spcAft>
                <a:spcPct val="0"/>
              </a:spcAft>
              <a:buFontTx/>
              <a:buNone/>
            </a:pPr>
            <a:r>
              <a:rPr lang="en-GB" altLang="en-US" sz="1600" dirty="0">
                <a:solidFill>
                  <a:prstClr val="black"/>
                </a:solidFill>
                <a:latin typeface="Arial" pitchFamily="34" charset="0"/>
                <a:cs typeface="Times New Roman" pitchFamily="18" charset="0"/>
              </a:rPr>
              <a:t>Tuckman, Bruce W. (1965) 'Developmental sequence in small groups',  </a:t>
            </a:r>
            <a:r>
              <a:rPr lang="en-GB" altLang="en-US" sz="1600" i="1" dirty="0">
                <a:solidFill>
                  <a:prstClr val="black"/>
                </a:solidFill>
                <a:latin typeface="Arial" pitchFamily="34" charset="0"/>
                <a:cs typeface="Times New Roman" pitchFamily="18" charset="0"/>
              </a:rPr>
              <a:t>Psychological Bulletin</a:t>
            </a:r>
            <a:r>
              <a:rPr lang="en-GB" altLang="en-US" sz="1600" dirty="0">
                <a:solidFill>
                  <a:prstClr val="black"/>
                </a:solidFill>
                <a:latin typeface="Arial" pitchFamily="34" charset="0"/>
                <a:cs typeface="Times New Roman" pitchFamily="18" charset="0"/>
              </a:rPr>
              <a:t>, 63, 384-399. Tuckman, Bruce W. (1972) </a:t>
            </a:r>
            <a:r>
              <a:rPr lang="en-GB" altLang="en-US" sz="1600" i="1" dirty="0">
                <a:solidFill>
                  <a:prstClr val="black"/>
                </a:solidFill>
                <a:latin typeface="Arial" pitchFamily="34" charset="0"/>
                <a:cs typeface="Times New Roman" pitchFamily="18" charset="0"/>
              </a:rPr>
              <a:t>Conducting Educational Research</a:t>
            </a:r>
            <a:r>
              <a:rPr lang="en-GB" altLang="en-US" sz="1600" dirty="0">
                <a:solidFill>
                  <a:prstClr val="black"/>
                </a:solidFill>
                <a:latin typeface="Arial" pitchFamily="34" charset="0"/>
                <a:cs typeface="Times New Roman" pitchFamily="18" charset="0"/>
              </a:rPr>
              <a:t>, New York: Harcourt Brace Jovanovich. Fifth edition 1999 by Wadsworth. Tuckman, Bruce W. (1979) </a:t>
            </a:r>
            <a:r>
              <a:rPr lang="en-GB" altLang="en-US" sz="1600" i="1" dirty="0">
                <a:solidFill>
                  <a:prstClr val="black"/>
                </a:solidFill>
                <a:latin typeface="Arial" pitchFamily="34" charset="0"/>
                <a:cs typeface="Times New Roman" pitchFamily="18" charset="0"/>
              </a:rPr>
              <a:t>Evaluating Instructional Programs</a:t>
            </a:r>
            <a:r>
              <a:rPr lang="en-GB" altLang="en-US" sz="1600" dirty="0">
                <a:solidFill>
                  <a:prstClr val="black"/>
                </a:solidFill>
                <a:latin typeface="Arial" pitchFamily="34" charset="0"/>
                <a:cs typeface="Times New Roman" pitchFamily="18" charset="0"/>
              </a:rPr>
              <a:t>, Boston: </a:t>
            </a:r>
            <a:r>
              <a:rPr lang="en-GB" altLang="en-US" sz="1600" dirty="0" err="1">
                <a:solidFill>
                  <a:prstClr val="black"/>
                </a:solidFill>
                <a:latin typeface="Arial" pitchFamily="34" charset="0"/>
                <a:cs typeface="Times New Roman" pitchFamily="18" charset="0"/>
              </a:rPr>
              <a:t>Allyn</a:t>
            </a:r>
            <a:r>
              <a:rPr lang="en-GB" altLang="en-US" sz="1600" dirty="0">
                <a:solidFill>
                  <a:prstClr val="black"/>
                </a:solidFill>
                <a:latin typeface="Arial" pitchFamily="34" charset="0"/>
                <a:cs typeface="Times New Roman" pitchFamily="18" charset="0"/>
              </a:rPr>
              <a:t> &amp; Bacon </a:t>
            </a:r>
            <a:endParaRPr lang="en-GB" altLang="en-US" sz="1600" dirty="0">
              <a:solidFill>
                <a:prstClr val="black"/>
              </a:solidFill>
              <a:latin typeface="Arial" pitchFamily="34" charset="0"/>
              <a:cs typeface="Arial" pitchFamily="34" charset="0"/>
            </a:endParaRPr>
          </a:p>
          <a:p>
            <a:pPr eaLnBrk="1" fontAlgn="base" hangingPunct="1">
              <a:spcBef>
                <a:spcPct val="50000"/>
              </a:spcBef>
              <a:spcAft>
                <a:spcPct val="0"/>
              </a:spcAft>
              <a:buFontTx/>
              <a:buNone/>
            </a:pPr>
            <a:endParaRPr lang="en-GB" altLang="en-US" sz="1600" dirty="0">
              <a:solidFill>
                <a:prstClr val="black"/>
              </a:solidFill>
              <a:latin typeface="Arial" pitchFamily="34" charset="0"/>
              <a:cs typeface="Arial" pitchFamily="34" charset="0"/>
            </a:endParaRPr>
          </a:p>
        </p:txBody>
      </p:sp>
      <p:pic>
        <p:nvPicPr>
          <p:cNvPr id="5" name="Picture 5" descr="brucetuckman01">
            <a:extLst>
              <a:ext uri="{FF2B5EF4-FFF2-40B4-BE49-F238E27FC236}">
                <a16:creationId xmlns:a16="http://schemas.microsoft.com/office/drawing/2014/main" id="{ED8368EF-E541-4B9D-B6D3-08E919761E3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16675" y="1628800"/>
            <a:ext cx="2270125" cy="297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673642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5FE543-7965-4761-BAC1-1941CE19C948}"/>
              </a:ext>
            </a:extLst>
          </p:cNvPr>
          <p:cNvSpPr>
            <a:spLocks noGrp="1"/>
          </p:cNvSpPr>
          <p:nvPr>
            <p:ph type="title"/>
          </p:nvPr>
        </p:nvSpPr>
        <p:spPr/>
        <p:txBody>
          <a:bodyPr>
            <a:normAutofit/>
          </a:bodyPr>
          <a:lstStyle/>
          <a:p>
            <a:r>
              <a:rPr lang="en-GB" sz="4000" dirty="0">
                <a:latin typeface="Arial" panose="020B0604020202020204" pitchFamily="34" charset="0"/>
                <a:cs typeface="Arial" panose="020B0604020202020204" pitchFamily="34" charset="0"/>
              </a:rPr>
              <a:t>Stages Teams Go Through</a:t>
            </a:r>
            <a:endParaRPr lang="en-GB" sz="4000" dirty="0"/>
          </a:p>
        </p:txBody>
      </p:sp>
      <p:sp>
        <p:nvSpPr>
          <p:cNvPr id="4" name="Oval 3">
            <a:extLst>
              <a:ext uri="{FF2B5EF4-FFF2-40B4-BE49-F238E27FC236}">
                <a16:creationId xmlns:a16="http://schemas.microsoft.com/office/drawing/2014/main" id="{34BB6010-FF7B-4128-9EC2-2D9202E5E188}"/>
              </a:ext>
            </a:extLst>
          </p:cNvPr>
          <p:cNvSpPr/>
          <p:nvPr/>
        </p:nvSpPr>
        <p:spPr>
          <a:xfrm>
            <a:off x="179512" y="4149080"/>
            <a:ext cx="1954560" cy="129614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Forming</a:t>
            </a:r>
          </a:p>
        </p:txBody>
      </p:sp>
      <p:sp>
        <p:nvSpPr>
          <p:cNvPr id="5" name="Oval 4">
            <a:extLst>
              <a:ext uri="{FF2B5EF4-FFF2-40B4-BE49-F238E27FC236}">
                <a16:creationId xmlns:a16="http://schemas.microsoft.com/office/drawing/2014/main" id="{C2CE93D8-5EB6-477D-917D-2EA86F590E61}"/>
              </a:ext>
            </a:extLst>
          </p:cNvPr>
          <p:cNvSpPr/>
          <p:nvPr/>
        </p:nvSpPr>
        <p:spPr>
          <a:xfrm>
            <a:off x="2438654" y="3140968"/>
            <a:ext cx="1954560" cy="129614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Storming</a:t>
            </a:r>
          </a:p>
        </p:txBody>
      </p:sp>
      <p:sp>
        <p:nvSpPr>
          <p:cNvPr id="6" name="Oval 5">
            <a:extLst>
              <a:ext uri="{FF2B5EF4-FFF2-40B4-BE49-F238E27FC236}">
                <a16:creationId xmlns:a16="http://schemas.microsoft.com/office/drawing/2014/main" id="{0A2D6405-3396-4665-9419-54392417B560}"/>
              </a:ext>
            </a:extLst>
          </p:cNvPr>
          <p:cNvSpPr/>
          <p:nvPr/>
        </p:nvSpPr>
        <p:spPr>
          <a:xfrm>
            <a:off x="4697796" y="2135287"/>
            <a:ext cx="1954560" cy="129614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Norming</a:t>
            </a:r>
          </a:p>
        </p:txBody>
      </p:sp>
      <p:sp>
        <p:nvSpPr>
          <p:cNvPr id="7" name="Oval 6">
            <a:extLst>
              <a:ext uri="{FF2B5EF4-FFF2-40B4-BE49-F238E27FC236}">
                <a16:creationId xmlns:a16="http://schemas.microsoft.com/office/drawing/2014/main" id="{538C20EA-D721-411A-B016-E55C98423B89}"/>
              </a:ext>
            </a:extLst>
          </p:cNvPr>
          <p:cNvSpPr/>
          <p:nvPr/>
        </p:nvSpPr>
        <p:spPr>
          <a:xfrm>
            <a:off x="6980166" y="1128391"/>
            <a:ext cx="1954560" cy="129614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Performing</a:t>
            </a:r>
          </a:p>
        </p:txBody>
      </p:sp>
      <p:cxnSp>
        <p:nvCxnSpPr>
          <p:cNvPr id="17" name="Straight Connector 16">
            <a:extLst>
              <a:ext uri="{FF2B5EF4-FFF2-40B4-BE49-F238E27FC236}">
                <a16:creationId xmlns:a16="http://schemas.microsoft.com/office/drawing/2014/main" id="{74B48456-C35D-47C6-91C2-B7BE83804D9F}"/>
              </a:ext>
            </a:extLst>
          </p:cNvPr>
          <p:cNvCxnSpPr/>
          <p:nvPr/>
        </p:nvCxnSpPr>
        <p:spPr>
          <a:xfrm flipV="1">
            <a:off x="1998331" y="4149080"/>
            <a:ext cx="576064" cy="288032"/>
          </a:xfrm>
          <a:prstGeom prst="line">
            <a:avLst/>
          </a:prstGeom>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35591999-099D-404E-BDF7-A7965BEC7006}"/>
              </a:ext>
            </a:extLst>
          </p:cNvPr>
          <p:cNvCxnSpPr/>
          <p:nvPr/>
        </p:nvCxnSpPr>
        <p:spPr>
          <a:xfrm flipV="1">
            <a:off x="4245805" y="3146702"/>
            <a:ext cx="576064" cy="288032"/>
          </a:xfrm>
          <a:prstGeom prst="line">
            <a:avLst/>
          </a:prstGeom>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DD6470CF-A4DB-47E3-81B5-3A8744D7CA64}"/>
              </a:ext>
            </a:extLst>
          </p:cNvPr>
          <p:cNvCxnSpPr/>
          <p:nvPr/>
        </p:nvCxnSpPr>
        <p:spPr>
          <a:xfrm flipV="1">
            <a:off x="6494491" y="2114752"/>
            <a:ext cx="576064" cy="288032"/>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999991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6A9D01-E945-4A0B-935D-D35DDFBAB830}"/>
              </a:ext>
            </a:extLst>
          </p:cNvPr>
          <p:cNvSpPr>
            <a:spLocks noGrp="1"/>
          </p:cNvSpPr>
          <p:nvPr>
            <p:ph type="title"/>
          </p:nvPr>
        </p:nvSpPr>
        <p:spPr>
          <a:xfrm>
            <a:off x="457200" y="260648"/>
            <a:ext cx="8229600" cy="1143000"/>
          </a:xfrm>
        </p:spPr>
        <p:txBody>
          <a:bodyPr>
            <a:normAutofit fontScale="90000"/>
          </a:bodyPr>
          <a:lstStyle/>
          <a:p>
            <a:r>
              <a:rPr lang="en-GB" dirty="0">
                <a:solidFill>
                  <a:schemeClr val="tx1">
                    <a:lumMod val="95000"/>
                    <a:lumOff val="5000"/>
                  </a:schemeClr>
                </a:solidFill>
              </a:rPr>
              <a:t>Bruce Tuckman’s stages of </a:t>
            </a:r>
            <a:br>
              <a:rPr lang="en-GB" dirty="0">
                <a:solidFill>
                  <a:schemeClr val="tx1">
                    <a:lumMod val="95000"/>
                    <a:lumOff val="5000"/>
                  </a:schemeClr>
                </a:solidFill>
              </a:rPr>
            </a:br>
            <a:r>
              <a:rPr lang="en-GB" dirty="0">
                <a:solidFill>
                  <a:schemeClr val="tx1">
                    <a:lumMod val="95000"/>
                    <a:lumOff val="5000"/>
                  </a:schemeClr>
                </a:solidFill>
              </a:rPr>
              <a:t>team formation</a:t>
            </a:r>
            <a:endParaRPr lang="en-GB" dirty="0"/>
          </a:p>
        </p:txBody>
      </p:sp>
      <p:sp>
        <p:nvSpPr>
          <p:cNvPr id="3" name="Content Placeholder 2">
            <a:extLst>
              <a:ext uri="{FF2B5EF4-FFF2-40B4-BE49-F238E27FC236}">
                <a16:creationId xmlns:a16="http://schemas.microsoft.com/office/drawing/2014/main" id="{3758E3A4-6405-41FF-AFF0-66BD347F54C3}"/>
              </a:ext>
            </a:extLst>
          </p:cNvPr>
          <p:cNvSpPr>
            <a:spLocks noGrp="1"/>
          </p:cNvSpPr>
          <p:nvPr>
            <p:ph idx="1"/>
          </p:nvPr>
        </p:nvSpPr>
        <p:spPr/>
        <p:txBody>
          <a:bodyPr>
            <a:normAutofit fontScale="85000" lnSpcReduction="20000"/>
          </a:bodyPr>
          <a:lstStyle/>
          <a:p>
            <a:r>
              <a:rPr lang="en-GB" altLang="en-US" b="1" dirty="0">
                <a:solidFill>
                  <a:srgbClr val="FF0000"/>
                </a:solidFill>
              </a:rPr>
              <a:t>Forming</a:t>
            </a:r>
          </a:p>
          <a:p>
            <a:pPr lvl="1" algn="just" fontAlgn="base">
              <a:spcAft>
                <a:spcPct val="0"/>
              </a:spcAft>
              <a:buClr>
                <a:srgbClr val="FF5050"/>
              </a:buClr>
              <a:buFontTx/>
              <a:buChar char="–"/>
            </a:pPr>
            <a:r>
              <a:rPr lang="en-GB" altLang="en-US" b="1" dirty="0">
                <a:solidFill>
                  <a:prstClr val="black"/>
                </a:solidFill>
                <a:latin typeface="Arial" panose="020B0604020202020204" pitchFamily="34" charset="0"/>
                <a:cs typeface="Times New Roman" panose="02020603050405020304" pitchFamily="18" charset="0"/>
              </a:rPr>
              <a:t>Team members meet for the first time</a:t>
            </a:r>
          </a:p>
          <a:p>
            <a:pPr lvl="1" algn="just" fontAlgn="base">
              <a:spcAft>
                <a:spcPct val="0"/>
              </a:spcAft>
              <a:buClr>
                <a:srgbClr val="FF5050"/>
              </a:buClr>
              <a:buFontTx/>
              <a:buChar char="–"/>
            </a:pPr>
            <a:r>
              <a:rPr lang="en-GB" altLang="en-US" b="1" dirty="0">
                <a:solidFill>
                  <a:prstClr val="black"/>
                </a:solidFill>
                <a:latin typeface="Arial" panose="020B0604020202020204" pitchFamily="34" charset="0"/>
                <a:cs typeface="Times New Roman" panose="02020603050405020304" pitchFamily="18" charset="0"/>
              </a:rPr>
              <a:t>Relationships have not yet formed</a:t>
            </a:r>
          </a:p>
          <a:p>
            <a:pPr lvl="1" algn="just" fontAlgn="base">
              <a:spcAft>
                <a:spcPct val="0"/>
              </a:spcAft>
              <a:buClr>
                <a:srgbClr val="FF5050"/>
              </a:buClr>
              <a:buFontTx/>
              <a:buChar char="–"/>
            </a:pPr>
            <a:r>
              <a:rPr lang="en-GB" altLang="en-US" b="1" dirty="0">
                <a:solidFill>
                  <a:prstClr val="black"/>
                </a:solidFill>
                <a:latin typeface="Arial" panose="020B0604020202020204" pitchFamily="34" charset="0"/>
                <a:cs typeface="Times New Roman" panose="02020603050405020304" pitchFamily="18" charset="0"/>
              </a:rPr>
              <a:t>People are “weighing” each other up</a:t>
            </a:r>
          </a:p>
          <a:p>
            <a:pPr lvl="1" algn="just" fontAlgn="base">
              <a:spcAft>
                <a:spcPct val="0"/>
              </a:spcAft>
              <a:buClr>
                <a:srgbClr val="FF5050"/>
              </a:buClr>
              <a:buFontTx/>
              <a:buChar char="–"/>
            </a:pPr>
            <a:r>
              <a:rPr lang="en-GB" altLang="en-US" b="1" dirty="0">
                <a:solidFill>
                  <a:prstClr val="black"/>
                </a:solidFill>
                <a:latin typeface="Arial" panose="020B0604020202020204" pitchFamily="34" charset="0"/>
                <a:cs typeface="Times New Roman" panose="02020603050405020304" pitchFamily="18" charset="0"/>
              </a:rPr>
              <a:t>People wonder what is expected of them and how to behave</a:t>
            </a:r>
          </a:p>
          <a:p>
            <a:pPr lvl="1" algn="just" fontAlgn="base">
              <a:spcAft>
                <a:spcPct val="0"/>
              </a:spcAft>
              <a:buClr>
                <a:srgbClr val="FF5050"/>
              </a:buClr>
              <a:buFontTx/>
              <a:buChar char="–"/>
            </a:pPr>
            <a:r>
              <a:rPr lang="en-GB" altLang="en-US" b="1" dirty="0">
                <a:solidFill>
                  <a:prstClr val="black"/>
                </a:solidFill>
                <a:latin typeface="Arial" panose="020B0604020202020204" pitchFamily="34" charset="0"/>
                <a:cs typeface="Times New Roman" panose="02020603050405020304" pitchFamily="18" charset="0"/>
              </a:rPr>
              <a:t>Communications will be formal and perhaps brief</a:t>
            </a:r>
          </a:p>
          <a:p>
            <a:pPr lvl="1" algn="just" fontAlgn="base">
              <a:spcAft>
                <a:spcPct val="0"/>
              </a:spcAft>
              <a:buClr>
                <a:srgbClr val="FF5050"/>
              </a:buClr>
              <a:buFontTx/>
              <a:buChar char="–"/>
            </a:pPr>
            <a:r>
              <a:rPr lang="en-GB" altLang="en-US" b="1" dirty="0">
                <a:solidFill>
                  <a:prstClr val="black"/>
                </a:solidFill>
                <a:latin typeface="Arial" panose="020B0604020202020204" pitchFamily="34" charset="0"/>
                <a:cs typeface="Times New Roman" panose="02020603050405020304" pitchFamily="18" charset="0"/>
              </a:rPr>
              <a:t>Introductions will be important</a:t>
            </a:r>
          </a:p>
          <a:p>
            <a:pPr lvl="1" algn="just" fontAlgn="base">
              <a:spcAft>
                <a:spcPct val="0"/>
              </a:spcAft>
              <a:buClr>
                <a:srgbClr val="FF5050"/>
              </a:buClr>
              <a:buFontTx/>
              <a:buChar char="–"/>
            </a:pPr>
            <a:r>
              <a:rPr lang="en-GB" altLang="en-US" b="1" dirty="0">
                <a:solidFill>
                  <a:prstClr val="black"/>
                </a:solidFill>
                <a:latin typeface="Arial" panose="020B0604020202020204" pitchFamily="34" charset="0"/>
                <a:cs typeface="Times New Roman" panose="02020603050405020304" pitchFamily="18" charset="0"/>
              </a:rPr>
              <a:t>Outgoing characters may dominate</a:t>
            </a:r>
          </a:p>
          <a:p>
            <a:pPr lvl="1" fontAlgn="base">
              <a:spcAft>
                <a:spcPct val="0"/>
              </a:spcAft>
              <a:buClr>
                <a:srgbClr val="FF5050"/>
              </a:buClr>
              <a:buFontTx/>
              <a:buChar char="–"/>
            </a:pPr>
            <a:r>
              <a:rPr lang="en-GB" altLang="en-US" b="1" dirty="0">
                <a:solidFill>
                  <a:prstClr val="black"/>
                </a:solidFill>
                <a:latin typeface="Arial" panose="020B0604020202020204" pitchFamily="34" charset="0"/>
                <a:cs typeface="Times New Roman" panose="02020603050405020304" pitchFamily="18" charset="0"/>
              </a:rPr>
              <a:t>There is a need for some formal leadership</a:t>
            </a:r>
            <a:r>
              <a:rPr lang="en-GB" altLang="en-US" b="1" dirty="0">
                <a:solidFill>
                  <a:prstClr val="white"/>
                </a:solidFill>
                <a:latin typeface="Arial" panose="020B0604020202020204" pitchFamily="34" charset="0"/>
              </a:rPr>
              <a:t> </a:t>
            </a:r>
          </a:p>
          <a:p>
            <a:endParaRPr lang="en-GB" dirty="0"/>
          </a:p>
        </p:txBody>
      </p:sp>
    </p:spTree>
    <p:extLst>
      <p:ext uri="{BB962C8B-B14F-4D97-AF65-F5344CB8AC3E}">
        <p14:creationId xmlns:p14="http://schemas.microsoft.com/office/powerpoint/2010/main" val="33506454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68B83E-DA07-4BF9-9C6F-6807E4CADE35}"/>
              </a:ext>
            </a:extLst>
          </p:cNvPr>
          <p:cNvSpPr>
            <a:spLocks noGrp="1"/>
          </p:cNvSpPr>
          <p:nvPr>
            <p:ph type="title"/>
          </p:nvPr>
        </p:nvSpPr>
        <p:spPr/>
        <p:txBody>
          <a:bodyPr/>
          <a:lstStyle/>
          <a:p>
            <a:r>
              <a:rPr lang="en-GB" dirty="0"/>
              <a:t>Discussion</a:t>
            </a:r>
          </a:p>
        </p:txBody>
      </p:sp>
      <p:sp>
        <p:nvSpPr>
          <p:cNvPr id="3" name="Content Placeholder 2">
            <a:extLst>
              <a:ext uri="{FF2B5EF4-FFF2-40B4-BE49-F238E27FC236}">
                <a16:creationId xmlns:a16="http://schemas.microsoft.com/office/drawing/2014/main" id="{031CD701-5E5A-43A2-B1F3-F75619066000}"/>
              </a:ext>
            </a:extLst>
          </p:cNvPr>
          <p:cNvSpPr>
            <a:spLocks noGrp="1"/>
          </p:cNvSpPr>
          <p:nvPr>
            <p:ph idx="1"/>
          </p:nvPr>
        </p:nvSpPr>
        <p:spPr/>
        <p:txBody>
          <a:bodyPr/>
          <a:lstStyle/>
          <a:p>
            <a:r>
              <a:rPr lang="en-US" altLang="en-US" dirty="0"/>
              <a:t>Do you </a:t>
            </a:r>
            <a:r>
              <a:rPr lang="en-GB" altLang="en-US" dirty="0"/>
              <a:t>recognise</a:t>
            </a:r>
            <a:r>
              <a:rPr lang="en-US" altLang="en-US" dirty="0"/>
              <a:t> this, when you first meet in a new group?</a:t>
            </a:r>
          </a:p>
          <a:p>
            <a:r>
              <a:rPr lang="en-US" altLang="en-US" dirty="0"/>
              <a:t>Why is this?</a:t>
            </a:r>
          </a:p>
          <a:p>
            <a:r>
              <a:rPr lang="en-US" altLang="en-US" dirty="0"/>
              <a:t>How would people in the group be feeling now?</a:t>
            </a:r>
          </a:p>
        </p:txBody>
      </p:sp>
    </p:spTree>
    <p:extLst>
      <p:ext uri="{BB962C8B-B14F-4D97-AF65-F5344CB8AC3E}">
        <p14:creationId xmlns:p14="http://schemas.microsoft.com/office/powerpoint/2010/main" val="27646002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A6AB2D-BD09-4802-9E77-C63BB1FDC45F}"/>
              </a:ext>
            </a:extLst>
          </p:cNvPr>
          <p:cNvSpPr>
            <a:spLocks noGrp="1"/>
          </p:cNvSpPr>
          <p:nvPr>
            <p:ph type="title"/>
          </p:nvPr>
        </p:nvSpPr>
        <p:spPr/>
        <p:txBody>
          <a:bodyPr/>
          <a:lstStyle/>
          <a:p>
            <a:r>
              <a:rPr lang="en-US" altLang="en-US" dirty="0">
                <a:cs typeface="Arial" panose="020B0604020202020204" pitchFamily="34" charset="0"/>
              </a:rPr>
              <a:t>Storming</a:t>
            </a:r>
            <a:endParaRPr lang="en-GB" dirty="0"/>
          </a:p>
        </p:txBody>
      </p:sp>
      <p:sp>
        <p:nvSpPr>
          <p:cNvPr id="3" name="Content Placeholder 2">
            <a:extLst>
              <a:ext uri="{FF2B5EF4-FFF2-40B4-BE49-F238E27FC236}">
                <a16:creationId xmlns:a16="http://schemas.microsoft.com/office/drawing/2014/main" id="{1FBF4F1D-C6FF-49D3-8DC7-70FC494270E4}"/>
              </a:ext>
            </a:extLst>
          </p:cNvPr>
          <p:cNvSpPr>
            <a:spLocks noGrp="1"/>
          </p:cNvSpPr>
          <p:nvPr>
            <p:ph idx="1"/>
          </p:nvPr>
        </p:nvSpPr>
        <p:spPr/>
        <p:txBody>
          <a:bodyPr/>
          <a:lstStyle/>
          <a:p>
            <a:pPr marL="490538" indent="-490538">
              <a:lnSpc>
                <a:spcPct val="90000"/>
              </a:lnSpc>
              <a:buClr>
                <a:srgbClr val="FF5050"/>
              </a:buClr>
            </a:pPr>
            <a:r>
              <a:rPr lang="en-GB" altLang="en-US" dirty="0">
                <a:solidFill>
                  <a:srgbClr val="FF0000"/>
                </a:solidFill>
              </a:rPr>
              <a:t>Forming</a:t>
            </a:r>
          </a:p>
          <a:p>
            <a:pPr marL="490538" indent="-490538">
              <a:lnSpc>
                <a:spcPct val="90000"/>
              </a:lnSpc>
              <a:buClr>
                <a:srgbClr val="FF5050"/>
              </a:buClr>
            </a:pPr>
            <a:r>
              <a:rPr lang="en-GB" altLang="en-US" b="1" dirty="0">
                <a:solidFill>
                  <a:srgbClr val="FF0000"/>
                </a:solidFill>
              </a:rPr>
              <a:t>Storming</a:t>
            </a:r>
          </a:p>
          <a:p>
            <a:pPr lvl="1" algn="just">
              <a:buClr>
                <a:srgbClr val="FF5050"/>
              </a:buClr>
              <a:buFontTx/>
              <a:buChar char="–"/>
            </a:pPr>
            <a:r>
              <a:rPr lang="en-GB" altLang="en-US" b="1" dirty="0">
                <a:latin typeface="Arial" panose="020B0604020202020204" pitchFamily="34" charset="0"/>
                <a:cs typeface="Times New Roman" panose="02020603050405020304" pitchFamily="18" charset="0"/>
              </a:rPr>
              <a:t>Team members are vying for position</a:t>
            </a:r>
          </a:p>
          <a:p>
            <a:pPr lvl="1">
              <a:buClr>
                <a:srgbClr val="FF5050"/>
              </a:buClr>
              <a:buFontTx/>
              <a:buChar char="–"/>
            </a:pPr>
            <a:r>
              <a:rPr lang="en-GB" altLang="en-US" b="1" dirty="0">
                <a:latin typeface="Arial" panose="020B0604020202020204" pitchFamily="34" charset="0"/>
                <a:cs typeface="Times New Roman" panose="02020603050405020304" pitchFamily="18" charset="0"/>
              </a:rPr>
              <a:t>Conflict occurs whilst sorting out roles and responsibilities</a:t>
            </a:r>
          </a:p>
          <a:p>
            <a:pPr lvl="1">
              <a:buClr>
                <a:srgbClr val="FF5050"/>
              </a:buClr>
              <a:buFontTx/>
              <a:buChar char="–"/>
            </a:pPr>
            <a:r>
              <a:rPr lang="en-GB" altLang="en-US" b="1" dirty="0">
                <a:latin typeface="Arial" panose="020B0604020202020204" pitchFamily="34" charset="0"/>
                <a:cs typeface="Times New Roman" panose="02020603050405020304" pitchFamily="18" charset="0"/>
              </a:rPr>
              <a:t>Team members may resist the task at an emotional level</a:t>
            </a:r>
            <a:r>
              <a:rPr lang="en-GB" altLang="en-US" sz="2000" b="1" dirty="0">
                <a:latin typeface="Arial" panose="020B0604020202020204" pitchFamily="34" charset="0"/>
              </a:rPr>
              <a:t> </a:t>
            </a:r>
          </a:p>
          <a:p>
            <a:endParaRPr lang="en-GB" dirty="0"/>
          </a:p>
        </p:txBody>
      </p:sp>
    </p:spTree>
    <p:extLst>
      <p:ext uri="{BB962C8B-B14F-4D97-AF65-F5344CB8AC3E}">
        <p14:creationId xmlns:p14="http://schemas.microsoft.com/office/powerpoint/2010/main" val="679983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E7BDC7-CE3A-4DB0-93C6-5FD83E7452A9}"/>
              </a:ext>
            </a:extLst>
          </p:cNvPr>
          <p:cNvSpPr>
            <a:spLocks noGrp="1"/>
          </p:cNvSpPr>
          <p:nvPr>
            <p:ph type="title"/>
          </p:nvPr>
        </p:nvSpPr>
        <p:spPr/>
        <p:txBody>
          <a:bodyPr/>
          <a:lstStyle/>
          <a:p>
            <a:r>
              <a:rPr lang="en-GB" dirty="0"/>
              <a:t>Discussion</a:t>
            </a:r>
          </a:p>
        </p:txBody>
      </p:sp>
      <p:sp>
        <p:nvSpPr>
          <p:cNvPr id="3" name="Content Placeholder 2">
            <a:extLst>
              <a:ext uri="{FF2B5EF4-FFF2-40B4-BE49-F238E27FC236}">
                <a16:creationId xmlns:a16="http://schemas.microsoft.com/office/drawing/2014/main" id="{38FE7411-D543-45E4-A098-8D782680584B}"/>
              </a:ext>
            </a:extLst>
          </p:cNvPr>
          <p:cNvSpPr>
            <a:spLocks noGrp="1"/>
          </p:cNvSpPr>
          <p:nvPr>
            <p:ph idx="1"/>
          </p:nvPr>
        </p:nvSpPr>
        <p:spPr/>
        <p:txBody>
          <a:bodyPr/>
          <a:lstStyle/>
          <a:p>
            <a:r>
              <a:rPr lang="en-US" altLang="en-US" dirty="0"/>
              <a:t>What is happening now?</a:t>
            </a:r>
          </a:p>
          <a:p>
            <a:r>
              <a:rPr lang="en-US" altLang="en-US" dirty="0"/>
              <a:t>How would people in the group be feeling now?</a:t>
            </a:r>
          </a:p>
          <a:p>
            <a:endParaRPr lang="en-GB" dirty="0"/>
          </a:p>
        </p:txBody>
      </p:sp>
    </p:spTree>
    <p:extLst>
      <p:ext uri="{BB962C8B-B14F-4D97-AF65-F5344CB8AC3E}">
        <p14:creationId xmlns:p14="http://schemas.microsoft.com/office/powerpoint/2010/main" val="18885057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33CC32-719A-40CF-9B41-B874C15FFF92}"/>
              </a:ext>
            </a:extLst>
          </p:cNvPr>
          <p:cNvSpPr>
            <a:spLocks noGrp="1"/>
          </p:cNvSpPr>
          <p:nvPr>
            <p:ph type="title"/>
          </p:nvPr>
        </p:nvSpPr>
        <p:spPr/>
        <p:txBody>
          <a:bodyPr/>
          <a:lstStyle/>
          <a:p>
            <a:r>
              <a:rPr lang="en-US" altLang="en-US" dirty="0">
                <a:cs typeface="Arial" panose="020B0604020202020204" pitchFamily="34" charset="0"/>
              </a:rPr>
              <a:t>Norming</a:t>
            </a:r>
            <a:endParaRPr lang="en-GB" dirty="0"/>
          </a:p>
        </p:txBody>
      </p:sp>
      <p:sp>
        <p:nvSpPr>
          <p:cNvPr id="3" name="Content Placeholder 2">
            <a:extLst>
              <a:ext uri="{FF2B5EF4-FFF2-40B4-BE49-F238E27FC236}">
                <a16:creationId xmlns:a16="http://schemas.microsoft.com/office/drawing/2014/main" id="{70C9F9CD-F7C4-402F-92EC-AF13A5639BD6}"/>
              </a:ext>
            </a:extLst>
          </p:cNvPr>
          <p:cNvSpPr>
            <a:spLocks noGrp="1"/>
          </p:cNvSpPr>
          <p:nvPr>
            <p:ph idx="1"/>
          </p:nvPr>
        </p:nvSpPr>
        <p:spPr/>
        <p:txBody>
          <a:bodyPr/>
          <a:lstStyle/>
          <a:p>
            <a:pPr marL="490538" indent="-490538">
              <a:buClr>
                <a:srgbClr val="FF5050"/>
              </a:buClr>
            </a:pPr>
            <a:r>
              <a:rPr lang="en-GB" altLang="en-US" dirty="0">
                <a:solidFill>
                  <a:srgbClr val="FF0000"/>
                </a:solidFill>
              </a:rPr>
              <a:t>Forming</a:t>
            </a:r>
            <a:endParaRPr lang="en-GB" altLang="en-US" sz="1600" dirty="0">
              <a:solidFill>
                <a:srgbClr val="FF0000"/>
              </a:solidFill>
            </a:endParaRPr>
          </a:p>
          <a:p>
            <a:pPr marL="490538" indent="-490538">
              <a:buClr>
                <a:srgbClr val="FF5050"/>
              </a:buClr>
            </a:pPr>
            <a:r>
              <a:rPr lang="en-GB" altLang="en-US" dirty="0">
                <a:solidFill>
                  <a:srgbClr val="FF0000"/>
                </a:solidFill>
              </a:rPr>
              <a:t>Storming</a:t>
            </a:r>
            <a:endParaRPr lang="en-GB" altLang="en-US" sz="1600" dirty="0">
              <a:solidFill>
                <a:srgbClr val="FF0000"/>
              </a:solidFill>
            </a:endParaRPr>
          </a:p>
          <a:p>
            <a:pPr marL="490538" indent="-490538">
              <a:buClr>
                <a:srgbClr val="FF5050"/>
              </a:buClr>
            </a:pPr>
            <a:r>
              <a:rPr lang="en-GB" altLang="en-US" b="1" dirty="0">
                <a:solidFill>
                  <a:srgbClr val="FF0000"/>
                </a:solidFill>
              </a:rPr>
              <a:t>Norming</a:t>
            </a:r>
          </a:p>
          <a:p>
            <a:pPr lvl="1" algn="just">
              <a:lnSpc>
                <a:spcPct val="90000"/>
              </a:lnSpc>
              <a:buClr>
                <a:srgbClr val="FF5050"/>
              </a:buClr>
              <a:buFontTx/>
              <a:buChar char="–"/>
            </a:pPr>
            <a:r>
              <a:rPr lang="en-GB" altLang="en-US" b="1" dirty="0">
                <a:latin typeface="Arial" panose="020B0604020202020204" pitchFamily="34" charset="0"/>
                <a:cs typeface="Times New Roman" panose="02020603050405020304" pitchFamily="18" charset="0"/>
              </a:rPr>
              <a:t>Co-operation develops</a:t>
            </a:r>
          </a:p>
          <a:p>
            <a:pPr lvl="1" algn="just">
              <a:lnSpc>
                <a:spcPct val="90000"/>
              </a:lnSpc>
              <a:buClr>
                <a:srgbClr val="FF5050"/>
              </a:buClr>
              <a:buFontTx/>
              <a:buChar char="–"/>
            </a:pPr>
            <a:r>
              <a:rPr lang="en-GB" altLang="en-US" b="1" dirty="0">
                <a:latin typeface="Arial" panose="020B0604020202020204" pitchFamily="34" charset="0"/>
                <a:cs typeface="Times New Roman" panose="02020603050405020304" pitchFamily="18" charset="0"/>
              </a:rPr>
              <a:t>The team’s “norms” are developed</a:t>
            </a:r>
          </a:p>
          <a:p>
            <a:pPr lvl="1" algn="just">
              <a:lnSpc>
                <a:spcPct val="90000"/>
              </a:lnSpc>
              <a:buClr>
                <a:srgbClr val="FF5050"/>
              </a:buClr>
              <a:buFontTx/>
              <a:buChar char="–"/>
            </a:pPr>
            <a:r>
              <a:rPr lang="en-GB" altLang="en-US" b="1" dirty="0">
                <a:latin typeface="Arial" panose="020B0604020202020204" pitchFamily="34" charset="0"/>
                <a:cs typeface="Times New Roman" panose="02020603050405020304" pitchFamily="18" charset="0"/>
              </a:rPr>
              <a:t>Conflicts are settled</a:t>
            </a:r>
          </a:p>
          <a:p>
            <a:pPr lvl="1" algn="just">
              <a:lnSpc>
                <a:spcPct val="90000"/>
              </a:lnSpc>
              <a:buClr>
                <a:srgbClr val="FF5050"/>
              </a:buClr>
              <a:buFontTx/>
              <a:buChar char="–"/>
            </a:pPr>
            <a:r>
              <a:rPr lang="en-GB" altLang="en-US" b="1" dirty="0">
                <a:latin typeface="Arial" panose="020B0604020202020204" pitchFamily="34" charset="0"/>
                <a:cs typeface="Times New Roman" panose="02020603050405020304" pitchFamily="18" charset="0"/>
              </a:rPr>
              <a:t>Views are exchanged</a:t>
            </a:r>
            <a:r>
              <a:rPr lang="en-GB" altLang="en-US" b="1" dirty="0">
                <a:solidFill>
                  <a:srgbClr val="FF0000"/>
                </a:solidFill>
                <a:latin typeface="Arial" panose="020B0604020202020204" pitchFamily="34" charset="0"/>
                <a:cs typeface="Times New Roman" panose="02020603050405020304" pitchFamily="18" charset="0"/>
              </a:rPr>
              <a:t> </a:t>
            </a:r>
          </a:p>
          <a:p>
            <a:endParaRPr lang="en-GB" dirty="0"/>
          </a:p>
        </p:txBody>
      </p:sp>
    </p:spTree>
    <p:extLst>
      <p:ext uri="{BB962C8B-B14F-4D97-AF65-F5344CB8AC3E}">
        <p14:creationId xmlns:p14="http://schemas.microsoft.com/office/powerpoint/2010/main" val="29687374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88EC81-9D77-4E17-9CAD-C291FDE676F6}"/>
              </a:ext>
            </a:extLst>
          </p:cNvPr>
          <p:cNvSpPr>
            <a:spLocks noGrp="1"/>
          </p:cNvSpPr>
          <p:nvPr>
            <p:ph type="title"/>
          </p:nvPr>
        </p:nvSpPr>
        <p:spPr/>
        <p:txBody>
          <a:bodyPr/>
          <a:lstStyle/>
          <a:p>
            <a:r>
              <a:rPr lang="en-GB" dirty="0"/>
              <a:t>Discussion</a:t>
            </a:r>
          </a:p>
        </p:txBody>
      </p:sp>
      <p:sp>
        <p:nvSpPr>
          <p:cNvPr id="3" name="Content Placeholder 2">
            <a:extLst>
              <a:ext uri="{FF2B5EF4-FFF2-40B4-BE49-F238E27FC236}">
                <a16:creationId xmlns:a16="http://schemas.microsoft.com/office/drawing/2014/main" id="{0DDB56CB-98E4-4641-A50F-78523EFB74B5}"/>
              </a:ext>
            </a:extLst>
          </p:cNvPr>
          <p:cNvSpPr>
            <a:spLocks noGrp="1"/>
          </p:cNvSpPr>
          <p:nvPr>
            <p:ph idx="1"/>
          </p:nvPr>
        </p:nvSpPr>
        <p:spPr/>
        <p:txBody>
          <a:bodyPr/>
          <a:lstStyle/>
          <a:p>
            <a:r>
              <a:rPr lang="en-GB" altLang="en-US" dirty="0"/>
              <a:t>What are </a:t>
            </a:r>
            <a:r>
              <a:rPr lang="en-GB" altLang="en-US" b="1" i="1" dirty="0"/>
              <a:t>norms</a:t>
            </a:r>
            <a:r>
              <a:rPr lang="en-GB" altLang="en-US" dirty="0"/>
              <a:t> and what function do they serve?</a:t>
            </a:r>
          </a:p>
          <a:p>
            <a:r>
              <a:rPr lang="en-GB" altLang="en-US" dirty="0"/>
              <a:t>What sort of norms have you come across when you have been members of a team?</a:t>
            </a:r>
          </a:p>
          <a:p>
            <a:r>
              <a:rPr lang="en-GB" altLang="en-US" dirty="0"/>
              <a:t>How would the people in a group be feeling now?</a:t>
            </a:r>
            <a:endParaRPr lang="en-US" altLang="en-US" dirty="0"/>
          </a:p>
          <a:p>
            <a:pPr marL="0" indent="0">
              <a:buNone/>
            </a:pPr>
            <a:endParaRPr lang="en-GB" dirty="0"/>
          </a:p>
        </p:txBody>
      </p:sp>
    </p:spTree>
    <p:extLst>
      <p:ext uri="{BB962C8B-B14F-4D97-AF65-F5344CB8AC3E}">
        <p14:creationId xmlns:p14="http://schemas.microsoft.com/office/powerpoint/2010/main" val="18916983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DB83E2-1698-484C-98CE-495186CD46C8}"/>
              </a:ext>
            </a:extLst>
          </p:cNvPr>
          <p:cNvSpPr>
            <a:spLocks noGrp="1"/>
          </p:cNvSpPr>
          <p:nvPr>
            <p:ph type="title"/>
          </p:nvPr>
        </p:nvSpPr>
        <p:spPr/>
        <p:txBody>
          <a:bodyPr/>
          <a:lstStyle/>
          <a:p>
            <a:r>
              <a:rPr lang="en-US" altLang="en-US" dirty="0">
                <a:cs typeface="Arial" panose="020B0604020202020204" pitchFamily="34" charset="0"/>
              </a:rPr>
              <a:t>Performing</a:t>
            </a:r>
            <a:endParaRPr lang="en-GB" dirty="0"/>
          </a:p>
        </p:txBody>
      </p:sp>
      <p:sp>
        <p:nvSpPr>
          <p:cNvPr id="3" name="Content Placeholder 2">
            <a:extLst>
              <a:ext uri="{FF2B5EF4-FFF2-40B4-BE49-F238E27FC236}">
                <a16:creationId xmlns:a16="http://schemas.microsoft.com/office/drawing/2014/main" id="{10118B93-6DA9-4701-86F9-DD271EC2C570}"/>
              </a:ext>
            </a:extLst>
          </p:cNvPr>
          <p:cNvSpPr>
            <a:spLocks noGrp="1"/>
          </p:cNvSpPr>
          <p:nvPr>
            <p:ph idx="1"/>
          </p:nvPr>
        </p:nvSpPr>
        <p:spPr/>
        <p:txBody>
          <a:bodyPr>
            <a:normAutofit fontScale="92500" lnSpcReduction="20000"/>
          </a:bodyPr>
          <a:lstStyle/>
          <a:p>
            <a:pPr marL="490538" indent="-490538">
              <a:buClr>
                <a:srgbClr val="FF5050"/>
              </a:buClr>
            </a:pPr>
            <a:r>
              <a:rPr lang="en-GB" altLang="en-US" sz="3600" dirty="0">
                <a:solidFill>
                  <a:srgbClr val="FF0000"/>
                </a:solidFill>
              </a:rPr>
              <a:t>Forming</a:t>
            </a:r>
            <a:endParaRPr lang="en-GB" altLang="en-US" sz="1800" dirty="0">
              <a:solidFill>
                <a:srgbClr val="FF0000"/>
              </a:solidFill>
            </a:endParaRPr>
          </a:p>
          <a:p>
            <a:pPr marL="490538" indent="-490538">
              <a:buClr>
                <a:srgbClr val="FF5050"/>
              </a:buClr>
            </a:pPr>
            <a:r>
              <a:rPr lang="en-GB" altLang="en-US" sz="3600" dirty="0">
                <a:solidFill>
                  <a:srgbClr val="FF0000"/>
                </a:solidFill>
              </a:rPr>
              <a:t>Storming</a:t>
            </a:r>
            <a:endParaRPr lang="en-GB" altLang="en-US" sz="1800" dirty="0">
              <a:solidFill>
                <a:srgbClr val="FF0000"/>
              </a:solidFill>
            </a:endParaRPr>
          </a:p>
          <a:p>
            <a:pPr marL="490538" indent="-490538">
              <a:buClr>
                <a:srgbClr val="FF5050"/>
              </a:buClr>
            </a:pPr>
            <a:r>
              <a:rPr lang="en-GB" altLang="en-US" sz="3600" dirty="0">
                <a:solidFill>
                  <a:srgbClr val="FF0000"/>
                </a:solidFill>
              </a:rPr>
              <a:t>Norming</a:t>
            </a:r>
            <a:endParaRPr lang="en-GB" altLang="en-US" sz="1800" dirty="0">
              <a:solidFill>
                <a:srgbClr val="FF0000"/>
              </a:solidFill>
            </a:endParaRPr>
          </a:p>
          <a:p>
            <a:pPr marL="490538" indent="-490538">
              <a:buClr>
                <a:srgbClr val="FF5050"/>
              </a:buClr>
            </a:pPr>
            <a:r>
              <a:rPr lang="en-GB" altLang="en-US" sz="3600" b="1" dirty="0">
                <a:solidFill>
                  <a:srgbClr val="FF0000"/>
                </a:solidFill>
              </a:rPr>
              <a:t>Performing</a:t>
            </a:r>
            <a:endParaRPr lang="en-GB" altLang="en-US" b="1" dirty="0"/>
          </a:p>
          <a:p>
            <a:pPr lvl="1" algn="just">
              <a:lnSpc>
                <a:spcPct val="90000"/>
              </a:lnSpc>
              <a:buClr>
                <a:srgbClr val="FF5050"/>
              </a:buClr>
              <a:buFontTx/>
              <a:buChar char="–"/>
            </a:pPr>
            <a:r>
              <a:rPr lang="en-GB" altLang="en-US" sz="2400" b="1" dirty="0">
                <a:latin typeface="Arial" panose="020B0604020202020204" pitchFamily="34" charset="0"/>
                <a:cs typeface="Times New Roman" panose="02020603050405020304" pitchFamily="18" charset="0"/>
              </a:rPr>
              <a:t>Teamwork is achieved</a:t>
            </a:r>
          </a:p>
          <a:p>
            <a:pPr lvl="1" algn="just">
              <a:lnSpc>
                <a:spcPct val="90000"/>
              </a:lnSpc>
              <a:buClr>
                <a:srgbClr val="FF5050"/>
              </a:buClr>
              <a:buFontTx/>
              <a:buChar char="–"/>
            </a:pPr>
            <a:r>
              <a:rPr lang="en-GB" altLang="en-US" sz="2400" b="1" dirty="0">
                <a:latin typeface="Arial" panose="020B0604020202020204" pitchFamily="34" charset="0"/>
                <a:cs typeface="Times New Roman" panose="02020603050405020304" pitchFamily="18" charset="0"/>
              </a:rPr>
              <a:t>Roles are flexible and fully supported</a:t>
            </a:r>
          </a:p>
          <a:p>
            <a:pPr lvl="1" algn="just">
              <a:lnSpc>
                <a:spcPct val="90000"/>
              </a:lnSpc>
              <a:buClr>
                <a:srgbClr val="FF5050"/>
              </a:buClr>
              <a:buFontTx/>
              <a:buChar char="–"/>
            </a:pPr>
            <a:r>
              <a:rPr lang="en-GB" altLang="en-US" sz="2400" b="1" dirty="0">
                <a:latin typeface="Arial" panose="020B0604020202020204" pitchFamily="34" charset="0"/>
                <a:cs typeface="Times New Roman" panose="02020603050405020304" pitchFamily="18" charset="0"/>
              </a:rPr>
              <a:t>Solutions are found and implemented</a:t>
            </a:r>
          </a:p>
          <a:p>
            <a:pPr lvl="1">
              <a:lnSpc>
                <a:spcPct val="90000"/>
              </a:lnSpc>
              <a:buClr>
                <a:srgbClr val="FF5050"/>
              </a:buClr>
              <a:buFontTx/>
              <a:buChar char="–"/>
            </a:pPr>
            <a:r>
              <a:rPr lang="en-GB" altLang="en-US" sz="2400" b="1" dirty="0">
                <a:latin typeface="Arial" panose="020B0604020202020204" pitchFamily="34" charset="0"/>
                <a:cs typeface="Times New Roman" panose="02020603050405020304" pitchFamily="18" charset="0"/>
              </a:rPr>
              <a:t>Excellence is achieved in standards of working</a:t>
            </a:r>
          </a:p>
          <a:p>
            <a:pPr lvl="1">
              <a:lnSpc>
                <a:spcPct val="90000"/>
              </a:lnSpc>
              <a:buClr>
                <a:srgbClr val="FF5050"/>
              </a:buClr>
              <a:buFontTx/>
              <a:buChar char="–"/>
            </a:pPr>
            <a:r>
              <a:rPr lang="en-GB" altLang="en-US" sz="2400" b="1" dirty="0">
                <a:latin typeface="Arial" panose="020B0604020202020204" pitchFamily="34" charset="0"/>
                <a:cs typeface="Times New Roman" panose="02020603050405020304" pitchFamily="18" charset="0"/>
              </a:rPr>
              <a:t>External leadership is minimised as team self-manages</a:t>
            </a:r>
            <a:r>
              <a:rPr lang="en-GB" altLang="en-US" sz="2400" b="1" dirty="0">
                <a:latin typeface="Arial" panose="020B0604020202020204" pitchFamily="34" charset="0"/>
              </a:rPr>
              <a:t> </a:t>
            </a:r>
          </a:p>
          <a:p>
            <a:endParaRPr lang="en-GB" dirty="0"/>
          </a:p>
        </p:txBody>
      </p:sp>
    </p:spTree>
    <p:extLst>
      <p:ext uri="{BB962C8B-B14F-4D97-AF65-F5344CB8AC3E}">
        <p14:creationId xmlns:p14="http://schemas.microsoft.com/office/powerpoint/2010/main" val="6522723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964061-4924-4579-9C64-A46E1C3844C4}"/>
              </a:ext>
            </a:extLst>
          </p:cNvPr>
          <p:cNvSpPr>
            <a:spLocks noGrp="1"/>
          </p:cNvSpPr>
          <p:nvPr>
            <p:ph type="title"/>
          </p:nvPr>
        </p:nvSpPr>
        <p:spPr/>
        <p:txBody>
          <a:bodyPr/>
          <a:lstStyle/>
          <a:p>
            <a:r>
              <a:rPr lang="en-GB" dirty="0"/>
              <a:t>Discussion</a:t>
            </a:r>
          </a:p>
        </p:txBody>
      </p:sp>
      <p:sp>
        <p:nvSpPr>
          <p:cNvPr id="3" name="Content Placeholder 2">
            <a:extLst>
              <a:ext uri="{FF2B5EF4-FFF2-40B4-BE49-F238E27FC236}">
                <a16:creationId xmlns:a16="http://schemas.microsoft.com/office/drawing/2014/main" id="{533969B7-11BA-40C3-8A04-6A89961DD720}"/>
              </a:ext>
            </a:extLst>
          </p:cNvPr>
          <p:cNvSpPr>
            <a:spLocks noGrp="1"/>
          </p:cNvSpPr>
          <p:nvPr>
            <p:ph idx="1"/>
          </p:nvPr>
        </p:nvSpPr>
        <p:spPr/>
        <p:txBody>
          <a:bodyPr/>
          <a:lstStyle/>
          <a:p>
            <a:r>
              <a:rPr lang="en-GB" altLang="en-US" dirty="0"/>
              <a:t>Have any of you had this experience in a team?</a:t>
            </a:r>
          </a:p>
          <a:p>
            <a:r>
              <a:rPr lang="en-GB" altLang="en-US" dirty="0"/>
              <a:t>How would members of the team be feeling now?</a:t>
            </a:r>
            <a:endParaRPr lang="en-US" altLang="en-US" dirty="0"/>
          </a:p>
        </p:txBody>
      </p:sp>
    </p:spTree>
    <p:extLst>
      <p:ext uri="{BB962C8B-B14F-4D97-AF65-F5344CB8AC3E}">
        <p14:creationId xmlns:p14="http://schemas.microsoft.com/office/powerpoint/2010/main" val="205231203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A5530B-ABFD-4A9E-ABE5-8B36786718A8}"/>
              </a:ext>
            </a:extLst>
          </p:cNvPr>
          <p:cNvSpPr>
            <a:spLocks noGrp="1"/>
          </p:cNvSpPr>
          <p:nvPr>
            <p:ph type="title"/>
          </p:nvPr>
        </p:nvSpPr>
        <p:spPr>
          <a:xfrm>
            <a:off x="179512" y="274638"/>
            <a:ext cx="8712968" cy="1143000"/>
          </a:xfrm>
        </p:spPr>
        <p:txBody>
          <a:bodyPr>
            <a:normAutofit fontScale="90000"/>
          </a:bodyPr>
          <a:lstStyle/>
          <a:p>
            <a:r>
              <a:rPr lang="en-GB" altLang="en-US" dirty="0">
                <a:cs typeface="Arial" panose="020B0604020202020204" pitchFamily="34" charset="0"/>
              </a:rPr>
              <a:t>Dorming or Adjourning (or Mourning) </a:t>
            </a:r>
            <a:endParaRPr lang="en-GB" dirty="0"/>
          </a:p>
        </p:txBody>
      </p:sp>
      <p:sp>
        <p:nvSpPr>
          <p:cNvPr id="3" name="Content Placeholder 2">
            <a:extLst>
              <a:ext uri="{FF2B5EF4-FFF2-40B4-BE49-F238E27FC236}">
                <a16:creationId xmlns:a16="http://schemas.microsoft.com/office/drawing/2014/main" id="{FEE937D6-009E-45CC-8957-5661187BB094}"/>
              </a:ext>
            </a:extLst>
          </p:cNvPr>
          <p:cNvSpPr>
            <a:spLocks noGrp="1"/>
          </p:cNvSpPr>
          <p:nvPr>
            <p:ph idx="1"/>
          </p:nvPr>
        </p:nvSpPr>
        <p:spPr/>
        <p:txBody>
          <a:bodyPr>
            <a:normAutofit fontScale="92500" lnSpcReduction="10000"/>
          </a:bodyPr>
          <a:lstStyle/>
          <a:p>
            <a:pPr marL="490538" indent="-490538">
              <a:buClr>
                <a:srgbClr val="FF5050"/>
              </a:buClr>
            </a:pPr>
            <a:r>
              <a:rPr lang="en-GB" altLang="en-US" dirty="0">
                <a:solidFill>
                  <a:srgbClr val="FF0000"/>
                </a:solidFill>
              </a:rPr>
              <a:t>Forming</a:t>
            </a:r>
            <a:endParaRPr lang="en-GB" altLang="en-US" sz="1600" dirty="0">
              <a:solidFill>
                <a:srgbClr val="FF0000"/>
              </a:solidFill>
            </a:endParaRPr>
          </a:p>
          <a:p>
            <a:pPr marL="490538" indent="-490538">
              <a:buClr>
                <a:srgbClr val="FF5050"/>
              </a:buClr>
            </a:pPr>
            <a:r>
              <a:rPr lang="en-GB" altLang="en-US" dirty="0">
                <a:solidFill>
                  <a:srgbClr val="FF0000"/>
                </a:solidFill>
              </a:rPr>
              <a:t>Storming</a:t>
            </a:r>
            <a:endParaRPr lang="en-GB" altLang="en-US" sz="1600" dirty="0">
              <a:solidFill>
                <a:srgbClr val="FF0000"/>
              </a:solidFill>
            </a:endParaRPr>
          </a:p>
          <a:p>
            <a:pPr marL="490538" indent="-490538">
              <a:buClr>
                <a:srgbClr val="FF5050"/>
              </a:buClr>
            </a:pPr>
            <a:r>
              <a:rPr lang="en-GB" altLang="en-US" dirty="0">
                <a:solidFill>
                  <a:srgbClr val="FF0000"/>
                </a:solidFill>
              </a:rPr>
              <a:t>Norming</a:t>
            </a:r>
            <a:endParaRPr lang="en-GB" altLang="en-US" sz="1600" dirty="0">
              <a:solidFill>
                <a:srgbClr val="FF0000"/>
              </a:solidFill>
            </a:endParaRPr>
          </a:p>
          <a:p>
            <a:pPr marL="490538" indent="-490538">
              <a:buClr>
                <a:srgbClr val="FF5050"/>
              </a:buClr>
            </a:pPr>
            <a:r>
              <a:rPr lang="en-GB" altLang="en-US" dirty="0">
                <a:solidFill>
                  <a:srgbClr val="FF0000"/>
                </a:solidFill>
              </a:rPr>
              <a:t>Performing</a:t>
            </a:r>
          </a:p>
          <a:p>
            <a:pPr marL="490538" indent="-490538">
              <a:buClr>
                <a:srgbClr val="FF5050"/>
              </a:buClr>
            </a:pPr>
            <a:r>
              <a:rPr lang="en-GB" altLang="en-US" b="1" dirty="0">
                <a:solidFill>
                  <a:srgbClr val="FF0000"/>
                </a:solidFill>
              </a:rPr>
              <a:t>Adjourning</a:t>
            </a:r>
          </a:p>
          <a:p>
            <a:pPr lvl="1" algn="just">
              <a:lnSpc>
                <a:spcPct val="90000"/>
              </a:lnSpc>
              <a:buClr>
                <a:srgbClr val="FF5050"/>
              </a:buClr>
              <a:buFontTx/>
              <a:buChar char="–"/>
            </a:pPr>
            <a:r>
              <a:rPr lang="en-GB" altLang="en-US" b="1" dirty="0"/>
              <a:t>bittersweet sense of accomplishment</a:t>
            </a:r>
            <a:r>
              <a:rPr lang="en-US" altLang="en-US" b="1" dirty="0"/>
              <a:t> </a:t>
            </a:r>
            <a:endParaRPr lang="en-GB" altLang="en-US" b="1" dirty="0">
              <a:latin typeface="Arial" panose="020B0604020202020204" pitchFamily="34" charset="0"/>
              <a:cs typeface="Times New Roman" panose="02020603050405020304" pitchFamily="18" charset="0"/>
            </a:endParaRPr>
          </a:p>
          <a:p>
            <a:pPr lvl="1" algn="just">
              <a:lnSpc>
                <a:spcPct val="90000"/>
              </a:lnSpc>
              <a:buClr>
                <a:srgbClr val="FF5050"/>
              </a:buClr>
              <a:buFontTx/>
              <a:buChar char="–"/>
            </a:pPr>
            <a:r>
              <a:rPr lang="en-GB" altLang="en-US" b="1" dirty="0"/>
              <a:t>reluctance to say good-bye</a:t>
            </a:r>
            <a:r>
              <a:rPr lang="en-US" altLang="en-US" b="1" dirty="0"/>
              <a:t> </a:t>
            </a:r>
            <a:endParaRPr lang="en-GB" altLang="en-US" b="1" dirty="0">
              <a:latin typeface="Arial" panose="020B0604020202020204" pitchFamily="34" charset="0"/>
              <a:cs typeface="Times New Roman" panose="02020603050405020304" pitchFamily="18" charset="0"/>
            </a:endParaRPr>
          </a:p>
          <a:p>
            <a:pPr lvl="1" algn="just">
              <a:lnSpc>
                <a:spcPct val="90000"/>
              </a:lnSpc>
              <a:buClr>
                <a:srgbClr val="FF5050"/>
              </a:buClr>
              <a:buFontTx/>
              <a:buChar char="–"/>
            </a:pPr>
            <a:r>
              <a:rPr lang="en-GB" altLang="en-US" b="1" dirty="0"/>
              <a:t>Many personal relationships formed </a:t>
            </a:r>
          </a:p>
          <a:p>
            <a:endParaRPr lang="en-GB" dirty="0"/>
          </a:p>
        </p:txBody>
      </p:sp>
    </p:spTree>
    <p:extLst>
      <p:ext uri="{BB962C8B-B14F-4D97-AF65-F5344CB8AC3E}">
        <p14:creationId xmlns:p14="http://schemas.microsoft.com/office/powerpoint/2010/main" val="119042405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52F030-7807-49B5-91DF-FFC62A5E264B}"/>
              </a:ext>
            </a:extLst>
          </p:cNvPr>
          <p:cNvSpPr>
            <a:spLocks noGrp="1"/>
          </p:cNvSpPr>
          <p:nvPr>
            <p:ph type="title"/>
          </p:nvPr>
        </p:nvSpPr>
        <p:spPr/>
        <p:txBody>
          <a:bodyPr/>
          <a:lstStyle/>
          <a:p>
            <a:r>
              <a:rPr lang="en-GB" dirty="0"/>
              <a:t>Discussion</a:t>
            </a:r>
          </a:p>
        </p:txBody>
      </p:sp>
      <p:sp>
        <p:nvSpPr>
          <p:cNvPr id="3" name="Content Placeholder 2">
            <a:extLst>
              <a:ext uri="{FF2B5EF4-FFF2-40B4-BE49-F238E27FC236}">
                <a16:creationId xmlns:a16="http://schemas.microsoft.com/office/drawing/2014/main" id="{86C0F924-2AD7-4A55-BCD2-B1B657130D21}"/>
              </a:ext>
            </a:extLst>
          </p:cNvPr>
          <p:cNvSpPr>
            <a:spLocks noGrp="1"/>
          </p:cNvSpPr>
          <p:nvPr>
            <p:ph idx="1"/>
          </p:nvPr>
        </p:nvSpPr>
        <p:spPr/>
        <p:txBody>
          <a:bodyPr/>
          <a:lstStyle/>
          <a:p>
            <a:r>
              <a:rPr lang="en-GB" altLang="en-US" dirty="0"/>
              <a:t>Have any of you had this experience in a team?</a:t>
            </a:r>
          </a:p>
          <a:p>
            <a:r>
              <a:rPr lang="en-GB" altLang="en-US" dirty="0"/>
              <a:t>How would members of the team be feeling now?</a:t>
            </a:r>
            <a:endParaRPr lang="en-US" altLang="en-US" dirty="0"/>
          </a:p>
          <a:p>
            <a:endParaRPr lang="en-GB" dirty="0"/>
          </a:p>
        </p:txBody>
      </p:sp>
    </p:spTree>
    <p:extLst>
      <p:ext uri="{BB962C8B-B14F-4D97-AF65-F5344CB8AC3E}">
        <p14:creationId xmlns:p14="http://schemas.microsoft.com/office/powerpoint/2010/main" val="375203059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ts2.mm.bing.net/th?id=H.4929034512173845&amp;pid=15.1">
            <a:hlinkClick r:id="rId3"/>
            <a:extLst>
              <a:ext uri="{FF2B5EF4-FFF2-40B4-BE49-F238E27FC236}">
                <a16:creationId xmlns:a16="http://schemas.microsoft.com/office/drawing/2014/main" id="{90237DA0-ECE7-4E3B-B7A5-53C5E636705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07704" y="260648"/>
            <a:ext cx="5112295" cy="5014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0748156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19167F-CDAB-44E1-89FC-874D204F6714}"/>
              </a:ext>
            </a:extLst>
          </p:cNvPr>
          <p:cNvSpPr>
            <a:spLocks noGrp="1"/>
          </p:cNvSpPr>
          <p:nvPr>
            <p:ph type="title"/>
          </p:nvPr>
        </p:nvSpPr>
        <p:spPr/>
        <p:txBody>
          <a:bodyPr/>
          <a:lstStyle/>
          <a:p>
            <a:r>
              <a:rPr lang="en-GB" dirty="0">
                <a:cs typeface="Arial" panose="020B0604020202020204" pitchFamily="34" charset="0"/>
              </a:rPr>
              <a:t>Remember the Titans</a:t>
            </a:r>
            <a:endParaRPr lang="en-GB" dirty="0"/>
          </a:p>
        </p:txBody>
      </p:sp>
      <p:pic>
        <p:nvPicPr>
          <p:cNvPr id="4" name="Remember The Titans - Forming, Storming, Norming, Performing, Adjourning.wmv">
            <a:hlinkClick r:id="" action="ppaction://media"/>
            <a:extLst>
              <a:ext uri="{FF2B5EF4-FFF2-40B4-BE49-F238E27FC236}">
                <a16:creationId xmlns:a16="http://schemas.microsoft.com/office/drawing/2014/main" id="{593370A9-FD85-4130-90A6-B2B734EC1737}"/>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5"/>
          <a:stretch>
            <a:fillRect/>
          </a:stretch>
        </p:blipFill>
        <p:spPr>
          <a:xfrm>
            <a:off x="1961091" y="1340768"/>
            <a:ext cx="5221817" cy="3916363"/>
          </a:xfrm>
          <a:prstGeom prst="rect">
            <a:avLst/>
          </a:prstGeom>
        </p:spPr>
      </p:pic>
    </p:spTree>
    <p:extLst>
      <p:ext uri="{BB962C8B-B14F-4D97-AF65-F5344CB8AC3E}">
        <p14:creationId xmlns:p14="http://schemas.microsoft.com/office/powerpoint/2010/main" val="381550047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vol="80000">
                <p:cTn id="7" fill="hold" display="0">
                  <p:stCondLst>
                    <p:cond delay="indefinite"/>
                  </p:stCondLst>
                </p:cTn>
                <p:tgtEl>
                  <p:spTgt spid="4"/>
                </p:tgtEl>
              </p:cMediaNode>
            </p:vide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706E39-0A3C-43DB-A7F5-08CD46C07AF5}"/>
              </a:ext>
            </a:extLst>
          </p:cNvPr>
          <p:cNvSpPr>
            <a:spLocks noGrp="1"/>
          </p:cNvSpPr>
          <p:nvPr>
            <p:ph type="title"/>
          </p:nvPr>
        </p:nvSpPr>
        <p:spPr/>
        <p:txBody>
          <a:bodyPr/>
          <a:lstStyle/>
          <a:p>
            <a:r>
              <a:rPr lang="en-GB" dirty="0"/>
              <a:t>Review of the Clip</a:t>
            </a:r>
          </a:p>
        </p:txBody>
      </p:sp>
      <p:sp>
        <p:nvSpPr>
          <p:cNvPr id="3" name="Content Placeholder 2">
            <a:extLst>
              <a:ext uri="{FF2B5EF4-FFF2-40B4-BE49-F238E27FC236}">
                <a16:creationId xmlns:a16="http://schemas.microsoft.com/office/drawing/2014/main" id="{F5C3744D-184E-4A8F-B70D-32D8D5827237}"/>
              </a:ext>
            </a:extLst>
          </p:cNvPr>
          <p:cNvSpPr>
            <a:spLocks noGrp="1"/>
          </p:cNvSpPr>
          <p:nvPr>
            <p:ph idx="1"/>
          </p:nvPr>
        </p:nvSpPr>
        <p:spPr>
          <a:xfrm>
            <a:off x="457200" y="1600201"/>
            <a:ext cx="8229600" cy="3886199"/>
          </a:xfrm>
        </p:spPr>
        <p:txBody>
          <a:bodyPr>
            <a:normAutofit lnSpcReduction="10000"/>
          </a:bodyPr>
          <a:lstStyle/>
          <a:p>
            <a:r>
              <a:rPr lang="en-GB" dirty="0"/>
              <a:t>What stage/s did you see represented?</a:t>
            </a:r>
          </a:p>
          <a:p>
            <a:r>
              <a:rPr lang="en-GB" dirty="0"/>
              <a:t>What evidence was there?</a:t>
            </a:r>
          </a:p>
          <a:p>
            <a:r>
              <a:rPr lang="en-GB" dirty="0"/>
              <a:t>How easy/difficult is it to spot the stage/s?</a:t>
            </a:r>
          </a:p>
          <a:p>
            <a:r>
              <a:rPr lang="en-GB" dirty="0"/>
              <a:t>What role does leadership play?</a:t>
            </a:r>
          </a:p>
          <a:p>
            <a:endParaRPr lang="en-GB" dirty="0"/>
          </a:p>
          <a:p>
            <a:pPr marL="0" indent="0">
              <a:buNone/>
            </a:pPr>
            <a:r>
              <a:rPr lang="en-GB" dirty="0"/>
              <a:t>15 mins to review in your groups, ready for discussion.</a:t>
            </a:r>
          </a:p>
        </p:txBody>
      </p:sp>
    </p:spTree>
    <p:extLst>
      <p:ext uri="{BB962C8B-B14F-4D97-AF65-F5344CB8AC3E}">
        <p14:creationId xmlns:p14="http://schemas.microsoft.com/office/powerpoint/2010/main" val="350046208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F7B28E-4A70-4672-B881-EE68E4C26A9A}"/>
              </a:ext>
            </a:extLst>
          </p:cNvPr>
          <p:cNvSpPr>
            <a:spLocks noGrp="1"/>
          </p:cNvSpPr>
          <p:nvPr>
            <p:ph type="title"/>
          </p:nvPr>
        </p:nvSpPr>
        <p:spPr/>
        <p:txBody>
          <a:bodyPr/>
          <a:lstStyle/>
          <a:p>
            <a:r>
              <a:rPr lang="en-GB" dirty="0"/>
              <a:t>Some other viewpoints</a:t>
            </a:r>
          </a:p>
        </p:txBody>
      </p:sp>
      <p:graphicFrame>
        <p:nvGraphicFramePr>
          <p:cNvPr id="4" name="Table 3">
            <a:extLst>
              <a:ext uri="{FF2B5EF4-FFF2-40B4-BE49-F238E27FC236}">
                <a16:creationId xmlns:a16="http://schemas.microsoft.com/office/drawing/2014/main" id="{27C582D4-BCA0-475F-8CDF-E91F2C4A7B9E}"/>
              </a:ext>
            </a:extLst>
          </p:cNvPr>
          <p:cNvGraphicFramePr>
            <a:graphicFrameLocks noGrp="1"/>
          </p:cNvGraphicFramePr>
          <p:nvPr>
            <p:extLst>
              <p:ext uri="{D42A27DB-BD31-4B8C-83A1-F6EECF244321}">
                <p14:modId xmlns:p14="http://schemas.microsoft.com/office/powerpoint/2010/main" val="3136201253"/>
              </p:ext>
            </p:extLst>
          </p:nvPr>
        </p:nvGraphicFramePr>
        <p:xfrm>
          <a:off x="899592" y="1397000"/>
          <a:ext cx="7200801" cy="3544168"/>
        </p:xfrm>
        <a:graphic>
          <a:graphicData uri="http://schemas.openxmlformats.org/drawingml/2006/table">
            <a:tbl>
              <a:tblPr firstRow="1" bandRow="1">
                <a:tableStyleId>{5C22544A-7EE6-4342-B048-85BDC9FD1C3A}</a:tableStyleId>
              </a:tblPr>
              <a:tblGrid>
                <a:gridCol w="2400267">
                  <a:extLst>
                    <a:ext uri="{9D8B030D-6E8A-4147-A177-3AD203B41FA5}">
                      <a16:colId xmlns:a16="http://schemas.microsoft.com/office/drawing/2014/main" val="2229015309"/>
                    </a:ext>
                  </a:extLst>
                </a:gridCol>
                <a:gridCol w="2400267">
                  <a:extLst>
                    <a:ext uri="{9D8B030D-6E8A-4147-A177-3AD203B41FA5}">
                      <a16:colId xmlns:a16="http://schemas.microsoft.com/office/drawing/2014/main" val="4068786785"/>
                    </a:ext>
                  </a:extLst>
                </a:gridCol>
                <a:gridCol w="2400267">
                  <a:extLst>
                    <a:ext uri="{9D8B030D-6E8A-4147-A177-3AD203B41FA5}">
                      <a16:colId xmlns:a16="http://schemas.microsoft.com/office/drawing/2014/main" val="1308809238"/>
                    </a:ext>
                  </a:extLst>
                </a:gridCol>
              </a:tblGrid>
              <a:tr h="448396">
                <a:tc>
                  <a:txBody>
                    <a:bodyPr/>
                    <a:lstStyle/>
                    <a:p>
                      <a:r>
                        <a:rPr lang="en-GB" dirty="0"/>
                        <a:t>Tuckman (1965)</a:t>
                      </a:r>
                    </a:p>
                  </a:txBody>
                  <a:tcPr/>
                </a:tc>
                <a:tc>
                  <a:txBody>
                    <a:bodyPr/>
                    <a:lstStyle/>
                    <a:p>
                      <a:r>
                        <a:rPr lang="en-GB" dirty="0"/>
                        <a:t>Whelan (1999)</a:t>
                      </a:r>
                    </a:p>
                  </a:txBody>
                  <a:tcPr/>
                </a:tc>
                <a:tc>
                  <a:txBody>
                    <a:bodyPr/>
                    <a:lstStyle/>
                    <a:p>
                      <a:r>
                        <a:rPr lang="en-GB" dirty="0"/>
                        <a:t>Gersick (1988)</a:t>
                      </a:r>
                    </a:p>
                  </a:txBody>
                  <a:tcPr/>
                </a:tc>
                <a:extLst>
                  <a:ext uri="{0D108BD9-81ED-4DB2-BD59-A6C34878D82A}">
                    <a16:rowId xmlns:a16="http://schemas.microsoft.com/office/drawing/2014/main" val="3009501502"/>
                  </a:ext>
                </a:extLst>
              </a:tr>
              <a:tr h="773943">
                <a:tc>
                  <a:txBody>
                    <a:bodyPr/>
                    <a:lstStyle/>
                    <a:p>
                      <a:pPr algn="l"/>
                      <a:r>
                        <a:rPr lang="en-GB" dirty="0"/>
                        <a:t>Forming</a:t>
                      </a:r>
                    </a:p>
                  </a:txBody>
                  <a:tcPr anchor="ctr"/>
                </a:tc>
                <a:tc>
                  <a:txBody>
                    <a:bodyPr/>
                    <a:lstStyle/>
                    <a:p>
                      <a:r>
                        <a:rPr lang="en-GB" dirty="0"/>
                        <a:t>Dependency and inclusion</a:t>
                      </a:r>
                    </a:p>
                  </a:txBody>
                  <a:tcPr anchor="ctr"/>
                </a:tc>
                <a:tc>
                  <a:txBody>
                    <a:bodyPr/>
                    <a:lstStyle/>
                    <a:p>
                      <a:pPr algn="l"/>
                      <a:r>
                        <a:rPr lang="en-GB" dirty="0"/>
                        <a:t>Phase 1 (stability)</a:t>
                      </a:r>
                    </a:p>
                  </a:txBody>
                  <a:tcPr anchor="ctr"/>
                </a:tc>
                <a:extLst>
                  <a:ext uri="{0D108BD9-81ED-4DB2-BD59-A6C34878D82A}">
                    <a16:rowId xmlns:a16="http://schemas.microsoft.com/office/drawing/2014/main" val="3655567025"/>
                  </a:ext>
                </a:extLst>
              </a:tr>
              <a:tr h="773943">
                <a:tc>
                  <a:txBody>
                    <a:bodyPr/>
                    <a:lstStyle/>
                    <a:p>
                      <a:pPr algn="l"/>
                      <a:r>
                        <a:rPr lang="en-GB" dirty="0"/>
                        <a:t>Storming</a:t>
                      </a:r>
                    </a:p>
                  </a:txBody>
                  <a:tcPr anchor="ctr"/>
                </a:tc>
                <a:tc>
                  <a:txBody>
                    <a:bodyPr/>
                    <a:lstStyle/>
                    <a:p>
                      <a:r>
                        <a:rPr lang="en-GB" dirty="0"/>
                        <a:t>Counter-dependency and fight</a:t>
                      </a:r>
                    </a:p>
                  </a:txBody>
                  <a:tcPr anchor="ctr"/>
                </a:tc>
                <a:tc rowSpan="2">
                  <a:txBody>
                    <a:bodyPr/>
                    <a:lstStyle/>
                    <a:p>
                      <a:pPr algn="l"/>
                      <a:r>
                        <a:rPr lang="en-GB" dirty="0"/>
                        <a:t>Phase 2 (instability)</a:t>
                      </a:r>
                    </a:p>
                  </a:txBody>
                  <a:tcPr anchor="ctr"/>
                </a:tc>
                <a:extLst>
                  <a:ext uri="{0D108BD9-81ED-4DB2-BD59-A6C34878D82A}">
                    <a16:rowId xmlns:a16="http://schemas.microsoft.com/office/drawing/2014/main" val="1771033283"/>
                  </a:ext>
                </a:extLst>
              </a:tr>
              <a:tr h="773943">
                <a:tc>
                  <a:txBody>
                    <a:bodyPr/>
                    <a:lstStyle/>
                    <a:p>
                      <a:pPr algn="l"/>
                      <a:r>
                        <a:rPr lang="en-GB" dirty="0"/>
                        <a:t>Norming</a:t>
                      </a:r>
                    </a:p>
                  </a:txBody>
                  <a:tcPr anchor="ctr"/>
                </a:tc>
                <a:tc>
                  <a:txBody>
                    <a:bodyPr/>
                    <a:lstStyle/>
                    <a:p>
                      <a:r>
                        <a:rPr lang="en-GB" dirty="0"/>
                        <a:t>Trust and structure</a:t>
                      </a:r>
                    </a:p>
                  </a:txBody>
                  <a:tcPr anchor="ctr"/>
                </a:tc>
                <a:tc vMerge="1">
                  <a:txBody>
                    <a:bodyPr/>
                    <a:lstStyle/>
                    <a:p>
                      <a:endParaRPr lang="en-GB" dirty="0"/>
                    </a:p>
                  </a:txBody>
                  <a:tcPr/>
                </a:tc>
                <a:extLst>
                  <a:ext uri="{0D108BD9-81ED-4DB2-BD59-A6C34878D82A}">
                    <a16:rowId xmlns:a16="http://schemas.microsoft.com/office/drawing/2014/main" val="2520827036"/>
                  </a:ext>
                </a:extLst>
              </a:tr>
              <a:tr h="773943">
                <a:tc>
                  <a:txBody>
                    <a:bodyPr/>
                    <a:lstStyle/>
                    <a:p>
                      <a:pPr algn="l"/>
                      <a:r>
                        <a:rPr lang="en-GB" dirty="0"/>
                        <a:t>Performing</a:t>
                      </a:r>
                    </a:p>
                  </a:txBody>
                  <a:tcPr anchor="ctr"/>
                </a:tc>
                <a:tc>
                  <a:txBody>
                    <a:bodyPr/>
                    <a:lstStyle/>
                    <a:p>
                      <a:r>
                        <a:rPr lang="en-GB" dirty="0"/>
                        <a:t>Work and productivity</a:t>
                      </a:r>
                    </a:p>
                  </a:txBody>
                  <a:tcPr anchor="ctr"/>
                </a:tc>
                <a:tc>
                  <a:txBody>
                    <a:bodyPr/>
                    <a:lstStyle/>
                    <a:p>
                      <a:pPr algn="l"/>
                      <a:r>
                        <a:rPr lang="en-GB" dirty="0"/>
                        <a:t>Phase 2 (stability)</a:t>
                      </a:r>
                    </a:p>
                  </a:txBody>
                  <a:tcPr anchor="ctr"/>
                </a:tc>
                <a:extLst>
                  <a:ext uri="{0D108BD9-81ED-4DB2-BD59-A6C34878D82A}">
                    <a16:rowId xmlns:a16="http://schemas.microsoft.com/office/drawing/2014/main" val="637529860"/>
                  </a:ext>
                </a:extLst>
              </a:tr>
            </a:tbl>
          </a:graphicData>
        </a:graphic>
      </p:graphicFrame>
      <p:sp>
        <p:nvSpPr>
          <p:cNvPr id="5" name="TextBox 4">
            <a:extLst>
              <a:ext uri="{FF2B5EF4-FFF2-40B4-BE49-F238E27FC236}">
                <a16:creationId xmlns:a16="http://schemas.microsoft.com/office/drawing/2014/main" id="{82C3C29F-0B53-4540-A367-5B0561F8121B}"/>
              </a:ext>
            </a:extLst>
          </p:cNvPr>
          <p:cNvSpPr txBox="1"/>
          <p:nvPr/>
        </p:nvSpPr>
        <p:spPr>
          <a:xfrm>
            <a:off x="971599" y="4951929"/>
            <a:ext cx="7056785" cy="646331"/>
          </a:xfrm>
          <a:prstGeom prst="rect">
            <a:avLst/>
          </a:prstGeom>
          <a:noFill/>
        </p:spPr>
        <p:txBody>
          <a:bodyPr wrap="square" rtlCol="0">
            <a:spAutoFit/>
          </a:bodyPr>
          <a:lstStyle/>
          <a:p>
            <a:r>
              <a:rPr lang="en-GB" dirty="0"/>
              <a:t>Also, investigate </a:t>
            </a:r>
            <a:r>
              <a:rPr lang="en-GB" i="1" dirty="0"/>
              <a:t>Morgan, Salas &amp; Glickman’s </a:t>
            </a:r>
            <a:r>
              <a:rPr lang="en-GB" dirty="0"/>
              <a:t>TEAM model, </a:t>
            </a:r>
            <a:r>
              <a:rPr lang="en-GB" i="1" dirty="0"/>
              <a:t>Hackman’s</a:t>
            </a:r>
            <a:r>
              <a:rPr lang="en-GB" dirty="0"/>
              <a:t> Multilevel Perspective, and others</a:t>
            </a:r>
          </a:p>
        </p:txBody>
      </p:sp>
    </p:spTree>
    <p:extLst>
      <p:ext uri="{BB962C8B-B14F-4D97-AF65-F5344CB8AC3E}">
        <p14:creationId xmlns:p14="http://schemas.microsoft.com/office/powerpoint/2010/main" val="199047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B4C0279-4959-41C8-AF19-6894D520E7C3}"/>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5706785" y="1949797"/>
            <a:ext cx="3504884" cy="2713782"/>
          </a:xfrm>
          <a:prstGeom prst="rect">
            <a:avLst/>
          </a:prstGeom>
          <a:effectLst>
            <a:softEdge rad="12700"/>
          </a:effectLst>
        </p:spPr>
      </p:pic>
      <p:sp>
        <p:nvSpPr>
          <p:cNvPr id="2" name="Title 1">
            <a:extLst>
              <a:ext uri="{FF2B5EF4-FFF2-40B4-BE49-F238E27FC236}">
                <a16:creationId xmlns:a16="http://schemas.microsoft.com/office/drawing/2014/main" id="{84719D36-D1A7-473E-86DB-8EDA13432B19}"/>
              </a:ext>
            </a:extLst>
          </p:cNvPr>
          <p:cNvSpPr>
            <a:spLocks noGrp="1"/>
          </p:cNvSpPr>
          <p:nvPr>
            <p:ph type="title"/>
          </p:nvPr>
        </p:nvSpPr>
        <p:spPr>
          <a:xfrm>
            <a:off x="530545" y="274638"/>
            <a:ext cx="8229600" cy="1143000"/>
          </a:xfrm>
        </p:spPr>
        <p:txBody>
          <a:bodyPr/>
          <a:lstStyle/>
          <a:p>
            <a:r>
              <a:rPr lang="en-GB" dirty="0"/>
              <a:t>Leadership is vital – Why?</a:t>
            </a:r>
          </a:p>
        </p:txBody>
      </p:sp>
      <p:sp>
        <p:nvSpPr>
          <p:cNvPr id="3" name="Content Placeholder 2">
            <a:extLst>
              <a:ext uri="{FF2B5EF4-FFF2-40B4-BE49-F238E27FC236}">
                <a16:creationId xmlns:a16="http://schemas.microsoft.com/office/drawing/2014/main" id="{87AABF2F-CE41-44BC-AAD7-9DE65A3CBE2F}"/>
              </a:ext>
            </a:extLst>
          </p:cNvPr>
          <p:cNvSpPr>
            <a:spLocks noGrp="1"/>
          </p:cNvSpPr>
          <p:nvPr>
            <p:ph idx="1"/>
          </p:nvPr>
        </p:nvSpPr>
        <p:spPr>
          <a:xfrm>
            <a:off x="457200" y="1268760"/>
            <a:ext cx="5410944" cy="4320479"/>
          </a:xfrm>
        </p:spPr>
        <p:txBody>
          <a:bodyPr>
            <a:normAutofit fontScale="85000" lnSpcReduction="20000"/>
          </a:bodyPr>
          <a:lstStyle/>
          <a:p>
            <a:pPr marL="0" indent="0">
              <a:buNone/>
            </a:pPr>
            <a:r>
              <a:rPr lang="en-GB" b="1" i="1" dirty="0"/>
              <a:t>How can a team leader help the team move through the various stages effectively and efficiently?  What specific things should they do at each stage?</a:t>
            </a:r>
          </a:p>
          <a:p>
            <a:endParaRPr lang="en-GB" b="1" dirty="0"/>
          </a:p>
          <a:p>
            <a:pPr marL="0" indent="0" algn="ctr">
              <a:buNone/>
            </a:pPr>
            <a:r>
              <a:rPr lang="en-GB" b="1" dirty="0"/>
              <a:t>In your syndicates, identify the key leadership activities at each stage, and prepare to feedback and discuss.</a:t>
            </a:r>
          </a:p>
          <a:p>
            <a:pPr marL="0" indent="0" algn="ctr">
              <a:buNone/>
            </a:pPr>
            <a:r>
              <a:rPr lang="en-GB" b="1" dirty="0">
                <a:solidFill>
                  <a:srgbClr val="7030A0"/>
                </a:solidFill>
              </a:rPr>
              <a:t>20 mins to discuss and prepare</a:t>
            </a:r>
          </a:p>
        </p:txBody>
      </p:sp>
    </p:spTree>
    <p:extLst>
      <p:ext uri="{BB962C8B-B14F-4D97-AF65-F5344CB8AC3E}">
        <p14:creationId xmlns:p14="http://schemas.microsoft.com/office/powerpoint/2010/main" val="321472246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B3964D-F850-4545-856E-891595321B45}"/>
              </a:ext>
            </a:extLst>
          </p:cNvPr>
          <p:cNvSpPr>
            <a:spLocks noGrp="1"/>
          </p:cNvSpPr>
          <p:nvPr>
            <p:ph type="title"/>
          </p:nvPr>
        </p:nvSpPr>
        <p:spPr/>
        <p:txBody>
          <a:bodyPr/>
          <a:lstStyle/>
          <a:p>
            <a:r>
              <a:rPr lang="en-GB" dirty="0"/>
              <a:t>Summary</a:t>
            </a:r>
          </a:p>
        </p:txBody>
      </p:sp>
      <p:sp>
        <p:nvSpPr>
          <p:cNvPr id="3" name="Content Placeholder 2">
            <a:extLst>
              <a:ext uri="{FF2B5EF4-FFF2-40B4-BE49-F238E27FC236}">
                <a16:creationId xmlns:a16="http://schemas.microsoft.com/office/drawing/2014/main" id="{A2075CD9-6CEF-40C4-85E2-64071340B200}"/>
              </a:ext>
            </a:extLst>
          </p:cNvPr>
          <p:cNvSpPr>
            <a:spLocks noGrp="1"/>
          </p:cNvSpPr>
          <p:nvPr>
            <p:ph idx="1"/>
          </p:nvPr>
        </p:nvSpPr>
        <p:spPr/>
        <p:txBody>
          <a:bodyPr/>
          <a:lstStyle/>
          <a:p>
            <a:pPr marL="0" indent="0">
              <a:buNone/>
            </a:pPr>
            <a:r>
              <a:rPr lang="en-GB" dirty="0"/>
              <a:t>Take 5 minutes to reflect on the day and summarise your learning from today.</a:t>
            </a:r>
          </a:p>
          <a:p>
            <a:endParaRPr lang="en-GB" dirty="0"/>
          </a:p>
        </p:txBody>
      </p:sp>
    </p:spTree>
    <p:extLst>
      <p:ext uri="{BB962C8B-B14F-4D97-AF65-F5344CB8AC3E}">
        <p14:creationId xmlns:p14="http://schemas.microsoft.com/office/powerpoint/2010/main" val="292015690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C4726F-293E-48CD-BA45-7E14B09EC9AE}"/>
              </a:ext>
            </a:extLst>
          </p:cNvPr>
          <p:cNvSpPr>
            <a:spLocks noGrp="1"/>
          </p:cNvSpPr>
          <p:nvPr>
            <p:ph type="title"/>
          </p:nvPr>
        </p:nvSpPr>
        <p:spPr/>
        <p:txBody>
          <a:bodyPr/>
          <a:lstStyle/>
          <a:p>
            <a:r>
              <a:rPr lang="en-GB" dirty="0"/>
              <a:t>Further Research</a:t>
            </a:r>
          </a:p>
        </p:txBody>
      </p:sp>
      <p:sp>
        <p:nvSpPr>
          <p:cNvPr id="3" name="Content Placeholder 2">
            <a:extLst>
              <a:ext uri="{FF2B5EF4-FFF2-40B4-BE49-F238E27FC236}">
                <a16:creationId xmlns:a16="http://schemas.microsoft.com/office/drawing/2014/main" id="{611B78D9-497D-44EC-AF09-84F9B64514EB}"/>
              </a:ext>
            </a:extLst>
          </p:cNvPr>
          <p:cNvSpPr>
            <a:spLocks noGrp="1"/>
          </p:cNvSpPr>
          <p:nvPr>
            <p:ph idx="1"/>
          </p:nvPr>
        </p:nvSpPr>
        <p:spPr/>
        <p:txBody>
          <a:bodyPr/>
          <a:lstStyle/>
          <a:p>
            <a:r>
              <a:rPr lang="en-GB" dirty="0"/>
              <a:t>Investigate </a:t>
            </a:r>
            <a:r>
              <a:rPr lang="en-GB" b="1" i="1" dirty="0"/>
              <a:t>Belbin’s</a:t>
            </a:r>
            <a:r>
              <a:rPr lang="en-GB" dirty="0"/>
              <a:t> work on Team Roles, and be prepared to join in our discussion at the next session</a:t>
            </a:r>
          </a:p>
          <a:p>
            <a:r>
              <a:rPr lang="en-GB" dirty="0"/>
              <a:t>Complete the Belbin Questionnaire and identify your </a:t>
            </a:r>
            <a:r>
              <a:rPr lang="en-GB" b="1" i="1" dirty="0"/>
              <a:t>preferred Team Role/s</a:t>
            </a:r>
          </a:p>
          <a:p>
            <a:endParaRPr lang="en-GB" dirty="0"/>
          </a:p>
        </p:txBody>
      </p:sp>
    </p:spTree>
    <p:extLst>
      <p:ext uri="{BB962C8B-B14F-4D97-AF65-F5344CB8AC3E}">
        <p14:creationId xmlns:p14="http://schemas.microsoft.com/office/powerpoint/2010/main" val="1933364563"/>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E9765FB2FDA7984FA87112E26C884F14" ma:contentTypeVersion="2" ma:contentTypeDescription="Create a new document." ma:contentTypeScope="" ma:versionID="fe9b9c35940b012e39dd19801f39f532">
  <xsd:schema xmlns:xsd="http://www.w3.org/2001/XMLSchema" xmlns:xs="http://www.w3.org/2001/XMLSchema" xmlns:p="http://schemas.microsoft.com/office/2006/metadata/properties" xmlns:ns2="303dbf9b-b85b-46a0-94f1-894078c07ecd" targetNamespace="http://schemas.microsoft.com/office/2006/metadata/properties" ma:root="true" ma:fieldsID="2a4b2c55753dda35bc03796856e2c125" ns2:_="">
    <xsd:import namespace="303dbf9b-b85b-46a0-94f1-894078c07ecd"/>
    <xsd:element name="properties">
      <xsd:complexType>
        <xsd:sequence>
          <xsd:element name="documentManagement">
            <xsd:complexType>
              <xsd:all>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5FC5585-51CA-4C4C-9028-AEC8FAD67B8B}">
  <ds:schemaRefs>
    <ds:schemaRef ds:uri="http://purl.org/dc/elements/1.1/"/>
    <ds:schemaRef ds:uri="http://schemas.microsoft.com/office/2006/metadata/properties"/>
    <ds:schemaRef ds:uri="http://schemas.openxmlformats.org/package/2006/metadata/core-properties"/>
    <ds:schemaRef ds:uri="http://schemas.microsoft.com/office/infopath/2007/PartnerControls"/>
    <ds:schemaRef ds:uri="http://purl.org/dc/terms/"/>
    <ds:schemaRef ds:uri="http://schemas.microsoft.com/office/2006/documentManagement/types"/>
    <ds:schemaRef ds:uri="303dbf9b-b85b-46a0-94f1-894078c07ecd"/>
    <ds:schemaRef ds:uri="http://www.w3.org/XML/1998/namespace"/>
    <ds:schemaRef ds:uri="http://purl.org/dc/dcmitype/"/>
  </ds:schemaRefs>
</ds:datastoreItem>
</file>

<file path=customXml/itemProps2.xml><?xml version="1.0" encoding="utf-8"?>
<ds:datastoreItem xmlns:ds="http://schemas.openxmlformats.org/officeDocument/2006/customXml" ds:itemID="{140938E5-14B8-4DF4-90D3-BAB8848609C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D081439C-114A-4151-B03A-0408F1ADA96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20140311PresentationUWTSDTemplate</Template>
  <TotalTime>292</TotalTime>
  <Words>1092</Words>
  <Application>Microsoft Office PowerPoint</Application>
  <PresentationFormat>On-screen Show (4:3)</PresentationFormat>
  <Paragraphs>161</Paragraphs>
  <Slides>22</Slides>
  <Notes>7</Notes>
  <HiddenSlides>0</HiddenSlides>
  <MMClips>1</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22</vt:i4>
      </vt:variant>
    </vt:vector>
  </HeadingPairs>
  <TitlesOfParts>
    <vt:vector size="28" baseType="lpstr">
      <vt:lpstr>Arial</vt:lpstr>
      <vt:lpstr>Calibri</vt:lpstr>
      <vt:lpstr>Franklin Gothic Book</vt:lpstr>
      <vt:lpstr>Myriad Pro</vt:lpstr>
      <vt:lpstr>Times New Roman</vt:lpstr>
      <vt:lpstr>20140311PresentationUWTSDTemplate</vt:lpstr>
      <vt:lpstr>CertHE Skills for the Workplace Module: BMSK4002</vt:lpstr>
      <vt:lpstr>Overview of Session 1</vt:lpstr>
      <vt:lpstr>Groups v Teams Recap</vt:lpstr>
      <vt:lpstr>Tuckman's Team Development (1965) </vt:lpstr>
      <vt:lpstr>Stages Teams Go Through</vt:lpstr>
      <vt:lpstr>Bruce Tuckman’s stages of  team formation</vt:lpstr>
      <vt:lpstr>Discussion</vt:lpstr>
      <vt:lpstr>Storming</vt:lpstr>
      <vt:lpstr>Discussion</vt:lpstr>
      <vt:lpstr>Norming</vt:lpstr>
      <vt:lpstr>Discussion</vt:lpstr>
      <vt:lpstr>Performing</vt:lpstr>
      <vt:lpstr>Discussion</vt:lpstr>
      <vt:lpstr>Dorming or Adjourning (or Mourning) </vt:lpstr>
      <vt:lpstr>Discussion</vt:lpstr>
      <vt:lpstr>PowerPoint Presentation</vt:lpstr>
      <vt:lpstr>Remember the Titans</vt:lpstr>
      <vt:lpstr>Review of the Clip</vt:lpstr>
      <vt:lpstr>Some other viewpoints</vt:lpstr>
      <vt:lpstr>Leadership is vital – Why?</vt:lpstr>
      <vt:lpstr>Summary</vt:lpstr>
      <vt:lpstr>Further Research</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lastModifiedBy>Paul Tinkler</cp:lastModifiedBy>
  <cp:revision>14</cp:revision>
  <dcterms:created xsi:type="dcterms:W3CDTF">2015-04-14T15:21:28Z</dcterms:created>
  <dcterms:modified xsi:type="dcterms:W3CDTF">2017-12-29T14:17:09Z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0x010100E9765FB2FDA7984FA87112E26C884F14</vt:lpwstr>
  </property>
</Properties>
</file>