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3.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4.xml" ContentType="application/vnd.openxmlformats-officedocument.theme+xml"/>
  <Override PartName="/ppt/slideLayouts/slideLayout24.xml" ContentType="application/vnd.openxmlformats-officedocument.presentationml.slideLayout+xml"/>
  <Override PartName="/ppt/theme/theme5.xml" ContentType="application/vnd.openxmlformats-officedocument.theme+xml"/>
  <Override PartName="/ppt/slideLayouts/slideLayout25.xml" ContentType="application/vnd.openxmlformats-officedocument.presentationml.slideLayout+xml"/>
  <Override PartName="/ppt/theme/theme6.xml" ContentType="application/vnd.openxmlformats-officedocument.theme+xml"/>
  <Override PartName="/ppt/slideLayouts/slideLayout26.xml" ContentType="application/vnd.openxmlformats-officedocument.presentationml.slideLayout+xml"/>
  <Override PartName="/ppt/theme/theme7.xml" ContentType="application/vnd.openxmlformats-officedocument.theme+xml"/>
  <Override PartName="/ppt/slideLayouts/slideLayout27.xml" ContentType="application/vnd.openxmlformats-officedocument.presentationml.slideLayout+xml"/>
  <Override PartName="/ppt/theme/theme8.xml" ContentType="application/vnd.openxmlformats-officedocument.theme+xml"/>
  <Override PartName="/ppt/slideLayouts/slideLayout28.xml" ContentType="application/vnd.openxmlformats-officedocument.presentationml.slideLayout+xml"/>
  <Override PartName="/ppt/theme/theme9.xml" ContentType="application/vnd.openxmlformats-officedocument.theme+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theme/theme11.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2.xml" ContentType="application/vnd.openxmlformats-officedocument.theme+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theme/theme14.xml" ContentType="application/vnd.openxmlformats-officedocument.theme+xml"/>
  <Override PartName="/ppt/slideLayouts/slideLayout36.xml" ContentType="application/vnd.openxmlformats-officedocument.presentationml.slideLayout+xml"/>
  <Override PartName="/ppt/theme/theme15.xml" ContentType="application/vnd.openxmlformats-officedocument.theme+xml"/>
  <Override PartName="/ppt/slideLayouts/slideLayout37.xml" ContentType="application/vnd.openxmlformats-officedocument.presentationml.slideLayout+xml"/>
  <Override PartName="/ppt/theme/theme16.xml" ContentType="application/vnd.openxmlformats-officedocument.theme+xml"/>
  <Override PartName="/ppt/slideLayouts/slideLayout38.xml" ContentType="application/vnd.openxmlformats-officedocument.presentationml.slideLayout+xml"/>
  <Override PartName="/ppt/theme/theme17.xml" ContentType="application/vnd.openxmlformats-officedocument.theme+xml"/>
  <Override PartName="/ppt/slideLayouts/slideLayout39.xml" ContentType="application/vnd.openxmlformats-officedocument.presentationml.slideLayout+xml"/>
  <Override PartName="/ppt/theme/theme18.xml" ContentType="application/vnd.openxmlformats-officedocument.theme+xml"/>
  <Override PartName="/ppt/slideLayouts/slideLayout40.xml" ContentType="application/vnd.openxmlformats-officedocument.presentationml.slideLayout+xml"/>
  <Override PartName="/ppt/theme/theme19.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20.xml" ContentType="application/vnd.openxmlformats-officedocument.theme+xml"/>
  <Override PartName="/ppt/slideLayouts/slideLayout49.xml" ContentType="application/vnd.openxmlformats-officedocument.presentationml.slideLayout+xml"/>
  <Override PartName="/ppt/theme/theme21.xml" ContentType="application/vnd.openxmlformats-officedocument.theme+xml"/>
  <Override PartName="/ppt/slideLayouts/slideLayout50.xml" ContentType="application/vnd.openxmlformats-officedocument.presentationml.slideLayout+xml"/>
  <Override PartName="/ppt/theme/theme22.xml" ContentType="application/vnd.openxmlformats-officedocument.theme+xml"/>
  <Override PartName="/ppt/slideLayouts/slideLayout51.xml" ContentType="application/vnd.openxmlformats-officedocument.presentationml.slideLayout+xml"/>
  <Override PartName="/ppt/theme/theme23.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4.xml" ContentType="application/vnd.openxmlformats-officedocument.theme+xml"/>
  <Override PartName="/ppt/slideLayouts/slideLayout54.xml" ContentType="application/vnd.openxmlformats-officedocument.presentationml.slideLayout+xml"/>
  <Override PartName="/ppt/theme/theme25.xml" ContentType="application/vnd.openxmlformats-officedocument.theme+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26.xml" ContentType="application/vnd.openxmlformats-officedocument.theme+xml"/>
  <Override PartName="/ppt/theme/theme2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43" r:id="rId4"/>
    <p:sldMasterId id="2147484255" r:id="rId5"/>
    <p:sldMasterId id="2147484260" r:id="rId6"/>
    <p:sldMasterId id="2147484266" r:id="rId7"/>
    <p:sldMasterId id="2147484269" r:id="rId8"/>
    <p:sldMasterId id="2147484271" r:id="rId9"/>
    <p:sldMasterId id="2147484273" r:id="rId10"/>
    <p:sldMasterId id="2147484275" r:id="rId11"/>
    <p:sldMasterId id="2147484277" r:id="rId12"/>
    <p:sldMasterId id="2147484279" r:id="rId13"/>
    <p:sldMasterId id="2147484281" r:id="rId14"/>
    <p:sldMasterId id="2147484283" r:id="rId15"/>
    <p:sldMasterId id="2147484285" r:id="rId16"/>
    <p:sldMasterId id="2147484287" r:id="rId17"/>
    <p:sldMasterId id="2147484289" r:id="rId18"/>
    <p:sldMasterId id="2147484291" r:id="rId19"/>
    <p:sldMasterId id="2147484293" r:id="rId20"/>
    <p:sldMasterId id="2147484295" r:id="rId21"/>
    <p:sldMasterId id="2147484297" r:id="rId22"/>
    <p:sldMasterId id="2147484299" r:id="rId23"/>
    <p:sldMasterId id="2147484308" r:id="rId24"/>
    <p:sldMasterId id="2147484310" r:id="rId25"/>
    <p:sldMasterId id="2147484312" r:id="rId26"/>
    <p:sldMasterId id="2147484314" r:id="rId27"/>
    <p:sldMasterId id="2147484317" r:id="rId28"/>
    <p:sldMasterId id="2147484319" r:id="rId29"/>
  </p:sldMasterIdLst>
  <p:notesMasterIdLst>
    <p:notesMasterId r:id="rId49"/>
  </p:notesMasterIdLst>
  <p:sldIdLst>
    <p:sldId id="354" r:id="rId30"/>
    <p:sldId id="301" r:id="rId31"/>
    <p:sldId id="409" r:id="rId32"/>
    <p:sldId id="403" r:id="rId33"/>
    <p:sldId id="404" r:id="rId34"/>
    <p:sldId id="405" r:id="rId35"/>
    <p:sldId id="286" r:id="rId36"/>
    <p:sldId id="310" r:id="rId37"/>
    <p:sldId id="287" r:id="rId38"/>
    <p:sldId id="410" r:id="rId39"/>
    <p:sldId id="332" r:id="rId40"/>
    <p:sldId id="291" r:id="rId41"/>
    <p:sldId id="411" r:id="rId42"/>
    <p:sldId id="413" r:id="rId43"/>
    <p:sldId id="412" r:id="rId44"/>
    <p:sldId id="414" r:id="rId45"/>
    <p:sldId id="299" r:id="rId46"/>
    <p:sldId id="309" r:id="rId47"/>
    <p:sldId id="340" r:id="rId48"/>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1" autoAdjust="0"/>
    <p:restoredTop sz="94701"/>
  </p:normalViewPr>
  <p:slideViewPr>
    <p:cSldViewPr snapToGrid="0">
      <p:cViewPr varScale="1">
        <p:scale>
          <a:sx n="112" d="100"/>
          <a:sy n="112" d="100"/>
        </p:scale>
        <p:origin x="150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Master" Target="slideMasters/slideMaster23.xml"/><Relationship Id="rId39" Type="http://schemas.openxmlformats.org/officeDocument/2006/relationships/slide" Target="slides/slide10.xml"/><Relationship Id="rId21" Type="http://schemas.openxmlformats.org/officeDocument/2006/relationships/slideMaster" Target="slideMasters/slideMaster18.xml"/><Relationship Id="rId34" Type="http://schemas.openxmlformats.org/officeDocument/2006/relationships/slide" Target="slides/slide5.xml"/><Relationship Id="rId42" Type="http://schemas.openxmlformats.org/officeDocument/2006/relationships/slide" Target="slides/slide13.xml"/><Relationship Id="rId47" Type="http://schemas.openxmlformats.org/officeDocument/2006/relationships/slide" Target="slides/slide18.xml"/><Relationship Id="rId50"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Master" Target="slideMasters/slideMaster26.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3.xml"/><Relationship Id="rId37" Type="http://schemas.openxmlformats.org/officeDocument/2006/relationships/slide" Target="slides/slide8.xml"/><Relationship Id="rId40" Type="http://schemas.openxmlformats.org/officeDocument/2006/relationships/slide" Target="slides/slide11.xml"/><Relationship Id="rId45" Type="http://schemas.openxmlformats.org/officeDocument/2006/relationships/slide" Target="slides/slide16.xml"/><Relationship Id="rId53" Type="http://schemas.openxmlformats.org/officeDocument/2006/relationships/tableStyles" Target="tableStyles.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2.xml"/><Relationship Id="rId44" Type="http://schemas.openxmlformats.org/officeDocument/2006/relationships/slide" Target="slides/slide15.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Master" Target="slideMasters/slideMaster24.xml"/><Relationship Id="rId30" Type="http://schemas.openxmlformats.org/officeDocument/2006/relationships/slide" Target="slides/slide1.xml"/><Relationship Id="rId35" Type="http://schemas.openxmlformats.org/officeDocument/2006/relationships/slide" Target="slides/slide6.xml"/><Relationship Id="rId43" Type="http://schemas.openxmlformats.org/officeDocument/2006/relationships/slide" Target="slides/slide14.xml"/><Relationship Id="rId48" Type="http://schemas.openxmlformats.org/officeDocument/2006/relationships/slide" Target="slides/slide19.xml"/><Relationship Id="rId8" Type="http://schemas.openxmlformats.org/officeDocument/2006/relationships/slideMaster" Target="slideMasters/slideMaster5.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4.xml"/><Relationship Id="rId38" Type="http://schemas.openxmlformats.org/officeDocument/2006/relationships/slide" Target="slides/slide9.xml"/><Relationship Id="rId46" Type="http://schemas.openxmlformats.org/officeDocument/2006/relationships/slide" Target="slides/slide17.xml"/><Relationship Id="rId20" Type="http://schemas.openxmlformats.org/officeDocument/2006/relationships/slideMaster" Target="slideMasters/slideMaster17.xml"/><Relationship Id="rId41" Type="http://schemas.openxmlformats.org/officeDocument/2006/relationships/slide" Target="slides/slide12.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Master" Target="slideMasters/slideMaster25.xml"/><Relationship Id="rId36" Type="http://schemas.openxmlformats.org/officeDocument/2006/relationships/slide" Target="slides/slide7.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A9287BF-F806-458F-BE52-8588D7A6BB1A}" type="datetimeFigureOut">
              <a:rPr lang="en-GB"/>
              <a:pPr>
                <a:defRPr/>
              </a:pPr>
              <a:t>26/02/2025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47E67E19-4B33-464F-92BF-C1EC9789906C}" type="slidenum">
              <a:rPr lang="en-GB" altLang="en-US"/>
              <a:pPr/>
              <a:t>‹#›</a:t>
            </a:fld>
            <a:endParaRPr lang="en-GB" altLang="en-US"/>
          </a:p>
        </p:txBody>
      </p:sp>
    </p:spTree>
    <p:extLst>
      <p:ext uri="{BB962C8B-B14F-4D97-AF65-F5344CB8AC3E}">
        <p14:creationId xmlns:p14="http://schemas.microsoft.com/office/powerpoint/2010/main" val="19690455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15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DD38FE9-B6F1-4E2E-8551-4EC347A5F6F0}" type="slidenum">
              <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6651008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2.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0.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0.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0.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0.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0.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0.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20.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6.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0495415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3280217D-976E-4701-B677-C6175AAE263B}" type="datetime1">
              <a:rPr lang="en-GB" smtClean="0"/>
              <a:t>26/02/2025</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pPr>
              <a:defRPr/>
            </a:pPr>
            <a:fld id="{198FFD23-A562-4633-A2B6-B3E5DF7E1AF8}" type="slidenum">
              <a:rPr lang="en-GB" smtClean="0"/>
              <a:pPr>
                <a:defRPr/>
              </a:pPr>
              <a:t>‹#›</a:t>
            </a:fld>
            <a:endParaRPr lang="en-GB"/>
          </a:p>
        </p:txBody>
      </p:sp>
    </p:spTree>
    <p:extLst>
      <p:ext uri="{BB962C8B-B14F-4D97-AF65-F5344CB8AC3E}">
        <p14:creationId xmlns:p14="http://schemas.microsoft.com/office/powerpoint/2010/main" val="108800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1C1C87BB-82AB-48EA-82AC-8E1C827E2A7F}" type="datetime1">
              <a:rPr lang="en-GB" smtClean="0"/>
              <a:t>26/02/2025</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pPr>
              <a:defRPr/>
            </a:pPr>
            <a:fld id="{8572781E-558C-4ED7-AD63-D27D44B3968F}" type="slidenum">
              <a:rPr lang="en-GB" smtClean="0"/>
              <a:pPr>
                <a:defRPr/>
              </a:pPr>
              <a:t>‹#›</a:t>
            </a:fld>
            <a:endParaRPr lang="en-GB"/>
          </a:p>
        </p:txBody>
      </p:sp>
    </p:spTree>
    <p:extLst>
      <p:ext uri="{BB962C8B-B14F-4D97-AF65-F5344CB8AC3E}">
        <p14:creationId xmlns:p14="http://schemas.microsoft.com/office/powerpoint/2010/main" val="36032188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840280D5-0835-452F-BCC2-487F54756822}" type="datetime1">
              <a:rPr lang="en-GB" smtClean="0"/>
              <a:t>26/02/2025</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pPr>
              <a:defRPr/>
            </a:pPr>
            <a:fld id="{2096B041-6E99-4359-A389-74577D161FA5}" type="slidenum">
              <a:rPr lang="en-GB" smtClean="0"/>
              <a:pPr>
                <a:defRPr/>
              </a:pPr>
              <a:t>‹#›</a:t>
            </a:fld>
            <a:endParaRPr lang="en-GB"/>
          </a:p>
        </p:txBody>
      </p:sp>
    </p:spTree>
    <p:extLst>
      <p:ext uri="{BB962C8B-B14F-4D97-AF65-F5344CB8AC3E}">
        <p14:creationId xmlns:p14="http://schemas.microsoft.com/office/powerpoint/2010/main" val="33071912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3156C5D7-7866-404F-82ED-F8BA470F1151}" type="datetime1">
              <a:rPr lang="en-GB" smtClean="0"/>
              <a:t>26/02/2025</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pPr>
              <a:defRPr/>
            </a:pPr>
            <a:fld id="{0855403F-8250-4DD1-A4C2-92980B391513}" type="slidenum">
              <a:rPr lang="en-GB" smtClean="0"/>
              <a:pPr>
                <a:defRPr/>
              </a:pPr>
              <a:t>‹#›</a:t>
            </a:fld>
            <a:endParaRPr lang="en-GB"/>
          </a:p>
        </p:txBody>
      </p:sp>
    </p:spTree>
    <p:extLst>
      <p:ext uri="{BB962C8B-B14F-4D97-AF65-F5344CB8AC3E}">
        <p14:creationId xmlns:p14="http://schemas.microsoft.com/office/powerpoint/2010/main" val="31862195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B990BEFA-853F-4ADB-8261-B9DF19173941}" type="datetime1">
              <a:rPr lang="en-GB" smtClean="0"/>
              <a:t>26/02/2025</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pPr>
              <a:defRPr/>
            </a:pPr>
            <a:fld id="{9C29155E-2029-4282-9517-655B4E450D4F}" type="slidenum">
              <a:rPr lang="en-GB" smtClean="0"/>
              <a:pPr>
                <a:defRPr/>
              </a:pPr>
              <a:t>‹#›</a:t>
            </a:fld>
            <a:endParaRPr lang="en-GB"/>
          </a:p>
        </p:txBody>
      </p:sp>
    </p:spTree>
    <p:extLst>
      <p:ext uri="{BB962C8B-B14F-4D97-AF65-F5344CB8AC3E}">
        <p14:creationId xmlns:p14="http://schemas.microsoft.com/office/powerpoint/2010/main" val="29955047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5589CA98-A964-4AD3-A673-FCBF05CA4D26}" type="datetime1">
              <a:rPr lang="en-GB" smtClean="0"/>
              <a:t>26/02/2025</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pPr>
              <a:defRPr/>
            </a:pPr>
            <a:fld id="{12AAD7C2-7D3F-4900-B54C-1413AE9CCEEC}" type="slidenum">
              <a:rPr lang="en-GB" smtClean="0"/>
              <a:pPr>
                <a:defRPr/>
              </a:pPr>
              <a:t>‹#›</a:t>
            </a:fld>
            <a:endParaRPr lang="en-GB"/>
          </a:p>
        </p:txBody>
      </p:sp>
    </p:spTree>
    <p:extLst>
      <p:ext uri="{BB962C8B-B14F-4D97-AF65-F5344CB8AC3E}">
        <p14:creationId xmlns:p14="http://schemas.microsoft.com/office/powerpoint/2010/main" val="37636213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023CD21B-0839-4E99-8AA7-C391B9A66DF3}" type="datetime1">
              <a:rPr lang="en-GB" smtClean="0"/>
              <a:t>26/02/2025</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pPr>
              <a:defRPr/>
            </a:pPr>
            <a:fld id="{F69BCF62-406D-4B72-989E-DA8A3B72D4A9}" type="slidenum">
              <a:rPr lang="en-GB" smtClean="0"/>
              <a:pPr>
                <a:defRPr/>
              </a:pPr>
              <a:t>‹#›</a:t>
            </a:fld>
            <a:endParaRPr lang="en-GB"/>
          </a:p>
        </p:txBody>
      </p:sp>
    </p:spTree>
    <p:extLst>
      <p:ext uri="{BB962C8B-B14F-4D97-AF65-F5344CB8AC3E}">
        <p14:creationId xmlns:p14="http://schemas.microsoft.com/office/powerpoint/2010/main" val="4009015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067F16A8-215C-42C8-89FA-D2C0F30BF846}" type="datetime1">
              <a:rPr lang="en-GB" smtClean="0"/>
              <a:t>26/02/2025</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pPr>
              <a:defRPr/>
            </a:pPr>
            <a:fld id="{E53A42F0-A750-422B-9716-DDB2FB0FC317}" type="slidenum">
              <a:rPr lang="en-GB" smtClean="0"/>
              <a:pPr>
                <a:defRPr/>
              </a:pPr>
              <a:t>‹#›</a:t>
            </a:fld>
            <a:endParaRPr lang="en-GB"/>
          </a:p>
        </p:txBody>
      </p:sp>
    </p:spTree>
    <p:extLst>
      <p:ext uri="{BB962C8B-B14F-4D97-AF65-F5344CB8AC3E}">
        <p14:creationId xmlns:p14="http://schemas.microsoft.com/office/powerpoint/2010/main" val="483529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9344E236-80B5-4DAD-B96A-79D6D50208A4}" type="datetime1">
              <a:rPr lang="en-GB" smtClean="0"/>
              <a:t>26/02/2025</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pPr>
              <a:defRPr/>
            </a:pPr>
            <a:fld id="{F2E60346-F0C0-4E9D-A339-9EEE2FD82416}" type="slidenum">
              <a:rPr lang="en-GB" smtClean="0"/>
              <a:pPr>
                <a:defRPr/>
              </a:pPr>
              <a:t>‹#›</a:t>
            </a:fld>
            <a:endParaRPr lang="en-GB"/>
          </a:p>
        </p:txBody>
      </p:sp>
    </p:spTree>
    <p:extLst>
      <p:ext uri="{BB962C8B-B14F-4D97-AF65-F5344CB8AC3E}">
        <p14:creationId xmlns:p14="http://schemas.microsoft.com/office/powerpoint/2010/main" val="19250695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C0E0DA29-1DC4-4385-8A99-4F45290ACCCC}" type="datetime1">
              <a:rPr lang="en-GB" smtClean="0"/>
              <a:t>26/02/2025</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pPr>
              <a:defRPr/>
            </a:pPr>
            <a:fld id="{F44FA86D-9419-442E-956B-46EF807636B4}" type="slidenum">
              <a:rPr lang="en-GB" smtClean="0"/>
              <a:pPr>
                <a:defRPr/>
              </a:pPr>
              <a:t>‹#›</a:t>
            </a:fld>
            <a:endParaRPr lang="en-GB"/>
          </a:p>
        </p:txBody>
      </p:sp>
    </p:spTree>
    <p:extLst>
      <p:ext uri="{BB962C8B-B14F-4D97-AF65-F5344CB8AC3E}">
        <p14:creationId xmlns:p14="http://schemas.microsoft.com/office/powerpoint/2010/main" val="7427315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030217570"/>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7356055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1C1C87BB-82AB-48EA-82AC-8E1C827E2A7F}" type="datetime1">
              <a:rPr lang="en-GB" smtClean="0"/>
              <a:t>26/02/2025</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pPr>
              <a:defRPr/>
            </a:pPr>
            <a:fld id="{8572781E-558C-4ED7-AD63-D27D44B3968F}" type="slidenum">
              <a:rPr lang="en-GB" smtClean="0"/>
              <a:pPr>
                <a:defRPr/>
              </a:pPr>
              <a:t>‹#›</a:t>
            </a:fld>
            <a:endParaRPr lang="en-GB"/>
          </a:p>
        </p:txBody>
      </p:sp>
    </p:spTree>
    <p:extLst>
      <p:ext uri="{BB962C8B-B14F-4D97-AF65-F5344CB8AC3E}">
        <p14:creationId xmlns:p14="http://schemas.microsoft.com/office/powerpoint/2010/main" val="414539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6"/>
            <a:ext cx="2057400" cy="365125"/>
          </a:xfrm>
          <a:prstGeom prst="rect">
            <a:avLst/>
          </a:prstGeom>
        </p:spPr>
        <p:txBody>
          <a:bodyPr/>
          <a:lstStyle/>
          <a:p>
            <a:fld id="{9C64F3F4-CE19-49F8-9EF4-FF4EE52031C2}" type="datetimeFigureOut">
              <a:rPr lang="en-GB" smtClean="0"/>
              <a:t>26/02/2025</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6"/>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6"/>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070932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26/02/2025</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9457838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26/02/2025</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44495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26/02/2025</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670415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pPr>
              <a:defRPr/>
            </a:pPr>
            <a:endParaRPr lang="en-GB" alt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pPr>
              <a:defRPr/>
            </a:pPr>
            <a:fld id="{6A1A292F-E59F-4BB5-83B4-13470A14BBC8}" type="slidenum">
              <a:rPr lang="en-GB" altLang="en-US"/>
              <a:pPr>
                <a:defRPr/>
              </a:pPr>
              <a:t>‹#›</a:t>
            </a:fld>
            <a:endParaRPr lang="en-GB" altLang="en-US"/>
          </a:p>
        </p:txBody>
      </p:sp>
    </p:spTree>
    <p:extLst>
      <p:ext uri="{BB962C8B-B14F-4D97-AF65-F5344CB8AC3E}">
        <p14:creationId xmlns:p14="http://schemas.microsoft.com/office/powerpoint/2010/main" val="303605864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9510779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3082511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7504687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26/02/2025</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408839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473110"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824606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473110" y="1470586"/>
            <a:ext cx="340130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5269586" y="1470586"/>
            <a:ext cx="340130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58639691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5394489" y="1470581"/>
            <a:ext cx="3181546"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56344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10" y="1470586"/>
            <a:ext cx="8102927"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98658813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10" y="1470586"/>
            <a:ext cx="8102927"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34431714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10" y="1470586"/>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6" y="1470586"/>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18964417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473110" y="1470586"/>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5269586" y="1470586"/>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78144310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7" y="365129"/>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7"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4120682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3280217D-976E-4701-B677-C6175AAE263B}" type="datetime1">
              <a:rPr lang="en-GB" smtClean="0"/>
              <a:t>26/02/2025</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pPr>
              <a:defRPr/>
            </a:pPr>
            <a:fld id="{198FFD23-A562-4633-A2B6-B3E5DF7E1AF8}" type="slidenum">
              <a:rPr lang="en-GB" smtClean="0"/>
              <a:pPr>
                <a:defRPr/>
              </a:pPr>
              <a:t>‹#›</a:t>
            </a:fld>
            <a:endParaRPr lang="en-GB"/>
          </a:p>
        </p:txBody>
      </p:sp>
    </p:spTree>
    <p:extLst>
      <p:ext uri="{BB962C8B-B14F-4D97-AF65-F5344CB8AC3E}">
        <p14:creationId xmlns:p14="http://schemas.microsoft.com/office/powerpoint/2010/main" val="346696717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1C1C87BB-82AB-48EA-82AC-8E1C827E2A7F}" type="datetime1">
              <a:rPr lang="en-GB" smtClean="0"/>
              <a:t>26/02/2025</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pPr>
              <a:defRPr/>
            </a:pPr>
            <a:fld id="{8572781E-558C-4ED7-AD63-D27D44B3968F}" type="slidenum">
              <a:rPr lang="en-GB" smtClean="0"/>
              <a:pPr>
                <a:defRPr/>
              </a:pPr>
              <a:t>‹#›</a:t>
            </a:fld>
            <a:endParaRPr lang="en-GB"/>
          </a:p>
        </p:txBody>
      </p:sp>
    </p:spTree>
    <p:extLst>
      <p:ext uri="{BB962C8B-B14F-4D97-AF65-F5344CB8AC3E}">
        <p14:creationId xmlns:p14="http://schemas.microsoft.com/office/powerpoint/2010/main" val="310604575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268667" y="365129"/>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268667"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701592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5" y="1420930"/>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5" y="2881431"/>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782196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226245" y="1420930"/>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226245" y="2881431"/>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3369853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688066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0957709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8551148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619275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58533191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45159724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857758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00813207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2715254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60446257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53228509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6244544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17921516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501378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15728403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83737448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03271633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88943130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4"/>
            <a:ext cx="2057400" cy="365125"/>
          </a:xfrm>
          <a:prstGeom prst="rect">
            <a:avLst/>
          </a:prstGeom>
        </p:spPr>
        <p:txBody>
          <a:bodyPr/>
          <a:lstStyle/>
          <a:p>
            <a:pPr>
              <a:defRPr/>
            </a:pPr>
            <a:fld id="{3280217D-976E-4701-B677-C6175AAE263B}" type="datetime1">
              <a:rPr lang="en-GB" smtClean="0"/>
              <a:t>26/02/2025</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4"/>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4"/>
            <a:ext cx="2057400" cy="365125"/>
          </a:xfrm>
          <a:prstGeom prst="rect">
            <a:avLst/>
          </a:prstGeom>
        </p:spPr>
        <p:txBody>
          <a:bodyPr/>
          <a:lstStyle/>
          <a:p>
            <a:pPr>
              <a:defRPr/>
            </a:pPr>
            <a:fld id="{198FFD23-A562-4633-A2B6-B3E5DF7E1AF8}" type="slidenum">
              <a:rPr lang="en-GB" smtClean="0"/>
              <a:pPr>
                <a:defRPr/>
              </a:pPr>
              <a:t>‹#›</a:t>
            </a:fld>
            <a:endParaRPr lang="en-GB"/>
          </a:p>
        </p:txBody>
      </p:sp>
    </p:spTree>
    <p:extLst>
      <p:ext uri="{BB962C8B-B14F-4D97-AF65-F5344CB8AC3E}">
        <p14:creationId xmlns:p14="http://schemas.microsoft.com/office/powerpoint/2010/main" val="326487097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3375"/>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22393755-8389-4062-B063-7163EBFCD922}" type="datetimeFigureOut">
              <a:rPr lang="en-GB" smtClean="0"/>
              <a:t>26/02/2025</a:t>
            </a:fld>
            <a:endParaRPr lang="en-GB"/>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6A027EB3-8499-4678-9C59-5EB364D67A78}" type="slidenum">
              <a:rPr lang="en-GB" smtClean="0"/>
              <a:t>‹#›</a:t>
            </a:fld>
            <a:endParaRPr lang="en-GB"/>
          </a:p>
        </p:txBody>
      </p:sp>
    </p:spTree>
    <p:extLst>
      <p:ext uri="{BB962C8B-B14F-4D97-AF65-F5344CB8AC3E}">
        <p14:creationId xmlns:p14="http://schemas.microsoft.com/office/powerpoint/2010/main" val="110336801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22393755-8389-4062-B063-7163EBFCD922}" type="datetimeFigureOut">
              <a:rPr lang="en-GB" smtClean="0"/>
              <a:t>26/02/2025</a:t>
            </a:fld>
            <a:endParaRPr lang="en-GB"/>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6A027EB3-8499-4678-9C59-5EB364D67A78}" type="slidenum">
              <a:rPr lang="en-GB" smtClean="0"/>
              <a:t>‹#›</a:t>
            </a:fld>
            <a:endParaRPr lang="en-GB"/>
          </a:p>
        </p:txBody>
      </p:sp>
    </p:spTree>
    <p:extLst>
      <p:ext uri="{BB962C8B-B14F-4D97-AF65-F5344CB8AC3E}">
        <p14:creationId xmlns:p14="http://schemas.microsoft.com/office/powerpoint/2010/main" val="275859383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21893631"/>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5" Type="http://schemas.openxmlformats.org/officeDocument/2006/relationships/image" Target="../media/image3.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1.jpg"/><Relationship Id="rId3" Type="http://schemas.openxmlformats.org/officeDocument/2006/relationships/slideLayout" Target="../slideLayouts/slideLayout17.xml"/><Relationship Id="rId7" Type="http://schemas.openxmlformats.org/officeDocument/2006/relationships/theme" Target="../theme/theme3.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24.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25.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26.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27.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28.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29.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30.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34.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35.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6.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7.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8.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9.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9.xml"/><Relationship Id="rId1" Type="http://schemas.openxmlformats.org/officeDocument/2006/relationships/slideLayout" Target="../slideLayouts/slideLayout40.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48.xml"/><Relationship Id="rId3" Type="http://schemas.openxmlformats.org/officeDocument/2006/relationships/slideLayout" Target="../slideLayouts/slideLayout43.xml"/><Relationship Id="rId7" Type="http://schemas.openxmlformats.org/officeDocument/2006/relationships/slideLayout" Target="../slideLayouts/slideLayout47.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5" Type="http://schemas.openxmlformats.org/officeDocument/2006/relationships/slideLayout" Target="../slideLayouts/slideLayout45.xml"/><Relationship Id="rId4" Type="http://schemas.openxmlformats.org/officeDocument/2006/relationships/slideLayout" Target="../slideLayouts/slideLayout44.xml"/><Relationship Id="rId9" Type="http://schemas.openxmlformats.org/officeDocument/2006/relationships/theme" Target="../theme/theme20.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21.xml"/><Relationship Id="rId1" Type="http://schemas.openxmlformats.org/officeDocument/2006/relationships/slideLayout" Target="../slideLayouts/slideLayout49.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theme" Target="../theme/theme22.xml"/><Relationship Id="rId1" Type="http://schemas.openxmlformats.org/officeDocument/2006/relationships/slideLayout" Target="../slideLayouts/slideLayout50.xml"/></Relationships>
</file>

<file path=ppt/slideMasters/_rels/slideMaster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theme" Target="../theme/theme23.xml"/><Relationship Id="rId1" Type="http://schemas.openxmlformats.org/officeDocument/2006/relationships/slideLayout" Target="../slideLayouts/slideLayout51.xml"/></Relationships>
</file>

<file path=ppt/slideMasters/_rels/slideMaster24.xml.rels><?xml version="1.0" encoding="UTF-8" standalone="yes"?>
<Relationships xmlns="http://schemas.openxmlformats.org/package/2006/relationships"><Relationship Id="rId3" Type="http://schemas.openxmlformats.org/officeDocument/2006/relationships/theme" Target="../theme/theme24.xml"/><Relationship Id="rId2" Type="http://schemas.openxmlformats.org/officeDocument/2006/relationships/slideLayout" Target="../slideLayouts/slideLayout53.xml"/><Relationship Id="rId1" Type="http://schemas.openxmlformats.org/officeDocument/2006/relationships/slideLayout" Target="../slideLayouts/slideLayout52.xml"/><Relationship Id="rId5" Type="http://schemas.openxmlformats.org/officeDocument/2006/relationships/image" Target="../media/image3.png"/><Relationship Id="rId4" Type="http://schemas.openxmlformats.org/officeDocument/2006/relationships/image" Target="../media/image4.png"/></Relationships>
</file>

<file path=ppt/slideMasters/_rels/slideMaster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5.xml"/><Relationship Id="rId1" Type="http://schemas.openxmlformats.org/officeDocument/2006/relationships/slideLayout" Target="../slideLayouts/slideLayout54.xml"/></Relationships>
</file>

<file path=ppt/slideMasters/_rels/slideMaster26.xml.rels><?xml version="1.0" encoding="UTF-8" standalone="yes"?>
<Relationships xmlns="http://schemas.openxmlformats.org/package/2006/relationships"><Relationship Id="rId3" Type="http://schemas.openxmlformats.org/officeDocument/2006/relationships/slideLayout" Target="../slideLayouts/slideLayout57.xml"/><Relationship Id="rId2" Type="http://schemas.openxmlformats.org/officeDocument/2006/relationships/slideLayout" Target="../slideLayouts/slideLayout56.xml"/><Relationship Id="rId1" Type="http://schemas.openxmlformats.org/officeDocument/2006/relationships/slideLayout" Target="../slideLayouts/slideLayout55.xml"/><Relationship Id="rId6" Type="http://schemas.openxmlformats.org/officeDocument/2006/relationships/image" Target="../media/image1.jpg"/><Relationship Id="rId5" Type="http://schemas.openxmlformats.org/officeDocument/2006/relationships/theme" Target="../theme/theme26.xml"/><Relationship Id="rId4" Type="http://schemas.openxmlformats.org/officeDocument/2006/relationships/slideLayout" Target="../slideLayouts/slideLayout5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33473272"/>
      </p:ext>
    </p:extLst>
  </p:cSld>
  <p:clrMap bg1="lt1" tx1="dk1" bg2="lt2" tx2="dk2" accent1="accent1" accent2="accent2" accent3="accent3" accent4="accent4" accent5="accent5" accent6="accent6" hlink="hlink" folHlink="folHlink"/>
  <p:sldLayoutIdLst>
    <p:sldLayoutId id="2147484244" r:id="rId1"/>
    <p:sldLayoutId id="2147484245" r:id="rId2"/>
    <p:sldLayoutId id="2147484246" r:id="rId3"/>
    <p:sldLayoutId id="2147484247" r:id="rId4"/>
    <p:sldLayoutId id="2147484248" r:id="rId5"/>
    <p:sldLayoutId id="2147484249" r:id="rId6"/>
    <p:sldLayoutId id="2147484250" r:id="rId7"/>
    <p:sldLayoutId id="2147484251" r:id="rId8"/>
    <p:sldLayoutId id="2147484252" r:id="rId9"/>
    <p:sldLayoutId id="2147484253" r:id="rId10"/>
    <p:sldLayoutId id="2147484254"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636890303"/>
      </p:ext>
    </p:extLst>
  </p:cSld>
  <p:clrMap bg1="lt1" tx1="dk1" bg2="lt2" tx2="dk2" accent1="accent1" accent2="accent2" accent3="accent3" accent4="accent4" accent5="accent5" accent6="accent6" hlink="hlink" folHlink="folHlink"/>
  <p:sldLayoutIdLst>
    <p:sldLayoutId id="2147484256" r:id="rId1"/>
    <p:sldLayoutId id="2147484257" r:id="rId2"/>
    <p:sldLayoutId id="2147484259" r:id="rId3"/>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8">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80024775"/>
      </p:ext>
    </p:extLst>
  </p:cSld>
  <p:clrMap bg1="lt1" tx1="dk1" bg2="lt2" tx2="dk2" accent1="accent1" accent2="accent2" accent3="accent3" accent4="accent4" accent5="accent5" accent6="accent6" hlink="hlink" folHlink="folHlink"/>
  <p:sldLayoutIdLst>
    <p:sldLayoutId id="2147484261" r:id="rId1"/>
    <p:sldLayoutId id="2147484262" r:id="rId2"/>
    <p:sldLayoutId id="2147484263" r:id="rId3"/>
    <p:sldLayoutId id="2147484264" r:id="rId4"/>
    <p:sldLayoutId id="2147484265" r:id="rId5"/>
    <p:sldLayoutId id="2147484326" r:id="rId6"/>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p:nvPicPr>
        <p:blipFill>
          <a:blip r:embed="rId5"/>
          <a:stretch>
            <a:fillRect/>
          </a:stretch>
        </p:blipFill>
        <p:spPr>
          <a:xfrm>
            <a:off x="0" y="0"/>
            <a:ext cx="9144000" cy="6858000"/>
          </a:xfrm>
          <a:prstGeom prst="rect">
            <a:avLst/>
          </a:prstGeom>
        </p:spPr>
      </p:pic>
      <p:pic>
        <p:nvPicPr>
          <p:cNvPr id="3" name="Picture 2" descr="A picture containing text, sky, outdoor, sign&#10;&#10;Description automatically generated">
            <a:extLst>
              <a:ext uri="{FF2B5EF4-FFF2-40B4-BE49-F238E27FC236}">
                <a16:creationId xmlns:a16="http://schemas.microsoft.com/office/drawing/2014/main" id="{13B09A0C-BB2C-4A29-8250-38DFB6C5FEFE}"/>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333046290"/>
      </p:ext>
    </p:extLst>
  </p:cSld>
  <p:clrMap bg1="lt1" tx1="dk1" bg2="lt2" tx2="dk2" accent1="accent1" accent2="accent2" accent3="accent3" accent4="accent4" accent5="accent5" accent6="accent6" hlink="hlink" folHlink="folHlink"/>
  <p:sldLayoutIdLst>
    <p:sldLayoutId id="2147484267" r:id="rId1"/>
    <p:sldLayoutId id="2147484268" r:id="rId2"/>
    <p:sldLayoutId id="2147484325" r:id="rId3"/>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p:nvPicPr>
        <p:blipFill>
          <a:blip r:embed="rId3"/>
          <a:stretch>
            <a:fillRect/>
          </a:stretch>
        </p:blipFill>
        <p:spPr>
          <a:xfrm>
            <a:off x="0" y="12111"/>
            <a:ext cx="9144000" cy="6858000"/>
          </a:xfrm>
          <a:prstGeom prst="rect">
            <a:avLst/>
          </a:prstGeom>
        </p:spPr>
      </p:pic>
    </p:spTree>
    <p:extLst>
      <p:ext uri="{BB962C8B-B14F-4D97-AF65-F5344CB8AC3E}">
        <p14:creationId xmlns:p14="http://schemas.microsoft.com/office/powerpoint/2010/main" val="3739463488"/>
      </p:ext>
    </p:extLst>
  </p:cSld>
  <p:clrMap bg1="lt1" tx1="dk1" bg2="lt2" tx2="dk2" accent1="accent1" accent2="accent2" accent3="accent3" accent4="accent4" accent5="accent5" accent6="accent6" hlink="hlink" folHlink="folHlink"/>
  <p:sldLayoutIdLst>
    <p:sldLayoutId id="2147484270"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Arial" panose="020B0604020202020204" pitchFamily="34" charset="0"/>
          <a:ea typeface="+mn-ea"/>
          <a:cs typeface="Arial" panose="020B0604020202020204" pitchFamily="34" charset="0"/>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p:nvPicPr>
        <p:blipFill>
          <a:blip r:embed="rId3"/>
          <a:stretch>
            <a:fillRect/>
          </a:stretch>
        </p:blipFill>
        <p:spPr>
          <a:xfrm>
            <a:off x="0" y="12111"/>
            <a:ext cx="9144000" cy="6858000"/>
          </a:xfrm>
          <a:prstGeom prst="rect">
            <a:avLst/>
          </a:prstGeom>
        </p:spPr>
      </p:pic>
    </p:spTree>
    <p:extLst>
      <p:ext uri="{BB962C8B-B14F-4D97-AF65-F5344CB8AC3E}">
        <p14:creationId xmlns:p14="http://schemas.microsoft.com/office/powerpoint/2010/main" val="1105595651"/>
      </p:ext>
    </p:extLst>
  </p:cSld>
  <p:clrMap bg1="lt1" tx1="dk1" bg2="lt2" tx2="dk2" accent1="accent1" accent2="accent2" accent3="accent3" accent4="accent4" accent5="accent5" accent6="accent6" hlink="hlink" folHlink="folHlink"/>
  <p:sldLayoutIdLst>
    <p:sldLayoutId id="2147484272"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65253114"/>
      </p:ext>
    </p:extLst>
  </p:cSld>
  <p:clrMap bg1="lt1" tx1="dk1" bg2="lt2" tx2="dk2" accent1="accent1" accent2="accent2" accent3="accent3" accent4="accent4" accent5="accent5" accent6="accent6" hlink="hlink" folHlink="folHlink"/>
  <p:sldLayoutIdLst>
    <p:sldLayoutId id="2147484274"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473110" y="1470586"/>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028515157"/>
      </p:ext>
    </p:extLst>
  </p:cSld>
  <p:clrMap bg1="lt1" tx1="dk1" bg2="lt2" tx2="dk2" accent1="accent1" accent2="accent2" accent3="accent3" accent4="accent4" accent5="accent5" accent6="accent6" hlink="hlink" folHlink="folHlink"/>
  <p:sldLayoutIdLst>
    <p:sldLayoutId id="2147484276"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473110" y="1470586"/>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790272415"/>
      </p:ext>
    </p:extLst>
  </p:cSld>
  <p:clrMap bg1="lt1" tx1="dk1" bg2="lt2" tx2="dk2" accent1="accent1" accent2="accent2" accent3="accent3" accent4="accent4" accent5="accent5" accent6="accent6" hlink="hlink" folHlink="folHlink"/>
  <p:sldLayoutIdLst>
    <p:sldLayoutId id="2147484278"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10" y="1470586"/>
            <a:ext cx="340130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617243899"/>
      </p:ext>
    </p:extLst>
  </p:cSld>
  <p:clrMap bg1="lt1" tx1="dk1" bg2="lt2" tx2="dk2" accent1="accent1" accent2="accent2" accent3="accent3" accent4="accent4" accent5="accent5" accent6="accent6" hlink="hlink" folHlink="folHlink"/>
  <p:sldLayoutIdLst>
    <p:sldLayoutId id="2147484280"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473110" y="1470586"/>
            <a:ext cx="340130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799575960"/>
      </p:ext>
    </p:extLst>
  </p:cSld>
  <p:clrMap bg1="lt1" tx1="dk1" bg2="lt2" tx2="dk2" accent1="accent1" accent2="accent2" accent3="accent3" accent4="accent4" accent5="accent5" accent6="accent6" hlink="hlink" folHlink="folHlink"/>
  <p:sldLayoutIdLst>
    <p:sldLayoutId id="2147484282"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7" y="365129"/>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7"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78064662"/>
      </p:ext>
    </p:extLst>
  </p:cSld>
  <p:clrMap bg1="lt1" tx1="dk1" bg2="lt2" tx2="dk2" accent1="accent1" accent2="accent2" accent3="accent3" accent4="accent4" accent5="accent5" accent6="accent6" hlink="hlink" folHlink="folHlink"/>
  <p:sldLayoutIdLst>
    <p:sldLayoutId id="2147484284" r:id="rId1"/>
    <p:sldLayoutId id="2147484323" r:id="rId2"/>
    <p:sldLayoutId id="2147484324" r:id="rId3"/>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240385" y="365129"/>
            <a:ext cx="86679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240385" y="1825625"/>
            <a:ext cx="86679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25148727"/>
      </p:ext>
    </p:extLst>
  </p:cSld>
  <p:clrMap bg1="lt1" tx1="dk1" bg2="lt2" tx2="dk2" accent1="accent1" accent2="accent2" accent3="accent3" accent4="accent4" accent5="accent5" accent6="accent6" hlink="hlink" folHlink="folHlink"/>
  <p:sldLayoutIdLst>
    <p:sldLayoutId id="2147484286"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239796" y="1383220"/>
            <a:ext cx="866853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239796" y="2843720"/>
            <a:ext cx="8668535" cy="36984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0740283"/>
      </p:ext>
    </p:extLst>
  </p:cSld>
  <p:clrMap bg1="lt1" tx1="dk1" bg2="lt2" tx2="dk2" accent1="accent1" accent2="accent2" accent3="accent3" accent4="accent4" accent5="accent5" accent6="accent6" hlink="hlink" folHlink="folHlink"/>
  <p:sldLayoutIdLst>
    <p:sldLayoutId id="2147484288"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p:nvPicPr>
        <p:blipFill>
          <a:blip r:embed="rId3"/>
          <a:stretch>
            <a:fillRect/>
          </a:stretch>
        </p:blipFill>
        <p:spPr>
          <a:xfrm>
            <a:off x="0" y="9427"/>
            <a:ext cx="9144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226245" y="1420930"/>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226245" y="2881431"/>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28457481"/>
      </p:ext>
    </p:extLst>
  </p:cSld>
  <p:clrMap bg1="lt1" tx1="dk1" bg2="lt2" tx2="dk2" accent1="accent1" accent2="accent2" accent3="accent3" accent4="accent4" accent5="accent5" accent6="accent6" hlink="hlink" folHlink="folHlink"/>
  <p:sldLayoutIdLst>
    <p:sldLayoutId id="2147484290"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77977507"/>
      </p:ext>
    </p:extLst>
  </p:cSld>
  <p:clrMap bg1="lt1" tx1="dk1" bg2="lt2" tx2="dk2" accent1="accent1" accent2="accent2" accent3="accent3" accent4="accent4" accent5="accent5" accent6="accent6" hlink="hlink" folHlink="folHlink"/>
  <p:sldLayoutIdLst>
    <p:sldLayoutId id="2147484292"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p:nvPicPr>
        <p:blipFill>
          <a:blip r:embed="rId3"/>
          <a:stretch>
            <a:fillRect/>
          </a:stretch>
        </p:blipFill>
        <p:spPr>
          <a:xfrm>
            <a:off x="0" y="0"/>
            <a:ext cx="9144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70452099"/>
      </p:ext>
    </p:extLst>
  </p:cSld>
  <p:clrMap bg1="lt1" tx1="dk1" bg2="lt2" tx2="dk2" accent1="accent1" accent2="accent2" accent3="accent3" accent4="accent4" accent5="accent5" accent6="accent6" hlink="hlink" folHlink="folHlink"/>
  <p:sldLayoutIdLst>
    <p:sldLayoutId id="2147484294"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p:nvPicPr>
        <p:blipFill>
          <a:blip r:embed="rId3"/>
          <a:stretch>
            <a:fillRect/>
          </a:stretch>
        </p:blipFill>
        <p:spPr>
          <a:xfrm>
            <a:off x="0" y="0"/>
            <a:ext cx="9144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04257924"/>
      </p:ext>
    </p:extLst>
  </p:cSld>
  <p:clrMap bg1="lt1" tx1="dk1" bg2="lt2" tx2="dk2" accent1="accent1" accent2="accent2" accent3="accent3" accent4="accent4" accent5="accent5" accent6="accent6" hlink="hlink" folHlink="folHlink"/>
  <p:sldLayoutIdLst>
    <p:sldLayoutId id="2147484296"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p:nvPicPr>
        <p:blipFill>
          <a:blip r:embed="rId3"/>
          <a:stretch>
            <a:fillRect/>
          </a:stretch>
        </p:blipFill>
        <p:spPr>
          <a:xfrm>
            <a:off x="0" y="0"/>
            <a:ext cx="9144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17349625"/>
      </p:ext>
    </p:extLst>
  </p:cSld>
  <p:clrMap bg1="lt1" tx1="dk1" bg2="lt2" tx2="dk2" accent1="accent1" accent2="accent2" accent3="accent3" accent4="accent4" accent5="accent5" accent6="accent6" hlink="hlink" folHlink="folHlink"/>
  <p:sldLayoutIdLst>
    <p:sldLayoutId id="2147484298"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78114561"/>
      </p:ext>
    </p:extLst>
  </p:cSld>
  <p:clrMap bg1="lt1" tx1="dk1" bg2="lt2" tx2="dk2" accent1="accent1" accent2="accent2" accent3="accent3" accent4="accent4" accent5="accent5" accent6="accent6" hlink="hlink" folHlink="folHlink"/>
  <p:sldLayoutIdLst>
    <p:sldLayoutId id="2147484300" r:id="rId1"/>
    <p:sldLayoutId id="2147484301" r:id="rId2"/>
    <p:sldLayoutId id="2147484302" r:id="rId3"/>
    <p:sldLayoutId id="2147484303" r:id="rId4"/>
    <p:sldLayoutId id="2147484304" r:id="rId5"/>
    <p:sldLayoutId id="2147484305" r:id="rId6"/>
    <p:sldLayoutId id="2147484306" r:id="rId7"/>
    <p:sldLayoutId id="2147484307" r:id="rId8"/>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780701480"/>
      </p:ext>
    </p:extLst>
  </p:cSld>
  <p:clrMap bg1="lt1" tx1="dk1" bg2="lt2" tx2="dk2" accent1="accent1" accent2="accent2" accent3="accent3" accent4="accent4" accent5="accent5" accent6="accent6" hlink="hlink" folHlink="folHlink"/>
  <p:sldLayoutIdLst>
    <p:sldLayoutId id="2147484309"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763422884"/>
      </p:ext>
    </p:extLst>
  </p:cSld>
  <p:clrMap bg1="lt1" tx1="dk1" bg2="lt2" tx2="dk2" accent1="accent1" accent2="accent2" accent3="accent3" accent4="accent4" accent5="accent5" accent6="accent6" hlink="hlink" folHlink="folHlink"/>
  <p:sldLayoutIdLst>
    <p:sldLayoutId id="214748431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297438256"/>
      </p:ext>
    </p:extLst>
  </p:cSld>
  <p:clrMap bg1="lt1" tx1="dk1" bg2="lt2" tx2="dk2" accent1="accent1" accent2="accent2" accent3="accent3" accent4="accent4" accent5="accent5" accent6="accent6" hlink="hlink" folHlink="folHlink"/>
  <p:sldLayoutIdLst>
    <p:sldLayoutId id="2147484313"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p:nvPicPr>
        <p:blipFill>
          <a:blip r:embed="rId4"/>
          <a:stretch>
            <a:fillRect/>
          </a:stretch>
        </p:blipFill>
        <p:spPr>
          <a:xfrm>
            <a:off x="0" y="0"/>
            <a:ext cx="9144000" cy="6858000"/>
          </a:xfrm>
          <a:prstGeom prst="rect">
            <a:avLst/>
          </a:prstGeom>
        </p:spPr>
      </p:pic>
      <p:pic>
        <p:nvPicPr>
          <p:cNvPr id="3" name="Picture 2" descr="A picture containing text, sky, outdoor, sign&#10;&#10;Description automatically generated">
            <a:extLst>
              <a:ext uri="{FF2B5EF4-FFF2-40B4-BE49-F238E27FC236}">
                <a16:creationId xmlns:a16="http://schemas.microsoft.com/office/drawing/2014/main" id="{13B09A0C-BB2C-4A29-8250-38DFB6C5FEFE}"/>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68925490"/>
      </p:ext>
    </p:extLst>
  </p:cSld>
  <p:clrMap bg1="lt1" tx1="dk1" bg2="lt2" tx2="dk2" accent1="accent1" accent2="accent2" accent3="accent3" accent4="accent4" accent5="accent5" accent6="accent6" hlink="hlink" folHlink="folHlink"/>
  <p:sldLayoutIdLst>
    <p:sldLayoutId id="2147484315" r:id="rId1"/>
    <p:sldLayoutId id="2147484316" r:id="rId2"/>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91645850"/>
      </p:ext>
    </p:extLst>
  </p:cSld>
  <p:clrMap bg1="lt1" tx1="dk1" bg2="lt2" tx2="dk2" accent1="accent1" accent2="accent2" accent3="accent3" accent4="accent4" accent5="accent5" accent6="accent6" hlink="hlink" folHlink="folHlink"/>
  <p:sldLayoutIdLst>
    <p:sldLayoutId id="2147484318"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6">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96019871"/>
      </p:ext>
    </p:extLst>
  </p:cSld>
  <p:clrMap bg1="lt1" tx1="dk1" bg2="lt2" tx2="dk2" accent1="accent1" accent2="accent2" accent3="accent3" accent4="accent4" accent5="accent5" accent6="accent6" hlink="hlink" folHlink="folHlink"/>
  <p:sldLayoutIdLst>
    <p:sldLayoutId id="2147484320" r:id="rId1"/>
    <p:sldLayoutId id="2147484321" r:id="rId2"/>
    <p:sldLayoutId id="2147484322" r:id="rId3"/>
    <p:sldLayoutId id="2147484327" r:id="rId4"/>
  </p:sldLayoutIdLst>
  <p:hf hdr="0" ftr="0" dt="0"/>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32.xml"/></Relationships>
</file>

<file path=ppt/slides/_rels/slide1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32.xml"/></Relationships>
</file>

<file path=ppt/slides/_rels/slide1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3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19.xml.rels><?xml version="1.0" encoding="UTF-8" standalone="yes"?>
<Relationships xmlns="http://schemas.openxmlformats.org/package/2006/relationships"><Relationship Id="rId3" Type="http://schemas.openxmlformats.org/officeDocument/2006/relationships/hyperlink" Target="https://www.uwtsd.ac.uk/library/using-our-libraries/online-library/referencing-handbooks/" TargetMode="External"/><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3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290275" y="2320053"/>
            <a:ext cx="4098845" cy="2394823"/>
          </a:xfrm>
        </p:spPr>
        <p:txBody>
          <a:bodyPr>
            <a:noAutofit/>
          </a:bodyPr>
          <a:lstStyle/>
          <a:p>
            <a:pPr eaLnBrk="1" hangingPunct="1">
              <a:defRPr/>
            </a:pPr>
            <a:r>
              <a:rPr lang="en-GB" sz="1800" dirty="0">
                <a:ea typeface="Calibri" panose="020F0502020204030204" pitchFamily="34" charset="0"/>
              </a:rPr>
              <a:t>CertHE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BMSK4015 </a:t>
            </a:r>
            <a:br>
              <a:rPr lang="en-GB" altLang="en-US" sz="1800" dirty="0"/>
            </a:br>
            <a:r>
              <a:rPr lang="en-GB" sz="1800" dirty="0"/>
              <a:t>Academic and Research Skills</a:t>
            </a: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639660" y="3141189"/>
            <a:ext cx="3227664"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dirty="0">
                <a:solidFill>
                  <a:srgbClr val="FFFFFF"/>
                </a:solidFill>
                <a:latin typeface="Calibri Light" panose="020F0302020204030204" pitchFamily="34" charset="0"/>
              </a:rPr>
              <a:t>Session 5</a:t>
            </a:r>
            <a:r>
              <a:rPr lang="en-GB" sz="3300" dirty="0">
                <a:solidFill>
                  <a:srgbClr val="000000"/>
                </a:solidFill>
                <a:latin typeface="Calibri Light" panose="020F0302020204030204" pitchFamily="34" charset="0"/>
              </a:rPr>
              <a:t> </a:t>
            </a:r>
            <a:endParaRPr lang="en-GB" sz="3300" dirty="0"/>
          </a:p>
        </p:txBody>
      </p:sp>
      <p:pic>
        <p:nvPicPr>
          <p:cNvPr id="4" name="Picture 3">
            <a:extLst>
              <a:ext uri="{FF2B5EF4-FFF2-40B4-BE49-F238E27FC236}">
                <a16:creationId xmlns:a16="http://schemas.microsoft.com/office/drawing/2014/main" id="{F86ABE6F-B4B1-F642-31F1-1357ECC9468D}"/>
              </a:ext>
            </a:extLst>
          </p:cNvPr>
          <p:cNvPicPr>
            <a:picLocks noChangeAspect="1"/>
          </p:cNvPicPr>
          <p:nvPr/>
        </p:nvPicPr>
        <p:blipFill>
          <a:blip r:embed="rId2"/>
          <a:stretch>
            <a:fillRect/>
          </a:stretch>
        </p:blipFill>
        <p:spPr>
          <a:xfrm>
            <a:off x="1480" y="0"/>
            <a:ext cx="9141039" cy="6858000"/>
          </a:xfrm>
          <a:prstGeom prst="rect">
            <a:avLst/>
          </a:prstGeom>
        </p:spPr>
      </p:pic>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513567"/>
            <a:ext cx="8540750" cy="4891413"/>
          </a:xfrm>
        </p:spPr>
        <p:txBody>
          <a:bodyPr>
            <a:noAutofit/>
          </a:bodyPr>
          <a:lstStyle/>
          <a:p>
            <a:pPr marL="0" indent="0">
              <a:buNone/>
              <a:defRPr/>
            </a:pPr>
            <a:r>
              <a:rPr lang="en-GB" sz="3600" dirty="0">
                <a:latin typeface="Arial Rounded MT Bold" charset="0"/>
                <a:ea typeface="Arial Rounded MT Bold" charset="0"/>
                <a:cs typeface="Arial Rounded MT Bold" charset="0"/>
              </a:rPr>
              <a:t>Today’s Session</a:t>
            </a:r>
          </a:p>
          <a:p>
            <a:pPr marL="0" indent="0">
              <a:buNone/>
              <a:defRPr/>
            </a:pPr>
            <a:endParaRPr lang="en-GB" sz="3600" dirty="0">
              <a:latin typeface="Arial Rounded MT Bold" charset="0"/>
              <a:ea typeface="Arial Rounded MT Bold" charset="0"/>
              <a:cs typeface="Arial Rounded MT Bold" charset="0"/>
            </a:endParaRPr>
          </a:p>
          <a:p>
            <a:pPr marL="0" indent="0">
              <a:buNone/>
              <a:defRPr/>
            </a:pPr>
            <a:endParaRPr lang="en-GB" sz="3600" dirty="0">
              <a:latin typeface="Arial Rounded MT Bold" charset="0"/>
              <a:ea typeface="Arial Rounded MT Bold" charset="0"/>
              <a:cs typeface="Arial Rounded MT Bold" charset="0"/>
            </a:endParaRPr>
          </a:p>
          <a:p>
            <a:pPr>
              <a:defRPr/>
            </a:pPr>
            <a:r>
              <a:rPr lang="en-GB" sz="3600" dirty="0">
                <a:latin typeface="Arial Rounded MT Bold" charset="0"/>
              </a:rPr>
              <a:t>Paraphrasing and Citing</a:t>
            </a:r>
            <a:endParaRPr lang="en-GB" sz="3600" dirty="0">
              <a:latin typeface="Arial Rounded MT Bold" charset="0"/>
              <a:ea typeface="Arial Rounded MT Bold" charset="0"/>
              <a:cs typeface="Arial Rounded MT Bold" charset="0"/>
            </a:endParaRPr>
          </a:p>
          <a:p>
            <a:pPr>
              <a:defRPr/>
            </a:pPr>
            <a:r>
              <a:rPr lang="en-GB" sz="3600" dirty="0">
                <a:latin typeface="Arial Rounded MT Bold" charset="0"/>
                <a:ea typeface="Arial Rounded MT Bold" charset="0"/>
                <a:cs typeface="Arial Rounded MT Bold" charset="0"/>
              </a:rPr>
              <a:t>APA v 7 referencing</a:t>
            </a:r>
          </a:p>
        </p:txBody>
      </p:sp>
      <p:sp>
        <p:nvSpPr>
          <p:cNvPr id="4" name="Slide Number Placeholder 3"/>
          <p:cNvSpPr>
            <a:spLocks noGrp="1"/>
          </p:cNvSpPr>
          <p:nvPr>
            <p:ph type="sldNum" sz="quarter" idx="12"/>
          </p:nvPr>
        </p:nvSpPr>
        <p:spPr/>
        <p:txBody>
          <a:bodyPr>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tabLst/>
              <a:defRPr/>
            </a:pPr>
            <a:fld id="{A9A8315E-A193-4633-90EA-6DF2636B2301}" type="slidenum">
              <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pPr marL="0" marR="0" lvl="0" indent="0" algn="r" defTabSz="914400" rtl="0" eaLnBrk="0" fontAlgn="base" latinLnBrk="0" hangingPunct="0">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1608551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266579"/>
            <a:ext cx="8229600" cy="819439"/>
          </a:xfrm>
        </p:spPr>
        <p:txBody>
          <a:bodyPr>
            <a:norm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Paraphrasing and Citing</a:t>
            </a:r>
            <a:endParaRPr lang="en-GB" sz="36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644236" y="1587295"/>
            <a:ext cx="7855527" cy="3912009"/>
          </a:xfrm>
        </p:spPr>
        <p:txBody>
          <a:bodyPr/>
          <a:lstStyle/>
          <a:p>
            <a:pPr>
              <a:spcAft>
                <a:spcPts val="800"/>
              </a:spcAft>
            </a:pPr>
            <a:r>
              <a:rPr lang="en-GB" sz="2800" dirty="0">
                <a:latin typeface="Calibri" panose="020F0502020204030204" pitchFamily="34" charset="0"/>
                <a:ea typeface="Calibri" panose="020F0502020204030204" pitchFamily="34" charset="0"/>
                <a:cs typeface="Calibri" panose="020F0502020204030204" pitchFamily="34" charset="0"/>
              </a:rPr>
              <a:t>After reading an article in a book, newspaper or journal, it is probably useful for students to note down the most relevant points of the article (perhaps in bullet points) and then to write ‘</a:t>
            </a:r>
            <a:r>
              <a:rPr lang="en-GB" sz="2800" i="1" dirty="0">
                <a:latin typeface="Calibri" panose="020F0502020204030204" pitchFamily="34" charset="0"/>
                <a:ea typeface="Calibri" panose="020F0502020204030204" pitchFamily="34" charset="0"/>
                <a:cs typeface="Calibri" panose="020F0502020204030204" pitchFamily="34" charset="0"/>
              </a:rPr>
              <a:t>in their own words’</a:t>
            </a:r>
            <a:r>
              <a:rPr lang="en-GB" sz="2800" dirty="0">
                <a:latin typeface="Calibri" panose="020F0502020204030204" pitchFamily="34" charset="0"/>
                <a:ea typeface="Calibri" panose="020F0502020204030204" pitchFamily="34" charset="0"/>
                <a:cs typeface="Calibri" panose="020F0502020204030204" pitchFamily="34" charset="0"/>
              </a:rPr>
              <a:t> the ‘gist’ (‘</a:t>
            </a:r>
            <a:r>
              <a:rPr lang="en-GB" sz="2800" i="1" dirty="0">
                <a:latin typeface="Calibri" panose="020F0502020204030204" pitchFamily="34" charset="0"/>
                <a:ea typeface="Calibri" panose="020F0502020204030204" pitchFamily="34" charset="0"/>
                <a:cs typeface="Calibri" panose="020F0502020204030204" pitchFamily="34" charset="0"/>
              </a:rPr>
              <a:t>substance or general meaning of the text’</a:t>
            </a:r>
            <a:r>
              <a:rPr lang="en-GB" sz="2800" dirty="0">
                <a:latin typeface="Calibri" panose="020F0502020204030204" pitchFamily="34" charset="0"/>
                <a:ea typeface="Calibri" panose="020F0502020204030204" pitchFamily="34" charset="0"/>
                <a:cs typeface="Calibri" panose="020F0502020204030204" pitchFamily="34" charset="0"/>
              </a:rPr>
              <a:t>) of what has been read– going back to check that something important has not been missed out. </a:t>
            </a:r>
          </a:p>
          <a:p>
            <a:pPr>
              <a:lnSpc>
                <a:spcPct val="150000"/>
              </a:lnSpc>
              <a:spcAft>
                <a:spcPts val="80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4</a:t>
            </a:fld>
            <a:endParaRPr lang="en-GB"/>
          </a:p>
        </p:txBody>
      </p:sp>
    </p:spTree>
    <p:extLst>
      <p:ext uri="{BB962C8B-B14F-4D97-AF65-F5344CB8AC3E}">
        <p14:creationId xmlns:p14="http://schemas.microsoft.com/office/powerpoint/2010/main" val="20717578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266579"/>
            <a:ext cx="8229600" cy="819439"/>
          </a:xfrm>
        </p:spPr>
        <p:txBody>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Paraphrasing</a:t>
            </a:r>
            <a:r>
              <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rPr>
              <a:t> </a:t>
            </a:r>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and Citing</a:t>
            </a:r>
            <a:endParaRPr lang="en-GB" sz="36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466148" y="1472995"/>
            <a:ext cx="7855527" cy="3912009"/>
          </a:xfrm>
        </p:spPr>
        <p:txBody>
          <a:bodyPr/>
          <a:lstStyle/>
          <a:p>
            <a:pPr>
              <a:spcAft>
                <a:spcPts val="800"/>
              </a:spcAft>
              <a:buFont typeface="Wingdings" panose="05000000000000000000" pitchFamily="2" charset="2"/>
              <a:buChar char="Ø"/>
            </a:pPr>
            <a:r>
              <a:rPr lang="en-US" sz="2800" dirty="0">
                <a:latin typeface="Calibri" panose="020F0502020204030204" pitchFamily="34" charset="0"/>
                <a:ea typeface="Calibri" panose="020F0502020204030204" pitchFamily="34" charset="0"/>
                <a:cs typeface="Calibri" panose="020F0502020204030204" pitchFamily="34" charset="0"/>
              </a:rPr>
              <a:t>Any  ideas, theories, opinions or any other information taken from elsewhere must be </a:t>
            </a:r>
            <a:r>
              <a:rPr lang="en-US" sz="2800" b="1" dirty="0">
                <a:latin typeface="Calibri" panose="020F0502020204030204" pitchFamily="34" charset="0"/>
                <a:ea typeface="Calibri" panose="020F0502020204030204" pitchFamily="34" charset="0"/>
                <a:cs typeface="Calibri" panose="020F0502020204030204" pitchFamily="34" charset="0"/>
              </a:rPr>
              <a:t>cited and referenced correctly. </a:t>
            </a:r>
            <a:br>
              <a:rPr lang="en-US" sz="2800" dirty="0">
                <a:latin typeface="Calibri" panose="020F0502020204030204" pitchFamily="34" charset="0"/>
                <a:ea typeface="Calibri" panose="020F0502020204030204" pitchFamily="34" charset="0"/>
                <a:cs typeface="Calibri" panose="020F0502020204030204" pitchFamily="34" charset="0"/>
              </a:rPr>
            </a:br>
            <a:r>
              <a:rPr lang="en-US" sz="2800" dirty="0">
                <a:latin typeface="Calibri" panose="020F0502020204030204" pitchFamily="34" charset="0"/>
                <a:ea typeface="Calibri" panose="020F0502020204030204" pitchFamily="34" charset="0"/>
                <a:cs typeface="Calibri" panose="020F0502020204030204" pitchFamily="34" charset="0"/>
              </a:rPr>
              <a:t> </a:t>
            </a:r>
            <a:endParaRPr lang="en-GB" sz="2800" dirty="0">
              <a:latin typeface="Calibri" panose="020F0502020204030204" pitchFamily="34" charset="0"/>
              <a:ea typeface="Calibri" panose="020F0502020204030204" pitchFamily="34" charset="0"/>
              <a:cs typeface="Calibri" panose="020F0502020204030204" pitchFamily="34" charset="0"/>
            </a:endParaRPr>
          </a:p>
          <a:p>
            <a:pPr>
              <a:spcAft>
                <a:spcPts val="800"/>
              </a:spcAft>
              <a:buFont typeface="Wingdings" panose="05000000000000000000" pitchFamily="2" charset="2"/>
              <a:buChar char="Ø"/>
            </a:pPr>
            <a:r>
              <a:rPr lang="en-US" sz="2800" dirty="0">
                <a:latin typeface="Calibri" panose="020F0502020204030204" pitchFamily="34" charset="0"/>
                <a:ea typeface="Calibri" panose="020F0502020204030204" pitchFamily="34" charset="0"/>
                <a:cs typeface="Calibri" panose="020F0502020204030204" pitchFamily="34" charset="0"/>
              </a:rPr>
              <a:t>The art of writing a good assignment is for a student to be able to develop their own academic style to weave together other authors’ ideas and research results. </a:t>
            </a:r>
            <a:endParaRPr lang="en-GB" sz="2800" dirty="0">
              <a:latin typeface="Calibri" panose="020F0502020204030204" pitchFamily="34" charset="0"/>
              <a:ea typeface="Calibri" panose="020F0502020204030204" pitchFamily="34" charset="0"/>
              <a:cs typeface="Calibri" panose="020F0502020204030204" pitchFamily="34" charset="0"/>
            </a:endParaRPr>
          </a:p>
          <a:p>
            <a:pPr>
              <a:lnSpc>
                <a:spcPct val="150000"/>
              </a:lnSpc>
              <a:spcAft>
                <a:spcPts val="80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5</a:t>
            </a:fld>
            <a:endParaRPr lang="en-GB"/>
          </a:p>
        </p:txBody>
      </p:sp>
    </p:spTree>
    <p:extLst>
      <p:ext uri="{BB962C8B-B14F-4D97-AF65-F5344CB8AC3E}">
        <p14:creationId xmlns:p14="http://schemas.microsoft.com/office/powerpoint/2010/main" val="41555361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266579"/>
            <a:ext cx="8229600" cy="819439"/>
          </a:xfrm>
        </p:spPr>
        <p:txBody>
          <a:bodyPr>
            <a:normAutofit/>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Paraphrasing and Citing</a:t>
            </a:r>
            <a:endParaRPr lang="en-GB" sz="36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466148" y="1576904"/>
            <a:ext cx="7855527" cy="3556205"/>
          </a:xfrm>
        </p:spPr>
        <p:txBody>
          <a:bodyPr/>
          <a:lstStyle/>
          <a:p>
            <a:pPr>
              <a:spcAft>
                <a:spcPts val="800"/>
              </a:spcAft>
              <a:buFont typeface="Wingdings" panose="05000000000000000000" pitchFamily="2" charset="2"/>
              <a:buChar char="Ø"/>
            </a:pPr>
            <a:r>
              <a:rPr lang="en-US" sz="2400" dirty="0">
                <a:latin typeface="Calibri" panose="020F0502020204030204" pitchFamily="34" charset="0"/>
                <a:ea typeface="Calibri" panose="020F0502020204030204" pitchFamily="34" charset="0"/>
                <a:cs typeface="Calibri" panose="020F0502020204030204" pitchFamily="34" charset="0"/>
              </a:rPr>
              <a:t>However, all the authors that have provided the student with this knowledge must be </a:t>
            </a:r>
            <a:r>
              <a:rPr lang="en-US" sz="2400" b="1" dirty="0">
                <a:latin typeface="Calibri" panose="020F0502020204030204" pitchFamily="34" charset="0"/>
                <a:ea typeface="Calibri" panose="020F0502020204030204" pitchFamily="34" charset="0"/>
                <a:cs typeface="Calibri" panose="020F0502020204030204" pitchFamily="34" charset="0"/>
              </a:rPr>
              <a:t>‘cited’ </a:t>
            </a:r>
            <a:r>
              <a:rPr lang="en-US" sz="2400" dirty="0">
                <a:latin typeface="Calibri" panose="020F0502020204030204" pitchFamily="34" charset="0"/>
                <a:ea typeface="Calibri" panose="020F0502020204030204" pitchFamily="34" charset="0"/>
                <a:cs typeface="Calibri" panose="020F0502020204030204" pitchFamily="34" charset="0"/>
              </a:rPr>
              <a:t>and </a:t>
            </a:r>
            <a:r>
              <a:rPr lang="en-US" sz="2400" b="1" dirty="0">
                <a:latin typeface="Calibri" panose="020F0502020204030204" pitchFamily="34" charset="0"/>
                <a:ea typeface="Calibri" panose="020F0502020204030204" pitchFamily="34" charset="0"/>
                <a:cs typeface="Calibri" panose="020F0502020204030204" pitchFamily="34" charset="0"/>
              </a:rPr>
              <a:t>‘referenced’ </a:t>
            </a:r>
            <a:r>
              <a:rPr lang="en-US" sz="2400" dirty="0">
                <a:latin typeface="Calibri" panose="020F0502020204030204" pitchFamily="34" charset="0"/>
                <a:ea typeface="Calibri" panose="020F0502020204030204" pitchFamily="34" charset="0"/>
                <a:cs typeface="Calibri" panose="020F0502020204030204" pitchFamily="34" charset="0"/>
              </a:rPr>
              <a:t>as the student did not come up with the theories or undertake the original research themselves.  </a:t>
            </a:r>
            <a:br>
              <a:rPr lang="en-US" sz="2400" dirty="0">
                <a:latin typeface="Calibri" panose="020F0502020204030204" pitchFamily="34" charset="0"/>
                <a:ea typeface="Calibri" panose="020F0502020204030204" pitchFamily="34" charset="0"/>
                <a:cs typeface="Calibri" panose="020F0502020204030204" pitchFamily="34" charset="0"/>
              </a:rPr>
            </a:br>
            <a:endParaRPr lang="en-GB" sz="2400" dirty="0">
              <a:latin typeface="Calibri" panose="020F0502020204030204" pitchFamily="34" charset="0"/>
              <a:ea typeface="Calibri" panose="020F0502020204030204" pitchFamily="34" charset="0"/>
              <a:cs typeface="Calibri" panose="020F0502020204030204" pitchFamily="34" charset="0"/>
            </a:endParaRPr>
          </a:p>
          <a:p>
            <a:pPr>
              <a:spcAft>
                <a:spcPts val="800"/>
              </a:spcAft>
              <a:buFont typeface="Wingdings" panose="05000000000000000000" pitchFamily="2" charset="2"/>
              <a:buChar char="Ø"/>
            </a:pPr>
            <a:r>
              <a:rPr lang="en-US" sz="2400" dirty="0">
                <a:latin typeface="Calibri" panose="020F0502020204030204" pitchFamily="34" charset="0"/>
                <a:ea typeface="Calibri" panose="020F0502020204030204" pitchFamily="34" charset="0"/>
                <a:cs typeface="Calibri" panose="020F0502020204030204" pitchFamily="34" charset="0"/>
              </a:rPr>
              <a:t>In fact, students must use other people’s research as a means to underpin the issues they discuss in their assignments, otherwise their discussion is merely ‘</a:t>
            </a:r>
            <a:r>
              <a:rPr lang="en-US" sz="2400" i="1" dirty="0">
                <a:latin typeface="Calibri" panose="020F0502020204030204" pitchFamily="34" charset="0"/>
                <a:ea typeface="Calibri" panose="020F0502020204030204" pitchFamily="34" charset="0"/>
                <a:cs typeface="Calibri" panose="020F0502020204030204" pitchFamily="34" charset="0"/>
              </a:rPr>
              <a:t>opinion</a:t>
            </a:r>
            <a:r>
              <a:rPr lang="en-US" sz="2400" dirty="0">
                <a:latin typeface="Calibri" panose="020F0502020204030204" pitchFamily="34" charset="0"/>
                <a:ea typeface="Calibri" panose="020F0502020204030204" pitchFamily="34" charset="0"/>
                <a:cs typeface="Calibri" panose="020F0502020204030204" pitchFamily="34" charset="0"/>
              </a:rPr>
              <a:t>’ and lacks credibility, as well as academic rigour. </a:t>
            </a:r>
            <a:endParaRPr lang="en-GB" sz="2400" dirty="0">
              <a:latin typeface="Calibri" panose="020F0502020204030204" pitchFamily="34" charset="0"/>
              <a:ea typeface="Calibri" panose="020F0502020204030204" pitchFamily="34" charset="0"/>
              <a:cs typeface="Calibri" panose="020F0502020204030204" pitchFamily="34" charset="0"/>
            </a:endParaRPr>
          </a:p>
          <a:p>
            <a:pPr>
              <a:lnSpc>
                <a:spcPct val="150000"/>
              </a:lnSpc>
              <a:spcAft>
                <a:spcPts val="80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6</a:t>
            </a:fld>
            <a:endParaRPr lang="en-GB"/>
          </a:p>
        </p:txBody>
      </p:sp>
    </p:spTree>
    <p:extLst>
      <p:ext uri="{BB962C8B-B14F-4D97-AF65-F5344CB8AC3E}">
        <p14:creationId xmlns:p14="http://schemas.microsoft.com/office/powerpoint/2010/main" val="34860345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23528" y="188640"/>
            <a:ext cx="8229600" cy="1152128"/>
          </a:xfrm>
        </p:spPr>
        <p:txBody>
          <a:bodyPr>
            <a:normAutofit/>
          </a:bodyPr>
          <a:lstStyle/>
          <a:p>
            <a:r>
              <a:rPr lang="en-GB" sz="3600" dirty="0">
                <a:effectLst>
                  <a:outerShdw blurRad="38100" dist="38100" dir="2700000" algn="tl">
                    <a:srgbClr val="000000">
                      <a:alpha val="43137"/>
                    </a:srgbClr>
                  </a:outerShdw>
                </a:effectLst>
                <a:latin typeface="Arial Rounded MT Bold" panose="020F0704030504030204" pitchFamily="34" charset="0"/>
              </a:rPr>
              <a:t>What is Referencing?</a:t>
            </a:r>
            <a:br>
              <a:rPr lang="en-GB" sz="3600" dirty="0">
                <a:effectLst>
                  <a:outerShdw blurRad="38100" dist="38100" dir="2700000" algn="tl">
                    <a:srgbClr val="000000">
                      <a:alpha val="43137"/>
                    </a:srgbClr>
                  </a:outerShdw>
                </a:effectLst>
                <a:latin typeface="Arial Rounded MT Bold" panose="020F0704030504030204" pitchFamily="34" charset="0"/>
              </a:rPr>
            </a:br>
            <a:endParaRPr lang="en-GB" sz="36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323528" y="1484784"/>
            <a:ext cx="8229600" cy="4032448"/>
          </a:xfrm>
        </p:spPr>
        <p:txBody>
          <a:bodyPr>
            <a:normAutofit/>
          </a:bodyPr>
          <a:lstStyle/>
          <a:p>
            <a:pPr>
              <a:lnSpc>
                <a:spcPct val="107000"/>
              </a:lnSpc>
              <a:spcAft>
                <a:spcPts val="800"/>
              </a:spcAft>
            </a:pPr>
            <a:r>
              <a:rPr lang="en-GB" sz="2400" dirty="0">
                <a:latin typeface="Arial" panose="020B0604020202020204" pitchFamily="34" charset="0"/>
                <a:ea typeface="Calibri" panose="020F0502020204030204" pitchFamily="34" charset="0"/>
                <a:cs typeface="Arial" panose="020B0604020202020204" pitchFamily="34" charset="0"/>
              </a:rPr>
              <a:t>When you are asked to write an assignment, you are expected to conduct </a:t>
            </a:r>
            <a:r>
              <a:rPr lang="en-GB" sz="2400" i="1" dirty="0">
                <a:latin typeface="Arial" panose="020B0604020202020204" pitchFamily="34" charset="0"/>
                <a:ea typeface="Calibri" panose="020F0502020204030204" pitchFamily="34" charset="0"/>
                <a:cs typeface="Arial" panose="020B0604020202020204" pitchFamily="34" charset="0"/>
              </a:rPr>
              <a:t>‘research’</a:t>
            </a:r>
            <a:r>
              <a:rPr lang="en-GB" sz="2400" dirty="0">
                <a:latin typeface="Arial" panose="020B0604020202020204" pitchFamily="34" charset="0"/>
                <a:ea typeface="Calibri" panose="020F0502020204030204" pitchFamily="34" charset="0"/>
                <a:cs typeface="Arial" panose="020B0604020202020204" pitchFamily="34" charset="0"/>
              </a:rPr>
              <a:t> on each module topic before you begin writing. </a:t>
            </a:r>
          </a:p>
          <a:p>
            <a:pPr>
              <a:lnSpc>
                <a:spcPct val="107000"/>
              </a:lnSpc>
              <a:spcAft>
                <a:spcPts val="800"/>
              </a:spcAft>
            </a:pPr>
            <a:r>
              <a:rPr lang="en-GB" sz="2400" dirty="0">
                <a:latin typeface="Arial" panose="020B0604020202020204" pitchFamily="34" charset="0"/>
                <a:ea typeface="Calibri" panose="020F0502020204030204" pitchFamily="34" charset="0"/>
                <a:cs typeface="Arial" panose="020B0604020202020204" pitchFamily="34" charset="0"/>
              </a:rPr>
              <a:t>You will probably not know much - if anything - about these topics when you start and will not be carrying this information around ‘in your head’; so, you will therefore begin your research by reading books, journal articles, articles on websites and so on to find the information you need.</a:t>
            </a:r>
          </a:p>
          <a:p>
            <a:endParaRPr lang="en-GB" sz="2400" dirty="0"/>
          </a:p>
        </p:txBody>
      </p:sp>
    </p:spTree>
    <p:extLst>
      <p:ext uri="{BB962C8B-B14F-4D97-AF65-F5344CB8AC3E}">
        <p14:creationId xmlns:p14="http://schemas.microsoft.com/office/powerpoint/2010/main" val="11895368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23528" y="178701"/>
            <a:ext cx="8229600" cy="1152128"/>
          </a:xfrm>
        </p:spPr>
        <p:txBody>
          <a:bodyPr>
            <a:normAutofit/>
          </a:bodyPr>
          <a:lstStyle/>
          <a:p>
            <a:r>
              <a:rPr lang="en-GB" sz="3600" dirty="0">
                <a:effectLst>
                  <a:outerShdw blurRad="38100" dist="38100" dir="2700000" algn="tl">
                    <a:srgbClr val="000000">
                      <a:alpha val="43137"/>
                    </a:srgbClr>
                  </a:outerShdw>
                </a:effectLst>
                <a:latin typeface="Arial Rounded MT Bold" panose="020F0704030504030204" pitchFamily="34" charset="0"/>
              </a:rPr>
              <a:t>What is Referencing?</a:t>
            </a:r>
            <a:br>
              <a:rPr lang="en-GB" sz="3600" dirty="0">
                <a:effectLst>
                  <a:outerShdw blurRad="38100" dist="38100" dir="2700000" algn="tl">
                    <a:srgbClr val="000000">
                      <a:alpha val="43137"/>
                    </a:srgbClr>
                  </a:outerShdw>
                </a:effectLst>
                <a:latin typeface="Arial Rounded MT Bold" panose="020F0704030504030204" pitchFamily="34" charset="0"/>
              </a:rPr>
            </a:br>
            <a:endParaRPr lang="en-GB" sz="36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130581" y="1040234"/>
            <a:ext cx="8229600" cy="4163111"/>
          </a:xfrm>
        </p:spPr>
        <p:txBody>
          <a:bodyPr>
            <a:noAutofit/>
          </a:bodyPr>
          <a:lstStyle/>
          <a:p>
            <a:pPr>
              <a:lnSpc>
                <a:spcPct val="107000"/>
              </a:lnSpc>
              <a:spcAft>
                <a:spcPts val="800"/>
              </a:spcAft>
            </a:pPr>
            <a:r>
              <a:rPr lang="en-GB" sz="2400" dirty="0">
                <a:latin typeface="Arial" panose="020B0604020202020204" pitchFamily="34" charset="0"/>
                <a:ea typeface="Calibri" panose="020F0502020204030204" pitchFamily="34" charset="0"/>
                <a:cs typeface="Arial" panose="020B0604020202020204" pitchFamily="34" charset="0"/>
              </a:rPr>
              <a:t>Your assignment will contain </a:t>
            </a:r>
            <a:r>
              <a:rPr lang="en-GB" sz="2400" i="1" dirty="0">
                <a:latin typeface="Arial" panose="020B0604020202020204" pitchFamily="34" charset="0"/>
                <a:ea typeface="Calibri" panose="020F0502020204030204" pitchFamily="34" charset="0"/>
                <a:cs typeface="Arial" panose="020B0604020202020204" pitchFamily="34" charset="0"/>
              </a:rPr>
              <a:t>‘references’</a:t>
            </a:r>
            <a:r>
              <a:rPr lang="en-GB" sz="2400" dirty="0">
                <a:latin typeface="Arial" panose="020B0604020202020204" pitchFamily="34" charset="0"/>
                <a:ea typeface="Calibri" panose="020F0502020204030204" pitchFamily="34" charset="0"/>
                <a:cs typeface="Arial" panose="020B0604020202020204" pitchFamily="34" charset="0"/>
              </a:rPr>
              <a:t> to these </a:t>
            </a:r>
            <a:r>
              <a:rPr lang="en-GB" sz="2400" i="1" dirty="0">
                <a:latin typeface="Arial" panose="020B0604020202020204" pitchFamily="34" charset="0"/>
                <a:ea typeface="Calibri" panose="020F0502020204030204" pitchFamily="34" charset="0"/>
                <a:cs typeface="Arial" panose="020B0604020202020204" pitchFamily="34" charset="0"/>
              </a:rPr>
              <a:t>‘sources of information’</a:t>
            </a:r>
            <a:r>
              <a:rPr lang="en-GB" sz="2400" dirty="0">
                <a:latin typeface="Arial" panose="020B0604020202020204" pitchFamily="34" charset="0"/>
                <a:ea typeface="Calibri" panose="020F0502020204030204" pitchFamily="34" charset="0"/>
                <a:cs typeface="Arial" panose="020B0604020202020204" pitchFamily="34" charset="0"/>
              </a:rPr>
              <a:t> - which will show your tutors where you discovered this information and whether you have understood what you have been reading about. </a:t>
            </a:r>
          </a:p>
          <a:p>
            <a:pPr>
              <a:lnSpc>
                <a:spcPct val="107000"/>
              </a:lnSpc>
              <a:spcAft>
                <a:spcPts val="800"/>
              </a:spcAft>
            </a:pPr>
            <a:r>
              <a:rPr lang="en-GB" sz="2400" dirty="0">
                <a:latin typeface="Arial" panose="020B0604020202020204" pitchFamily="34" charset="0"/>
                <a:cs typeface="Arial" panose="020B0604020202020204" pitchFamily="34" charset="0"/>
              </a:rPr>
              <a:t>Never make statements of fact without supporting evidence – if you think something is true or false, you will probably have read about it somewhere or seen it on the tv or internet.  Go and find the source of what you are saying and tell us where you found the information.</a:t>
            </a:r>
          </a:p>
          <a:p>
            <a:pPr>
              <a:lnSpc>
                <a:spcPct val="107000"/>
              </a:lnSpc>
              <a:spcAft>
                <a:spcPts val="800"/>
              </a:spcAft>
            </a:pPr>
            <a:endParaRPr lang="en-GB" sz="2400" dirty="0">
              <a:latin typeface="Arial" panose="020B0604020202020204" pitchFamily="34" charset="0"/>
              <a:cs typeface="Arial" panose="020B0604020202020204" pitchFamily="34" charset="0"/>
            </a:endParaRPr>
          </a:p>
          <a:p>
            <a:pPr>
              <a:lnSpc>
                <a:spcPct val="107000"/>
              </a:lnSpc>
              <a:spcAft>
                <a:spcPts val="800"/>
              </a:spcAft>
            </a:pPr>
            <a:endParaRPr lang="en-GB" sz="2400" dirty="0">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102301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23528" y="94320"/>
            <a:ext cx="8229600" cy="1152128"/>
          </a:xfrm>
        </p:spPr>
        <p:txBody>
          <a:bodyPr>
            <a:normAutofit/>
          </a:bodyPr>
          <a:lstStyle/>
          <a:p>
            <a:r>
              <a:rPr lang="en-GB" sz="3600" dirty="0">
                <a:effectLst>
                  <a:outerShdw blurRad="38100" dist="38100" dir="2700000" algn="tl">
                    <a:srgbClr val="000000">
                      <a:alpha val="43137"/>
                    </a:srgbClr>
                  </a:outerShdw>
                </a:effectLst>
                <a:latin typeface="Arial Rounded MT Bold" panose="020F0704030504030204" pitchFamily="34" charset="0"/>
              </a:rPr>
              <a:t>Why Reference?</a:t>
            </a:r>
            <a:br>
              <a:rPr lang="en-GB" sz="3600" dirty="0">
                <a:effectLst>
                  <a:outerShdw blurRad="38100" dist="38100" dir="2700000" algn="tl">
                    <a:srgbClr val="000000">
                      <a:alpha val="43137"/>
                    </a:srgbClr>
                  </a:outerShdw>
                </a:effectLst>
                <a:latin typeface="Arial Rounded MT Bold" panose="020F0704030504030204" pitchFamily="34" charset="0"/>
              </a:rPr>
            </a:br>
            <a:endParaRPr lang="en-GB" sz="36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343347" y="1246448"/>
            <a:ext cx="8229600" cy="4365104"/>
          </a:xfrm>
        </p:spPr>
        <p:txBody>
          <a:bodyPr>
            <a:normAutofit/>
          </a:bodyPr>
          <a:lstStyle/>
          <a:p>
            <a:pPr marL="0" indent="0">
              <a:lnSpc>
                <a:spcPct val="120000"/>
              </a:lnSpc>
              <a:buNone/>
            </a:pPr>
            <a:endParaRPr lang="en-GB" sz="2800" dirty="0">
              <a:latin typeface="Calibri" panose="020F0502020204030204" pitchFamily="34" charset="0"/>
              <a:cs typeface="Calibri" panose="020F0502020204030204" pitchFamily="34" charset="0"/>
            </a:endParaRPr>
          </a:p>
          <a:p>
            <a:endParaRPr lang="en-GB" dirty="0"/>
          </a:p>
        </p:txBody>
      </p:sp>
      <p:sp>
        <p:nvSpPr>
          <p:cNvPr id="4" name="Rectangle 3">
            <a:extLst>
              <a:ext uri="{FF2B5EF4-FFF2-40B4-BE49-F238E27FC236}">
                <a16:creationId xmlns:a16="http://schemas.microsoft.com/office/drawing/2014/main" id="{30EF1474-AD46-41D4-A215-86E1F8FABB80}"/>
              </a:ext>
            </a:extLst>
          </p:cNvPr>
          <p:cNvSpPr/>
          <p:nvPr/>
        </p:nvSpPr>
        <p:spPr>
          <a:xfrm>
            <a:off x="571053" y="1211762"/>
            <a:ext cx="8229599" cy="2434641"/>
          </a:xfrm>
          <a:prstGeom prst="rect">
            <a:avLst/>
          </a:prstGeom>
        </p:spPr>
        <p:txBody>
          <a:bodyPr wrap="square">
            <a:spAutoFit/>
          </a:bodyPr>
          <a:lstStyle/>
          <a:p>
            <a:pPr>
              <a:lnSpc>
                <a:spcPct val="107000"/>
              </a:lnSpc>
              <a:spcAft>
                <a:spcPts val="800"/>
              </a:spcAft>
            </a:pPr>
            <a:r>
              <a:rPr lang="en-GB" sz="2400" dirty="0">
                <a:latin typeface="Arial" panose="020B0604020202020204" pitchFamily="34" charset="0"/>
                <a:cs typeface="Arial" panose="020B0604020202020204" pitchFamily="34" charset="0"/>
              </a:rPr>
              <a:t>When you reference your assignment correctly you are demonstrating that you have read widely on a topic and can support the theme of your work with evidence and comments from experts - which in turn gives your work ‘credibility’ and will help you gain higher marks for your efforts.</a:t>
            </a:r>
          </a:p>
        </p:txBody>
      </p:sp>
      <p:pic>
        <p:nvPicPr>
          <p:cNvPr id="6" name="Picture 5" descr="A drawing of a face&#10;&#10;Description automatically generated">
            <a:extLst>
              <a:ext uri="{FF2B5EF4-FFF2-40B4-BE49-F238E27FC236}">
                <a16:creationId xmlns:a16="http://schemas.microsoft.com/office/drawing/2014/main" id="{95D4EAA1-E7B7-48D0-9F30-A8CAA14AEF4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03240" y="3207058"/>
            <a:ext cx="3870176" cy="2448531"/>
          </a:xfrm>
          <a:prstGeom prst="rect">
            <a:avLst/>
          </a:prstGeom>
        </p:spPr>
      </p:pic>
    </p:spTree>
    <p:extLst>
      <p:ext uri="{BB962C8B-B14F-4D97-AF65-F5344CB8AC3E}">
        <p14:creationId xmlns:p14="http://schemas.microsoft.com/office/powerpoint/2010/main" val="34037958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C0856-CF13-B88A-ABFC-1582E4D03E42}"/>
              </a:ext>
            </a:extLst>
          </p:cNvPr>
          <p:cNvSpPr>
            <a:spLocks noGrp="1"/>
          </p:cNvSpPr>
          <p:nvPr>
            <p:ph type="title"/>
          </p:nvPr>
        </p:nvSpPr>
        <p:spPr>
          <a:xfrm>
            <a:off x="326123" y="197345"/>
            <a:ext cx="7886700" cy="1325563"/>
          </a:xfrm>
        </p:spPr>
        <p:txBody>
          <a:bodyPr>
            <a:normAutofit/>
          </a:bodyPr>
          <a:lstStyle/>
          <a:p>
            <a:r>
              <a:rPr lang="en-GB" sz="3600" dirty="0">
                <a:latin typeface="Arial Rounded MT Bold" panose="020F0704030504030204" pitchFamily="34" charset="0"/>
              </a:rPr>
              <a:t>A full guide is available on Moodle</a:t>
            </a:r>
          </a:p>
        </p:txBody>
      </p:sp>
      <p:pic>
        <p:nvPicPr>
          <p:cNvPr id="5" name="Content Placeholder 4">
            <a:extLst>
              <a:ext uri="{FF2B5EF4-FFF2-40B4-BE49-F238E27FC236}">
                <a16:creationId xmlns:a16="http://schemas.microsoft.com/office/drawing/2014/main" id="{39A728A2-661F-B3F9-A19E-74E6CD2AAFDB}"/>
              </a:ext>
            </a:extLst>
          </p:cNvPr>
          <p:cNvPicPr>
            <a:picLocks noGrp="1" noChangeAspect="1"/>
          </p:cNvPicPr>
          <p:nvPr>
            <p:ph idx="1"/>
          </p:nvPr>
        </p:nvPicPr>
        <p:blipFill>
          <a:blip r:embed="rId2"/>
          <a:stretch>
            <a:fillRect/>
          </a:stretch>
        </p:blipFill>
        <p:spPr>
          <a:xfrm>
            <a:off x="4658768" y="2155972"/>
            <a:ext cx="4124506" cy="2857693"/>
          </a:xfrm>
        </p:spPr>
      </p:pic>
      <p:pic>
        <p:nvPicPr>
          <p:cNvPr id="6" name="Picture 5">
            <a:extLst>
              <a:ext uri="{FF2B5EF4-FFF2-40B4-BE49-F238E27FC236}">
                <a16:creationId xmlns:a16="http://schemas.microsoft.com/office/drawing/2014/main" id="{437E4AA2-0B2F-97B8-856A-C3E4CE4E7F49}"/>
              </a:ext>
            </a:extLst>
          </p:cNvPr>
          <p:cNvPicPr>
            <a:picLocks noChangeAspect="1"/>
          </p:cNvPicPr>
          <p:nvPr/>
        </p:nvPicPr>
        <p:blipFill>
          <a:blip r:embed="rId3"/>
          <a:stretch>
            <a:fillRect/>
          </a:stretch>
        </p:blipFill>
        <p:spPr>
          <a:xfrm>
            <a:off x="132730" y="2155972"/>
            <a:ext cx="4439270" cy="1562318"/>
          </a:xfrm>
          <a:prstGeom prst="rect">
            <a:avLst/>
          </a:prstGeom>
        </p:spPr>
      </p:pic>
    </p:spTree>
    <p:extLst>
      <p:ext uri="{BB962C8B-B14F-4D97-AF65-F5344CB8AC3E}">
        <p14:creationId xmlns:p14="http://schemas.microsoft.com/office/powerpoint/2010/main" val="33983443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0D0ADB0-6584-AE6B-E21C-509F8A7E9CE8}"/>
              </a:ext>
            </a:extLst>
          </p:cNvPr>
          <p:cNvPicPr>
            <a:picLocks noChangeAspect="1"/>
          </p:cNvPicPr>
          <p:nvPr/>
        </p:nvPicPr>
        <p:blipFill>
          <a:blip r:embed="rId2"/>
          <a:stretch>
            <a:fillRect/>
          </a:stretch>
        </p:blipFill>
        <p:spPr>
          <a:xfrm>
            <a:off x="305011" y="310392"/>
            <a:ext cx="3445525" cy="5295900"/>
          </a:xfrm>
          <a:prstGeom prst="rect">
            <a:avLst/>
          </a:prstGeom>
        </p:spPr>
      </p:pic>
      <p:pic>
        <p:nvPicPr>
          <p:cNvPr id="6" name="Picture 5">
            <a:extLst>
              <a:ext uri="{FF2B5EF4-FFF2-40B4-BE49-F238E27FC236}">
                <a16:creationId xmlns:a16="http://schemas.microsoft.com/office/drawing/2014/main" id="{29E7BB15-E6AD-2BE9-590A-20994C065739}"/>
              </a:ext>
            </a:extLst>
          </p:cNvPr>
          <p:cNvPicPr>
            <a:picLocks noChangeAspect="1"/>
          </p:cNvPicPr>
          <p:nvPr/>
        </p:nvPicPr>
        <p:blipFill>
          <a:blip r:embed="rId3"/>
          <a:stretch>
            <a:fillRect/>
          </a:stretch>
        </p:blipFill>
        <p:spPr>
          <a:xfrm>
            <a:off x="4178503" y="310392"/>
            <a:ext cx="4629150" cy="5295900"/>
          </a:xfrm>
          <a:prstGeom prst="rect">
            <a:avLst/>
          </a:prstGeom>
        </p:spPr>
      </p:pic>
    </p:spTree>
    <p:extLst>
      <p:ext uri="{BB962C8B-B14F-4D97-AF65-F5344CB8AC3E}">
        <p14:creationId xmlns:p14="http://schemas.microsoft.com/office/powerpoint/2010/main" val="14015065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23528" y="188640"/>
            <a:ext cx="8229600" cy="1152128"/>
          </a:xfrm>
        </p:spPr>
        <p:txBody>
          <a:bodyPr>
            <a:normAutofit/>
          </a:bodyPr>
          <a:lstStyle/>
          <a:p>
            <a:r>
              <a:rPr lang="en-GB" sz="3600" dirty="0">
                <a:effectLst>
                  <a:outerShdw blurRad="38100" dist="38100" dir="2700000" algn="tl">
                    <a:srgbClr val="000000">
                      <a:alpha val="43137"/>
                    </a:srgbClr>
                  </a:outerShdw>
                </a:effectLst>
                <a:latin typeface="Arial Rounded MT Bold" panose="020F0704030504030204" pitchFamily="34" charset="0"/>
              </a:rPr>
              <a:t>How to do it?</a:t>
            </a:r>
            <a:endParaRPr lang="en-GB" sz="36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539552" y="1628800"/>
            <a:ext cx="8229600" cy="3744416"/>
          </a:xfrm>
        </p:spPr>
        <p:txBody>
          <a:bodyPr>
            <a:normAutofit/>
          </a:bodyPr>
          <a:lstStyle/>
          <a:p>
            <a:pPr marL="0" indent="0">
              <a:buNone/>
            </a:pPr>
            <a:r>
              <a:rPr lang="en-GB" sz="2400" dirty="0">
                <a:latin typeface="Arial" panose="020B0604020202020204" pitchFamily="34" charset="0"/>
                <a:cs typeface="Arial" panose="020B0604020202020204" pitchFamily="34" charset="0"/>
              </a:rPr>
              <a:t>In the APA v7 system there are two steps to referencing: </a:t>
            </a:r>
          </a:p>
          <a:p>
            <a:pPr marL="0" indent="0">
              <a:buNone/>
            </a:pPr>
            <a:endParaRPr lang="en-GB" sz="2400" dirty="0">
              <a:latin typeface="Arial" panose="020B0604020202020204" pitchFamily="34" charset="0"/>
              <a:cs typeface="Arial" panose="020B0604020202020204" pitchFamily="34" charset="0"/>
            </a:endParaRPr>
          </a:p>
          <a:p>
            <a:pPr marL="457200" indent="-457200">
              <a:buAutoNum type="arabicPeriod"/>
            </a:pPr>
            <a:r>
              <a:rPr lang="en-GB" sz="2400" dirty="0">
                <a:latin typeface="Arial" panose="020B0604020202020204" pitchFamily="34" charset="0"/>
                <a:cs typeface="Arial" panose="020B0604020202020204" pitchFamily="34" charset="0"/>
              </a:rPr>
              <a:t>Identify the author(s) and year of publication of the source you are using - for your </a:t>
            </a:r>
            <a:r>
              <a:rPr lang="en-GB" sz="2400" b="1" i="1" u="sng" dirty="0">
                <a:latin typeface="Arial" panose="020B0604020202020204" pitchFamily="34" charset="0"/>
                <a:cs typeface="Arial" panose="020B0604020202020204" pitchFamily="34" charset="0"/>
              </a:rPr>
              <a:t>in-text citation</a:t>
            </a:r>
            <a:r>
              <a:rPr lang="en-GB" sz="2400" dirty="0">
                <a:latin typeface="Arial" panose="020B0604020202020204" pitchFamily="34" charset="0"/>
                <a:cs typeface="Arial" panose="020B0604020202020204" pitchFamily="34" charset="0"/>
              </a:rPr>
              <a:t>.</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2. Provide the full details of the </a:t>
            </a:r>
            <a:r>
              <a:rPr lang="en-GB" sz="2400" b="1" u="sng" dirty="0">
                <a:latin typeface="Arial" panose="020B0604020202020204" pitchFamily="34" charset="0"/>
                <a:cs typeface="Arial" panose="020B0604020202020204" pitchFamily="34" charset="0"/>
              </a:rPr>
              <a:t>references</a:t>
            </a:r>
            <a:r>
              <a:rPr lang="en-GB" sz="2400" dirty="0">
                <a:latin typeface="Arial" panose="020B0604020202020204" pitchFamily="34" charset="0"/>
                <a:cs typeface="Arial" panose="020B0604020202020204" pitchFamily="34" charset="0"/>
              </a:rPr>
              <a:t> in a list at the end of your piece of work. Arrange this list - by author(s) - in alphabetical order.</a:t>
            </a:r>
          </a:p>
          <a:p>
            <a:pPr marL="0" indent="0">
              <a:buNone/>
            </a:pPr>
            <a:r>
              <a:rPr lang="en-GB" sz="2400" dirty="0">
                <a:latin typeface="Arial" panose="020B0604020202020204" pitchFamily="34" charset="0"/>
                <a:cs typeface="Arial" panose="020B0604020202020204" pitchFamily="34" charset="0"/>
              </a:rPr>
              <a:t> </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844675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23528" y="188640"/>
            <a:ext cx="8229600" cy="1152128"/>
          </a:xfrm>
        </p:spPr>
        <p:txBody>
          <a:bodyPr>
            <a:normAutofit/>
          </a:bodyPr>
          <a:lstStyle/>
          <a:p>
            <a:r>
              <a:rPr lang="en-GB" sz="3600" dirty="0">
                <a:effectLst>
                  <a:outerShdw blurRad="38100" dist="38100" dir="2700000" algn="tl">
                    <a:srgbClr val="000000">
                      <a:alpha val="43137"/>
                    </a:srgbClr>
                  </a:outerShdw>
                </a:effectLst>
                <a:latin typeface="Arial Rounded MT Bold" panose="020F0704030504030204" pitchFamily="34" charset="0"/>
              </a:rPr>
              <a:t>In-text Citations</a:t>
            </a:r>
            <a:endParaRPr lang="en-GB" sz="36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117446" y="1340768"/>
            <a:ext cx="8909108" cy="4032448"/>
          </a:xfrm>
        </p:spPr>
        <p:txBody>
          <a:bodyPr>
            <a:normAutofit/>
          </a:bodyPr>
          <a:lstStyle/>
          <a:p>
            <a:pPr marL="457200" indent="-457200">
              <a:buAutoNum type="arabicPeriod"/>
            </a:pPr>
            <a:r>
              <a:rPr lang="en-GB" sz="2400" dirty="0">
                <a:latin typeface="Arial" panose="020B0604020202020204" pitchFamily="34" charset="0"/>
                <a:cs typeface="Arial" panose="020B0604020202020204" pitchFamily="34" charset="0"/>
              </a:rPr>
              <a:t>Identify the author(s) and year of publication of the source you are using - for your </a:t>
            </a:r>
            <a:r>
              <a:rPr lang="en-GB" sz="2400" i="1" dirty="0">
                <a:latin typeface="Arial" panose="020B0604020202020204" pitchFamily="34" charset="0"/>
                <a:cs typeface="Arial" panose="020B0604020202020204" pitchFamily="34" charset="0"/>
              </a:rPr>
              <a:t>in-text citation</a:t>
            </a:r>
            <a:r>
              <a:rPr lang="en-GB" sz="2400" dirty="0">
                <a:latin typeface="Arial" panose="020B0604020202020204" pitchFamily="34" charset="0"/>
                <a:cs typeface="Arial" panose="020B0604020202020204" pitchFamily="34" charset="0"/>
              </a:rPr>
              <a:t>.</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 </a:t>
            </a:r>
          </a:p>
          <a:p>
            <a:pPr>
              <a:lnSpc>
                <a:spcPct val="107000"/>
              </a:lnSpc>
              <a:spcAft>
                <a:spcPts val="800"/>
              </a:spcAft>
            </a:pPr>
            <a:r>
              <a:rPr lang="en-GB" sz="2000" dirty="0">
                <a:effectLst/>
                <a:latin typeface="Arial" panose="020B0604020202020204" pitchFamily="34" charset="0"/>
                <a:ea typeface="DengXian" panose="02010600030101010101" pitchFamily="2" charset="-122"/>
                <a:cs typeface="Arial" panose="020B0604020202020204" pitchFamily="34" charset="0"/>
              </a:rPr>
              <a:t>“Highly effective people tend to….” (Covey, 2013)</a:t>
            </a:r>
          </a:p>
          <a:p>
            <a:pPr>
              <a:lnSpc>
                <a:spcPct val="107000"/>
              </a:lnSpc>
              <a:spcAft>
                <a:spcPts val="800"/>
              </a:spcAft>
            </a:pPr>
            <a:r>
              <a:rPr lang="en-GB" sz="2000" dirty="0">
                <a:effectLst/>
                <a:latin typeface="Arial" panose="020B0604020202020204" pitchFamily="34" charset="0"/>
                <a:ea typeface="DengXian" panose="02010600030101010101" pitchFamily="2" charset="-122"/>
                <a:cs typeface="Arial" panose="020B0604020202020204" pitchFamily="34" charset="0"/>
              </a:rPr>
              <a:t>According to Covey (2013), highly effective people tend to…..</a:t>
            </a:r>
          </a:p>
          <a:p>
            <a:pPr>
              <a:lnSpc>
                <a:spcPct val="107000"/>
              </a:lnSpc>
              <a:spcAft>
                <a:spcPts val="800"/>
              </a:spcAft>
            </a:pPr>
            <a:r>
              <a:rPr lang="en-GB" sz="2000" dirty="0">
                <a:effectLst/>
                <a:latin typeface="Arial" panose="020B0604020202020204" pitchFamily="34" charset="0"/>
                <a:ea typeface="DengXian" panose="02010600030101010101" pitchFamily="2" charset="-122"/>
                <a:cs typeface="Arial" panose="020B0604020202020204" pitchFamily="34" charset="0"/>
              </a:rPr>
              <a:t>Covey (2013) argues that highly effective people tend to…</a:t>
            </a:r>
          </a:p>
          <a:p>
            <a:pPr>
              <a:lnSpc>
                <a:spcPct val="107000"/>
              </a:lnSpc>
              <a:spcAft>
                <a:spcPts val="800"/>
              </a:spcAft>
            </a:pPr>
            <a:r>
              <a:rPr lang="en-GB" sz="2000" dirty="0">
                <a:effectLst/>
                <a:latin typeface="Arial" panose="020B0604020202020204" pitchFamily="34" charset="0"/>
                <a:ea typeface="DengXian" panose="02010600030101010101" pitchFamily="2" charset="-122"/>
                <a:cs typeface="Arial" panose="020B0604020202020204" pitchFamily="34" charset="0"/>
              </a:rPr>
              <a:t>Covey (2013) and Smith (2015) agree that highly effective people tend to….</a:t>
            </a: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71538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117446" y="171862"/>
            <a:ext cx="8229600" cy="809650"/>
          </a:xfrm>
        </p:spPr>
        <p:txBody>
          <a:bodyPr>
            <a:normAutofit/>
          </a:bodyPr>
          <a:lstStyle/>
          <a:p>
            <a:r>
              <a:rPr lang="en-GB" sz="3600" dirty="0">
                <a:effectLst>
                  <a:outerShdw blurRad="38100" dist="38100" dir="2700000" algn="tl">
                    <a:srgbClr val="000000">
                      <a:alpha val="43137"/>
                    </a:srgbClr>
                  </a:outerShdw>
                </a:effectLst>
                <a:latin typeface="Arial Rounded MT Bold" panose="020F0704030504030204" pitchFamily="34" charset="0"/>
              </a:rPr>
              <a:t>In-text Citations</a:t>
            </a:r>
            <a:endParaRPr lang="en-GB" sz="36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117446" y="981512"/>
            <a:ext cx="8909108" cy="4391704"/>
          </a:xfrm>
        </p:spPr>
        <p:txBody>
          <a:bodyPr>
            <a:normAutofit lnSpcReduction="10000"/>
          </a:bodyPr>
          <a:lstStyle/>
          <a:p>
            <a:pPr marL="0" indent="0">
              <a:buNone/>
            </a:pPr>
            <a:r>
              <a:rPr lang="en-GB" sz="2400" dirty="0">
                <a:latin typeface="Arial" panose="020B0604020202020204" pitchFamily="34" charset="0"/>
                <a:cs typeface="Arial" panose="020B0604020202020204" pitchFamily="34" charset="0"/>
              </a:rPr>
              <a:t>If there are two authors to the same publication:</a:t>
            </a:r>
          </a:p>
          <a:p>
            <a:pPr marL="0" indent="0">
              <a:buNone/>
            </a:pPr>
            <a:r>
              <a:rPr lang="en-GB" sz="1600" dirty="0">
                <a:effectLst/>
                <a:latin typeface="Arial" panose="020B0604020202020204" pitchFamily="34" charset="0"/>
                <a:ea typeface="DengXian" panose="02010600030101010101" pitchFamily="2" charset="-122"/>
                <a:cs typeface="Arial" panose="020B0604020202020204" pitchFamily="34" charset="0"/>
              </a:rPr>
              <a:t>“Highly effective people tend to….” (Covey and Jones, 2013)</a:t>
            </a:r>
          </a:p>
          <a:p>
            <a:pPr marL="0" indent="0">
              <a:lnSpc>
                <a:spcPct val="107000"/>
              </a:lnSpc>
              <a:spcAft>
                <a:spcPts val="800"/>
              </a:spcAft>
              <a:buNone/>
            </a:pPr>
            <a:r>
              <a:rPr lang="en-GB" sz="1600" dirty="0">
                <a:effectLst/>
                <a:latin typeface="Arial" panose="020B0604020202020204" pitchFamily="34" charset="0"/>
                <a:ea typeface="DengXian" panose="02010600030101010101" pitchFamily="2" charset="-122"/>
                <a:cs typeface="Arial" panose="020B0604020202020204" pitchFamily="34" charset="0"/>
              </a:rPr>
              <a:t>According to Covey and Jones (2013), highly effective people tend to…</a:t>
            </a:r>
          </a:p>
          <a:p>
            <a:pPr marL="0" indent="0">
              <a:lnSpc>
                <a:spcPct val="107000"/>
              </a:lnSpc>
              <a:spcAft>
                <a:spcPts val="800"/>
              </a:spcAft>
              <a:buNone/>
            </a:pPr>
            <a:r>
              <a:rPr lang="en-GB" sz="1600" dirty="0">
                <a:effectLst/>
                <a:latin typeface="Arial" panose="020B0604020202020204" pitchFamily="34" charset="0"/>
                <a:ea typeface="DengXian" panose="02010600030101010101" pitchFamily="2" charset="-122"/>
                <a:cs typeface="Arial" panose="020B0604020202020204" pitchFamily="34" charset="0"/>
              </a:rPr>
              <a:t>Covey and Jones (2013) argue that highly effective people tend to…</a:t>
            </a:r>
          </a:p>
          <a:p>
            <a:pPr marL="0" indent="0">
              <a:lnSpc>
                <a:spcPct val="107000"/>
              </a:lnSpc>
              <a:spcAft>
                <a:spcPts val="800"/>
              </a:spcAft>
              <a:buNone/>
            </a:pPr>
            <a:endParaRPr lang="en-GB" sz="1900" dirty="0">
              <a:effectLst/>
              <a:latin typeface="Arial" panose="020B060402020202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2400" dirty="0">
                <a:latin typeface="Arial" panose="020B0604020202020204" pitchFamily="34" charset="0"/>
                <a:cs typeface="Arial" panose="020B0604020202020204" pitchFamily="34" charset="0"/>
              </a:rPr>
              <a:t>If there are more than two authors to the same publication:</a:t>
            </a:r>
          </a:p>
          <a:p>
            <a:pPr marL="0" indent="0">
              <a:lnSpc>
                <a:spcPct val="107000"/>
              </a:lnSpc>
              <a:spcAft>
                <a:spcPts val="800"/>
              </a:spcAft>
              <a:buNone/>
            </a:pPr>
            <a:r>
              <a:rPr lang="en-GB" sz="1600" dirty="0">
                <a:effectLst/>
                <a:latin typeface="Arial" panose="020B0604020202020204" pitchFamily="34" charset="0"/>
                <a:ea typeface="DengXian" panose="02010600030101010101" pitchFamily="2" charset="-122"/>
                <a:cs typeface="Arial" panose="020B0604020202020204" pitchFamily="34" charset="0"/>
              </a:rPr>
              <a:t>Covey et al (2013) argue that highly effective people tend to…</a:t>
            </a:r>
          </a:p>
          <a:p>
            <a:pPr marL="0" indent="0">
              <a:lnSpc>
                <a:spcPct val="107000"/>
              </a:lnSpc>
              <a:spcAft>
                <a:spcPts val="800"/>
              </a:spcAft>
              <a:buNone/>
            </a:pP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2400" dirty="0">
                <a:latin typeface="Arial" panose="020B0604020202020204" pitchFamily="34" charset="0"/>
                <a:cs typeface="Arial" panose="020B0604020202020204" pitchFamily="34" charset="0"/>
              </a:rPr>
              <a:t>If you are citing two different publications:</a:t>
            </a:r>
            <a:endParaRPr lang="en-GB" sz="2000" dirty="0">
              <a:effectLst/>
              <a:latin typeface="Arial" panose="020B060402020202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1600" dirty="0">
                <a:effectLst/>
                <a:latin typeface="Arial" panose="020B0604020202020204" pitchFamily="34" charset="0"/>
                <a:ea typeface="DengXian" panose="02010600030101010101" pitchFamily="2" charset="-122"/>
                <a:cs typeface="Arial" panose="020B0604020202020204" pitchFamily="34" charset="0"/>
              </a:rPr>
              <a:t>Covey (2013) and Smith (2015) agree that highly effective people tend to….</a:t>
            </a: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74877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23528" y="188640"/>
            <a:ext cx="8229600" cy="1152128"/>
          </a:xfrm>
        </p:spPr>
        <p:txBody>
          <a:bodyPr>
            <a:normAutofit/>
          </a:bodyPr>
          <a:lstStyle/>
          <a:p>
            <a:r>
              <a:rPr lang="en-GB" sz="3600" dirty="0">
                <a:effectLst>
                  <a:outerShdw blurRad="38100" dist="38100" dir="2700000" algn="tl">
                    <a:srgbClr val="000000">
                      <a:alpha val="43137"/>
                    </a:srgbClr>
                  </a:outerShdw>
                </a:effectLst>
                <a:latin typeface="Arial Rounded MT Bold" panose="020F0704030504030204" pitchFamily="34" charset="0"/>
              </a:rPr>
              <a:t>Reference list</a:t>
            </a:r>
            <a:endParaRPr lang="en-GB" sz="36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117446" y="1340768"/>
            <a:ext cx="8909108" cy="4032448"/>
          </a:xfrm>
        </p:spPr>
        <p:txBody>
          <a:bodyPr>
            <a:normAutofit/>
          </a:bodyPr>
          <a:lstStyle/>
          <a:p>
            <a:pPr marL="0" indent="0">
              <a:buNone/>
            </a:pPr>
            <a:r>
              <a:rPr lang="en-GB" sz="2400" dirty="0">
                <a:latin typeface="Arial" panose="020B0604020202020204" pitchFamily="34" charset="0"/>
                <a:cs typeface="Arial" panose="020B0604020202020204" pitchFamily="34" charset="0"/>
              </a:rPr>
              <a:t>2. Provide the full details of the </a:t>
            </a:r>
            <a:r>
              <a:rPr lang="en-GB" sz="2400" b="1" u="sng" dirty="0">
                <a:latin typeface="Arial" panose="020B0604020202020204" pitchFamily="34" charset="0"/>
                <a:cs typeface="Arial" panose="020B0604020202020204" pitchFamily="34" charset="0"/>
              </a:rPr>
              <a:t>references</a:t>
            </a:r>
            <a:r>
              <a:rPr lang="en-GB" sz="2400" dirty="0">
                <a:latin typeface="Arial" panose="020B0604020202020204" pitchFamily="34" charset="0"/>
                <a:cs typeface="Arial" panose="020B0604020202020204" pitchFamily="34" charset="0"/>
              </a:rPr>
              <a:t> in a list at the end of your piece of work. Arrange this list - by author(s) - in alphabetical order.</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1700" dirty="0">
                <a:solidFill>
                  <a:srgbClr val="000000"/>
                </a:solidFill>
                <a:effectLst/>
                <a:latin typeface="Arial" panose="020B0604020202020204" pitchFamily="34" charset="0"/>
                <a:ea typeface="DengXian" panose="02010600030101010101" pitchFamily="2" charset="-122"/>
              </a:rPr>
              <a:t>Covey, S. R. (2013). </a:t>
            </a:r>
            <a:r>
              <a:rPr lang="en-GB" sz="1700" i="1" dirty="0">
                <a:solidFill>
                  <a:srgbClr val="000000"/>
                </a:solidFill>
                <a:effectLst/>
                <a:latin typeface="Arial" panose="020B0604020202020204" pitchFamily="34" charset="0"/>
                <a:ea typeface="DengXian" panose="02010600030101010101" pitchFamily="2" charset="-122"/>
              </a:rPr>
              <a:t>7 Habits of Highly Effective People (2</a:t>
            </a:r>
            <a:r>
              <a:rPr lang="en-GB" sz="1700" i="1" baseline="30000" dirty="0">
                <a:solidFill>
                  <a:srgbClr val="000000"/>
                </a:solidFill>
                <a:effectLst/>
                <a:latin typeface="Arial" panose="020B0604020202020204" pitchFamily="34" charset="0"/>
                <a:ea typeface="DengXian" panose="02010600030101010101" pitchFamily="2" charset="-122"/>
              </a:rPr>
              <a:t>nd</a:t>
            </a:r>
            <a:r>
              <a:rPr lang="en-GB" sz="1700" i="1" dirty="0">
                <a:solidFill>
                  <a:srgbClr val="000000"/>
                </a:solidFill>
                <a:effectLst/>
                <a:latin typeface="Arial" panose="020B0604020202020204" pitchFamily="34" charset="0"/>
                <a:ea typeface="DengXian" panose="02010600030101010101" pitchFamily="2" charset="-122"/>
              </a:rPr>
              <a:t> ed.)</a:t>
            </a:r>
            <a:r>
              <a:rPr lang="en-GB" sz="1700" dirty="0">
                <a:solidFill>
                  <a:srgbClr val="000000"/>
                </a:solidFill>
                <a:effectLst/>
                <a:latin typeface="Arial" panose="020B0604020202020204" pitchFamily="34" charset="0"/>
                <a:ea typeface="DengXian" panose="02010600030101010101" pitchFamily="2" charset="-122"/>
              </a:rPr>
              <a:t> Simon &amp; Schuster Ltd.</a:t>
            </a:r>
            <a:endParaRPr lang="en-GB" sz="1700" dirty="0">
              <a:latin typeface="Arial" panose="020B0604020202020204" pitchFamily="34" charset="0"/>
              <a:cs typeface="Arial" panose="020B0604020202020204" pitchFamily="34" charset="0"/>
            </a:endParaRPr>
          </a:p>
        </p:txBody>
      </p:sp>
      <p:sp>
        <p:nvSpPr>
          <p:cNvPr id="13" name="Rectangle: Rounded Corners 12">
            <a:extLst>
              <a:ext uri="{FF2B5EF4-FFF2-40B4-BE49-F238E27FC236}">
                <a16:creationId xmlns:a16="http://schemas.microsoft.com/office/drawing/2014/main" id="{76E301E9-BB37-5E33-A60D-93DEFB91A5E2}"/>
              </a:ext>
            </a:extLst>
          </p:cNvPr>
          <p:cNvSpPr/>
          <p:nvPr/>
        </p:nvSpPr>
        <p:spPr>
          <a:xfrm>
            <a:off x="0" y="3356992"/>
            <a:ext cx="788565" cy="400050"/>
          </a:xfrm>
          <a:prstGeom prst="roundRect">
            <a:avLst/>
          </a:prstGeom>
        </p:spPr>
        <p:style>
          <a:lnRef idx="2">
            <a:schemeClr val="accent2"/>
          </a:lnRef>
          <a:fillRef idx="1">
            <a:schemeClr val="lt1"/>
          </a:fillRef>
          <a:effectRef idx="0">
            <a:schemeClr val="accent2"/>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DengXian" panose="02010600030101010101" pitchFamily="2" charset="-122"/>
                <a:cs typeface="Times New Roman" panose="02020603050405020304" pitchFamily="18" charset="0"/>
              </a:rPr>
              <a:t>Surname</a:t>
            </a:r>
          </a:p>
        </p:txBody>
      </p:sp>
      <p:sp>
        <p:nvSpPr>
          <p:cNvPr id="14" name="Rectangle: Rounded Corners 13">
            <a:extLst>
              <a:ext uri="{FF2B5EF4-FFF2-40B4-BE49-F238E27FC236}">
                <a16:creationId xmlns:a16="http://schemas.microsoft.com/office/drawing/2014/main" id="{074CE3E6-6AED-9598-8537-A75377738FEA}"/>
              </a:ext>
            </a:extLst>
          </p:cNvPr>
          <p:cNvSpPr/>
          <p:nvPr/>
        </p:nvSpPr>
        <p:spPr>
          <a:xfrm>
            <a:off x="788565" y="3356993"/>
            <a:ext cx="714375" cy="400050"/>
          </a:xfrm>
          <a:prstGeom prst="roundRect">
            <a:avLst/>
          </a:prstGeom>
        </p:spPr>
        <p:style>
          <a:lnRef idx="2">
            <a:schemeClr val="accent2"/>
          </a:lnRef>
          <a:fillRef idx="1">
            <a:schemeClr val="lt1"/>
          </a:fillRef>
          <a:effectRef idx="0">
            <a:schemeClr val="accent2"/>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dirty="0">
                <a:effectLst/>
                <a:ea typeface="DengXian" panose="02010600030101010101" pitchFamily="2" charset="-122"/>
                <a:cs typeface="Times New Roman" panose="02020603050405020304" pitchFamily="18" charset="0"/>
              </a:rPr>
              <a:t>Initial(s)</a:t>
            </a:r>
          </a:p>
        </p:txBody>
      </p:sp>
      <p:sp>
        <p:nvSpPr>
          <p:cNvPr id="15" name="Rectangle: Rounded Corners 14">
            <a:extLst>
              <a:ext uri="{FF2B5EF4-FFF2-40B4-BE49-F238E27FC236}">
                <a16:creationId xmlns:a16="http://schemas.microsoft.com/office/drawing/2014/main" id="{8A8C3A3D-F050-F869-E08B-B820600D149B}"/>
              </a:ext>
            </a:extLst>
          </p:cNvPr>
          <p:cNvSpPr/>
          <p:nvPr/>
        </p:nvSpPr>
        <p:spPr>
          <a:xfrm>
            <a:off x="1502940" y="3356992"/>
            <a:ext cx="561975" cy="400050"/>
          </a:xfrm>
          <a:prstGeom prst="roundRect">
            <a:avLst/>
          </a:prstGeom>
        </p:spPr>
        <p:style>
          <a:lnRef idx="2">
            <a:schemeClr val="accent2"/>
          </a:lnRef>
          <a:fillRef idx="1">
            <a:schemeClr val="lt1"/>
          </a:fillRef>
          <a:effectRef idx="0">
            <a:schemeClr val="accent2"/>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dirty="0">
                <a:effectLst/>
                <a:ea typeface="DengXian" panose="02010600030101010101" pitchFamily="2" charset="-122"/>
                <a:cs typeface="Times New Roman" panose="02020603050405020304" pitchFamily="18" charset="0"/>
              </a:rPr>
              <a:t>Year</a:t>
            </a:r>
          </a:p>
        </p:txBody>
      </p:sp>
      <p:sp>
        <p:nvSpPr>
          <p:cNvPr id="16" name="Rectangle: Rounded Corners 15">
            <a:extLst>
              <a:ext uri="{FF2B5EF4-FFF2-40B4-BE49-F238E27FC236}">
                <a16:creationId xmlns:a16="http://schemas.microsoft.com/office/drawing/2014/main" id="{00B88220-5233-3787-D259-3A0F55073C8A}"/>
              </a:ext>
            </a:extLst>
          </p:cNvPr>
          <p:cNvSpPr/>
          <p:nvPr/>
        </p:nvSpPr>
        <p:spPr>
          <a:xfrm>
            <a:off x="2659659" y="3385566"/>
            <a:ext cx="2324100" cy="371475"/>
          </a:xfrm>
          <a:prstGeom prst="roundRect">
            <a:avLst/>
          </a:prstGeom>
        </p:spPr>
        <p:style>
          <a:lnRef idx="2">
            <a:schemeClr val="accent2"/>
          </a:lnRef>
          <a:fillRef idx="1">
            <a:schemeClr val="lt1"/>
          </a:fillRef>
          <a:effectRef idx="0">
            <a:schemeClr val="accent2"/>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i="1" dirty="0">
                <a:effectLst/>
                <a:ea typeface="DengXian" panose="02010600030101010101" pitchFamily="2" charset="-122"/>
                <a:cs typeface="Times New Roman" panose="02020603050405020304" pitchFamily="18" charset="0"/>
              </a:rPr>
              <a:t>Title of publication – in italics</a:t>
            </a:r>
            <a:endParaRPr lang="en-GB" sz="1100" dirty="0">
              <a:effectLst/>
              <a:ea typeface="DengXian" panose="02010600030101010101" pitchFamily="2" charset="-122"/>
              <a:cs typeface="Times New Roman" panose="02020603050405020304" pitchFamily="18" charset="0"/>
            </a:endParaRPr>
          </a:p>
        </p:txBody>
      </p:sp>
      <p:sp>
        <p:nvSpPr>
          <p:cNvPr id="17" name="Rectangle: Rounded Corners 16">
            <a:extLst>
              <a:ext uri="{FF2B5EF4-FFF2-40B4-BE49-F238E27FC236}">
                <a16:creationId xmlns:a16="http://schemas.microsoft.com/office/drawing/2014/main" id="{82F71F85-A021-251D-EB95-17B3AB277720}"/>
              </a:ext>
            </a:extLst>
          </p:cNvPr>
          <p:cNvSpPr/>
          <p:nvPr/>
        </p:nvSpPr>
        <p:spPr>
          <a:xfrm>
            <a:off x="5437770" y="3257374"/>
            <a:ext cx="885825" cy="540385"/>
          </a:xfrm>
          <a:prstGeom prst="roundRect">
            <a:avLst/>
          </a:prstGeom>
        </p:spPr>
        <p:style>
          <a:lnRef idx="2">
            <a:schemeClr val="accent2"/>
          </a:lnRef>
          <a:fillRef idx="1">
            <a:schemeClr val="lt1"/>
          </a:fillRef>
          <a:effectRef idx="0">
            <a:schemeClr val="accent2"/>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DengXian" panose="02010600030101010101" pitchFamily="2" charset="-122"/>
                <a:cs typeface="Times New Roman" panose="02020603050405020304" pitchFamily="18" charset="0"/>
              </a:rPr>
              <a:t>Edition if required</a:t>
            </a:r>
          </a:p>
        </p:txBody>
      </p:sp>
      <p:sp>
        <p:nvSpPr>
          <p:cNvPr id="18" name="Rectangle: Rounded Corners 17">
            <a:extLst>
              <a:ext uri="{FF2B5EF4-FFF2-40B4-BE49-F238E27FC236}">
                <a16:creationId xmlns:a16="http://schemas.microsoft.com/office/drawing/2014/main" id="{BEC6990A-C8BF-548E-8145-9E0E6F1A2EAB}"/>
              </a:ext>
            </a:extLst>
          </p:cNvPr>
          <p:cNvSpPr/>
          <p:nvPr/>
        </p:nvSpPr>
        <p:spPr>
          <a:xfrm>
            <a:off x="7107180" y="3385566"/>
            <a:ext cx="885825" cy="371475"/>
          </a:xfrm>
          <a:prstGeom prst="roundRect">
            <a:avLst/>
          </a:prstGeom>
        </p:spPr>
        <p:style>
          <a:lnRef idx="2">
            <a:schemeClr val="accent2"/>
          </a:lnRef>
          <a:fillRef idx="1">
            <a:schemeClr val="lt1"/>
          </a:fillRef>
          <a:effectRef idx="0">
            <a:schemeClr val="accent2"/>
          </a:effectRef>
          <a:fontRef idx="minor">
            <a:schemeClr val="dk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ea typeface="DengXian" panose="02010600030101010101" pitchFamily="2" charset="-122"/>
                <a:cs typeface="Times New Roman" panose="02020603050405020304" pitchFamily="18" charset="0"/>
              </a:rPr>
              <a:t>Publisher</a:t>
            </a:r>
          </a:p>
        </p:txBody>
      </p:sp>
    </p:spTree>
    <p:extLst>
      <p:ext uri="{BB962C8B-B14F-4D97-AF65-F5344CB8AC3E}">
        <p14:creationId xmlns:p14="http://schemas.microsoft.com/office/powerpoint/2010/main" val="22475739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117446" y="171862"/>
            <a:ext cx="8229600" cy="809650"/>
          </a:xfrm>
        </p:spPr>
        <p:txBody>
          <a:bodyPr>
            <a:normAutofit/>
          </a:bodyPr>
          <a:lstStyle/>
          <a:p>
            <a:r>
              <a:rPr lang="en-GB" sz="3600" dirty="0">
                <a:effectLst>
                  <a:outerShdw blurRad="38100" dist="38100" dir="2700000" algn="tl">
                    <a:srgbClr val="000000">
                      <a:alpha val="43137"/>
                    </a:srgbClr>
                  </a:outerShdw>
                </a:effectLst>
                <a:latin typeface="Arial Rounded MT Bold" panose="020F0704030504030204" pitchFamily="34" charset="0"/>
              </a:rPr>
              <a:t>Reference list</a:t>
            </a:r>
            <a:endParaRPr lang="en-GB" sz="36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117446" y="1258348"/>
            <a:ext cx="8909108" cy="4114867"/>
          </a:xfrm>
        </p:spPr>
        <p:txBody>
          <a:bodyPr>
            <a:normAutofit/>
          </a:bodyPr>
          <a:lstStyle/>
          <a:p>
            <a:pPr marL="0" indent="0">
              <a:buNone/>
            </a:pPr>
            <a:r>
              <a:rPr lang="en-GB" sz="2400" dirty="0">
                <a:latin typeface="Arial" panose="020B0604020202020204" pitchFamily="34" charset="0"/>
                <a:cs typeface="Arial" panose="020B0604020202020204" pitchFamily="34" charset="0"/>
              </a:rPr>
              <a:t>If there are two authors to the same publication:</a:t>
            </a:r>
          </a:p>
          <a:p>
            <a:pPr marL="0" indent="0">
              <a:lnSpc>
                <a:spcPct val="107000"/>
              </a:lnSpc>
              <a:spcAft>
                <a:spcPts val="800"/>
              </a:spcAft>
              <a:buNone/>
            </a:pPr>
            <a:r>
              <a:rPr lang="en-GB" sz="1800" dirty="0">
                <a:effectLst/>
                <a:latin typeface="Arial" panose="020B0604020202020204" pitchFamily="34" charset="0"/>
                <a:cs typeface="Arial" panose="020B0604020202020204" pitchFamily="34" charset="0"/>
              </a:rPr>
              <a:t>Duck, S., &amp; McMahan, D. T. (2015). </a:t>
            </a:r>
            <a:r>
              <a:rPr lang="en-GB" sz="1800" i="1" dirty="0">
                <a:effectLst/>
                <a:latin typeface="Arial" panose="020B0604020202020204" pitchFamily="34" charset="0"/>
                <a:cs typeface="Arial" panose="020B0604020202020204" pitchFamily="34" charset="0"/>
              </a:rPr>
              <a:t>Communication in Everyday Life: The Basic Course Edition With Public Speaking</a:t>
            </a:r>
            <a:r>
              <a:rPr lang="en-GB" sz="1800" dirty="0">
                <a:effectLst/>
                <a:latin typeface="Arial" panose="020B0604020202020204" pitchFamily="34" charset="0"/>
                <a:cs typeface="Arial" panose="020B0604020202020204" pitchFamily="34" charset="0"/>
              </a:rPr>
              <a:t>. Sage.</a:t>
            </a:r>
          </a:p>
          <a:p>
            <a:pPr marL="0" indent="0">
              <a:lnSpc>
                <a:spcPct val="107000"/>
              </a:lnSpc>
              <a:spcAft>
                <a:spcPts val="800"/>
              </a:spcAft>
              <a:buNone/>
            </a:pPr>
            <a:endParaRPr lang="en-GB" sz="1900" dirty="0">
              <a:effectLst/>
              <a:latin typeface="Arial" panose="020B060402020202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r>
              <a:rPr lang="en-GB" sz="2400" dirty="0">
                <a:latin typeface="Arial" panose="020B0604020202020204" pitchFamily="34" charset="0"/>
                <a:cs typeface="Arial" panose="020B0604020202020204" pitchFamily="34" charset="0"/>
              </a:rPr>
              <a:t>If there are more than two authors to the same publication:</a:t>
            </a:r>
          </a:p>
          <a:p>
            <a:pPr marL="0" indent="0">
              <a:lnSpc>
                <a:spcPct val="107000"/>
              </a:lnSpc>
              <a:spcAft>
                <a:spcPts val="800"/>
              </a:spcAft>
              <a:buNone/>
            </a:pPr>
            <a:r>
              <a:rPr lang="en-GB" sz="1800" dirty="0">
                <a:effectLst/>
                <a:latin typeface="Arial" panose="020B0604020202020204" pitchFamily="34" charset="0"/>
                <a:ea typeface="DengXian" panose="02010600030101010101" pitchFamily="2" charset="-122"/>
                <a:cs typeface="Arial" panose="020B0604020202020204" pitchFamily="34" charset="0"/>
              </a:rPr>
              <a:t>Maund, A., Schriek, M., &amp; Tinkler, P. K. (2017). Certificate in higher education : skills for the workplace student yearbook. Sage Publications.</a:t>
            </a: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88187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40296" y="188640"/>
            <a:ext cx="8229600" cy="1152128"/>
          </a:xfrm>
        </p:spPr>
        <p:txBody>
          <a:bodyPr>
            <a:normAutofit/>
          </a:bodyPr>
          <a:lstStyle/>
          <a:p>
            <a:r>
              <a:rPr lang="en-GB" sz="3600" dirty="0">
                <a:effectLst>
                  <a:outerShdw blurRad="38100" dist="38100" dir="2700000" algn="tl">
                    <a:srgbClr val="000000">
                      <a:alpha val="43137"/>
                    </a:srgbClr>
                  </a:outerShdw>
                </a:effectLst>
                <a:latin typeface="Arial Rounded MT Bold" panose="020F0704030504030204" pitchFamily="34" charset="0"/>
              </a:rPr>
              <a:t>Reference List</a:t>
            </a:r>
            <a:endParaRPr lang="en-GB" sz="36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457200" y="1808820"/>
            <a:ext cx="8229600" cy="3240360"/>
          </a:xfrm>
        </p:spPr>
        <p:txBody>
          <a:bodyPr>
            <a:normAutofit lnSpcReduction="10000"/>
          </a:bodyPr>
          <a:lstStyle/>
          <a:p>
            <a:r>
              <a:rPr lang="en-GB" sz="2400" dirty="0">
                <a:latin typeface="Arial" panose="020B0604020202020204" pitchFamily="34" charset="0"/>
                <a:cs typeface="Arial" panose="020B0604020202020204" pitchFamily="34" charset="0"/>
              </a:rPr>
              <a:t>A reference list is always required when you cite other people’s work within your assignment.</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It should be in alphabetical order by author surname and be placed at the end of your written work before any appendices.</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reference list should include details for everything that you cite in your assignment.  </a:t>
            </a:r>
          </a:p>
          <a:p>
            <a:endParaRPr lang="en-GB" dirty="0"/>
          </a:p>
        </p:txBody>
      </p:sp>
    </p:spTree>
    <p:extLst>
      <p:ext uri="{BB962C8B-B14F-4D97-AF65-F5344CB8AC3E}">
        <p14:creationId xmlns:p14="http://schemas.microsoft.com/office/powerpoint/2010/main" val="6350516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340296" y="188640"/>
            <a:ext cx="8229600" cy="1152128"/>
          </a:xfrm>
        </p:spPr>
        <p:txBody>
          <a:bodyPr>
            <a:normAutofit/>
          </a:bodyPr>
          <a:lstStyle/>
          <a:p>
            <a:r>
              <a:rPr lang="en-GB" sz="3600" dirty="0">
                <a:effectLst>
                  <a:outerShdw blurRad="38100" dist="38100" dir="2700000" algn="tl">
                    <a:srgbClr val="000000">
                      <a:alpha val="43137"/>
                    </a:srgbClr>
                  </a:outerShdw>
                </a:effectLst>
                <a:latin typeface="Arial Rounded MT Bold" panose="020F0704030504030204" pitchFamily="34" charset="0"/>
              </a:rPr>
              <a:t>Bibliography</a:t>
            </a:r>
            <a:endParaRPr lang="en-GB" sz="36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457200" y="1808820"/>
            <a:ext cx="8229600" cy="3240360"/>
          </a:xfrm>
        </p:spPr>
        <p:txBody>
          <a:bodyPr>
            <a:normAutofit/>
          </a:bodyPr>
          <a:lstStyle/>
          <a:p>
            <a:r>
              <a:rPr lang="en-GB" sz="2400" dirty="0">
                <a:latin typeface="Arial" panose="020B0604020202020204" pitchFamily="34" charset="0"/>
                <a:cs typeface="Arial" panose="020B0604020202020204" pitchFamily="34" charset="0"/>
              </a:rPr>
              <a:t>A bibliography is a list of all the sources you have read for your assignment, </a:t>
            </a:r>
            <a:r>
              <a:rPr lang="en-GB" sz="2400" i="1" dirty="0">
                <a:latin typeface="Arial" panose="020B0604020202020204" pitchFamily="34" charset="0"/>
                <a:cs typeface="Arial" panose="020B0604020202020204" pitchFamily="34" charset="0"/>
              </a:rPr>
              <a:t>whether or not, you have cited them in your text </a:t>
            </a:r>
            <a:r>
              <a:rPr lang="en-GB" sz="2400" dirty="0">
                <a:latin typeface="Arial" panose="020B0604020202020204" pitchFamily="34" charset="0"/>
                <a:cs typeface="Arial" panose="020B0604020202020204" pitchFamily="34" charset="0"/>
              </a:rPr>
              <a:t>and therefore is more exhaustive than a reference list.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It should also be in alphabetical order by author surname and be placed at the end of your written work before any appendices.</a:t>
            </a:r>
          </a:p>
          <a:p>
            <a:endParaRPr lang="en-GB" dirty="0"/>
          </a:p>
        </p:txBody>
      </p:sp>
    </p:spTree>
    <p:extLst>
      <p:ext uri="{BB962C8B-B14F-4D97-AF65-F5344CB8AC3E}">
        <p14:creationId xmlns:p14="http://schemas.microsoft.com/office/powerpoint/2010/main" val="14414543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4E7E9-897B-4B16-A259-0F75691711CE}"/>
              </a:ext>
            </a:extLst>
          </p:cNvPr>
          <p:cNvSpPr>
            <a:spLocks noGrp="1"/>
          </p:cNvSpPr>
          <p:nvPr>
            <p:ph type="title"/>
          </p:nvPr>
        </p:nvSpPr>
        <p:spPr/>
        <p:txBody>
          <a:bodyPr/>
          <a:lstStyle/>
          <a:p>
            <a:r>
              <a:rPr lang="en-GB" dirty="0">
                <a:effectLst>
                  <a:outerShdw blurRad="38100" dist="38100" dir="2700000" algn="tl">
                    <a:srgbClr val="000000">
                      <a:alpha val="43137"/>
                    </a:srgbClr>
                  </a:outerShdw>
                </a:effectLst>
                <a:latin typeface="Arial Rounded MT Bold" panose="020F0704030504030204" pitchFamily="34" charset="0"/>
              </a:rPr>
              <a:t>References</a:t>
            </a:r>
            <a:endParaRPr lang="en-GB" dirty="0"/>
          </a:p>
        </p:txBody>
      </p:sp>
      <p:sp>
        <p:nvSpPr>
          <p:cNvPr id="3" name="Content Placeholder 2">
            <a:extLst>
              <a:ext uri="{FF2B5EF4-FFF2-40B4-BE49-F238E27FC236}">
                <a16:creationId xmlns:a16="http://schemas.microsoft.com/office/drawing/2014/main" id="{A9C6F7D0-A9A5-4B72-BFDA-99C6AFA617AE}"/>
              </a:ext>
            </a:extLst>
          </p:cNvPr>
          <p:cNvSpPr>
            <a:spLocks noGrp="1"/>
          </p:cNvSpPr>
          <p:nvPr>
            <p:ph idx="1"/>
          </p:nvPr>
        </p:nvSpPr>
        <p:spPr/>
        <p:txBody>
          <a:bodyPr>
            <a:normAutofit/>
          </a:bodyPr>
          <a:lstStyle/>
          <a:p>
            <a:pPr marL="0" indent="0">
              <a:lnSpc>
                <a:spcPct val="120000"/>
              </a:lnSpc>
              <a:buNone/>
            </a:pPr>
            <a:r>
              <a:rPr lang="en-GB" dirty="0">
                <a:latin typeface="Calibri" panose="020F0502020204030204" pitchFamily="34" charset="0"/>
                <a:cs typeface="Calibri" panose="020F0502020204030204" pitchFamily="34" charset="0"/>
              </a:rPr>
              <a:t>University of Wales Trinity Saint David (2022) </a:t>
            </a:r>
            <a:r>
              <a:rPr lang="en-GB" i="1" dirty="0">
                <a:latin typeface="Calibri" panose="020F0502020204030204" pitchFamily="34" charset="0"/>
                <a:cs typeface="Calibri" panose="020F0502020204030204" pitchFamily="34" charset="0"/>
              </a:rPr>
              <a:t>Academic Quality Handbook 2022-2023. </a:t>
            </a:r>
            <a:r>
              <a:rPr lang="en-GB" dirty="0">
                <a:latin typeface="Calibri" panose="020F0502020204030204" pitchFamily="34" charset="0"/>
                <a:cs typeface="Calibri" panose="020F0502020204030204" pitchFamily="34" charset="0"/>
              </a:rPr>
              <a:t>[online] Available at: </a:t>
            </a:r>
            <a:r>
              <a:rPr lang="en-GB" dirty="0">
                <a:latin typeface="Calibri" panose="020F0502020204030204" pitchFamily="34" charset="0"/>
                <a:cs typeface="Calibri" panose="020F0502020204030204" pitchFamily="34" charset="0"/>
                <a:hlinkClick r:id="rId2"/>
              </a:rPr>
              <a:t>https://www.uwtsd.ac.uk/academic-office/academic-quality-handbook/</a:t>
            </a:r>
            <a:r>
              <a:rPr lang="en-GB" dirty="0">
                <a:latin typeface="Calibri" panose="020F0502020204030204" pitchFamily="34" charset="0"/>
                <a:cs typeface="Calibri" panose="020F0502020204030204" pitchFamily="34" charset="0"/>
              </a:rPr>
              <a:t>  (Accessed: 25.08.23).</a:t>
            </a:r>
            <a:endParaRPr lang="en-GB" i="1" dirty="0">
              <a:latin typeface="Calibri" panose="020F0502020204030204" pitchFamily="34" charset="0"/>
              <a:cs typeface="Calibri" panose="020F0502020204030204" pitchFamily="34" charset="0"/>
            </a:endParaRPr>
          </a:p>
          <a:p>
            <a:pPr marL="0" indent="0">
              <a:buNone/>
            </a:pPr>
            <a:endParaRPr lang="en-GB" dirty="0"/>
          </a:p>
          <a:p>
            <a:pPr marL="0" indent="0">
              <a:buNone/>
            </a:pPr>
            <a:r>
              <a:rPr lang="en-GB" dirty="0">
                <a:latin typeface="Calibri" panose="020F0502020204030204" pitchFamily="34" charset="0"/>
                <a:cs typeface="Calibri" panose="020F0502020204030204" pitchFamily="34" charset="0"/>
              </a:rPr>
              <a:t>University of Wales Trinity Saint David (2022) Referencing Handbooks. [online] Available at: </a:t>
            </a:r>
            <a:r>
              <a:rPr lang="en-GB" dirty="0">
                <a:latin typeface="Calibri" panose="020F0502020204030204" pitchFamily="34" charset="0"/>
                <a:cs typeface="Calibri" panose="020F0502020204030204" pitchFamily="34" charset="0"/>
                <a:hlinkClick r:id="rId3"/>
              </a:rPr>
              <a:t>https://www.uwtsd.ac.uk/library/using-our-libraries/online-library/referencing-handbooks/</a:t>
            </a:r>
            <a:r>
              <a:rPr lang="en-GB" dirty="0">
                <a:latin typeface="Calibri" panose="020F0502020204030204" pitchFamily="34" charset="0"/>
                <a:cs typeface="Calibri" panose="020F0502020204030204" pitchFamily="34" charset="0"/>
              </a:rPr>
              <a:t> ( Accessed 30.08.23)</a:t>
            </a:r>
            <a:endParaRPr lang="en-GB" dirty="0"/>
          </a:p>
        </p:txBody>
      </p:sp>
    </p:spTree>
    <p:extLst>
      <p:ext uri="{BB962C8B-B14F-4D97-AF65-F5344CB8AC3E}">
        <p14:creationId xmlns:p14="http://schemas.microsoft.com/office/powerpoint/2010/main" val="1141457129"/>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83AD108B-BD82-4BEC-8384-78803B4C51ED}"/>
    </a:ext>
  </a:extLst>
</a:theme>
</file>

<file path=ppt/theme/theme3.xml><?xml version="1.0" encoding="utf-8"?>
<a:theme xmlns:a="http://schemas.openxmlformats.org/drawingml/2006/main" name="ALAMO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A1E32B8-695C-459D-B16C-89FE870095C9}"/>
    </a:ext>
  </a:extLst>
</a:theme>
</file>

<file path=ppt/theme/theme4.xml><?xml version="1.0" encoding="utf-8"?>
<a:theme xmlns:a="http://schemas.openxmlformats.org/drawingml/2006/main" name="UWTSD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96A8FE98-FF6C-475E-94CA-3BA9A63EDF5B}"/>
    </a:ext>
  </a:extLst>
</a:theme>
</file>

<file path=ppt/theme/theme5.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AD62F7B1-3927-4412-B171-25F0FF9275F7}"/>
    </a:ext>
  </a:extLst>
</a:theme>
</file>

<file path=ppt/theme/theme6.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CBC8F18B-41A6-4910-AB76-8675AB6E98C7}"/>
    </a:ext>
  </a:extLst>
</a:theme>
</file>

<file path=ppt/theme/theme7.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9828311-B975-4355-BFCD-B05A6FB29FA0}"/>
    </a:ext>
  </a:extLst>
</a:theme>
</file>

<file path=ppt/theme/theme8.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A794EB92-8D0D-43AA-AAAD-249488228168}"/>
    </a:ext>
  </a:extLst>
</a:theme>
</file>

<file path=ppt/theme/theme9.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99871499-27EA-4CEF-A02B-FFA2E2B501E8}"/>
    </a:ext>
  </a:extLst>
</a:theme>
</file>

<file path=ppt/theme/theme10.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B9D28B7-04D4-4AF1-9C9D-DD645BC31060}"/>
    </a:ext>
  </a:extLst>
</a:theme>
</file>

<file path=ppt/theme/theme11.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97DA7D5-1B0A-42A3-A57E-E01793A83371}"/>
    </a:ext>
  </a:extLst>
</a:theme>
</file>

<file path=ppt/theme/theme1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D85A30FF-9BC5-4C46-B975-F5B812B4F479}"/>
    </a:ext>
  </a:extLst>
</a:theme>
</file>

<file path=ppt/theme/theme13.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DA8328B-53F9-4D67-8EE1-84C7CEB163A3}"/>
    </a:ext>
  </a:extLst>
</a:theme>
</file>

<file path=ppt/theme/theme14.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57563635-AE95-4FA6-9D39-1AB4B21BCA6A}"/>
    </a:ext>
  </a:extLst>
</a:theme>
</file>

<file path=ppt/theme/theme15.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72682DBB-B926-4909-8108-4B7AF58A5022}"/>
    </a:ext>
  </a:extLst>
</a:theme>
</file>

<file path=ppt/theme/theme16.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0C0F4A4C-FEC9-46BC-88ED-BEBBA97D8E67}"/>
    </a:ext>
  </a:extLst>
</a:theme>
</file>

<file path=ppt/theme/theme17.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0FD38BA4-4303-4C66-B01C-18BED6A430D3}"/>
    </a:ext>
  </a:extLst>
</a:theme>
</file>

<file path=ppt/theme/theme18.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7BE50AA2-7213-4FA0-8548-A20D28C5D7DC}"/>
    </a:ext>
  </a:extLst>
</a:theme>
</file>

<file path=ppt/theme/theme19.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AD841DF2-491F-432F-8337-838DFE1CDB6B}"/>
    </a:ext>
  </a:extLst>
</a:theme>
</file>

<file path=ppt/theme/theme20.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5331DA1-BBB3-495E-A628-A7C5407EC64E}"/>
    </a:ext>
  </a:extLst>
</a:theme>
</file>

<file path=ppt/theme/theme21.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DC611292-EA29-4344-9304-36567BB53317}"/>
    </a:ext>
  </a:extLst>
</a:theme>
</file>

<file path=ppt/theme/theme22.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353E8B69-C6D9-4514-AD35-6C5F87F5419E}"/>
    </a:ext>
  </a:extLst>
</a:theme>
</file>

<file path=ppt/theme/theme23.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5142B873-0B81-4976-9267-3EC02A72AB76}"/>
    </a:ext>
  </a:extLst>
</a:theme>
</file>

<file path=ppt/theme/theme24.xml><?xml version="1.0" encoding="utf-8"?>
<a:theme xmlns:a="http://schemas.openxmlformats.org/drawingml/2006/main" name="1_UWTSD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42AC045E-0E28-43E1-886F-D7F0D5202CC3}"/>
    </a:ext>
  </a:extLst>
</a:theme>
</file>

<file path=ppt/theme/theme25.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FC3E67EB-E655-43EF-AF71-6FB3D831B4F7}"/>
    </a:ext>
  </a:extLst>
</a:theme>
</file>

<file path=ppt/theme/theme26.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F5700D4-ADA3-4DE5-B001-E5FF2DF5D9FB}"/>
    </a:ext>
  </a:extLst>
</a:theme>
</file>

<file path=ppt/theme/theme2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710BD3F0AEEF84FA606FD601678EC93" ma:contentTypeVersion="30" ma:contentTypeDescription="Create a new document." ma:contentTypeScope="" ma:versionID="e0541e7154bb3f712d97a0810d791772">
  <xsd:schema xmlns:xsd="http://www.w3.org/2001/XMLSchema" xmlns:xs="http://www.w3.org/2001/XMLSchema" xmlns:p="http://schemas.microsoft.com/office/2006/metadata/properties" xmlns:ns3="af73078d-a5bc-48dc-b246-bc0132131284" xmlns:ns4="29175ae9-5035-4541-baef-9062a3a44232" targetNamespace="http://schemas.microsoft.com/office/2006/metadata/properties" ma:root="true" ma:fieldsID="42544b206df2f82f3b9f8e2908e3acb1" ns3:_="" ns4:_="">
    <xsd:import namespace="af73078d-a5bc-48dc-b246-bc0132131284"/>
    <xsd:import namespace="29175ae9-5035-4541-baef-9062a3a44232"/>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DateTaken" minOccurs="0"/>
                <xsd:element ref="ns4:MediaServiceLocation" minOccurs="0"/>
                <xsd:element ref="ns4:MediaServiceOCR" minOccurs="0"/>
                <xsd:element ref="ns4:MediaServiceEventHashCode" minOccurs="0"/>
                <xsd:element ref="ns4:MediaServiceGenerationTime" minOccurs="0"/>
                <xsd:element ref="ns4:NotebookType" minOccurs="0"/>
                <xsd:element ref="ns4:FolderType" minOccurs="0"/>
                <xsd:element ref="ns4:CultureName" minOccurs="0"/>
                <xsd:element ref="ns4:AppVersion" minOccurs="0"/>
                <xsd:element ref="ns4:TeamsChannelId" minOccurs="0"/>
                <xsd:element ref="ns4:Owner" minOccurs="0"/>
                <xsd:element ref="ns4:DefaultSectionNames" minOccurs="0"/>
                <xsd:element ref="ns4:Templates"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Is_Collaboration_Space_Locked" minOccurs="0"/>
                <xsd:element ref="ns4:IsNotebookLocked"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73078d-a5bc-48dc-b246-bc013213128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9175ae9-5035-4541-baef-9062a3a44232"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DateTaken" ma:index="14" nillable="true" ma:displayName="MediaServiceDateTaken" ma:description="" ma:hidden="true" ma:internalName="MediaServiceDateTaken" ma:readOnly="true">
      <xsd:simpleType>
        <xsd:restriction base="dms:Text"/>
      </xsd:simpleType>
    </xsd:element>
    <xsd:element name="MediaServiceLocation" ma:index="15" nillable="true" ma:displayName="MediaServiceLocation" ma:description="" ma:internalName="MediaServiceLocation" ma:readOnly="true">
      <xsd:simpleType>
        <xsd:restriction base="dms:Text"/>
      </xsd:simpleType>
    </xsd:element>
    <xsd:element name="MediaServiceOCR" ma:index="16" nillable="true" ma:displayName="MediaServiceOCR" ma:internalName="MediaServiceOCR" ma:readOnly="true">
      <xsd:simpleType>
        <xsd:restriction base="dms:Note">
          <xsd:maxLength value="255"/>
        </xsd:restriction>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NotebookType" ma:index="19" nillable="true" ma:displayName="Notebook Type" ma:internalName="NotebookType">
      <xsd:simpleType>
        <xsd:restriction base="dms:Text"/>
      </xsd:simpleType>
    </xsd:element>
    <xsd:element name="FolderType" ma:index="20" nillable="true" ma:displayName="Folder Type" ma:internalName="FolderType">
      <xsd:simpleType>
        <xsd:restriction base="dms:Text"/>
      </xsd:simpleType>
    </xsd:element>
    <xsd:element name="CultureName" ma:index="21" nillable="true" ma:displayName="Culture Name" ma:internalName="CultureName">
      <xsd:simpleType>
        <xsd:restriction base="dms:Text"/>
      </xsd:simpleType>
    </xsd:element>
    <xsd:element name="AppVersion" ma:index="22" nillable="true" ma:displayName="App Version" ma:internalName="AppVersion">
      <xsd:simpleType>
        <xsd:restriction base="dms:Text"/>
      </xsd:simpleType>
    </xsd:element>
    <xsd:element name="TeamsChannelId" ma:index="23" nillable="true" ma:displayName="Teams Channel Id" ma:internalName="TeamsChannelId">
      <xsd:simpleType>
        <xsd:restriction base="dms:Text"/>
      </xsd:simpleType>
    </xsd:element>
    <xsd:element name="Owner" ma:index="24"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25" nillable="true" ma:displayName="Default Section Names" ma:internalName="DefaultSectionNames">
      <xsd:simpleType>
        <xsd:restriction base="dms:Note">
          <xsd:maxLength value="255"/>
        </xsd:restriction>
      </xsd:simpleType>
    </xsd:element>
    <xsd:element name="Templates" ma:index="26" nillable="true" ma:displayName="Templates" ma:internalName="Templates">
      <xsd:simpleType>
        <xsd:restriction base="dms:Note">
          <xsd:maxLength value="255"/>
        </xsd:restriction>
      </xsd:simpleType>
    </xsd:element>
    <xsd:element name="Teachers" ma:index="2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2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2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30" nillable="true" ma:displayName="Invited Teachers" ma:internalName="Invited_Teachers">
      <xsd:simpleType>
        <xsd:restriction base="dms:Note">
          <xsd:maxLength value="255"/>
        </xsd:restriction>
      </xsd:simpleType>
    </xsd:element>
    <xsd:element name="Invited_Students" ma:index="31" nillable="true" ma:displayName="Invited Students" ma:internalName="Invited_Students">
      <xsd:simpleType>
        <xsd:restriction base="dms:Note">
          <xsd:maxLength value="255"/>
        </xsd:restriction>
      </xsd:simpleType>
    </xsd:element>
    <xsd:element name="Self_Registration_Enabled" ma:index="32" nillable="true" ma:displayName="Self Registration Enabled" ma:internalName="Self_Registration_Enabled">
      <xsd:simpleType>
        <xsd:restriction base="dms:Boolean"/>
      </xsd:simpleType>
    </xsd:element>
    <xsd:element name="Has_Teacher_Only_SectionGroup" ma:index="33" nillable="true" ma:displayName="Has Teacher Only SectionGroup" ma:internalName="Has_Teacher_Only_SectionGroup">
      <xsd:simpleType>
        <xsd:restriction base="dms:Boolean"/>
      </xsd:simpleType>
    </xsd:element>
    <xsd:element name="Is_Collaboration_Space_Locked" ma:index="34" nillable="true" ma:displayName="Is Collaboration Space Locked" ma:internalName="Is_Collaboration_Space_Locked">
      <xsd:simpleType>
        <xsd:restriction base="dms:Boolean"/>
      </xsd:simpleType>
    </xsd:element>
    <xsd:element name="IsNotebookLocked" ma:index="35" nillable="true" ma:displayName="Is Notebook Locked" ma:internalName="IsNotebookLocked">
      <xsd:simpleType>
        <xsd:restriction base="dms:Boolean"/>
      </xsd:simpleType>
    </xsd:element>
    <xsd:element name="MediaServiceAutoKeyPoints" ma:index="36" nillable="true" ma:displayName="MediaServiceAutoKeyPoints" ma:hidden="true" ma:internalName="MediaServiceAutoKeyPoints" ma:readOnly="true">
      <xsd:simpleType>
        <xsd:restriction base="dms:Note"/>
      </xsd:simpleType>
    </xsd:element>
    <xsd:element name="MediaServiceKeyPoints" ma:index="3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elf_Registration_Enabled xmlns="29175ae9-5035-4541-baef-9062a3a44232" xsi:nil="true"/>
    <Teachers xmlns="29175ae9-5035-4541-baef-9062a3a44232">
      <UserInfo>
        <DisplayName/>
        <AccountId xsi:nil="true"/>
        <AccountType/>
      </UserInfo>
    </Teachers>
    <Student_Groups xmlns="29175ae9-5035-4541-baef-9062a3a44232">
      <UserInfo>
        <DisplayName/>
        <AccountId xsi:nil="true"/>
        <AccountType/>
      </UserInfo>
    </Student_Groups>
    <Is_Collaboration_Space_Locked xmlns="29175ae9-5035-4541-baef-9062a3a44232" xsi:nil="true"/>
    <Has_Teacher_Only_SectionGroup xmlns="29175ae9-5035-4541-baef-9062a3a44232" xsi:nil="true"/>
    <CultureName xmlns="29175ae9-5035-4541-baef-9062a3a44232" xsi:nil="true"/>
    <Invited_Students xmlns="29175ae9-5035-4541-baef-9062a3a44232" xsi:nil="true"/>
    <DefaultSectionNames xmlns="29175ae9-5035-4541-baef-9062a3a44232" xsi:nil="true"/>
    <Templates xmlns="29175ae9-5035-4541-baef-9062a3a44232" xsi:nil="true"/>
    <TeamsChannelId xmlns="29175ae9-5035-4541-baef-9062a3a44232" xsi:nil="true"/>
    <Owner xmlns="29175ae9-5035-4541-baef-9062a3a44232">
      <UserInfo>
        <DisplayName/>
        <AccountId xsi:nil="true"/>
        <AccountType/>
      </UserInfo>
    </Owner>
    <Invited_Teachers xmlns="29175ae9-5035-4541-baef-9062a3a44232" xsi:nil="true"/>
    <IsNotebookLocked xmlns="29175ae9-5035-4541-baef-9062a3a44232" xsi:nil="true"/>
    <NotebookType xmlns="29175ae9-5035-4541-baef-9062a3a44232" xsi:nil="true"/>
    <FolderType xmlns="29175ae9-5035-4541-baef-9062a3a44232" xsi:nil="true"/>
    <Students xmlns="29175ae9-5035-4541-baef-9062a3a44232">
      <UserInfo>
        <DisplayName/>
        <AccountId xsi:nil="true"/>
        <AccountType/>
      </UserInfo>
    </Students>
    <AppVersion xmlns="29175ae9-5035-4541-baef-9062a3a44232" xsi:nil="true"/>
  </documentManagement>
</p:properties>
</file>

<file path=customXml/itemProps1.xml><?xml version="1.0" encoding="utf-8"?>
<ds:datastoreItem xmlns:ds="http://schemas.openxmlformats.org/officeDocument/2006/customXml" ds:itemID="{03A411FC-49E2-4F2C-9E58-F1DF5DCE696C}">
  <ds:schemaRefs>
    <ds:schemaRef ds:uri="http://schemas.microsoft.com/sharepoint/v3/contenttype/forms"/>
  </ds:schemaRefs>
</ds:datastoreItem>
</file>

<file path=customXml/itemProps2.xml><?xml version="1.0" encoding="utf-8"?>
<ds:datastoreItem xmlns:ds="http://schemas.openxmlformats.org/officeDocument/2006/customXml" ds:itemID="{7861C291-67D0-47CC-B9E1-A93AF245EC7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f73078d-a5bc-48dc-b246-bc0132131284"/>
    <ds:schemaRef ds:uri="29175ae9-5035-4541-baef-9062a3a4423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65184DA-0349-45D2-8DFF-557E329E9070}">
  <ds:schemaRefs>
    <ds:schemaRef ds:uri="http://purl.org/dc/terms/"/>
    <ds:schemaRef ds:uri="http://purl.org/dc/elements/1.1/"/>
    <ds:schemaRef ds:uri="http://schemas.microsoft.com/office/2006/documentManagement/types"/>
    <ds:schemaRef ds:uri="af73078d-a5bc-48dc-b246-bc0132131284"/>
    <ds:schemaRef ds:uri="29175ae9-5035-4541-baef-9062a3a44232"/>
    <ds:schemaRef ds:uri="http://www.w3.org/XML/1998/namespace"/>
    <ds:schemaRef ds:uri="http://purl.org/dc/dcmitype/"/>
    <ds:schemaRef ds:uri="http://schemas.microsoft.com/office/infopath/2007/PartnerControls"/>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SfWP Outreach Theme</Template>
  <TotalTime>131</TotalTime>
  <Words>1126</Words>
  <Application>Microsoft Office PowerPoint</Application>
  <PresentationFormat>On-screen Show (4:3)</PresentationFormat>
  <Paragraphs>85</Paragraphs>
  <Slides>19</Slides>
  <Notes>1</Notes>
  <HiddenSlides>0</HiddenSlides>
  <MMClips>0</MMClips>
  <ScaleCrop>false</ScaleCrop>
  <HeadingPairs>
    <vt:vector size="6" baseType="variant">
      <vt:variant>
        <vt:lpstr>Fonts Used</vt:lpstr>
      </vt:variant>
      <vt:variant>
        <vt:i4>7</vt:i4>
      </vt:variant>
      <vt:variant>
        <vt:lpstr>Theme</vt:lpstr>
      </vt:variant>
      <vt:variant>
        <vt:i4>26</vt:i4>
      </vt:variant>
      <vt:variant>
        <vt:lpstr>Slide Titles</vt:lpstr>
      </vt:variant>
      <vt:variant>
        <vt:i4>19</vt:i4>
      </vt:variant>
    </vt:vector>
  </HeadingPairs>
  <TitlesOfParts>
    <vt:vector size="52" baseType="lpstr">
      <vt:lpstr>DengXian</vt:lpstr>
      <vt:lpstr>Arial</vt:lpstr>
      <vt:lpstr>Arial Rounded MT Bold</vt:lpstr>
      <vt:lpstr>Calibri</vt:lpstr>
      <vt:lpstr>Calibri Light</vt:lpstr>
      <vt:lpstr>Trebuchet MS</vt:lpstr>
      <vt:lpstr>Wingdings</vt:lpstr>
      <vt:lpstr>Custom Design</vt:lpstr>
      <vt:lpstr>Title Slide 1</vt:lpstr>
      <vt:lpstr>ALAMO22</vt:lpstr>
      <vt:lpstr>UWTSD22</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1_UWTSD22</vt:lpstr>
      <vt:lpstr>1_Title Slide 1</vt:lpstr>
      <vt:lpstr>1_Custom Design</vt:lpstr>
      <vt:lpstr>CertHE Applied Leadership and Management in the Workplace    Module: BMSK4015  Academic and Research Skills   </vt:lpstr>
      <vt:lpstr>PowerPoint Presentation</vt:lpstr>
      <vt:lpstr>PowerPoint Presentation</vt:lpstr>
      <vt:lpstr>Paraphrasing and Citing</vt:lpstr>
      <vt:lpstr>Paraphrasing and Citing</vt:lpstr>
      <vt:lpstr>Paraphrasing and Citing</vt:lpstr>
      <vt:lpstr>What is Referencing? </vt:lpstr>
      <vt:lpstr>What is Referencing? </vt:lpstr>
      <vt:lpstr>Why Reference? </vt:lpstr>
      <vt:lpstr>A full guide is available on Moodle</vt:lpstr>
      <vt:lpstr>PowerPoint Presentation</vt:lpstr>
      <vt:lpstr>How to do it?</vt:lpstr>
      <vt:lpstr>In-text Citations</vt:lpstr>
      <vt:lpstr>In-text Citations</vt:lpstr>
      <vt:lpstr>Reference list</vt:lpstr>
      <vt:lpstr>Reference list</vt:lpstr>
      <vt:lpstr>Reference List</vt:lpstr>
      <vt:lpstr>Bibliography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BMSK4008 Session 5</dc:title>
  <dc:creator>Julia Ault;Gavin Hill John</dc:creator>
  <cp:lastModifiedBy>Michaela Schriek</cp:lastModifiedBy>
  <cp:revision>13</cp:revision>
  <dcterms:created xsi:type="dcterms:W3CDTF">2018-04-16T14:36:32Z</dcterms:created>
  <dcterms:modified xsi:type="dcterms:W3CDTF">2025-02-26T12:01:17Z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0x010100E710BD3F0AEEF84FA606FD601678EC93</vt:lpwstr>
  </property>
</Properties>
</file>