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Override2.xml" ContentType="application/vnd.openxmlformats-officedocument.themeOverrid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3" r:id="rId2"/>
    <p:sldMasterId id="2147483685" r:id="rId3"/>
    <p:sldMasterId id="2147483697" r:id="rId4"/>
  </p:sldMasterIdLst>
  <p:notesMasterIdLst>
    <p:notesMasterId r:id="rId1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74"/>
  </p:normalViewPr>
  <p:slideViewPr>
    <p:cSldViewPr snapToGrid="0" snapToObjects="1">
      <p:cViewPr varScale="1">
        <p:scale>
          <a:sx n="131" d="100"/>
          <a:sy n="131" d="100"/>
        </p:scale>
        <p:origin x="3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0B8012-A3AC-E84E-8C7E-CD0D6A766159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8643-CFB0-F547-AFB9-DBFA86739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124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0D258340-1251-7246-BB25-478E9C60837C}" type="slidenum">
              <a:rPr lang="fr-FR" altLang="en-US" sz="1200"/>
              <a:pPr/>
              <a:t>3</a:t>
            </a:fld>
            <a:endParaRPr lang="fr-FR" altLang="en-US" sz="1200"/>
          </a:p>
        </p:txBody>
      </p:sp>
      <p:sp>
        <p:nvSpPr>
          <p:cNvPr id="10445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87313" y="742950"/>
            <a:ext cx="6619875" cy="3724275"/>
          </a:xfrm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6463"/>
            <a:ext cx="4981575" cy="4471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de-DE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36585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CDDEBEB4-7C3C-514E-9A67-43108E705DB8}" type="slidenum">
              <a:rPr lang="fr-FR" altLang="en-US" sz="1200"/>
              <a:pPr/>
              <a:t>4</a:t>
            </a:fld>
            <a:endParaRPr lang="fr-FR" altLang="en-US" sz="1200"/>
          </a:p>
        </p:txBody>
      </p:sp>
      <p:sp>
        <p:nvSpPr>
          <p:cNvPr id="10649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87313" y="744538"/>
            <a:ext cx="6619875" cy="3724275"/>
          </a:xfrm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7863" y="4716463"/>
            <a:ext cx="5438775" cy="4470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84509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Master" Target="../slideMasters/slideMaster4.xml"/><Relationship Id="rId3" Type="http://schemas.openxmlformats.org/officeDocument/2006/relationships/image" Target="../media/image10.jpe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45368" y="6043614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781300" y="236539"/>
            <a:ext cx="7823200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5"/>
          </a:xfrm>
        </p:spPr>
        <p:txBody>
          <a:bodyPr>
            <a:noAutofit/>
          </a:bodyPr>
          <a:lstStyle>
            <a:lvl1pPr>
              <a:defRPr sz="2400"/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2699" y="4664075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1930401" y="1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/>
          <a:lstStyle>
            <a:lvl1pPr>
              <a:defRPr/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930400" cy="663575"/>
          </a:xfrm>
        </p:spPr>
        <p:txBody>
          <a:bodyPr/>
          <a:lstStyle>
            <a:lvl1pPr>
              <a:defRPr sz="2800"/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2133600" y="6248401"/>
            <a:ext cx="6096000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8737600" y="6248401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7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917" y="549275"/>
            <a:ext cx="10143067" cy="4143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16000" y="1685926"/>
            <a:ext cx="4969933" cy="4454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9134" y="1685926"/>
            <a:ext cx="4969933" cy="4454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1D724-BCCC-C44F-BAEC-E7052C3DE47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9BE78-7F9E-484A-ADE3-59E308AF19C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C308D-13CA-3240-A21A-D0088223C38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7534" y="765176"/>
            <a:ext cx="52810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91817" y="765176"/>
            <a:ext cx="5283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6045F-7A05-E648-80EF-D8E5D66E40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BE7CC-815E-9940-99FF-F351A66EB89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686A6-FCBF-834C-A37F-DB6F35432C3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DF86A-9CA5-2445-B9CA-FB1B27EC1D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77031-68B1-B343-B9BB-BD4F540228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3BE42-165C-B842-93E6-29D647AE82F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3B2AE-7827-264D-82ED-B592E3B3A7C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95885" y="0"/>
            <a:ext cx="2796116" cy="52911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7534" y="0"/>
            <a:ext cx="8185151" cy="52911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6A4B3-557D-C242-BB08-BC5FEA74E6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904134" y="6681788"/>
            <a:ext cx="42333" cy="176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49667" y="6681788"/>
            <a:ext cx="42333" cy="176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6400" y="274638"/>
            <a:ext cx="2895600" cy="6583362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483600" cy="6583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itle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81200" y="1844675"/>
            <a:ext cx="8136467" cy="723900"/>
          </a:xfrm>
        </p:spPr>
        <p:txBody>
          <a:bodyPr/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05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28185" y="4338639"/>
            <a:ext cx="9840383" cy="560387"/>
          </a:xfrm>
        </p:spPr>
        <p:txBody>
          <a:bodyPr/>
          <a:lstStyle>
            <a:lvl1pPr marL="0" indent="0" algn="ctr">
              <a:defRPr sz="2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83344-86F8-8041-9080-C8D86792ABF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68CFB-B6DE-C649-9329-316B86A8AC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7534" y="765176"/>
            <a:ext cx="52810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91817" y="765176"/>
            <a:ext cx="5283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07DCD-094D-0342-A30E-01459133EA5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B4012-3210-AF44-96EC-0D263D189B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4B10D-117B-734B-83AD-8C9FC641CE0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8FBF9-E751-E942-8E2C-D9D0B4D1F0D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A27B2-CE6A-1841-9047-2E89C19798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62F211-EF79-E244-B71B-396B0D7D3DD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8AC55-B23A-3D47-B722-11CE05550C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84734" y="0"/>
            <a:ext cx="2690284" cy="52911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7533" y="0"/>
            <a:ext cx="7874000" cy="52911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F9980-6122-3A4D-AC14-FFF2CE91645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13" Type="http://schemas.openxmlformats.org/officeDocument/2006/relationships/image" Target="../media/image5.jpeg"/><Relationship Id="rId14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13" Type="http://schemas.openxmlformats.org/officeDocument/2006/relationships/image" Target="../media/image7.jpeg"/><Relationship Id="rId14" Type="http://schemas.openxmlformats.org/officeDocument/2006/relationships/image" Target="../media/image8.png"/><Relationship Id="rId15" Type="http://schemas.openxmlformats.org/officeDocument/2006/relationships/image" Target="../media/image9.png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13" Type="http://schemas.openxmlformats.org/officeDocument/2006/relationships/image" Target="../media/image5.jpeg"/><Relationship Id="rId1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Placeholder 21"/>
          <p:cNvSpPr>
            <a:spLocks noGrp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/>
          </a:p>
        </p:txBody>
      </p:sp>
      <p:sp>
        <p:nvSpPr>
          <p:cNvPr id="266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817033" y="1600201"/>
            <a:ext cx="108712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6480A7ED-A431-9445-8065-6CD8F72B1B64}" type="datetimeFigureOut">
              <a:rPr lang="en-US" smtClean="0"/>
              <a:t>11/29/16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812801" y="6248401"/>
            <a:ext cx="722841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 smtClean="0">
              <a:solidFill>
                <a:srgbClr val="FFFFFF"/>
              </a:solidFill>
              <a:latin typeface="Tw Cen MT" panose="020B0602020104020603" pitchFamily="34" charset="0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4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fld id="{F8266831-9265-3645-A98D-6531CEE0A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3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1" fontAlgn="base" hangingPunct="1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charset="2"/>
        <a:buChar char=""/>
        <a:defRPr sz="29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639763" indent="-273050" algn="l" rtl="0" eaLnBrk="1" fontAlgn="base" hangingPunct="1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charset="2"/>
        <a:buChar char=""/>
        <a:defRPr sz="26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914400" indent="-228600" algn="l" rtl="0" eaLnBrk="1" fontAlgn="base" hangingPunct="1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charset="2"/>
        <a:buChar char=""/>
        <a:defRPr sz="23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371600" indent="-228600" algn="l" rtl="0" eaLnBrk="1" fontAlgn="base" hangingPunct="1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charset="2"/>
        <a:buChar char="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828800" indent="-228600" algn="l" rtl="0" eaLnBrk="1" fontAlgn="base" hangingPunct="1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charset="2"/>
        <a:buChar char="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ckground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499" name="Picture 3" descr="5-ba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1"/>
            <a:ext cx="1170940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5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007533" y="1"/>
            <a:ext cx="1118446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/>
          </a:p>
        </p:txBody>
      </p:sp>
      <p:sp>
        <p:nvSpPr>
          <p:cNvPr id="10650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07534" y="765176"/>
            <a:ext cx="10767484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  <p:sp>
        <p:nvSpPr>
          <p:cNvPr id="1065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995833" y="6308725"/>
            <a:ext cx="28448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65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51618" y="6308726"/>
            <a:ext cx="620183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65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67476"/>
            <a:ext cx="806451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61AE2922-E114-4A4E-AF4D-3735235023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709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65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0" grpId="0"/>
      <p:bldP spid="10650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650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650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  <a:ea typeface="ＭＳ Ｐゴシック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  <a:ea typeface="ＭＳ Ｐゴシック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  <a:ea typeface="ＭＳ Ｐゴシック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ea typeface="ＭＳ Ｐゴシック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tmp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text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64"/>
          <a:stretch>
            <a:fillRect/>
          </a:stretch>
        </p:blipFill>
        <p:spPr bwMode="auto">
          <a:xfrm>
            <a:off x="1153584" y="1557339"/>
            <a:ext cx="10972800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48" name="Picture 4" descr="Title Bar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7" y="1"/>
            <a:ext cx="12192001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904133" y="6681788"/>
            <a:ext cx="287867" cy="17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508001" y="188913"/>
            <a:ext cx="9715500" cy="4572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400" smtClean="0">
                <a:solidFill>
                  <a:schemeClr val="tx2"/>
                </a:solidFill>
                <a:latin typeface="AvantGarde Bk BT" pitchFamily="34" charset="0"/>
                <a:ea typeface="+mn-ea"/>
              </a:rPr>
              <a:t>Using your m62 template</a:t>
            </a:r>
          </a:p>
        </p:txBody>
      </p:sp>
    </p:spTree>
    <p:extLst>
      <p:ext uri="{BB962C8B-B14F-4D97-AF65-F5344CB8AC3E}">
        <p14:creationId xmlns:p14="http://schemas.microsoft.com/office/powerpoint/2010/main" val="2108649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9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900">
          <a:solidFill>
            <a:schemeClr val="tx1"/>
          </a:solidFill>
          <a:latin typeface="+mn-lt"/>
          <a:ea typeface="ＭＳ Ｐゴシック" charset="0"/>
        </a:defRPr>
      </a:lvl3pPr>
      <a:lvl4pPr marL="1550988" indent="-228600" algn="l" rtl="0" eaLnBrk="1" fontAlgn="base" hangingPunct="1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  <a:ea typeface="ＭＳ Ｐゴシック" charset="0"/>
        </a:defRPr>
      </a:lvl4pPr>
      <a:lvl5pPr marL="1958975" indent="-228600" algn="l" rtl="0" eaLnBrk="1" fontAlgn="base" hangingPunct="1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ea typeface="ＭＳ Ｐゴシック" charset="0"/>
        </a:defRPr>
      </a:lvl5pPr>
      <a:lvl6pPr marL="2416175" indent="-228600" algn="l" rtl="0" eaLnBrk="1" fontAlgn="base" hangingPunct="1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6pPr>
      <a:lvl7pPr marL="2873375" indent="-228600" algn="l" rtl="0" eaLnBrk="1" fontAlgn="base" hangingPunct="1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7pPr>
      <a:lvl8pPr marL="3330575" indent="-228600" algn="l" rtl="0" eaLnBrk="1" fontAlgn="base" hangingPunct="1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8pPr>
      <a:lvl9pPr marL="3787775" indent="-228600" algn="l" rtl="0" eaLnBrk="1" fontAlgn="base" hangingPunct="1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ackground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007534" y="1"/>
            <a:ext cx="998431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/>
          </a:p>
        </p:txBody>
      </p:sp>
      <p:sp>
        <p:nvSpPr>
          <p:cNvPr id="1095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07534" y="765176"/>
            <a:ext cx="10767484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  <p:sp>
        <p:nvSpPr>
          <p:cNvPr id="1095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995833" y="6308725"/>
            <a:ext cx="28448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51618" y="6308726"/>
            <a:ext cx="620183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95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67476"/>
            <a:ext cx="806451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A647A21F-481F-5F4D-B0AC-47863B8E8A8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00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95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  <p:bldP spid="109572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95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957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charset="0"/>
          <a:ea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charset="0"/>
          <a:ea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charset="0"/>
          <a:ea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  <a:ea typeface="ＭＳ Ｐゴシック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  <a:ea typeface="ＭＳ Ｐゴシック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  <a:ea typeface="ＭＳ Ｐゴシック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ea typeface="ＭＳ Ｐゴシック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57272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Creating </a:t>
            </a:r>
            <a:r>
              <a:rPr lang="en-US" smtClean="0"/>
              <a:t>and Capturing Value THROUGH E-BUSINESS STRATEGIES</a:t>
            </a:r>
            <a:endParaRPr lang="en-US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08403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674" name="AutoShape 2"/>
          <p:cNvSpPr>
            <a:spLocks noChangeArrowheads="1"/>
          </p:cNvSpPr>
          <p:nvPr/>
        </p:nvSpPr>
        <p:spPr bwMode="auto">
          <a:xfrm>
            <a:off x="2393003" y="2431917"/>
            <a:ext cx="7431933" cy="3531139"/>
          </a:xfrm>
          <a:prstGeom prst="roundRect">
            <a:avLst>
              <a:gd name="adj" fmla="val 18662"/>
            </a:avLst>
          </a:prstGeom>
          <a:solidFill>
            <a:srgbClr val="215283"/>
          </a:solidFill>
          <a:ln w="19050">
            <a:solidFill>
              <a:srgbClr val="215283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72000" tIns="72000" rIns="72000" bIns="72000" anchor="ctr"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charset="2"/>
              <a:buChar char=""/>
              <a:defRPr sz="29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charset="2"/>
              <a:buChar char=""/>
              <a:defRPr sz="26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charset="2"/>
              <a:buChar char=""/>
              <a:defRPr sz="23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en-US" sz="2400">
              <a:latin typeface="Arial" charset="0"/>
            </a:endParaRPr>
          </a:p>
        </p:txBody>
      </p:sp>
      <p:sp>
        <p:nvSpPr>
          <p:cNvPr id="10342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549275"/>
            <a:ext cx="7607300" cy="414338"/>
          </a:xfrm>
        </p:spPr>
        <p:txBody>
          <a:bodyPr>
            <a:normAutofit fontScale="90000"/>
          </a:bodyPr>
          <a:lstStyle/>
          <a:p>
            <a:r>
              <a:rPr lang="en-US" altLang="en-US" sz="2800">
                <a:ea typeface="ＭＳ Ｐゴシック" charset="-128"/>
              </a:rPr>
              <a:t>Creating and capturing value through e-business strategies: the value-process framework (VPF) </a:t>
            </a:r>
            <a:endParaRPr lang="de-DE" altLang="en-US" sz="2800">
              <a:ea typeface="ＭＳ Ｐゴシック" charset="-128"/>
            </a:endParaRPr>
          </a:p>
        </p:txBody>
      </p:sp>
      <p:sp>
        <p:nvSpPr>
          <p:cNvPr id="103427" name="AutoShape 4"/>
          <p:cNvSpPr>
            <a:spLocks noChangeAspect="1" noChangeArrowheads="1" noTextEdit="1"/>
          </p:cNvSpPr>
          <p:nvPr/>
        </p:nvSpPr>
        <p:spPr bwMode="auto">
          <a:xfrm>
            <a:off x="3805238" y="2740025"/>
            <a:ext cx="3740150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28" name="Rectangle 5"/>
          <p:cNvSpPr>
            <a:spLocks noChangeArrowheads="1"/>
          </p:cNvSpPr>
          <p:nvPr/>
        </p:nvSpPr>
        <p:spPr bwMode="auto">
          <a:xfrm>
            <a:off x="3175000" y="2652714"/>
            <a:ext cx="4529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3143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3143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3143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3143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3143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314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314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314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314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bg1"/>
                </a:solidFill>
              </a:rPr>
              <a:t>After this session you should be able to:</a:t>
            </a:r>
          </a:p>
        </p:txBody>
      </p:sp>
      <p:sp>
        <p:nvSpPr>
          <p:cNvPr id="103429" name="Rectangle 6"/>
          <p:cNvSpPr>
            <a:spLocks noChangeArrowheads="1"/>
          </p:cNvSpPr>
          <p:nvPr/>
        </p:nvSpPr>
        <p:spPr bwMode="auto">
          <a:xfrm>
            <a:off x="3175001" y="3049588"/>
            <a:ext cx="59658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152400" indent="-152400" defTabSz="3143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3143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3143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3143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3143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314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314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314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314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just">
              <a:buFont typeface="Wingdings" charset="2"/>
              <a:buChar char=""/>
            </a:pPr>
            <a:r>
              <a:rPr lang="en-US" altLang="ja-JP" sz="2000" dirty="0">
                <a:solidFill>
                  <a:schemeClr val="bg1"/>
                </a:solidFill>
                <a:ea typeface="MS Mincho" charset="-128"/>
                <a:cs typeface="Arial" charset="0"/>
              </a:rPr>
              <a:t>Identify the main drivers for value creation and capturing</a:t>
            </a:r>
          </a:p>
          <a:p>
            <a:pPr algn="just">
              <a:buFont typeface="Wingdings" charset="2"/>
              <a:buChar char=""/>
            </a:pPr>
            <a:endParaRPr lang="en-US" altLang="ja-JP" sz="1600" dirty="0">
              <a:solidFill>
                <a:schemeClr val="bg1"/>
              </a:solidFill>
              <a:ea typeface="MS Mincho" charset="-128"/>
              <a:cs typeface="Arial" charset="0"/>
            </a:endParaRPr>
          </a:p>
          <a:p>
            <a:pPr algn="just">
              <a:buFont typeface="Wingdings" charset="2"/>
              <a:buChar char=""/>
            </a:pPr>
            <a:r>
              <a:rPr lang="en-US" altLang="ja-JP" sz="2000" dirty="0">
                <a:solidFill>
                  <a:schemeClr val="bg1"/>
                </a:solidFill>
                <a:ea typeface="MS Mincho" charset="-128"/>
                <a:cs typeface="Arial" charset="0"/>
              </a:rPr>
              <a:t>Understand how the value-process framework (VPF) integrates the value chain and the five forces analyses</a:t>
            </a:r>
          </a:p>
          <a:p>
            <a:pPr algn="just">
              <a:buFont typeface="Wingdings" charset="2"/>
              <a:buChar char=""/>
            </a:pPr>
            <a:endParaRPr lang="en-US" altLang="ja-JP" sz="2000" dirty="0">
              <a:solidFill>
                <a:schemeClr val="bg1"/>
              </a:solidFill>
              <a:ea typeface="MS Mincho" charset="-128"/>
              <a:cs typeface="Arial" charset="0"/>
            </a:endParaRPr>
          </a:p>
          <a:p>
            <a:pPr algn="just">
              <a:buFont typeface="Wingdings" charset="2"/>
              <a:buChar char=""/>
            </a:pPr>
            <a:r>
              <a:rPr lang="en-US" altLang="ja-JP" sz="2000" dirty="0">
                <a:solidFill>
                  <a:schemeClr val="bg1"/>
                </a:solidFill>
                <a:ea typeface="MS Mincho" charset="-128"/>
                <a:cs typeface="Arial" charset="0"/>
              </a:rPr>
              <a:t>Apply the VPF to conduct an overarching strategy analysis.</a:t>
            </a:r>
          </a:p>
        </p:txBody>
      </p:sp>
    </p:spTree>
    <p:extLst>
      <p:ext uri="{BB962C8B-B14F-4D97-AF65-F5344CB8AC3E}">
        <p14:creationId xmlns:p14="http://schemas.microsoft.com/office/powerpoint/2010/main" val="17426702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4418" name="Rectangle 2"/>
          <p:cNvSpPr>
            <a:spLocks noChangeArrowheads="1"/>
          </p:cNvSpPr>
          <p:nvPr/>
        </p:nvSpPr>
        <p:spPr bwMode="auto">
          <a:xfrm>
            <a:off x="1524001" y="1118544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charset="2"/>
              <a:buChar char=""/>
              <a:defRPr sz="29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charset="2"/>
              <a:buChar char=""/>
              <a:defRPr sz="26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charset="2"/>
              <a:buChar char=""/>
              <a:defRPr sz="23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en-US" sz="2400">
              <a:latin typeface="Arial" charset="0"/>
            </a:endParaRPr>
          </a:p>
        </p:txBody>
      </p:sp>
      <p:sp>
        <p:nvSpPr>
          <p:cNvPr id="1724419" name="Line 3"/>
          <p:cNvSpPr>
            <a:spLocks noChangeShapeType="1"/>
          </p:cNvSpPr>
          <p:nvPr/>
        </p:nvSpPr>
        <p:spPr bwMode="auto">
          <a:xfrm flipV="1">
            <a:off x="4711700" y="2065338"/>
            <a:ext cx="1588" cy="3452812"/>
          </a:xfrm>
          <a:prstGeom prst="line">
            <a:avLst/>
          </a:prstGeom>
          <a:noFill/>
          <a:ln w="19050">
            <a:solidFill>
              <a:srgbClr val="21528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24420" name="AutoShape 4"/>
          <p:cNvSpPr>
            <a:spLocks noChangeArrowheads="1"/>
          </p:cNvSpPr>
          <p:nvPr/>
        </p:nvSpPr>
        <p:spPr bwMode="auto">
          <a:xfrm>
            <a:off x="4711701" y="1643063"/>
            <a:ext cx="3324225" cy="430212"/>
          </a:xfrm>
          <a:prstGeom prst="homePlate">
            <a:avLst>
              <a:gd name="adj" fmla="val 21178"/>
            </a:avLst>
          </a:prstGeom>
          <a:solidFill>
            <a:srgbClr val="C8C8C8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71842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 anchorCtr="1"/>
          <a:lstStyle>
            <a:lvl1pPr defTabSz="35877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35877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35877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35877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35877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3587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defRPr/>
            </a:pPr>
            <a:endParaRPr lang="en-US" altLang="en-US" sz="1400"/>
          </a:p>
        </p:txBody>
      </p:sp>
      <p:sp>
        <p:nvSpPr>
          <p:cNvPr id="1724421" name="Rectangle 5"/>
          <p:cNvSpPr>
            <a:spLocks noChangeArrowheads="1"/>
          </p:cNvSpPr>
          <p:nvPr/>
        </p:nvSpPr>
        <p:spPr bwMode="auto">
          <a:xfrm>
            <a:off x="5668968" y="1682751"/>
            <a:ext cx="1343017" cy="289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lIns="104849" tIns="52427" rIns="104849" bIns="52427">
            <a:spAutoFit/>
          </a:bodyPr>
          <a:lstStyle>
            <a:lvl1pPr defTabSz="1049338">
              <a:defRPr sz="2400">
                <a:solidFill>
                  <a:schemeClr val="tx1"/>
                </a:solidFill>
                <a:latin typeface="Arial" charset="0"/>
              </a:defRPr>
            </a:lvl1pPr>
            <a:lvl2pPr marL="523875" defTabSz="1049338">
              <a:defRPr sz="2400">
                <a:solidFill>
                  <a:schemeClr val="tx1"/>
                </a:solidFill>
                <a:latin typeface="Arial" charset="0"/>
              </a:defRPr>
            </a:lvl2pPr>
            <a:lvl3pPr marL="1049338" defTabSz="1049338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3213" defTabSz="1049338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8675" defTabSz="1049338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58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0130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702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9274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5000"/>
              </a:lnSpc>
              <a:defRPr/>
            </a:pPr>
            <a:r>
              <a:rPr lang="en-US" altLang="en-US" sz="1400" dirty="0"/>
              <a:t>Value creation</a:t>
            </a:r>
          </a:p>
        </p:txBody>
      </p:sp>
      <p:sp>
        <p:nvSpPr>
          <p:cNvPr id="1724422" name="Text Box 6"/>
          <p:cNvSpPr txBox="1">
            <a:spLocks noChangeArrowheads="1"/>
          </p:cNvSpPr>
          <p:nvPr/>
        </p:nvSpPr>
        <p:spPr bwMode="auto">
          <a:xfrm>
            <a:off x="5678489" y="5726114"/>
            <a:ext cx="1106487" cy="464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CC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lIns="104849" tIns="52427" rIns="104849" bIns="52427">
            <a:spAutoFit/>
          </a:bodyPr>
          <a:lstStyle>
            <a:lvl1pPr defTabSz="1049338">
              <a:defRPr sz="2400">
                <a:solidFill>
                  <a:schemeClr val="tx1"/>
                </a:solidFill>
                <a:latin typeface="Arial" charset="0"/>
              </a:defRPr>
            </a:lvl1pPr>
            <a:lvl2pPr marL="523875" defTabSz="1049338">
              <a:defRPr sz="2400">
                <a:solidFill>
                  <a:schemeClr val="tx1"/>
                </a:solidFill>
                <a:latin typeface="Arial" charset="0"/>
              </a:defRPr>
            </a:lvl2pPr>
            <a:lvl3pPr marL="1049338" defTabSz="1049338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3213" defTabSz="1049338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8675" defTabSz="1049338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58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0130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702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9274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20000"/>
              </a:spcBef>
              <a:defRPr/>
            </a:pPr>
            <a:r>
              <a:rPr lang="en-US" altLang="en-US" sz="1400">
                <a:solidFill>
                  <a:srgbClr val="000000"/>
                </a:solidFill>
              </a:rPr>
              <a:t>Value created</a:t>
            </a:r>
          </a:p>
        </p:txBody>
      </p:sp>
      <p:sp>
        <p:nvSpPr>
          <p:cNvPr id="1724423" name="Rectangle 7"/>
          <p:cNvSpPr>
            <a:spLocks noChangeAspect="1" noChangeArrowheads="1"/>
          </p:cNvSpPr>
          <p:nvPr/>
        </p:nvSpPr>
        <p:spPr bwMode="auto">
          <a:xfrm>
            <a:off x="5994401" y="2346326"/>
            <a:ext cx="542925" cy="1438275"/>
          </a:xfrm>
          <a:prstGeom prst="rect">
            <a:avLst/>
          </a:prstGeom>
          <a:solidFill>
            <a:srgbClr val="215283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71842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 anchorCtr="1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defRPr/>
            </a:pPr>
            <a:endParaRPr lang="en-US" altLang="en-US"/>
          </a:p>
        </p:txBody>
      </p:sp>
      <p:sp>
        <p:nvSpPr>
          <p:cNvPr id="1724424" name="Line 8"/>
          <p:cNvSpPr>
            <a:spLocks noChangeShapeType="1"/>
          </p:cNvSpPr>
          <p:nvPr/>
        </p:nvSpPr>
        <p:spPr bwMode="auto">
          <a:xfrm>
            <a:off x="5592763" y="2346326"/>
            <a:ext cx="406400" cy="3175"/>
          </a:xfrm>
          <a:prstGeom prst="line">
            <a:avLst/>
          </a:prstGeom>
          <a:noFill/>
          <a:ln w="19050">
            <a:solidFill>
              <a:srgbClr val="215283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24425" name="Text Box 9"/>
          <p:cNvSpPr txBox="1">
            <a:spLocks noChangeArrowheads="1"/>
          </p:cNvSpPr>
          <p:nvPr/>
        </p:nvSpPr>
        <p:spPr bwMode="auto">
          <a:xfrm>
            <a:off x="4187826" y="1965325"/>
            <a:ext cx="346075" cy="34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CC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lIns="104849" tIns="52427" rIns="104849" bIns="52427">
            <a:spAutoFit/>
          </a:bodyPr>
          <a:lstStyle>
            <a:lvl1pPr defTabSz="1049338">
              <a:spcBef>
                <a:spcPts val="700"/>
              </a:spcBef>
              <a:buClr>
                <a:schemeClr val="accent2"/>
              </a:buClr>
              <a:buSzPct val="60000"/>
              <a:buFont typeface="Wingdings" charset="2"/>
              <a:buChar char=""/>
              <a:defRPr sz="29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1pPr>
            <a:lvl2pPr marL="742950" indent="-285750" defTabSz="1049338">
              <a:spcBef>
                <a:spcPts val="550"/>
              </a:spcBef>
              <a:buClr>
                <a:schemeClr val="accent1"/>
              </a:buClr>
              <a:buSzPct val="70000"/>
              <a:buFont typeface="Wingdings 2" charset="2"/>
              <a:buChar char=""/>
              <a:defRPr sz="26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2pPr>
            <a:lvl3pPr marL="1143000" indent="-228600" defTabSz="1049338">
              <a:spcBef>
                <a:spcPts val="500"/>
              </a:spcBef>
              <a:buClr>
                <a:schemeClr val="accent2"/>
              </a:buClr>
              <a:buSzPct val="75000"/>
              <a:buFont typeface="Wingdings" charset="2"/>
              <a:buChar char=""/>
              <a:defRPr sz="23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3pPr>
            <a:lvl4pPr marL="1600200" indent="-228600" defTabSz="1049338">
              <a:spcBef>
                <a:spcPts val="400"/>
              </a:spcBef>
              <a:buClr>
                <a:srgbClr val="A5AB81"/>
              </a:buClr>
              <a:buSzPct val="7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4pPr>
            <a:lvl5pPr marL="2057400" indent="-228600" defTabSz="1049338">
              <a:spcBef>
                <a:spcPts val="400"/>
              </a:spcBef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5pPr>
            <a:lvl6pPr marL="2514600" indent="-228600" defTabSz="104933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6pPr>
            <a:lvl7pPr marL="2971800" indent="-228600" defTabSz="104933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7pPr>
            <a:lvl8pPr marL="3429000" indent="-228600" defTabSz="104933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8pPr>
            <a:lvl9pPr marL="3886200" indent="-228600" defTabSz="104933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1600">
                <a:solidFill>
                  <a:srgbClr val="000000"/>
                </a:solidFill>
                <a:latin typeface="Arial" charset="0"/>
              </a:rPr>
              <a:t>€</a:t>
            </a:r>
          </a:p>
        </p:txBody>
      </p:sp>
      <p:sp>
        <p:nvSpPr>
          <p:cNvPr id="1724426" name="Text Box 10"/>
          <p:cNvSpPr txBox="1">
            <a:spLocks noChangeArrowheads="1"/>
          </p:cNvSpPr>
          <p:nvPr/>
        </p:nvSpPr>
        <p:spPr bwMode="auto">
          <a:xfrm>
            <a:off x="6907213" y="5811839"/>
            <a:ext cx="793750" cy="278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CC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lIns="104849" tIns="52427" rIns="104849" bIns="52427">
            <a:spAutoFit/>
          </a:bodyPr>
          <a:lstStyle>
            <a:lvl1pPr defTabSz="1049338">
              <a:defRPr sz="2400">
                <a:solidFill>
                  <a:schemeClr val="tx1"/>
                </a:solidFill>
                <a:latin typeface="Arial" charset="0"/>
              </a:defRPr>
            </a:lvl1pPr>
            <a:lvl2pPr marL="523875" defTabSz="1049338">
              <a:defRPr sz="2400">
                <a:solidFill>
                  <a:schemeClr val="tx1"/>
                </a:solidFill>
                <a:latin typeface="Arial" charset="0"/>
              </a:defRPr>
            </a:lvl2pPr>
            <a:lvl3pPr marL="1049338" defTabSz="1049338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3213" defTabSz="1049338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8675" defTabSz="1049338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58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0130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702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9274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altLang="en-US" sz="1400">
                <a:solidFill>
                  <a:srgbClr val="000000"/>
                </a:solidFill>
              </a:rPr>
              <a:t>Costs</a:t>
            </a:r>
          </a:p>
        </p:txBody>
      </p:sp>
      <p:sp>
        <p:nvSpPr>
          <p:cNvPr id="1724427" name="Rectangle 11"/>
          <p:cNvSpPr>
            <a:spLocks noChangeAspect="1" noChangeArrowheads="1"/>
          </p:cNvSpPr>
          <p:nvPr/>
        </p:nvSpPr>
        <p:spPr bwMode="auto">
          <a:xfrm>
            <a:off x="6989764" y="3779839"/>
            <a:ext cx="542925" cy="1735137"/>
          </a:xfrm>
          <a:prstGeom prst="rect">
            <a:avLst/>
          </a:prstGeom>
          <a:solidFill>
            <a:srgbClr val="215283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71842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 anchorCtr="1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defRPr/>
            </a:pPr>
            <a:endParaRPr lang="en-US" altLang="en-US"/>
          </a:p>
        </p:txBody>
      </p:sp>
      <p:sp>
        <p:nvSpPr>
          <p:cNvPr id="1724428" name="AutoShape 12"/>
          <p:cNvSpPr>
            <a:spLocks noChangeArrowheads="1"/>
          </p:cNvSpPr>
          <p:nvPr/>
        </p:nvSpPr>
        <p:spPr bwMode="auto">
          <a:xfrm>
            <a:off x="7131050" y="3876675"/>
            <a:ext cx="261938" cy="450850"/>
          </a:xfrm>
          <a:prstGeom prst="downArrow">
            <a:avLst>
              <a:gd name="adj1" fmla="val 50000"/>
              <a:gd name="adj2" fmla="val 43030"/>
            </a:avLst>
          </a:prstGeom>
          <a:solidFill>
            <a:srgbClr val="FFFFFF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charset="2"/>
              <a:buChar char=""/>
              <a:defRPr sz="29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charset="2"/>
              <a:buChar char=""/>
              <a:defRPr sz="26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charset="2"/>
              <a:buChar char=""/>
              <a:defRPr sz="23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en-US" sz="2400">
              <a:latin typeface="Arial" charset="0"/>
            </a:endParaRPr>
          </a:p>
        </p:txBody>
      </p:sp>
      <p:sp>
        <p:nvSpPr>
          <p:cNvPr id="1724429" name="Text Box 13"/>
          <p:cNvSpPr txBox="1">
            <a:spLocks noChangeArrowheads="1"/>
          </p:cNvSpPr>
          <p:nvPr/>
        </p:nvSpPr>
        <p:spPr bwMode="auto">
          <a:xfrm>
            <a:off x="4648201" y="5726114"/>
            <a:ext cx="1262063" cy="464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CC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lIns="104849" tIns="52427" rIns="104849" bIns="52427">
            <a:spAutoFit/>
          </a:bodyPr>
          <a:lstStyle>
            <a:lvl1pPr defTabSz="1049338">
              <a:defRPr sz="2400">
                <a:solidFill>
                  <a:schemeClr val="tx1"/>
                </a:solidFill>
                <a:latin typeface="Arial" charset="0"/>
              </a:defRPr>
            </a:lvl1pPr>
            <a:lvl2pPr marL="523875" defTabSz="1049338">
              <a:defRPr sz="2400">
                <a:solidFill>
                  <a:schemeClr val="tx1"/>
                </a:solidFill>
                <a:latin typeface="Arial" charset="0"/>
              </a:defRPr>
            </a:lvl2pPr>
            <a:lvl3pPr marL="1049338" defTabSz="1049338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3213" defTabSz="1049338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8675" defTabSz="1049338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58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0130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702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927475" defTabSz="104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20000"/>
              </a:spcBef>
              <a:defRPr/>
            </a:pPr>
            <a:r>
              <a:rPr lang="en-US" altLang="en-US" sz="1400">
                <a:solidFill>
                  <a:srgbClr val="000000"/>
                </a:solidFill>
              </a:rPr>
              <a:t>Perceived use value</a:t>
            </a:r>
          </a:p>
        </p:txBody>
      </p:sp>
      <p:sp>
        <p:nvSpPr>
          <p:cNvPr id="1724430" name="Rectangle 14"/>
          <p:cNvSpPr>
            <a:spLocks noChangeAspect="1" noChangeArrowheads="1"/>
          </p:cNvSpPr>
          <p:nvPr/>
        </p:nvSpPr>
        <p:spPr bwMode="auto">
          <a:xfrm>
            <a:off x="5029200" y="2346326"/>
            <a:ext cx="541338" cy="3173413"/>
          </a:xfrm>
          <a:prstGeom prst="rect">
            <a:avLst/>
          </a:prstGeom>
          <a:solidFill>
            <a:srgbClr val="215283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71842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 anchorCtr="1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defRPr/>
            </a:pPr>
            <a:endParaRPr lang="en-US" altLang="en-US"/>
          </a:p>
        </p:txBody>
      </p:sp>
      <p:sp>
        <p:nvSpPr>
          <p:cNvPr id="1724431" name="AutoShape 15"/>
          <p:cNvSpPr>
            <a:spLocks noChangeArrowheads="1"/>
          </p:cNvSpPr>
          <p:nvPr/>
        </p:nvSpPr>
        <p:spPr bwMode="auto">
          <a:xfrm rot="10800000">
            <a:off x="5160964" y="2425700"/>
            <a:ext cx="261937" cy="450850"/>
          </a:xfrm>
          <a:prstGeom prst="downArrow">
            <a:avLst>
              <a:gd name="adj1" fmla="val 50000"/>
              <a:gd name="adj2" fmla="val 43030"/>
            </a:avLst>
          </a:prstGeom>
          <a:solidFill>
            <a:srgbClr val="FFFFFF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charset="2"/>
              <a:buChar char=""/>
              <a:defRPr sz="29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charset="2"/>
              <a:buChar char=""/>
              <a:defRPr sz="26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charset="2"/>
              <a:buChar char=""/>
              <a:defRPr sz="23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charset="2"/>
              <a:buChar char=""/>
              <a:defRPr sz="2000">
                <a:solidFill>
                  <a:schemeClr val="tx1"/>
                </a:solidFill>
                <a:latin typeface="Tw Cen MT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en-US" sz="2400">
              <a:latin typeface="Arial" charset="0"/>
            </a:endParaRPr>
          </a:p>
        </p:txBody>
      </p:sp>
      <p:sp>
        <p:nvSpPr>
          <p:cNvPr id="1724432" name="Line 16"/>
          <p:cNvSpPr>
            <a:spLocks noChangeShapeType="1"/>
          </p:cNvSpPr>
          <p:nvPr/>
        </p:nvSpPr>
        <p:spPr bwMode="auto">
          <a:xfrm>
            <a:off x="4705351" y="5518150"/>
            <a:ext cx="3330575" cy="0"/>
          </a:xfrm>
          <a:prstGeom prst="line">
            <a:avLst/>
          </a:prstGeom>
          <a:noFill/>
          <a:ln w="19050">
            <a:solidFill>
              <a:srgbClr val="21528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lIns="104849" tIns="52427" rIns="104849" bIns="52427"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1724433" name="Line 17"/>
          <p:cNvSpPr>
            <a:spLocks noChangeShapeType="1"/>
          </p:cNvSpPr>
          <p:nvPr/>
        </p:nvSpPr>
        <p:spPr bwMode="auto">
          <a:xfrm>
            <a:off x="6561138" y="3779839"/>
            <a:ext cx="406400" cy="3175"/>
          </a:xfrm>
          <a:prstGeom prst="line">
            <a:avLst/>
          </a:prstGeom>
          <a:noFill/>
          <a:ln w="19050">
            <a:solidFill>
              <a:srgbClr val="215283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489" name="Rectangle 20"/>
          <p:cNvSpPr>
            <a:spLocks noGrp="1" noChangeArrowheads="1"/>
          </p:cNvSpPr>
          <p:nvPr>
            <p:ph type="title" idx="4294967295"/>
          </p:nvPr>
        </p:nvSpPr>
        <p:spPr>
          <a:xfrm>
            <a:off x="4038600" y="228600"/>
            <a:ext cx="8153400" cy="990600"/>
          </a:xfrm>
        </p:spPr>
        <p:txBody>
          <a:bodyPr/>
          <a:lstStyle/>
          <a:p>
            <a:r>
              <a:rPr lang="en-US" altLang="ja-JP" sz="3200">
                <a:ea typeface="ＭＳ Ｐゴシック" charset="-128"/>
              </a:rPr>
              <a:t>Value is created if the perceived use value exceeds costs</a:t>
            </a:r>
            <a:r>
              <a:rPr lang="de-DE" altLang="ja-JP" sz="3200">
                <a:ea typeface="ＭＳ Ｐゴシック" charset="-128"/>
              </a:rPr>
              <a:t> </a:t>
            </a:r>
            <a:endParaRPr lang="de-DE" altLang="en-US" sz="320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670754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76200"/>
            <a:ext cx="9144000" cy="67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96057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8900"/>
            <a:ext cx="9144000" cy="666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55103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6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"/>
            <a:ext cx="9144000" cy="662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81586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0801"/>
            <a:ext cx="9144000" cy="675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96677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76201"/>
            <a:ext cx="9144000" cy="670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02389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76200"/>
            <a:ext cx="9144000" cy="670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87076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0800"/>
            <a:ext cx="9144000" cy="674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42972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8901"/>
            <a:ext cx="9144000" cy="667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79576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edia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efault Design">
  <a:themeElements>
    <a:clrScheme name="2_Default Design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D1919"/>
      </a:accent1>
      <a:accent2>
        <a:srgbClr val="333399"/>
      </a:accent2>
      <a:accent3>
        <a:srgbClr val="FFFFFF"/>
      </a:accent3>
      <a:accent4>
        <a:srgbClr val="000000"/>
      </a:accent4>
      <a:accent5>
        <a:srgbClr val="E3ABAB"/>
      </a:accent5>
      <a:accent6>
        <a:srgbClr val="2D2D8A"/>
      </a:accent6>
      <a:hlink>
        <a:srgbClr val="009999"/>
      </a:hlink>
      <a:folHlink>
        <a:srgbClr val="99CC00"/>
      </a:folHlink>
    </a:clrScheme>
    <a:fontScheme name="2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3">
        <a:dk1>
          <a:srgbClr val="FFFFFF"/>
        </a:dk1>
        <a:lt1>
          <a:srgbClr val="FFFFFF"/>
        </a:lt1>
        <a:dk2>
          <a:srgbClr val="000000"/>
        </a:dk2>
        <a:lt2>
          <a:srgbClr val="808080"/>
        </a:lt2>
        <a:accent1>
          <a:srgbClr val="AE1616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3ABAB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D1919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3ABAB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15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33339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6">
        <a:dk1>
          <a:srgbClr val="FFFFFF"/>
        </a:dk1>
        <a:lt1>
          <a:srgbClr val="FFFFFF"/>
        </a:lt1>
        <a:dk2>
          <a:srgbClr val="FFFFF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62 mechanical design template">
  <a:themeElements>
    <a:clrScheme name="">
      <a:dk1>
        <a:srgbClr val="FFFFFF"/>
      </a:dk1>
      <a:lt1>
        <a:srgbClr val="FFFFFF"/>
      </a:lt1>
      <a:dk2>
        <a:srgbClr val="000000"/>
      </a:dk2>
      <a:lt2>
        <a:srgbClr val="C0C0C0"/>
      </a:lt2>
      <a:accent1>
        <a:srgbClr val="D83C3C"/>
      </a:accent1>
      <a:accent2>
        <a:srgbClr val="FF3300"/>
      </a:accent2>
      <a:accent3>
        <a:srgbClr val="FFFFFF"/>
      </a:accent3>
      <a:accent4>
        <a:srgbClr val="DADADA"/>
      </a:accent4>
      <a:accent5>
        <a:srgbClr val="E9AFAF"/>
      </a:accent5>
      <a:accent6>
        <a:srgbClr val="E72D00"/>
      </a:accent6>
      <a:hlink>
        <a:srgbClr val="FFD1D1"/>
      </a:hlink>
      <a:folHlink>
        <a:srgbClr val="C0C0C0"/>
      </a:folHlink>
    </a:clrScheme>
    <a:fontScheme name="m62 mechanical desig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62 mechanical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62 mechanical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62 mechanical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62 mechanical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62 mechanical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62 mechanical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62 mechanical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62 mechanical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62 mechanical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62 mechanical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62 mechanical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62 mechanical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62 mechanical design template 13">
        <a:dk1>
          <a:srgbClr val="FFFFFF"/>
        </a:dk1>
        <a:lt1>
          <a:srgbClr val="FFFFFF"/>
        </a:lt1>
        <a:dk2>
          <a:srgbClr val="000000"/>
        </a:dk2>
        <a:lt2>
          <a:srgbClr val="808080"/>
        </a:lt2>
        <a:accent1>
          <a:srgbClr val="AE1616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3ABAB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62 mechanical design template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D1919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3ABAB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62 mechanical design template 15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33339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62 mechanical design template 16">
        <a:dk1>
          <a:srgbClr val="FFFFFF"/>
        </a:dk1>
        <a:lt1>
          <a:srgbClr val="FFFFFF"/>
        </a:lt1>
        <a:dk2>
          <a:srgbClr val="FFFFF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2 mechanical cogs gears industry manufacturing template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AE1616"/>
      </a:accent1>
      <a:accent2>
        <a:srgbClr val="FFE1E1"/>
      </a:accent2>
      <a:accent3>
        <a:srgbClr val="FFFFFF"/>
      </a:accent3>
      <a:accent4>
        <a:srgbClr val="000000"/>
      </a:accent4>
      <a:accent5>
        <a:srgbClr val="D3ABAB"/>
      </a:accent5>
      <a:accent6>
        <a:srgbClr val="E7CCCC"/>
      </a:accent6>
      <a:hlink>
        <a:srgbClr val="969696"/>
      </a:hlink>
      <a:folHlink>
        <a:srgbClr val="FFFFFF"/>
      </a:folHlink>
    </a:clrScheme>
    <a:fontScheme name="12 mechanical cogs gears industry manufacturing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2 mechanical cogs gears industry manufacturing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 mechanical cogs gears industry manufacturing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 mechanical cogs gears industry manufacturing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 mechanical cogs gears industry manufacturing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 mechanical cogs gears industry manufacturing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 mechanical cogs gears industry manufacturing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 mechanical cogs gears industry manufacturing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 mechanical cogs gears industry manufacturing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 mechanical cogs gears industry manufacturing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 mechanical cogs gears industry manufacturing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 mechanical cogs gears industry manufacturing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 mechanical cogs gears industry manufacturing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 mechanical cogs gears industry manufacturing template 13">
        <a:dk1>
          <a:srgbClr val="FFFFFF"/>
        </a:dk1>
        <a:lt1>
          <a:srgbClr val="FFFFFF"/>
        </a:lt1>
        <a:dk2>
          <a:srgbClr val="000000"/>
        </a:dk2>
        <a:lt2>
          <a:srgbClr val="808080"/>
        </a:lt2>
        <a:accent1>
          <a:srgbClr val="AE1616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3ABAB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 mechanical cogs gears industry manufacturing template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D1919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3ABAB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 mechanical cogs gears industry manufacturing template 15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33339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 mechanical cogs gears industry manufacturing template 16">
        <a:dk1>
          <a:srgbClr val="FFFFFF"/>
        </a:dk1>
        <a:lt1>
          <a:srgbClr val="FFFFFF"/>
        </a:lt1>
        <a:dk2>
          <a:srgbClr val="FFFFF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Austin">
    <a:dk1>
      <a:sysClr val="windowText" lastClr="000000"/>
    </a:dk1>
    <a:lt1>
      <a:sysClr val="window" lastClr="FFFFFF"/>
    </a:lt1>
    <a:dk2>
      <a:srgbClr val="3E3D2D"/>
    </a:dk2>
    <a:lt2>
      <a:srgbClr val="CAF278"/>
    </a:lt2>
    <a:accent1>
      <a:srgbClr val="94C600"/>
    </a:accent1>
    <a:accent2>
      <a:srgbClr val="71685A"/>
    </a:accent2>
    <a:accent3>
      <a:srgbClr val="FF6700"/>
    </a:accent3>
    <a:accent4>
      <a:srgbClr val="909465"/>
    </a:accent4>
    <a:accent5>
      <a:srgbClr val="956B43"/>
    </a:accent5>
    <a:accent6>
      <a:srgbClr val="FEA022"/>
    </a:accent6>
    <a:hlink>
      <a:srgbClr val="E68200"/>
    </a:hlink>
    <a:folHlink>
      <a:srgbClr val="FFA94A"/>
    </a:folHlink>
  </a:clrScheme>
</a:themeOverride>
</file>

<file path=ppt/theme/themeOverride2.xml><?xml version="1.0" encoding="utf-8"?>
<a:themeOverride xmlns:a="http://schemas.openxmlformats.org/drawingml/2006/main">
  <a:clrScheme name="12 mechanical cogs gears industry manufacturing template 13">
    <a:dk1>
      <a:srgbClr val="FFFFFF"/>
    </a:dk1>
    <a:lt1>
      <a:srgbClr val="FFFFFF"/>
    </a:lt1>
    <a:dk2>
      <a:srgbClr val="000000"/>
    </a:dk2>
    <a:lt2>
      <a:srgbClr val="808080"/>
    </a:lt2>
    <a:accent1>
      <a:srgbClr val="AE1616"/>
    </a:accent1>
    <a:accent2>
      <a:srgbClr val="333399"/>
    </a:accent2>
    <a:accent3>
      <a:srgbClr val="FFFFFF"/>
    </a:accent3>
    <a:accent4>
      <a:srgbClr val="DADADA"/>
    </a:accent4>
    <a:accent5>
      <a:srgbClr val="D3ABAB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MBA e-Business lecture 5 2016-3</Template>
  <TotalTime>2</TotalTime>
  <Words>87</Words>
  <Application>Microsoft Macintosh PowerPoint</Application>
  <PresentationFormat>Widescreen</PresentationFormat>
  <Paragraphs>16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Calibri</vt:lpstr>
      <vt:lpstr>MS Mincho</vt:lpstr>
      <vt:lpstr>ＭＳ Ｐゴシック</vt:lpstr>
      <vt:lpstr>Arial</vt:lpstr>
      <vt:lpstr>AvantGarde Bk BT</vt:lpstr>
      <vt:lpstr>Tw Cen MT</vt:lpstr>
      <vt:lpstr>Wingdings</vt:lpstr>
      <vt:lpstr>Wingdings 2</vt:lpstr>
      <vt:lpstr>Median</vt:lpstr>
      <vt:lpstr>2_Default Design</vt:lpstr>
      <vt:lpstr>m62 mechanical design template</vt:lpstr>
      <vt:lpstr>12 mechanical cogs gears industry manufacturing template</vt:lpstr>
      <vt:lpstr>PowerPoint Presentation</vt:lpstr>
      <vt:lpstr>Creating and Capturing Value THROUGH E-BUSINESS STRATEGIES</vt:lpstr>
      <vt:lpstr>Creating and capturing value through e-business strategies: the value-process framework (VPF) </vt:lpstr>
      <vt:lpstr>Value is created if the perceived use value exceeds costs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15.0028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Thomas</dc:creator>
  <cp:lastModifiedBy>Christopher Thomas</cp:lastModifiedBy>
  <cp:revision>1</cp:revision>
  <dcterms:created xsi:type="dcterms:W3CDTF">2016-11-29T19:24:15Z</dcterms:created>
  <dcterms:modified xsi:type="dcterms:W3CDTF">2016-11-29T19:27:06Z</dcterms:modified>
</cp:coreProperties>
</file>