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4"/>
  </p:notesMasterIdLst>
  <p:handoutMasterIdLst>
    <p:handoutMasterId r:id="rId35"/>
  </p:handoutMasterIdLst>
  <p:sldIdLst>
    <p:sldId id="256" r:id="rId4"/>
    <p:sldId id="258" r:id="rId5"/>
    <p:sldId id="312" r:id="rId6"/>
    <p:sldId id="304" r:id="rId7"/>
    <p:sldId id="287" r:id="rId8"/>
    <p:sldId id="298" r:id="rId9"/>
    <p:sldId id="299" r:id="rId10"/>
    <p:sldId id="288" r:id="rId11"/>
    <p:sldId id="286" r:id="rId12"/>
    <p:sldId id="290" r:id="rId13"/>
    <p:sldId id="293" r:id="rId14"/>
    <p:sldId id="291" r:id="rId15"/>
    <p:sldId id="292" r:id="rId16"/>
    <p:sldId id="294" r:id="rId17"/>
    <p:sldId id="295" r:id="rId18"/>
    <p:sldId id="297" r:id="rId19"/>
    <p:sldId id="300" r:id="rId20"/>
    <p:sldId id="301" r:id="rId21"/>
    <p:sldId id="303" r:id="rId22"/>
    <p:sldId id="306" r:id="rId23"/>
    <p:sldId id="307" r:id="rId24"/>
    <p:sldId id="305" r:id="rId25"/>
    <p:sldId id="308" r:id="rId26"/>
    <p:sldId id="309" r:id="rId27"/>
    <p:sldId id="311" r:id="rId28"/>
    <p:sldId id="313" r:id="rId29"/>
    <p:sldId id="314" r:id="rId30"/>
    <p:sldId id="315" r:id="rId31"/>
    <p:sldId id="316" r:id="rId32"/>
    <p:sldId id="285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704" autoAdjust="0"/>
  </p:normalViewPr>
  <p:slideViewPr>
    <p:cSldViewPr>
      <p:cViewPr varScale="1">
        <p:scale>
          <a:sx n="80" d="100"/>
          <a:sy n="80" d="100"/>
        </p:scale>
        <p:origin x="25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563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524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Vector3 offset = game object A </a:t>
            </a:r>
            <a:r>
              <a:rPr lang="en-GB" dirty="0" err="1" smtClean="0"/>
              <a:t>transform.position</a:t>
            </a:r>
            <a:r>
              <a:rPr lang="en-GB" dirty="0" smtClean="0"/>
              <a:t> – game object B </a:t>
            </a:r>
            <a:r>
              <a:rPr lang="en-GB" dirty="0" err="1" smtClean="0"/>
              <a:t>transform.position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708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Hint: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AI position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AI character is the game object this script is attached</a:t>
            </a:r>
            <a:r>
              <a:rPr lang="en-GB" baseline="0" dirty="0" smtClean="0"/>
              <a:t> to.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You can get the transform of the game object the script is attached to by using the transform property. Remember that a transform is made up of position, rotation, and scale – see your inspector window.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To get the position of the AI character, simply use transform….. 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Target position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target is the Player character and you have a variable at the top called “target” that store’s the target’s (Player) transform.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Again, to get the position of the player, simply use target….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27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Hint: See last two slides of lecture 8a (slides 17 and 18)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0256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226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Hints: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 smtClean="0"/>
              <a:t>visitedWaypoints</a:t>
            </a:r>
            <a:r>
              <a:rPr lang="en-GB" dirty="0" smtClean="0"/>
              <a:t> is a list variable</a:t>
            </a:r>
            <a:r>
              <a:rPr lang="en-GB" baseline="0" dirty="0" smtClean="0"/>
              <a:t> declared in the class.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It is used to keep track of the waypoints visited by the AI, so it does not keep visiting the same waypoint.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To get the number of items in a list, use the Count property.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Once all waypoints have been visited, the list is emptied, leaving just the current (last) waypoint visited.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This allows the AI to revisit the waypoints again.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9112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569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Vector3-sqrMagnitude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unity3d.com/ScriptReference/Vector3-magnitude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AI Character &amp; Waypoint Controller Scripts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8b: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24-Feb-2020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AI Character Script</a:t>
            </a:r>
          </a:p>
          <a:p>
            <a:r>
              <a:rPr lang="en-GB" dirty="0" smtClean="0"/>
              <a:t>Waypoint Controller Script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 Character Script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57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Challenge 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8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 Target Within Range Method</a:t>
            </a:r>
            <a:br>
              <a:rPr lang="en-GB" dirty="0" smtClean="0"/>
            </a:b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 err="1">
                <a:solidFill>
                  <a:srgbClr val="000000"/>
                </a:solidFill>
                <a:latin typeface="Consolas" panose="020B0609020204030204" pitchFamily="49" charset="0"/>
              </a:rPr>
              <a:t>IsTargetWithinRange</a:t>
            </a:r>
            <a:r>
              <a:rPr lang="en-GB" sz="3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Checks to see if AI character is within chasing range – close enough to chase player.</a:t>
            </a:r>
          </a:p>
          <a:p>
            <a:r>
              <a:rPr lang="en-GB" dirty="0" smtClean="0"/>
              <a:t>How do you work out the distance between two points?</a:t>
            </a:r>
          </a:p>
          <a:p>
            <a:pPr lvl="1"/>
            <a:r>
              <a:rPr lang="en-GB" dirty="0" smtClean="0"/>
              <a:t>Think Maths!!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1835696" y="5517232"/>
            <a:ext cx="432048" cy="4287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5364088" y="4725144"/>
            <a:ext cx="432048" cy="42877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74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 Target Within Range Method</a:t>
            </a:r>
            <a:br>
              <a:rPr lang="en-GB" dirty="0" smtClean="0"/>
            </a:b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 err="1">
                <a:solidFill>
                  <a:srgbClr val="000000"/>
                </a:solidFill>
                <a:latin typeface="Consolas" panose="020B0609020204030204" pitchFamily="49" charset="0"/>
              </a:rPr>
              <a:t>IsTargetWithinRange</a:t>
            </a:r>
            <a:r>
              <a:rPr lang="en-GB" sz="3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Checks to see if AI character is within chasing range – close enough to chase player.</a:t>
            </a:r>
          </a:p>
          <a:p>
            <a:r>
              <a:rPr lang="en-GB" dirty="0" smtClean="0"/>
              <a:t>How do you work out the distance between two points?</a:t>
            </a:r>
          </a:p>
          <a:p>
            <a:pPr lvl="1"/>
            <a:r>
              <a:rPr lang="en-GB" b="1" dirty="0" smtClean="0"/>
              <a:t>Answer</a:t>
            </a:r>
            <a:r>
              <a:rPr lang="en-GB" dirty="0" smtClean="0"/>
              <a:t>: Pythagoras Theorem: AB = √(x</a:t>
            </a:r>
            <a:r>
              <a:rPr lang="en-GB" baseline="30000" dirty="0" smtClean="0"/>
              <a:t>2</a:t>
            </a:r>
            <a:r>
              <a:rPr lang="en-GB" dirty="0" smtClean="0"/>
              <a:t> + y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But note square root (√) is computationally more expensive than squares (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  <a:endParaRPr lang="en-GB" dirty="0"/>
          </a:p>
        </p:txBody>
      </p:sp>
      <p:grpSp>
        <p:nvGrpSpPr>
          <p:cNvPr id="18" name="Group 17"/>
          <p:cNvGrpSpPr/>
          <p:nvPr/>
        </p:nvGrpSpPr>
        <p:grpSpPr>
          <a:xfrm>
            <a:off x="1835696" y="4725144"/>
            <a:ext cx="4181274" cy="1370856"/>
            <a:chOff x="1835696" y="4725144"/>
            <a:chExt cx="4181274" cy="1370856"/>
          </a:xfrm>
        </p:grpSpPr>
        <p:grpSp>
          <p:nvGrpSpPr>
            <p:cNvPr id="16" name="Group 15"/>
            <p:cNvGrpSpPr/>
            <p:nvPr/>
          </p:nvGrpSpPr>
          <p:grpSpPr>
            <a:xfrm>
              <a:off x="1835696" y="4725144"/>
              <a:ext cx="4181274" cy="1370856"/>
              <a:chOff x="1835696" y="4725144"/>
              <a:chExt cx="4181274" cy="1370856"/>
            </a:xfrm>
          </p:grpSpPr>
          <p:sp>
            <p:nvSpPr>
              <p:cNvPr id="4" name="Oval 3"/>
              <p:cNvSpPr/>
              <p:nvPr/>
            </p:nvSpPr>
            <p:spPr>
              <a:xfrm>
                <a:off x="1835696" y="5517232"/>
                <a:ext cx="432048" cy="4287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A</a:t>
                </a:r>
                <a:endParaRPr lang="en-GB" dirty="0"/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5364088" y="4725144"/>
                <a:ext cx="432048" cy="428776"/>
              </a:xfrm>
              <a:prstGeom prst="ellipse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B</a:t>
                </a:r>
                <a:endParaRPr lang="en-GB" dirty="0"/>
              </a:p>
            </p:txBody>
          </p:sp>
          <p:cxnSp>
            <p:nvCxnSpPr>
              <p:cNvPr id="7" name="Straight Connector 6"/>
              <p:cNvCxnSpPr>
                <a:stCxn id="4" idx="6"/>
              </p:cNvCxnSpPr>
              <p:nvPr/>
            </p:nvCxnSpPr>
            <p:spPr>
              <a:xfrm>
                <a:off x="2267744" y="5731620"/>
                <a:ext cx="3312368" cy="1636"/>
              </a:xfrm>
              <a:prstGeom prst="line">
                <a:avLst/>
              </a:prstGeom>
              <a:ln w="9525" cap="flat" cmpd="sng" algn="ctr">
                <a:solidFill>
                  <a:schemeClr val="accent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>
                <a:stCxn id="5" idx="4"/>
              </p:cNvCxnSpPr>
              <p:nvPr/>
            </p:nvCxnSpPr>
            <p:spPr>
              <a:xfrm>
                <a:off x="5580112" y="5153920"/>
                <a:ext cx="0" cy="579336"/>
              </a:xfrm>
              <a:prstGeom prst="line">
                <a:avLst/>
              </a:prstGeom>
              <a:ln w="9525" cap="flat" cmpd="sng" algn="ctr">
                <a:solidFill>
                  <a:schemeClr val="accent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>
                <a:stCxn id="4" idx="6"/>
                <a:endCxn id="5" idx="4"/>
              </p:cNvCxnSpPr>
              <p:nvPr/>
            </p:nvCxnSpPr>
            <p:spPr>
              <a:xfrm flipV="1">
                <a:off x="2267744" y="5153920"/>
                <a:ext cx="3312368" cy="577700"/>
              </a:xfrm>
              <a:prstGeom prst="line">
                <a:avLst/>
              </a:prstGeom>
              <a:ln w="9525" cap="flat" cmpd="sng" algn="ctr">
                <a:solidFill>
                  <a:schemeClr val="accent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sp>
            <p:nvSpPr>
              <p:cNvPr id="12" name="TextBox 11"/>
              <p:cNvSpPr txBox="1"/>
              <p:nvPr/>
            </p:nvSpPr>
            <p:spPr>
              <a:xfrm>
                <a:off x="3775490" y="5726668"/>
                <a:ext cx="2968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x</a:t>
                </a:r>
                <a:endParaRPr lang="en-GB" dirty="0"/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5715284" y="5284992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y</a:t>
                </a:r>
                <a:endParaRPr lang="en-GB" dirty="0"/>
              </a:p>
            </p:txBody>
          </p:sp>
        </p:grpSp>
        <p:sp>
          <p:nvSpPr>
            <p:cNvPr id="17" name="TextBox 16"/>
            <p:cNvSpPr txBox="1"/>
            <p:nvPr/>
          </p:nvSpPr>
          <p:spPr>
            <a:xfrm rot="20992258">
              <a:off x="2699792" y="5139174"/>
              <a:ext cx="16049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lvl="1"/>
              <a:r>
                <a:rPr lang="en-GB" dirty="0"/>
                <a:t>√(x</a:t>
              </a:r>
              <a:r>
                <a:rPr lang="en-GB" baseline="30000" dirty="0"/>
                <a:t>2</a:t>
              </a:r>
              <a:r>
                <a:rPr lang="en-GB" dirty="0"/>
                <a:t> + y</a:t>
              </a:r>
              <a:r>
                <a:rPr lang="en-GB" baseline="30000" dirty="0"/>
                <a:t>2</a:t>
              </a:r>
              <a:r>
                <a:rPr lang="en-GB" dirty="0"/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1125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Is Target Within Range Method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IsTargetWithinRange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495800"/>
          </a:xfrm>
        </p:spPr>
        <p:txBody>
          <a:bodyPr/>
          <a:lstStyle/>
          <a:p>
            <a:r>
              <a:rPr lang="en-GB" dirty="0" smtClean="0"/>
              <a:t>If you only need to check if A is close to B, use Vector3.</a:t>
            </a:r>
            <a:r>
              <a:rPr lang="en-GB" dirty="0" smtClean="0">
                <a:hlinkClick r:id="rId3"/>
              </a:rPr>
              <a:t>sqrMagnitude</a:t>
            </a:r>
            <a:r>
              <a:rPr lang="en-GB" dirty="0" smtClean="0"/>
              <a:t> instead of </a:t>
            </a:r>
            <a:r>
              <a:rPr lang="en-GB" dirty="0" smtClean="0">
                <a:hlinkClick r:id="rId4"/>
              </a:rPr>
              <a:t>.magnitude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Calculate Position Offset: Position A – Position B</a:t>
            </a:r>
          </a:p>
          <a:p>
            <a:pPr lvl="1"/>
            <a:r>
              <a:rPr lang="en-GB" dirty="0" smtClean="0"/>
              <a:t>Check:</a:t>
            </a:r>
          </a:p>
          <a:p>
            <a:pPr lvl="2"/>
            <a:r>
              <a:rPr lang="en-GB" dirty="0" smtClean="0"/>
              <a:t>Position Offset (A – B).</a:t>
            </a:r>
            <a:r>
              <a:rPr lang="en-GB" dirty="0" err="1" smtClean="0"/>
              <a:t>sqrMagnitude</a:t>
            </a:r>
            <a:r>
              <a:rPr lang="en-GB" dirty="0" smtClean="0"/>
              <a:t> &lt;= Chase Range</a:t>
            </a:r>
            <a:r>
              <a:rPr lang="en-GB" baseline="30000" dirty="0" smtClean="0"/>
              <a:t>2</a:t>
            </a:r>
          </a:p>
          <a:p>
            <a:pPr lvl="2"/>
            <a:r>
              <a:rPr lang="en-GB" dirty="0" smtClean="0"/>
              <a:t>It is computationally faster!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627792" y="4281450"/>
            <a:ext cx="5254619" cy="2030574"/>
            <a:chOff x="1627792" y="4569482"/>
            <a:chExt cx="5254619" cy="2030574"/>
          </a:xfrm>
        </p:grpSpPr>
        <p:grpSp>
          <p:nvGrpSpPr>
            <p:cNvPr id="4" name="Group 3"/>
            <p:cNvGrpSpPr/>
            <p:nvPr/>
          </p:nvGrpSpPr>
          <p:grpSpPr>
            <a:xfrm>
              <a:off x="1627792" y="5229200"/>
              <a:ext cx="4389178" cy="1370856"/>
              <a:chOff x="1627792" y="4725144"/>
              <a:chExt cx="4389178" cy="1370856"/>
            </a:xfrm>
          </p:grpSpPr>
          <p:grpSp>
            <p:nvGrpSpPr>
              <p:cNvPr id="5" name="Group 4"/>
              <p:cNvGrpSpPr/>
              <p:nvPr/>
            </p:nvGrpSpPr>
            <p:grpSpPr>
              <a:xfrm>
                <a:off x="1835696" y="4725144"/>
                <a:ext cx="4181274" cy="1370856"/>
                <a:chOff x="1835696" y="4725144"/>
                <a:chExt cx="4181274" cy="1370856"/>
              </a:xfrm>
            </p:grpSpPr>
            <p:sp>
              <p:nvSpPr>
                <p:cNvPr id="7" name="Oval 6"/>
                <p:cNvSpPr/>
                <p:nvPr/>
              </p:nvSpPr>
              <p:spPr>
                <a:xfrm>
                  <a:off x="1835696" y="5517232"/>
                  <a:ext cx="432048" cy="428776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dirty="0" smtClean="0"/>
                    <a:t>A</a:t>
                  </a:r>
                  <a:endParaRPr lang="en-GB" dirty="0"/>
                </a:p>
              </p:txBody>
            </p:sp>
            <p:sp>
              <p:nvSpPr>
                <p:cNvPr id="8" name="Oval 7"/>
                <p:cNvSpPr/>
                <p:nvPr/>
              </p:nvSpPr>
              <p:spPr>
                <a:xfrm>
                  <a:off x="5364088" y="4725144"/>
                  <a:ext cx="432048" cy="428776"/>
                </a:xfrm>
                <a:prstGeom prst="ellipse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dirty="0" smtClean="0"/>
                    <a:t>B</a:t>
                  </a:r>
                  <a:endParaRPr lang="en-GB" dirty="0"/>
                </a:p>
              </p:txBody>
            </p:sp>
            <p:cxnSp>
              <p:nvCxnSpPr>
                <p:cNvPr id="9" name="Straight Connector 8"/>
                <p:cNvCxnSpPr>
                  <a:stCxn id="7" idx="6"/>
                </p:cNvCxnSpPr>
                <p:nvPr/>
              </p:nvCxnSpPr>
              <p:spPr>
                <a:xfrm>
                  <a:off x="2267744" y="5731620"/>
                  <a:ext cx="3312368" cy="1636"/>
                </a:xfrm>
                <a:prstGeom prst="line">
                  <a:avLst/>
                </a:prstGeom>
                <a:ln w="9525" cap="flat" cmpd="sng" algn="ctr">
                  <a:solidFill>
                    <a:schemeClr val="accent1"/>
                  </a:solidFill>
                  <a:prstDash val="dash"/>
                  <a:round/>
                  <a:headEnd type="none" w="med" len="med"/>
                  <a:tailEnd type="none" w="med" len="med"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Straight Connector 9"/>
                <p:cNvCxnSpPr>
                  <a:stCxn id="8" idx="4"/>
                </p:cNvCxnSpPr>
                <p:nvPr/>
              </p:nvCxnSpPr>
              <p:spPr>
                <a:xfrm>
                  <a:off x="5580112" y="5153920"/>
                  <a:ext cx="0" cy="579336"/>
                </a:xfrm>
                <a:prstGeom prst="line">
                  <a:avLst/>
                </a:prstGeom>
                <a:ln w="9525" cap="flat" cmpd="sng" algn="ctr">
                  <a:solidFill>
                    <a:schemeClr val="accent1"/>
                  </a:solidFill>
                  <a:prstDash val="dash"/>
                  <a:round/>
                  <a:headEnd type="none" w="med" len="med"/>
                  <a:tailEnd type="none" w="med" len="med"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Straight Connector 10"/>
                <p:cNvCxnSpPr>
                  <a:stCxn id="7" idx="6"/>
                  <a:endCxn id="8" idx="4"/>
                </p:cNvCxnSpPr>
                <p:nvPr/>
              </p:nvCxnSpPr>
              <p:spPr>
                <a:xfrm flipV="1">
                  <a:off x="2267744" y="5153920"/>
                  <a:ext cx="3312368" cy="577700"/>
                </a:xfrm>
                <a:prstGeom prst="line">
                  <a:avLst/>
                </a:prstGeom>
                <a:ln w="9525" cap="flat" cmpd="sng" algn="ctr">
                  <a:solidFill>
                    <a:schemeClr val="accent1"/>
                  </a:solidFill>
                  <a:prstDash val="dash"/>
                  <a:round/>
                  <a:headEnd type="none" w="med" len="med"/>
                  <a:tailEnd type="none" w="med" len="med"/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/>
                </a:fontRef>
              </p:style>
            </p:cxnSp>
            <p:sp>
              <p:nvSpPr>
                <p:cNvPr id="12" name="TextBox 11"/>
                <p:cNvSpPr txBox="1"/>
                <p:nvPr/>
              </p:nvSpPr>
              <p:spPr>
                <a:xfrm>
                  <a:off x="3775490" y="5726668"/>
                  <a:ext cx="29687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dirty="0" smtClean="0"/>
                    <a:t>x</a:t>
                  </a:r>
                  <a:endParaRPr lang="en-GB" dirty="0"/>
                </a:p>
              </p:txBody>
            </p:sp>
            <p:sp>
              <p:nvSpPr>
                <p:cNvPr id="13" name="TextBox 12"/>
                <p:cNvSpPr txBox="1"/>
                <p:nvPr/>
              </p:nvSpPr>
              <p:spPr>
                <a:xfrm>
                  <a:off x="5715284" y="5284992"/>
                  <a:ext cx="30168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dirty="0" smtClean="0"/>
                    <a:t>y</a:t>
                  </a:r>
                  <a:endParaRPr lang="en-GB" dirty="0"/>
                </a:p>
              </p:txBody>
            </p:sp>
          </p:grpSp>
          <p:sp>
            <p:nvSpPr>
              <p:cNvPr id="6" name="TextBox 5"/>
              <p:cNvSpPr txBox="1"/>
              <p:nvPr/>
            </p:nvSpPr>
            <p:spPr>
              <a:xfrm rot="20992258">
                <a:off x="1627792" y="5132299"/>
                <a:ext cx="39114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1"/>
                <a:r>
                  <a:rPr lang="en-GB" dirty="0" smtClean="0"/>
                  <a:t>(A – B)</a:t>
                </a:r>
                <a:r>
                  <a:rPr lang="en-GB" b="1" dirty="0" smtClean="0"/>
                  <a:t>.</a:t>
                </a:r>
                <a:r>
                  <a:rPr lang="en-GB" b="1" dirty="0" err="1" smtClean="0"/>
                  <a:t>sqrMagnitude</a:t>
                </a:r>
                <a:r>
                  <a:rPr lang="en-GB" dirty="0" smtClean="0"/>
                  <a:t> &lt;= Range</a:t>
                </a:r>
                <a:r>
                  <a:rPr lang="en-GB" baseline="30000" dirty="0" smtClean="0"/>
                  <a:t>2</a:t>
                </a:r>
                <a:endParaRPr lang="en-GB" baseline="30000" dirty="0"/>
              </a:p>
            </p:txBody>
          </p:sp>
        </p:grpSp>
        <p:cxnSp>
          <p:nvCxnSpPr>
            <p:cNvPr id="15" name="Straight Connector 14"/>
            <p:cNvCxnSpPr/>
            <p:nvPr/>
          </p:nvCxnSpPr>
          <p:spPr>
            <a:xfrm>
              <a:off x="2051720" y="4569482"/>
              <a:ext cx="0" cy="203057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6876256" y="4569482"/>
              <a:ext cx="0" cy="195586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V="1">
              <a:off x="2051720" y="4569482"/>
              <a:ext cx="4830691" cy="1163774"/>
            </a:xfrm>
            <a:prstGeom prst="line">
              <a:avLst/>
            </a:prstGeom>
            <a:ln w="9525" cap="flat" cmpd="sng" algn="ctr">
              <a:solidFill>
                <a:schemeClr val="accent2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 rot="20787290">
              <a:off x="2981186" y="4940385"/>
              <a:ext cx="19109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Chase Range = 50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230372" y="5039134"/>
            <a:ext cx="1624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Player (target)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7164288" y="4854468"/>
            <a:ext cx="187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Game Object (AI)</a:t>
            </a:r>
            <a:endParaRPr lang="en-GB" dirty="0"/>
          </a:p>
        </p:txBody>
      </p:sp>
      <p:cxnSp>
        <p:nvCxnSpPr>
          <p:cNvPr id="24" name="Straight Arrow Connector 23"/>
          <p:cNvCxnSpPr>
            <a:stCxn id="20" idx="2"/>
            <a:endCxn id="6" idx="1"/>
          </p:cNvCxnSpPr>
          <p:nvPr/>
        </p:nvCxnSpPr>
        <p:spPr>
          <a:xfrm>
            <a:off x="1042774" y="5408466"/>
            <a:ext cx="615500" cy="4684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22" idx="2"/>
            <a:endCxn id="8" idx="6"/>
          </p:cNvCxnSpPr>
          <p:nvPr/>
        </p:nvCxnSpPr>
        <p:spPr>
          <a:xfrm flipH="1" flipV="1">
            <a:off x="5796136" y="5155556"/>
            <a:ext cx="2303665" cy="682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512296" y="6253607"/>
            <a:ext cx="8036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Vector3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positionOffset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target.position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-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transform.position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if 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positionOffset.sqrMagnitude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…) { …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7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Is Target Within Range Method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IsTargetWithinRange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Use squared distances to compare range as square root is computationally expensive.</a:t>
            </a:r>
            <a:endParaRPr lang="en-GB" dirty="0"/>
          </a:p>
        </p:txBody>
      </p:sp>
      <p:sp>
        <p:nvSpPr>
          <p:cNvPr id="4" name="Flowchart: Terminator 3"/>
          <p:cNvSpPr/>
          <p:nvPr/>
        </p:nvSpPr>
        <p:spPr>
          <a:xfrm>
            <a:off x="3258310" y="2492896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Flowchart: Decision 4"/>
          <p:cNvSpPr/>
          <p:nvPr/>
        </p:nvSpPr>
        <p:spPr>
          <a:xfrm>
            <a:off x="2934274" y="3176972"/>
            <a:ext cx="2592288" cy="79208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Target = null?</a:t>
            </a:r>
            <a:endParaRPr lang="en-GB" dirty="0"/>
          </a:p>
        </p:txBody>
      </p:sp>
      <p:sp>
        <p:nvSpPr>
          <p:cNvPr id="7" name="Flowchart: Process 6"/>
          <p:cNvSpPr/>
          <p:nvPr/>
        </p:nvSpPr>
        <p:spPr>
          <a:xfrm>
            <a:off x="2574234" y="4258001"/>
            <a:ext cx="331236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Calculate position offset</a:t>
            </a:r>
          </a:p>
          <a:p>
            <a:pPr algn="ctr"/>
            <a:r>
              <a:rPr lang="en-GB" dirty="0" smtClean="0"/>
              <a:t>Target position – AI position</a:t>
            </a:r>
            <a:endParaRPr lang="en-GB" dirty="0"/>
          </a:p>
        </p:txBody>
      </p:sp>
      <p:sp>
        <p:nvSpPr>
          <p:cNvPr id="9" name="Flowchart: Decision 8"/>
          <p:cNvSpPr/>
          <p:nvPr/>
        </p:nvSpPr>
        <p:spPr>
          <a:xfrm>
            <a:off x="2699792" y="5050089"/>
            <a:ext cx="3067610" cy="108091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Offset </a:t>
            </a:r>
            <a:r>
              <a:rPr lang="en-GB" sz="1600" dirty="0" err="1" smtClean="0"/>
              <a:t>sqrMagnitude</a:t>
            </a:r>
            <a:r>
              <a:rPr lang="en-GB" sz="1600" dirty="0" smtClean="0"/>
              <a:t> &lt;= Chase Range</a:t>
            </a:r>
            <a:r>
              <a:rPr lang="en-GB" sz="1600" baseline="30000" dirty="0" smtClean="0"/>
              <a:t>2</a:t>
            </a:r>
            <a:endParaRPr lang="en-GB" sz="1600" baseline="30000" dirty="0"/>
          </a:p>
        </p:txBody>
      </p:sp>
      <p:cxnSp>
        <p:nvCxnSpPr>
          <p:cNvPr id="11" name="Straight Arrow Connector 10"/>
          <p:cNvCxnSpPr>
            <a:stCxn id="4" idx="2"/>
            <a:endCxn id="5" idx="0"/>
          </p:cNvCxnSpPr>
          <p:nvPr/>
        </p:nvCxnSpPr>
        <p:spPr>
          <a:xfrm>
            <a:off x="4230418" y="2924944"/>
            <a:ext cx="0" cy="2520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2"/>
            <a:endCxn id="7" idx="0"/>
          </p:cNvCxnSpPr>
          <p:nvPr/>
        </p:nvCxnSpPr>
        <p:spPr>
          <a:xfrm>
            <a:off x="4230418" y="3969060"/>
            <a:ext cx="0" cy="288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7" idx="2"/>
            <a:endCxn id="9" idx="0"/>
          </p:cNvCxnSpPr>
          <p:nvPr/>
        </p:nvCxnSpPr>
        <p:spPr>
          <a:xfrm>
            <a:off x="4230418" y="4834065"/>
            <a:ext cx="3179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120210" y="5308148"/>
            <a:ext cx="1934017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Close Enough</a:t>
            </a:r>
          </a:p>
          <a:p>
            <a:pPr algn="ctr"/>
            <a:r>
              <a:rPr lang="en-GB" dirty="0" smtClean="0"/>
              <a:t>return </a:t>
            </a:r>
            <a:r>
              <a:rPr lang="en-GB" dirty="0" smtClean="0">
                <a:solidFill>
                  <a:srgbClr val="FF0000"/>
                </a:solidFill>
              </a:rPr>
              <a:t>???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7" name="Flowchart: Process 16"/>
          <p:cNvSpPr/>
          <p:nvPr/>
        </p:nvSpPr>
        <p:spPr>
          <a:xfrm>
            <a:off x="6372200" y="5308148"/>
            <a:ext cx="1934017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Still too far</a:t>
            </a:r>
          </a:p>
          <a:p>
            <a:pPr algn="ctr"/>
            <a:r>
              <a:rPr lang="en-GB" dirty="0" smtClean="0"/>
              <a:t>return </a:t>
            </a:r>
            <a:r>
              <a:rPr lang="en-GB" dirty="0" smtClean="0">
                <a:solidFill>
                  <a:srgbClr val="FF0000"/>
                </a:solidFill>
              </a:rPr>
              <a:t>???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8" name="Flowchart: Terminator 17"/>
          <p:cNvSpPr/>
          <p:nvPr/>
        </p:nvSpPr>
        <p:spPr>
          <a:xfrm>
            <a:off x="3258092" y="6348028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  <a:endParaRPr lang="en-GB" dirty="0"/>
          </a:p>
        </p:txBody>
      </p:sp>
      <p:cxnSp>
        <p:nvCxnSpPr>
          <p:cNvPr id="20" name="Straight Arrow Connector 19"/>
          <p:cNvCxnSpPr>
            <a:stCxn id="9" idx="1"/>
            <a:endCxn id="16" idx="3"/>
          </p:cNvCxnSpPr>
          <p:nvPr/>
        </p:nvCxnSpPr>
        <p:spPr>
          <a:xfrm flipH="1">
            <a:off x="2054227" y="5590548"/>
            <a:ext cx="645565" cy="5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9" idx="3"/>
            <a:endCxn id="17" idx="1"/>
          </p:cNvCxnSpPr>
          <p:nvPr/>
        </p:nvCxnSpPr>
        <p:spPr>
          <a:xfrm>
            <a:off x="5767402" y="5590548"/>
            <a:ext cx="604798" cy="5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6" idx="2"/>
            <a:endCxn id="18" idx="1"/>
          </p:cNvCxnSpPr>
          <p:nvPr/>
        </p:nvCxnSpPr>
        <p:spPr>
          <a:xfrm rot="16200000" flipH="1">
            <a:off x="1832735" y="5138695"/>
            <a:ext cx="679840" cy="2170873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Elbow Connector 30"/>
          <p:cNvCxnSpPr>
            <a:stCxn id="17" idx="2"/>
            <a:endCxn id="18" idx="3"/>
          </p:cNvCxnSpPr>
          <p:nvPr/>
        </p:nvCxnSpPr>
        <p:spPr>
          <a:xfrm rot="5400000">
            <a:off x="5930839" y="5155682"/>
            <a:ext cx="679840" cy="2136901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832140" y="5291916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</a:t>
            </a:r>
            <a:endParaRPr lang="en-GB" b="1" dirty="0"/>
          </a:p>
        </p:txBody>
      </p:sp>
      <p:sp>
        <p:nvSpPr>
          <p:cNvPr id="35" name="TextBox 34"/>
          <p:cNvSpPr txBox="1"/>
          <p:nvPr/>
        </p:nvSpPr>
        <p:spPr>
          <a:xfrm>
            <a:off x="2195736" y="5291916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Yes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372200" y="3789040"/>
            <a:ext cx="248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Hint: see previous slide</a:t>
            </a:r>
            <a:endParaRPr lang="en-GB" dirty="0"/>
          </a:p>
        </p:txBody>
      </p:sp>
      <p:cxnSp>
        <p:nvCxnSpPr>
          <p:cNvPr id="10" name="Straight Arrow Connector 9"/>
          <p:cNvCxnSpPr>
            <a:stCxn id="6" idx="2"/>
            <a:endCxn id="7" idx="3"/>
          </p:cNvCxnSpPr>
          <p:nvPr/>
        </p:nvCxnSpPr>
        <p:spPr>
          <a:xfrm flipH="1">
            <a:off x="5886602" y="4158372"/>
            <a:ext cx="1726066" cy="3876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642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Has Reached Destination Method</a:t>
            </a:r>
            <a:br>
              <a:rPr lang="en-GB" dirty="0" smtClean="0"/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HasReachedDestination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stoppingDistance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 … }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 smtClean="0"/>
              <a:t>Checks to see if the AI character has reached its current target (player or waypoint) destination.</a:t>
            </a:r>
          </a:p>
          <a:p>
            <a:r>
              <a:rPr lang="en-GB" dirty="0" smtClean="0"/>
              <a:t>That is distance to target destination is … to the </a:t>
            </a:r>
            <a:r>
              <a:rPr lang="en-GB" b="1" i="1" dirty="0" smtClean="0"/>
              <a:t>stopping distance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Parameters:</a:t>
            </a:r>
          </a:p>
          <a:p>
            <a:pPr lvl="1"/>
            <a:r>
              <a:rPr lang="en-GB" b="1" dirty="0" smtClean="0"/>
              <a:t>Stopping distance</a:t>
            </a:r>
            <a:r>
              <a:rPr lang="en-GB" dirty="0" smtClean="0"/>
              <a:t>: the distance from the target (player or waypoint) within which to stop.</a:t>
            </a:r>
          </a:p>
          <a:p>
            <a:pPr lvl="2"/>
            <a:r>
              <a:rPr lang="en-GB" dirty="0" smtClean="0"/>
              <a:t>That is, how close to get to the target before stopping.</a:t>
            </a:r>
          </a:p>
          <a:p>
            <a:pPr lvl="2"/>
            <a:r>
              <a:rPr lang="en-GB" dirty="0" smtClean="0"/>
              <a:t>Note: Different stopping distances for player and waypoints.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240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Has Reached </a:t>
            </a:r>
            <a:r>
              <a:rPr lang="en-GB" sz="4000" dirty="0" smtClean="0">
                <a:solidFill>
                  <a:srgbClr val="464646"/>
                </a:solidFill>
              </a:rPr>
              <a:t>Destination Method</a:t>
            </a:r>
            <a:r>
              <a:rPr lang="en-GB" sz="4000" dirty="0">
                <a:solidFill>
                  <a:srgbClr val="464646"/>
                </a:solidFill>
              </a:rPr>
              <a:t/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HasReachedDestination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stoppingDistance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Agent is moving and remaining distance </a:t>
            </a:r>
            <a:r>
              <a:rPr lang="en-GB" dirty="0"/>
              <a:t>to target destination is </a:t>
            </a:r>
            <a:r>
              <a:rPr lang="en-GB" b="1" dirty="0" smtClean="0">
                <a:solidFill>
                  <a:srgbClr val="FF0000"/>
                </a:solidFill>
              </a:rPr>
              <a:t>???</a:t>
            </a:r>
            <a:r>
              <a:rPr lang="en-GB" dirty="0" smtClean="0"/>
              <a:t> </a:t>
            </a:r>
            <a:r>
              <a:rPr lang="en-GB" b="1" i="1" dirty="0" smtClean="0"/>
              <a:t>stopping distance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Flowchart: Terminator 3"/>
          <p:cNvSpPr/>
          <p:nvPr/>
        </p:nvSpPr>
        <p:spPr>
          <a:xfrm>
            <a:off x="2247804" y="2492896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Flowchart: Decision 4"/>
          <p:cNvSpPr/>
          <p:nvPr/>
        </p:nvSpPr>
        <p:spPr>
          <a:xfrm>
            <a:off x="879652" y="3117304"/>
            <a:ext cx="4680520" cy="108091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Not Agent Stopped AND Agent Remaining </a:t>
            </a:r>
            <a:r>
              <a:rPr lang="en-GB" sz="1600" dirty="0"/>
              <a:t>Distance </a:t>
            </a:r>
            <a:r>
              <a:rPr lang="en-GB" sz="1600" b="1" dirty="0" smtClean="0">
                <a:solidFill>
                  <a:srgbClr val="FF0000"/>
                </a:solidFill>
              </a:rPr>
              <a:t>???</a:t>
            </a:r>
            <a:r>
              <a:rPr lang="en-GB" sz="1600" dirty="0" smtClean="0"/>
              <a:t> Stopping Distance</a:t>
            </a:r>
            <a:endParaRPr lang="en-GB" sz="1600" baseline="30000" dirty="0"/>
          </a:p>
        </p:txBody>
      </p:sp>
      <p:sp>
        <p:nvSpPr>
          <p:cNvPr id="6" name="Flowchart: Terminator 5"/>
          <p:cNvSpPr/>
          <p:nvPr/>
        </p:nvSpPr>
        <p:spPr>
          <a:xfrm>
            <a:off x="2247804" y="6381328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  <a:endParaRPr lang="en-GB" dirty="0"/>
          </a:p>
        </p:txBody>
      </p:sp>
      <p:sp>
        <p:nvSpPr>
          <p:cNvPr id="7" name="Flowchart: Process 6"/>
          <p:cNvSpPr/>
          <p:nvPr/>
        </p:nvSpPr>
        <p:spPr>
          <a:xfrm>
            <a:off x="5560172" y="4629472"/>
            <a:ext cx="295232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Set agent stopped to </a:t>
            </a:r>
            <a:r>
              <a:rPr lang="en-GB" dirty="0" smtClean="0">
                <a:solidFill>
                  <a:srgbClr val="FF0000"/>
                </a:solidFill>
              </a:rPr>
              <a:t>???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Flowchart: Process 7"/>
          <p:cNvSpPr/>
          <p:nvPr/>
        </p:nvSpPr>
        <p:spPr>
          <a:xfrm>
            <a:off x="1763688" y="5533391"/>
            <a:ext cx="291244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Reached destination</a:t>
            </a:r>
          </a:p>
          <a:p>
            <a:pPr algn="ctr"/>
            <a:r>
              <a:rPr lang="en-GB" dirty="0" smtClean="0"/>
              <a:t>return </a:t>
            </a:r>
            <a:r>
              <a:rPr lang="en-GB" dirty="0" smtClean="0">
                <a:solidFill>
                  <a:srgbClr val="FF0000"/>
                </a:solidFill>
              </a:rPr>
              <a:t>???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Flowchart: Process 8"/>
          <p:cNvSpPr/>
          <p:nvPr/>
        </p:nvSpPr>
        <p:spPr>
          <a:xfrm>
            <a:off x="1763688" y="4615289"/>
            <a:ext cx="291244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Set agent stopped to </a:t>
            </a:r>
            <a:r>
              <a:rPr lang="en-GB" dirty="0" smtClean="0">
                <a:solidFill>
                  <a:srgbClr val="FF0000"/>
                </a:solidFill>
              </a:rPr>
              <a:t>???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13" name="Straight Arrow Connector 12"/>
          <p:cNvCxnSpPr>
            <a:stCxn id="5" idx="2"/>
            <a:endCxn id="9" idx="0"/>
          </p:cNvCxnSpPr>
          <p:nvPr/>
        </p:nvCxnSpPr>
        <p:spPr>
          <a:xfrm>
            <a:off x="3219912" y="4198221"/>
            <a:ext cx="0" cy="4170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4" idx="2"/>
            <a:endCxn id="5" idx="0"/>
          </p:cNvCxnSpPr>
          <p:nvPr/>
        </p:nvCxnSpPr>
        <p:spPr>
          <a:xfrm>
            <a:off x="3219912" y="2924944"/>
            <a:ext cx="0" cy="192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9" idx="2"/>
            <a:endCxn id="8" idx="0"/>
          </p:cNvCxnSpPr>
          <p:nvPr/>
        </p:nvCxnSpPr>
        <p:spPr>
          <a:xfrm>
            <a:off x="3219912" y="5191353"/>
            <a:ext cx="0" cy="3420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8" idx="2"/>
            <a:endCxn id="6" idx="0"/>
          </p:cNvCxnSpPr>
          <p:nvPr/>
        </p:nvCxnSpPr>
        <p:spPr>
          <a:xfrm>
            <a:off x="3219912" y="6109455"/>
            <a:ext cx="0" cy="2718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Elbow Connector 20"/>
          <p:cNvCxnSpPr>
            <a:stCxn id="5" idx="3"/>
            <a:endCxn id="7" idx="0"/>
          </p:cNvCxnSpPr>
          <p:nvPr/>
        </p:nvCxnSpPr>
        <p:spPr>
          <a:xfrm>
            <a:off x="5560172" y="3657763"/>
            <a:ext cx="1476164" cy="971709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>
            <a:stCxn id="28" idx="2"/>
            <a:endCxn id="6" idx="3"/>
          </p:cNvCxnSpPr>
          <p:nvPr/>
        </p:nvCxnSpPr>
        <p:spPr>
          <a:xfrm rot="5400000">
            <a:off x="5350318" y="4911334"/>
            <a:ext cx="527720" cy="284431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Flowchart: Process 27"/>
          <p:cNvSpPr/>
          <p:nvPr/>
        </p:nvSpPr>
        <p:spPr>
          <a:xfrm>
            <a:off x="5560172" y="5493568"/>
            <a:ext cx="295232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Not yet reached destination</a:t>
            </a:r>
          </a:p>
          <a:p>
            <a:pPr algn="ctr"/>
            <a:r>
              <a:rPr lang="en-GB" dirty="0"/>
              <a:t>return </a:t>
            </a:r>
            <a:r>
              <a:rPr lang="en-GB" dirty="0">
                <a:solidFill>
                  <a:srgbClr val="FF0000"/>
                </a:solidFill>
              </a:rPr>
              <a:t>???</a:t>
            </a:r>
          </a:p>
        </p:txBody>
      </p:sp>
      <p:cxnSp>
        <p:nvCxnSpPr>
          <p:cNvPr id="33" name="Straight Arrow Connector 32"/>
          <p:cNvCxnSpPr>
            <a:stCxn id="7" idx="2"/>
            <a:endCxn id="28" idx="0"/>
          </p:cNvCxnSpPr>
          <p:nvPr/>
        </p:nvCxnSpPr>
        <p:spPr>
          <a:xfrm>
            <a:off x="7036336" y="5205536"/>
            <a:ext cx="0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5724128" y="3333328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</a:t>
            </a:r>
            <a:endParaRPr lang="en-GB" b="1" dirty="0"/>
          </a:p>
        </p:txBody>
      </p:sp>
      <p:sp>
        <p:nvSpPr>
          <p:cNvPr id="39" name="TextBox 38"/>
          <p:cNvSpPr txBox="1"/>
          <p:nvPr/>
        </p:nvSpPr>
        <p:spPr>
          <a:xfrm>
            <a:off x="2699792" y="4179056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Yes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93079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Set New Waypoint Method</a:t>
            </a:r>
            <a:br>
              <a:rPr lang="en-GB" dirty="0" smtClean="0"/>
            </a:br>
            <a:r>
              <a:rPr lang="en-GB" sz="3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3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 err="1">
                <a:solidFill>
                  <a:srgbClr val="000000"/>
                </a:solidFill>
                <a:latin typeface="Consolas" panose="020B0609020204030204" pitchFamily="49" charset="0"/>
              </a:rPr>
              <a:t>SetNewWaypoint</a:t>
            </a:r>
            <a:r>
              <a:rPr lang="en-GB" sz="3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Gets a new waypoint to visit from the waypoint controller.</a:t>
            </a:r>
          </a:p>
          <a:p>
            <a:endParaRPr lang="en-GB" dirty="0"/>
          </a:p>
        </p:txBody>
      </p:sp>
      <p:sp>
        <p:nvSpPr>
          <p:cNvPr id="4" name="Flowchart: Terminator 3"/>
          <p:cNvSpPr/>
          <p:nvPr/>
        </p:nvSpPr>
        <p:spPr>
          <a:xfrm>
            <a:off x="3717240" y="2601815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Flowchart: Decision 4"/>
          <p:cNvSpPr/>
          <p:nvPr/>
        </p:nvSpPr>
        <p:spPr>
          <a:xfrm>
            <a:off x="2349088" y="3429000"/>
            <a:ext cx="4680520" cy="108091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Waypoint Controller Available?</a:t>
            </a:r>
            <a:endParaRPr lang="en-GB" sz="1600" baseline="30000" dirty="0"/>
          </a:p>
        </p:txBody>
      </p:sp>
      <p:sp>
        <p:nvSpPr>
          <p:cNvPr id="6" name="Flowchart: Process 5"/>
          <p:cNvSpPr/>
          <p:nvPr/>
        </p:nvSpPr>
        <p:spPr>
          <a:xfrm>
            <a:off x="2628000" y="4941168"/>
            <a:ext cx="4104000" cy="688216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Set current waypoint using waypoint controller’s </a:t>
            </a:r>
            <a:r>
              <a:rPr lang="en-GB" b="1" dirty="0"/>
              <a:t>Get Next Waypoint </a:t>
            </a:r>
            <a:r>
              <a:rPr lang="en-GB" dirty="0" smtClean="0"/>
              <a:t>method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Flowchart: Terminator 6"/>
          <p:cNvSpPr/>
          <p:nvPr/>
        </p:nvSpPr>
        <p:spPr>
          <a:xfrm>
            <a:off x="3708000" y="6029675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  <a:endParaRPr lang="en-GB" dirty="0"/>
          </a:p>
        </p:txBody>
      </p:sp>
      <p:cxnSp>
        <p:nvCxnSpPr>
          <p:cNvPr id="9" name="Straight Arrow Connector 8"/>
          <p:cNvCxnSpPr>
            <a:stCxn id="4" idx="2"/>
            <a:endCxn id="5" idx="0"/>
          </p:cNvCxnSpPr>
          <p:nvPr/>
        </p:nvCxnSpPr>
        <p:spPr>
          <a:xfrm>
            <a:off x="4689348" y="3033863"/>
            <a:ext cx="0" cy="3951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5" idx="2"/>
            <a:endCxn id="6" idx="0"/>
          </p:cNvCxnSpPr>
          <p:nvPr/>
        </p:nvCxnSpPr>
        <p:spPr>
          <a:xfrm flipH="1">
            <a:off x="4680000" y="4509917"/>
            <a:ext cx="9348" cy="4312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7" idx="0"/>
          </p:cNvCxnSpPr>
          <p:nvPr/>
        </p:nvCxnSpPr>
        <p:spPr>
          <a:xfrm>
            <a:off x="4680000" y="5629384"/>
            <a:ext cx="108" cy="400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5" idx="1"/>
            <a:endCxn id="7" idx="1"/>
          </p:cNvCxnSpPr>
          <p:nvPr/>
        </p:nvCxnSpPr>
        <p:spPr>
          <a:xfrm rot="10800000" flipH="1" flipV="1">
            <a:off x="2349088" y="3969459"/>
            <a:ext cx="1358912" cy="2276240"/>
          </a:xfrm>
          <a:prstGeom prst="bentConnector3">
            <a:avLst>
              <a:gd name="adj1" fmla="val -66079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1639278" y="366343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</a:t>
            </a:r>
            <a:endParaRPr lang="en-GB" b="1" dirty="0"/>
          </a:p>
        </p:txBody>
      </p:sp>
      <p:sp>
        <p:nvSpPr>
          <p:cNvPr id="19" name="TextBox 18"/>
          <p:cNvSpPr txBox="1"/>
          <p:nvPr/>
        </p:nvSpPr>
        <p:spPr>
          <a:xfrm>
            <a:off x="4423602" y="4540876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Yes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2057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Start Thinking Method</a:t>
            </a:r>
            <a:br>
              <a:rPr lang="en-GB" dirty="0" smtClean="0"/>
            </a:b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 err="1">
                <a:solidFill>
                  <a:srgbClr val="000000"/>
                </a:solidFill>
                <a:latin typeface="Consolas" panose="020B0609020204030204" pitchFamily="49" charset="0"/>
              </a:rPr>
              <a:t>StartThinking</a:t>
            </a:r>
            <a:r>
              <a:rPr lang="en-GB" sz="3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Initiates agent’s “pausing to think” on reaching a new waypoint destination.</a:t>
            </a:r>
            <a:endParaRPr lang="en-GB" dirty="0"/>
          </a:p>
        </p:txBody>
      </p:sp>
      <p:sp>
        <p:nvSpPr>
          <p:cNvPr id="4" name="Flowchart: Terminator 3"/>
          <p:cNvSpPr/>
          <p:nvPr/>
        </p:nvSpPr>
        <p:spPr>
          <a:xfrm>
            <a:off x="3258310" y="2636912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Flowchart: Process 4"/>
          <p:cNvSpPr/>
          <p:nvPr/>
        </p:nvSpPr>
        <p:spPr>
          <a:xfrm>
            <a:off x="2574234" y="3501008"/>
            <a:ext cx="331236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Initialise (reset)</a:t>
            </a:r>
          </a:p>
          <a:p>
            <a:pPr algn="ctr"/>
            <a:r>
              <a:rPr lang="en-GB" dirty="0" smtClean="0"/>
              <a:t>Elapsed thinking time</a:t>
            </a:r>
            <a:endParaRPr lang="en-GB" dirty="0"/>
          </a:p>
        </p:txBody>
      </p:sp>
      <p:sp>
        <p:nvSpPr>
          <p:cNvPr id="6" name="Flowchart: Process 5"/>
          <p:cNvSpPr/>
          <p:nvPr/>
        </p:nvSpPr>
        <p:spPr>
          <a:xfrm>
            <a:off x="2574234" y="4509120"/>
            <a:ext cx="331236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Set is thinking to </a:t>
            </a:r>
            <a:r>
              <a:rPr lang="en-GB" dirty="0" smtClean="0">
                <a:solidFill>
                  <a:srgbClr val="FF0000"/>
                </a:solidFill>
              </a:rPr>
              <a:t>???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Flowchart: Terminator 7"/>
          <p:cNvSpPr/>
          <p:nvPr/>
        </p:nvSpPr>
        <p:spPr>
          <a:xfrm>
            <a:off x="3258310" y="5517232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  <a:endParaRPr lang="en-GB" dirty="0"/>
          </a:p>
        </p:txBody>
      </p:sp>
      <p:cxnSp>
        <p:nvCxnSpPr>
          <p:cNvPr id="10" name="Straight Arrow Connector 9"/>
          <p:cNvCxnSpPr>
            <a:stCxn id="4" idx="2"/>
            <a:endCxn id="5" idx="0"/>
          </p:cNvCxnSpPr>
          <p:nvPr/>
        </p:nvCxnSpPr>
        <p:spPr>
          <a:xfrm>
            <a:off x="4230418" y="3068960"/>
            <a:ext cx="0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5" idx="2"/>
            <a:endCxn id="6" idx="0"/>
          </p:cNvCxnSpPr>
          <p:nvPr/>
        </p:nvCxnSpPr>
        <p:spPr>
          <a:xfrm>
            <a:off x="4230418" y="4077072"/>
            <a:ext cx="0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6" idx="2"/>
            <a:endCxn id="8" idx="0"/>
          </p:cNvCxnSpPr>
          <p:nvPr/>
        </p:nvCxnSpPr>
        <p:spPr>
          <a:xfrm>
            <a:off x="4230418" y="5085184"/>
            <a:ext cx="0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666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Update Thinking Method</a:t>
            </a:r>
            <a:br>
              <a:rPr lang="en-GB" dirty="0" smtClean="0"/>
            </a:b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100" dirty="0" err="1">
                <a:solidFill>
                  <a:srgbClr val="000000"/>
                </a:solidFill>
                <a:latin typeface="Consolas" panose="020B0609020204030204" pitchFamily="49" charset="0"/>
              </a:rPr>
              <a:t>UpdateThinking</a:t>
            </a:r>
            <a:r>
              <a:rPr lang="en-GB" sz="3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Update how long agent has been thinking for.</a:t>
            </a:r>
          </a:p>
          <a:p>
            <a:r>
              <a:rPr lang="en-GB" dirty="0" smtClean="0"/>
              <a:t>Is elapsed thinking time greater than thinking time?</a:t>
            </a:r>
            <a:endParaRPr lang="en-GB" dirty="0"/>
          </a:p>
        </p:txBody>
      </p:sp>
      <p:sp>
        <p:nvSpPr>
          <p:cNvPr id="4" name="Flowchart: Terminator 3"/>
          <p:cNvSpPr/>
          <p:nvPr/>
        </p:nvSpPr>
        <p:spPr>
          <a:xfrm>
            <a:off x="2247804" y="2636912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Flowchart: Decision 4"/>
          <p:cNvSpPr/>
          <p:nvPr/>
        </p:nvSpPr>
        <p:spPr>
          <a:xfrm>
            <a:off x="1373738" y="4076275"/>
            <a:ext cx="3692348" cy="108091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Elapsed</a:t>
            </a:r>
          </a:p>
          <a:p>
            <a:pPr algn="ctr"/>
            <a:r>
              <a:rPr lang="en-GB" sz="1600" dirty="0" smtClean="0"/>
              <a:t>Thinking Time ≥ Thinking Time?</a:t>
            </a:r>
            <a:endParaRPr lang="en-GB" sz="1600" baseline="30000" dirty="0"/>
          </a:p>
        </p:txBody>
      </p:sp>
      <p:sp>
        <p:nvSpPr>
          <p:cNvPr id="6" name="Flowchart: Process 5"/>
          <p:cNvSpPr/>
          <p:nvPr/>
        </p:nvSpPr>
        <p:spPr>
          <a:xfrm>
            <a:off x="1563728" y="3284984"/>
            <a:ext cx="331236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Increment elapsed thinking time by delta time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Flowchart: Process 6"/>
          <p:cNvSpPr/>
          <p:nvPr/>
        </p:nvSpPr>
        <p:spPr>
          <a:xfrm>
            <a:off x="1573648" y="5445224"/>
            <a:ext cx="331236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Set is thinking to </a:t>
            </a:r>
            <a:r>
              <a:rPr lang="en-GB" dirty="0" smtClean="0">
                <a:solidFill>
                  <a:srgbClr val="FF0000"/>
                </a:solidFill>
              </a:rPr>
              <a:t>???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Flowchart: Process 7"/>
          <p:cNvSpPr/>
          <p:nvPr/>
        </p:nvSpPr>
        <p:spPr>
          <a:xfrm>
            <a:off x="1573648" y="6237312"/>
            <a:ext cx="331236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Call method to set a new waypoint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Flowchart: Terminator 8"/>
          <p:cNvSpPr/>
          <p:nvPr/>
        </p:nvSpPr>
        <p:spPr>
          <a:xfrm>
            <a:off x="6156176" y="6309320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4" idx="2"/>
            <a:endCxn id="6" idx="0"/>
          </p:cNvCxnSpPr>
          <p:nvPr/>
        </p:nvCxnSpPr>
        <p:spPr>
          <a:xfrm>
            <a:off x="3219912" y="3068960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5" idx="0"/>
          </p:cNvCxnSpPr>
          <p:nvPr/>
        </p:nvCxnSpPr>
        <p:spPr>
          <a:xfrm>
            <a:off x="3219912" y="3861048"/>
            <a:ext cx="0" cy="2152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5" idx="2"/>
            <a:endCxn id="7" idx="0"/>
          </p:cNvCxnSpPr>
          <p:nvPr/>
        </p:nvCxnSpPr>
        <p:spPr>
          <a:xfrm>
            <a:off x="3219912" y="5157192"/>
            <a:ext cx="9920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7" idx="2"/>
            <a:endCxn id="8" idx="0"/>
          </p:cNvCxnSpPr>
          <p:nvPr/>
        </p:nvCxnSpPr>
        <p:spPr>
          <a:xfrm>
            <a:off x="3229832" y="6021288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Elbow Connector 18"/>
          <p:cNvCxnSpPr>
            <a:stCxn id="5" idx="3"/>
            <a:endCxn id="9" idx="0"/>
          </p:cNvCxnSpPr>
          <p:nvPr/>
        </p:nvCxnSpPr>
        <p:spPr>
          <a:xfrm>
            <a:off x="5066086" y="4616734"/>
            <a:ext cx="2062198" cy="169258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8" idx="3"/>
            <a:endCxn id="9" idx="1"/>
          </p:cNvCxnSpPr>
          <p:nvPr/>
        </p:nvCxnSpPr>
        <p:spPr>
          <a:xfrm>
            <a:off x="4886016" y="6525344"/>
            <a:ext cx="12701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291748" y="4247401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</a:t>
            </a:r>
            <a:endParaRPr lang="en-GB" b="1" dirty="0"/>
          </a:p>
        </p:txBody>
      </p:sp>
      <p:sp>
        <p:nvSpPr>
          <p:cNvPr id="23" name="TextBox 22"/>
          <p:cNvSpPr txBox="1"/>
          <p:nvPr/>
        </p:nvSpPr>
        <p:spPr>
          <a:xfrm>
            <a:off x="3162576" y="5097799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Yes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1819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Update Current Waypoint Method</a:t>
            </a:r>
            <a:br>
              <a:rPr lang="en-GB" dirty="0" smtClean="0"/>
            </a:br>
            <a:r>
              <a:rPr lang="en-GB" sz="27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7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700" dirty="0" err="1">
                <a:solidFill>
                  <a:srgbClr val="000000"/>
                </a:solidFill>
                <a:latin typeface="Consolas" panose="020B0609020204030204" pitchFamily="49" charset="0"/>
              </a:rPr>
              <a:t>UpdateCurrentWaypoint</a:t>
            </a:r>
            <a:r>
              <a:rPr lang="en-GB" sz="27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Update agent’s target destination back to current waypoint.</a:t>
            </a:r>
          </a:p>
          <a:p>
            <a:pPr lvl="1"/>
            <a:r>
              <a:rPr lang="en-GB" dirty="0" smtClean="0"/>
              <a:t>Agent took a detour to chase target (player)</a:t>
            </a:r>
          </a:p>
          <a:p>
            <a:pPr lvl="1"/>
            <a:r>
              <a:rPr lang="en-GB" dirty="0" smtClean="0"/>
              <a:t>But is no longer close enough to continue chasing target, continue on to current waypoint.</a:t>
            </a:r>
          </a:p>
          <a:p>
            <a:r>
              <a:rPr lang="en-GB" dirty="0" smtClean="0"/>
              <a:t>Checks if agent has reached waypoint</a:t>
            </a:r>
          </a:p>
          <a:p>
            <a:pPr lvl="1"/>
            <a:r>
              <a:rPr lang="en-GB" dirty="0" smtClean="0"/>
              <a:t>If yes, can pause and take a break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523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Update Current Waypoint Method</a:t>
            </a:r>
            <a:br>
              <a:rPr lang="en-GB" dirty="0" smtClean="0"/>
            </a:br>
            <a:r>
              <a:rPr lang="en-GB" sz="27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7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700" dirty="0" err="1">
                <a:solidFill>
                  <a:srgbClr val="000000"/>
                </a:solidFill>
                <a:latin typeface="Consolas" panose="020B0609020204030204" pitchFamily="49" charset="0"/>
              </a:rPr>
              <a:t>UpdateCurrentWaypoint</a:t>
            </a:r>
            <a:r>
              <a:rPr lang="en-GB" sz="27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Update agent’s target destination back to current waypoint.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311860" y="2564904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Flowchart: Decision 4"/>
          <p:cNvSpPr/>
          <p:nvPr/>
        </p:nvSpPr>
        <p:spPr>
          <a:xfrm>
            <a:off x="2437794" y="4301989"/>
            <a:ext cx="3692348" cy="97731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Has Reached Destination (waypoint)?</a:t>
            </a:r>
            <a:endParaRPr lang="en-GB" sz="1600" baseline="30000" dirty="0"/>
          </a:p>
        </p:txBody>
      </p:sp>
      <p:sp>
        <p:nvSpPr>
          <p:cNvPr id="6" name="Flowchart: Process 5"/>
          <p:cNvSpPr/>
          <p:nvPr/>
        </p:nvSpPr>
        <p:spPr>
          <a:xfrm>
            <a:off x="1907704" y="3210272"/>
            <a:ext cx="4752528" cy="875693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Call Set Current Destination</a:t>
            </a:r>
          </a:p>
          <a:p>
            <a:pPr algn="ctr"/>
            <a:r>
              <a:rPr lang="en-GB" dirty="0"/>
              <a:t>(Pass </a:t>
            </a:r>
            <a:r>
              <a:rPr lang="en-GB" dirty="0" smtClean="0"/>
              <a:t>current waypoint and waypoint controller stopping distance)</a:t>
            </a:r>
            <a:endParaRPr lang="en-GB" dirty="0"/>
          </a:p>
        </p:txBody>
      </p:sp>
      <p:sp>
        <p:nvSpPr>
          <p:cNvPr id="7" name="Flowchart: Process 6"/>
          <p:cNvSpPr/>
          <p:nvPr/>
        </p:nvSpPr>
        <p:spPr>
          <a:xfrm>
            <a:off x="2637704" y="5589240"/>
            <a:ext cx="3312368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 Thinking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Flowchart: Terminator 8"/>
          <p:cNvSpPr/>
          <p:nvPr/>
        </p:nvSpPr>
        <p:spPr>
          <a:xfrm>
            <a:off x="3331800" y="6381328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  <a:endParaRPr lang="en-GB" dirty="0"/>
          </a:p>
        </p:txBody>
      </p:sp>
      <p:cxnSp>
        <p:nvCxnSpPr>
          <p:cNvPr id="10" name="Straight Arrow Connector 9"/>
          <p:cNvCxnSpPr>
            <a:stCxn id="4" idx="2"/>
            <a:endCxn id="6" idx="0"/>
          </p:cNvCxnSpPr>
          <p:nvPr/>
        </p:nvCxnSpPr>
        <p:spPr>
          <a:xfrm>
            <a:off x="4283968" y="2996952"/>
            <a:ext cx="0" cy="2133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6" idx="2"/>
            <a:endCxn id="5" idx="0"/>
          </p:cNvCxnSpPr>
          <p:nvPr/>
        </p:nvCxnSpPr>
        <p:spPr>
          <a:xfrm>
            <a:off x="4283968" y="4085965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5" idx="2"/>
            <a:endCxn id="7" idx="0"/>
          </p:cNvCxnSpPr>
          <p:nvPr/>
        </p:nvCxnSpPr>
        <p:spPr>
          <a:xfrm>
            <a:off x="4283968" y="5279301"/>
            <a:ext cx="9920" cy="309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Elbow Connector 13"/>
          <p:cNvCxnSpPr>
            <a:stCxn id="5" idx="3"/>
            <a:endCxn id="9" idx="3"/>
          </p:cNvCxnSpPr>
          <p:nvPr/>
        </p:nvCxnSpPr>
        <p:spPr>
          <a:xfrm flipH="1">
            <a:off x="5276016" y="4790645"/>
            <a:ext cx="854126" cy="1806707"/>
          </a:xfrm>
          <a:prstGeom prst="bentConnector3">
            <a:avLst>
              <a:gd name="adj1" fmla="val -96736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219933" y="4466965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4226632" y="5219908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Yes</a:t>
            </a:r>
            <a:endParaRPr lang="en-GB" b="1" dirty="0"/>
          </a:p>
        </p:txBody>
      </p:sp>
      <p:cxnSp>
        <p:nvCxnSpPr>
          <p:cNvPr id="41" name="Straight Arrow Connector 40"/>
          <p:cNvCxnSpPr>
            <a:stCxn id="7" idx="2"/>
            <a:endCxn id="9" idx="0"/>
          </p:cNvCxnSpPr>
          <p:nvPr/>
        </p:nvCxnSpPr>
        <p:spPr>
          <a:xfrm>
            <a:off x="4293888" y="6165304"/>
            <a:ext cx="1002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58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Set Current Destination Method</a:t>
            </a:r>
            <a:br>
              <a:rPr lang="en-GB" dirty="0" smtClean="0"/>
            </a:b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SetCurrentDestination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(Transform destination,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stoppingDistance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Set’s the AI’s target destination to either the target (Player) or a waypoint.</a:t>
            </a:r>
          </a:p>
          <a:p>
            <a:pPr lvl="1"/>
            <a:r>
              <a:rPr lang="en-GB" dirty="0" smtClean="0"/>
              <a:t>Update the </a:t>
            </a:r>
            <a:r>
              <a:rPr lang="en-GB" b="1" i="1" dirty="0" err="1" smtClean="0"/>
              <a:t>NavMesh</a:t>
            </a:r>
            <a:r>
              <a:rPr lang="en-GB" b="1" i="1" dirty="0" smtClean="0"/>
              <a:t> agent’s properties</a:t>
            </a:r>
            <a:r>
              <a:rPr lang="en-GB" dirty="0" smtClean="0"/>
              <a:t>: destination, </a:t>
            </a:r>
            <a:r>
              <a:rPr lang="en-GB" dirty="0" err="1" smtClean="0"/>
              <a:t>stoppingDistance</a:t>
            </a:r>
            <a:r>
              <a:rPr lang="en-GB" dirty="0" smtClean="0"/>
              <a:t>, ….</a:t>
            </a:r>
          </a:p>
          <a:p>
            <a:r>
              <a:rPr lang="en-GB" dirty="0" smtClean="0"/>
              <a:t>Parameters:</a:t>
            </a:r>
          </a:p>
          <a:p>
            <a:pPr lvl="1"/>
            <a:r>
              <a:rPr lang="en-GB" b="1" dirty="0" smtClean="0"/>
              <a:t>destination</a:t>
            </a:r>
            <a:r>
              <a:rPr lang="en-GB" dirty="0" smtClean="0"/>
              <a:t>: the new target destination, either:</a:t>
            </a:r>
          </a:p>
          <a:p>
            <a:pPr lvl="2"/>
            <a:r>
              <a:rPr lang="en-GB" dirty="0" smtClean="0"/>
              <a:t>The Target (Player)</a:t>
            </a:r>
          </a:p>
          <a:p>
            <a:pPr lvl="2"/>
            <a:r>
              <a:rPr lang="en-GB" dirty="0" smtClean="0"/>
              <a:t>A Waypoint</a:t>
            </a:r>
          </a:p>
          <a:p>
            <a:pPr lvl="1"/>
            <a:r>
              <a:rPr lang="en-GB" b="1" dirty="0" err="1" smtClean="0"/>
              <a:t>stoppingDistance</a:t>
            </a:r>
            <a:r>
              <a:rPr lang="en-GB" dirty="0" smtClean="0"/>
              <a:t>: </a:t>
            </a:r>
            <a:r>
              <a:rPr lang="en-GB" dirty="0"/>
              <a:t>the distance from the target (player or waypoint) within which to </a:t>
            </a:r>
            <a:r>
              <a:rPr lang="en-GB" dirty="0" smtClean="0"/>
              <a:t>stop.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20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Set Current Destination Method</a:t>
            </a:r>
            <a:br>
              <a:rPr lang="en-GB" dirty="0" smtClean="0"/>
            </a:b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SetCurrentDestination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(Transform destination,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stoppingDistance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 … }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Set’s the AI’s target destination to either the target (Player) or a waypoint.</a:t>
            </a:r>
          </a:p>
          <a:p>
            <a:endParaRPr lang="en-GB" dirty="0"/>
          </a:p>
        </p:txBody>
      </p:sp>
      <p:sp>
        <p:nvSpPr>
          <p:cNvPr id="4" name="Flowchart: Terminator 3"/>
          <p:cNvSpPr/>
          <p:nvPr/>
        </p:nvSpPr>
        <p:spPr>
          <a:xfrm>
            <a:off x="3306900" y="2598706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Flowchart: Process 4"/>
          <p:cNvSpPr/>
          <p:nvPr/>
        </p:nvSpPr>
        <p:spPr>
          <a:xfrm>
            <a:off x="2699792" y="3291206"/>
            <a:ext cx="3158432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Update Current Destination to destination</a:t>
            </a:r>
            <a:endParaRPr lang="en-GB" sz="1600" dirty="0"/>
          </a:p>
        </p:txBody>
      </p:sp>
      <p:sp>
        <p:nvSpPr>
          <p:cNvPr id="6" name="Flowchart: Process 5"/>
          <p:cNvSpPr/>
          <p:nvPr/>
        </p:nvSpPr>
        <p:spPr>
          <a:xfrm>
            <a:off x="2699792" y="4248439"/>
            <a:ext cx="3168352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Update </a:t>
            </a:r>
            <a:r>
              <a:rPr lang="en-GB" sz="1600" dirty="0" err="1" smtClean="0"/>
              <a:t>NavMesh</a:t>
            </a:r>
            <a:r>
              <a:rPr lang="en-GB" sz="1600" dirty="0" smtClean="0"/>
              <a:t> agent destination to destination position</a:t>
            </a:r>
            <a:endParaRPr lang="en-GB" sz="1600" dirty="0"/>
          </a:p>
        </p:txBody>
      </p:sp>
      <p:sp>
        <p:nvSpPr>
          <p:cNvPr id="7" name="Flowchart: Process 6"/>
          <p:cNvSpPr/>
          <p:nvPr/>
        </p:nvSpPr>
        <p:spPr>
          <a:xfrm>
            <a:off x="2699792" y="5205672"/>
            <a:ext cx="3158432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Update </a:t>
            </a:r>
            <a:r>
              <a:rPr lang="en-GB" sz="1600" dirty="0" err="1" smtClean="0"/>
              <a:t>NavMesh</a:t>
            </a:r>
            <a:r>
              <a:rPr lang="en-GB" sz="1600" dirty="0" smtClean="0"/>
              <a:t> agent stopping distance to stopping distance</a:t>
            </a:r>
            <a:endParaRPr lang="en-GB" sz="1600" dirty="0"/>
          </a:p>
        </p:txBody>
      </p:sp>
      <p:sp>
        <p:nvSpPr>
          <p:cNvPr id="8" name="Flowchart: Process 7"/>
          <p:cNvSpPr/>
          <p:nvPr/>
        </p:nvSpPr>
        <p:spPr>
          <a:xfrm>
            <a:off x="2699792" y="6141944"/>
            <a:ext cx="3158432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Set agent stopped to </a:t>
            </a:r>
            <a:r>
              <a:rPr lang="en-GB" dirty="0" smtClean="0">
                <a:solidFill>
                  <a:srgbClr val="FF0000"/>
                </a:solidFill>
              </a:rPr>
              <a:t>???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Flowchart: Terminator 8"/>
          <p:cNvSpPr/>
          <p:nvPr/>
        </p:nvSpPr>
        <p:spPr>
          <a:xfrm>
            <a:off x="6732240" y="6213952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  <a:endParaRPr lang="en-GB" dirty="0"/>
          </a:p>
        </p:txBody>
      </p:sp>
      <p:cxnSp>
        <p:nvCxnSpPr>
          <p:cNvPr id="11" name="Straight Arrow Connector 10"/>
          <p:cNvCxnSpPr>
            <a:endCxn id="5" idx="0"/>
          </p:cNvCxnSpPr>
          <p:nvPr/>
        </p:nvCxnSpPr>
        <p:spPr>
          <a:xfrm>
            <a:off x="4279008" y="3030754"/>
            <a:ext cx="0" cy="260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2"/>
            <a:endCxn id="6" idx="0"/>
          </p:cNvCxnSpPr>
          <p:nvPr/>
        </p:nvCxnSpPr>
        <p:spPr>
          <a:xfrm>
            <a:off x="4279008" y="3961656"/>
            <a:ext cx="4960" cy="2867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6" idx="2"/>
            <a:endCxn id="7" idx="0"/>
          </p:cNvCxnSpPr>
          <p:nvPr/>
        </p:nvCxnSpPr>
        <p:spPr>
          <a:xfrm flipH="1">
            <a:off x="4279008" y="4918889"/>
            <a:ext cx="4960" cy="2867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7" idx="2"/>
            <a:endCxn id="8" idx="0"/>
          </p:cNvCxnSpPr>
          <p:nvPr/>
        </p:nvCxnSpPr>
        <p:spPr>
          <a:xfrm>
            <a:off x="4279008" y="5876122"/>
            <a:ext cx="0" cy="2658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8" idx="3"/>
            <a:endCxn id="9" idx="1"/>
          </p:cNvCxnSpPr>
          <p:nvPr/>
        </p:nvCxnSpPr>
        <p:spPr>
          <a:xfrm>
            <a:off x="5858224" y="6429976"/>
            <a:ext cx="8740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991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Attacking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Challenge Exercise</a:t>
            </a:r>
          </a:p>
          <a:p>
            <a:pPr lvl="1"/>
            <a:r>
              <a:rPr lang="en-GB" dirty="0" smtClean="0"/>
              <a:t>AI should attack when what???</a:t>
            </a:r>
          </a:p>
          <a:p>
            <a:pPr lvl="1"/>
            <a:r>
              <a:rPr lang="en-GB" dirty="0" smtClean="0"/>
              <a:t>Hint: read the comments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3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Update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If </a:t>
            </a:r>
            <a:r>
              <a:rPr lang="en-GB" dirty="0" err="1" smtClean="0"/>
              <a:t>NavMesh</a:t>
            </a:r>
            <a:r>
              <a:rPr lang="en-GB" dirty="0" smtClean="0"/>
              <a:t> Agent is not configured exit method</a:t>
            </a:r>
          </a:p>
          <a:p>
            <a:r>
              <a:rPr lang="en-GB" dirty="0" smtClean="0"/>
              <a:t>If AI is attacking</a:t>
            </a:r>
          </a:p>
          <a:p>
            <a:pPr lvl="1"/>
            <a:r>
              <a:rPr lang="en-GB" dirty="0" smtClean="0"/>
              <a:t>Call appropriate method</a:t>
            </a:r>
            <a:endParaRPr lang="en-GB" dirty="0"/>
          </a:p>
          <a:p>
            <a:r>
              <a:rPr lang="en-GB" dirty="0" smtClean="0"/>
              <a:t>Else</a:t>
            </a:r>
          </a:p>
          <a:p>
            <a:pPr lvl="1"/>
            <a:r>
              <a:rPr lang="en-GB" dirty="0" smtClean="0"/>
              <a:t>If AI is close to target (player)</a:t>
            </a:r>
          </a:p>
          <a:p>
            <a:pPr lvl="2"/>
            <a:r>
              <a:rPr lang="en-GB" dirty="0" smtClean="0"/>
              <a:t>Set destination to target</a:t>
            </a:r>
            <a:endParaRPr lang="en-GB" dirty="0"/>
          </a:p>
          <a:p>
            <a:pPr lvl="1"/>
            <a:r>
              <a:rPr lang="en-GB" dirty="0" smtClean="0"/>
              <a:t>Else If AI is thinking</a:t>
            </a:r>
          </a:p>
          <a:p>
            <a:pPr lvl="2"/>
            <a:r>
              <a:rPr lang="en-GB" dirty="0" smtClean="0"/>
              <a:t>Do what??</a:t>
            </a:r>
            <a:endParaRPr lang="en-GB" dirty="0"/>
          </a:p>
          <a:p>
            <a:pPr lvl="1"/>
            <a:r>
              <a:rPr lang="en-GB" dirty="0" smtClean="0"/>
              <a:t>Else</a:t>
            </a:r>
          </a:p>
          <a:p>
            <a:pPr lvl="2"/>
            <a:r>
              <a:rPr lang="en-GB" dirty="0" smtClean="0"/>
              <a:t>Update waypoint</a:t>
            </a:r>
          </a:p>
          <a:p>
            <a:pPr lvl="1"/>
            <a:r>
              <a:rPr lang="en-GB" dirty="0" smtClean="0"/>
              <a:t>End</a:t>
            </a:r>
          </a:p>
          <a:p>
            <a:pPr lvl="1"/>
            <a:r>
              <a:rPr lang="en-GB" dirty="0" smtClean="0"/>
              <a:t>Move AI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20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Waypoint Controller Script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38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Awake/Start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Challenge 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92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 Next Waypoint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Gets the next waypoint for the AI to visit.</a:t>
            </a:r>
          </a:p>
          <a:p>
            <a:pPr lvl="1"/>
            <a:r>
              <a:rPr lang="en-GB" dirty="0" smtClean="0"/>
              <a:t>This can be a randomly selected waypoint from the list.</a:t>
            </a:r>
          </a:p>
          <a:p>
            <a:pPr lvl="2"/>
            <a:r>
              <a:rPr lang="en-GB" dirty="0" smtClean="0"/>
              <a:t>If random waypoint is the same as one already visited, keep trying till you get a different one.</a:t>
            </a:r>
          </a:p>
          <a:p>
            <a:pPr lvl="1"/>
            <a:r>
              <a:rPr lang="en-GB" dirty="0" smtClean="0"/>
              <a:t>Or the next waypoint in the list.</a:t>
            </a:r>
          </a:p>
          <a:p>
            <a:r>
              <a:rPr lang="en-GB" dirty="0" smtClean="0"/>
              <a:t>If </a:t>
            </a:r>
            <a:r>
              <a:rPr lang="en-GB" dirty="0"/>
              <a:t>all waypoints have been </a:t>
            </a:r>
            <a:r>
              <a:rPr lang="en-GB" dirty="0" smtClean="0"/>
              <a:t>visited, clear out the visited waypoints, so you can start back at the first waypoint again.</a:t>
            </a:r>
          </a:p>
          <a:p>
            <a:pPr lvl="1"/>
            <a:r>
              <a:rPr lang="en-GB" dirty="0"/>
              <a:t>On getting to the last waypoint, start back at the first waypoint </a:t>
            </a:r>
            <a:r>
              <a:rPr lang="en-GB" dirty="0" smtClean="0"/>
              <a:t>again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424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Get Next Waypoint Method</a:t>
            </a:r>
            <a:br>
              <a:rPr lang="en-GB" dirty="0" smtClean="0"/>
            </a:br>
            <a:r>
              <a:rPr lang="en-GB" sz="3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100" dirty="0">
                <a:solidFill>
                  <a:srgbClr val="000000"/>
                </a:solidFill>
                <a:latin typeface="Consolas" panose="020B0609020204030204" pitchFamily="49" charset="0"/>
              </a:rPr>
              <a:t> Transform </a:t>
            </a:r>
            <a:r>
              <a:rPr lang="en-GB" sz="31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GetNextWaypoint</a:t>
            </a:r>
            <a:r>
              <a:rPr lang="en-GB" sz="3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4" name="Flowchart: Terminator 3"/>
          <p:cNvSpPr/>
          <p:nvPr/>
        </p:nvSpPr>
        <p:spPr>
          <a:xfrm>
            <a:off x="2425304" y="1600200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</a:t>
            </a:r>
            <a:endParaRPr lang="en-GB" dirty="0"/>
          </a:p>
        </p:txBody>
      </p:sp>
      <p:sp>
        <p:nvSpPr>
          <p:cNvPr id="5" name="Flowchart: Decision 4"/>
          <p:cNvSpPr/>
          <p:nvPr/>
        </p:nvSpPr>
        <p:spPr>
          <a:xfrm>
            <a:off x="1551238" y="2257165"/>
            <a:ext cx="3692348" cy="667779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Number Waypoints &gt; 0?</a:t>
            </a:r>
            <a:endParaRPr lang="en-GB" sz="1600" baseline="30000" dirty="0"/>
          </a:p>
        </p:txBody>
      </p:sp>
      <p:sp>
        <p:nvSpPr>
          <p:cNvPr id="7" name="Flowchart: Decision 6"/>
          <p:cNvSpPr/>
          <p:nvPr/>
        </p:nvSpPr>
        <p:spPr>
          <a:xfrm>
            <a:off x="1551238" y="3238029"/>
            <a:ext cx="3692348" cy="983059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Number Visited Waypoints = Number Waypoints?</a:t>
            </a:r>
            <a:endParaRPr lang="en-GB" sz="1600" baseline="30000" dirty="0"/>
          </a:p>
        </p:txBody>
      </p:sp>
      <p:sp>
        <p:nvSpPr>
          <p:cNvPr id="8" name="Flowchart: Process 7"/>
          <p:cNvSpPr/>
          <p:nvPr/>
        </p:nvSpPr>
        <p:spPr>
          <a:xfrm>
            <a:off x="1818196" y="4856861"/>
            <a:ext cx="3158432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Declare </a:t>
            </a:r>
            <a:r>
              <a:rPr lang="en-GB" sz="1600" dirty="0" err="1" smtClean="0"/>
              <a:t>nextIndex</a:t>
            </a:r>
            <a:r>
              <a:rPr lang="en-GB" sz="1600" dirty="0" smtClean="0"/>
              <a:t> as integer</a:t>
            </a:r>
          </a:p>
          <a:p>
            <a:pPr algn="ctr"/>
            <a:r>
              <a:rPr lang="en-GB" sz="1600" dirty="0" smtClean="0"/>
              <a:t>Initialise to zero</a:t>
            </a:r>
            <a:endParaRPr lang="en-GB" sz="1600" dirty="0"/>
          </a:p>
        </p:txBody>
      </p:sp>
      <p:sp>
        <p:nvSpPr>
          <p:cNvPr id="9" name="Flowchart: Decision 8"/>
          <p:cNvSpPr/>
          <p:nvPr/>
        </p:nvSpPr>
        <p:spPr>
          <a:xfrm>
            <a:off x="1551238" y="5787292"/>
            <a:ext cx="3692348" cy="667779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Random Patrol?</a:t>
            </a:r>
            <a:endParaRPr lang="en-GB" sz="1600" baseline="30000" dirty="0"/>
          </a:p>
        </p:txBody>
      </p:sp>
      <p:sp>
        <p:nvSpPr>
          <p:cNvPr id="10" name="Flowchart: Off-page Connector 9"/>
          <p:cNvSpPr/>
          <p:nvPr/>
        </p:nvSpPr>
        <p:spPr>
          <a:xfrm>
            <a:off x="481088" y="5916312"/>
            <a:ext cx="427064" cy="411857"/>
          </a:xfrm>
          <a:prstGeom prst="flowChartOffpage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11" name="Flowchart: Off-page Connector 10"/>
          <p:cNvSpPr/>
          <p:nvPr/>
        </p:nvSpPr>
        <p:spPr>
          <a:xfrm>
            <a:off x="6097712" y="5916312"/>
            <a:ext cx="427064" cy="411857"/>
          </a:xfrm>
          <a:prstGeom prst="flowChartOffpage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cxnSp>
        <p:nvCxnSpPr>
          <p:cNvPr id="13" name="Straight Arrow Connector 12"/>
          <p:cNvCxnSpPr>
            <a:stCxn id="9" idx="1"/>
            <a:endCxn id="10" idx="3"/>
          </p:cNvCxnSpPr>
          <p:nvPr/>
        </p:nvCxnSpPr>
        <p:spPr>
          <a:xfrm flipH="1">
            <a:off x="908152" y="6121182"/>
            <a:ext cx="643086" cy="10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9" idx="3"/>
            <a:endCxn id="11" idx="1"/>
          </p:cNvCxnSpPr>
          <p:nvPr/>
        </p:nvCxnSpPr>
        <p:spPr>
          <a:xfrm>
            <a:off x="5243586" y="6121182"/>
            <a:ext cx="854126" cy="10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107504" y="6372036"/>
            <a:ext cx="1174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Next Slide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5724128" y="6343755"/>
            <a:ext cx="1174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Next Slide</a:t>
            </a:r>
            <a:endParaRPr lang="en-GB" dirty="0"/>
          </a:p>
        </p:txBody>
      </p:sp>
      <p:sp>
        <p:nvSpPr>
          <p:cNvPr id="19" name="Flowchart: Terminator 18"/>
          <p:cNvSpPr/>
          <p:nvPr/>
        </p:nvSpPr>
        <p:spPr>
          <a:xfrm>
            <a:off x="6640589" y="2327389"/>
            <a:ext cx="1944216" cy="552114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</a:p>
          <a:p>
            <a:pPr algn="ctr"/>
            <a:r>
              <a:rPr lang="en-GB" dirty="0" smtClean="0"/>
              <a:t>Return null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5" idx="3"/>
            <a:endCxn id="19" idx="1"/>
          </p:cNvCxnSpPr>
          <p:nvPr/>
        </p:nvCxnSpPr>
        <p:spPr>
          <a:xfrm>
            <a:off x="5243586" y="2591055"/>
            <a:ext cx="1397003" cy="123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5" idx="2"/>
            <a:endCxn id="7" idx="0"/>
          </p:cNvCxnSpPr>
          <p:nvPr/>
        </p:nvCxnSpPr>
        <p:spPr>
          <a:xfrm>
            <a:off x="3397412" y="2924944"/>
            <a:ext cx="0" cy="3130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7" idx="2"/>
            <a:endCxn id="8" idx="0"/>
          </p:cNvCxnSpPr>
          <p:nvPr/>
        </p:nvCxnSpPr>
        <p:spPr>
          <a:xfrm>
            <a:off x="3397412" y="4221088"/>
            <a:ext cx="0" cy="6357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4" idx="2"/>
            <a:endCxn id="5" idx="0"/>
          </p:cNvCxnSpPr>
          <p:nvPr/>
        </p:nvCxnSpPr>
        <p:spPr>
          <a:xfrm>
            <a:off x="3397412" y="2032248"/>
            <a:ext cx="0" cy="224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Flowchart: Process 30"/>
          <p:cNvSpPr/>
          <p:nvPr/>
        </p:nvSpPr>
        <p:spPr>
          <a:xfrm>
            <a:off x="5508104" y="3941711"/>
            <a:ext cx="3518472" cy="927449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All waypoints now visited.</a:t>
            </a:r>
          </a:p>
          <a:p>
            <a:pPr algn="ctr"/>
            <a:r>
              <a:rPr lang="en-GB" sz="1600" dirty="0" smtClean="0"/>
              <a:t>Remove old visited waypoints but last</a:t>
            </a:r>
          </a:p>
          <a:p>
            <a:pPr algn="ctr"/>
            <a:r>
              <a:rPr lang="en-GB" sz="1400" dirty="0" err="1" smtClean="0"/>
              <a:t>visitedWaypoints.RemoveRange</a:t>
            </a:r>
            <a:r>
              <a:rPr lang="en-GB" sz="1400" dirty="0" smtClean="0"/>
              <a:t>(0, number waypoints – 1)</a:t>
            </a:r>
            <a:endParaRPr lang="en-GB" sz="1400" dirty="0"/>
          </a:p>
        </p:txBody>
      </p:sp>
      <p:cxnSp>
        <p:nvCxnSpPr>
          <p:cNvPr id="34" name="Elbow Connector 33"/>
          <p:cNvCxnSpPr>
            <a:stCxn id="7" idx="3"/>
            <a:endCxn id="31" idx="0"/>
          </p:cNvCxnSpPr>
          <p:nvPr/>
        </p:nvCxnSpPr>
        <p:spPr>
          <a:xfrm>
            <a:off x="5243586" y="3729559"/>
            <a:ext cx="2023754" cy="21215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Elbow Connector 35"/>
          <p:cNvCxnSpPr>
            <a:stCxn id="31" idx="2"/>
            <a:endCxn id="8" idx="3"/>
          </p:cNvCxnSpPr>
          <p:nvPr/>
        </p:nvCxnSpPr>
        <p:spPr>
          <a:xfrm rot="5400000">
            <a:off x="5960521" y="3885267"/>
            <a:ext cx="322926" cy="229071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8" idx="2"/>
            <a:endCxn id="9" idx="0"/>
          </p:cNvCxnSpPr>
          <p:nvPr/>
        </p:nvCxnSpPr>
        <p:spPr>
          <a:xfrm>
            <a:off x="3397412" y="5527311"/>
            <a:ext cx="0" cy="2599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5272729" y="2200461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No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3514841" y="2896821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Yes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214443" y="3346229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Yes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3426555" y="433697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No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5301872" y="5730588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No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034000" y="5733435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71073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Get Next Waypoint Method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Transform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GetNextWaypoint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4" name="Flowchart: Process 3"/>
          <p:cNvSpPr/>
          <p:nvPr/>
        </p:nvSpPr>
        <p:spPr>
          <a:xfrm>
            <a:off x="760512" y="2308954"/>
            <a:ext cx="3158432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Set </a:t>
            </a:r>
            <a:r>
              <a:rPr lang="en-GB" sz="1600" dirty="0" err="1" smtClean="0"/>
              <a:t>nextIndex</a:t>
            </a:r>
            <a:r>
              <a:rPr lang="en-GB" sz="1600" dirty="0" smtClean="0"/>
              <a:t> to Random Index</a:t>
            </a:r>
          </a:p>
          <a:p>
            <a:pPr algn="ctr"/>
            <a:r>
              <a:rPr lang="en-GB" sz="1600" dirty="0" smtClean="0"/>
              <a:t>(Hint: use </a:t>
            </a:r>
            <a:r>
              <a:rPr lang="en-GB" sz="1600" dirty="0" err="1" smtClean="0"/>
              <a:t>Random.Range</a:t>
            </a:r>
            <a:r>
              <a:rPr lang="en-GB" sz="1600" dirty="0" smtClean="0"/>
              <a:t>(…))</a:t>
            </a:r>
            <a:endParaRPr lang="en-GB" sz="1600" dirty="0"/>
          </a:p>
        </p:txBody>
      </p:sp>
      <p:sp>
        <p:nvSpPr>
          <p:cNvPr id="5" name="Flowchart: Decision 4"/>
          <p:cNvSpPr/>
          <p:nvPr/>
        </p:nvSpPr>
        <p:spPr>
          <a:xfrm>
            <a:off x="493554" y="3314236"/>
            <a:ext cx="3692348" cy="983059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Visited Waypoints contains </a:t>
            </a:r>
            <a:r>
              <a:rPr lang="en-GB" sz="1600" dirty="0" err="1" smtClean="0"/>
              <a:t>nextIndex</a:t>
            </a:r>
            <a:r>
              <a:rPr lang="en-GB" sz="1600" dirty="0" smtClean="0"/>
              <a:t>?</a:t>
            </a:r>
            <a:endParaRPr lang="en-GB" sz="1600" baseline="30000" dirty="0"/>
          </a:p>
        </p:txBody>
      </p:sp>
      <p:sp>
        <p:nvSpPr>
          <p:cNvPr id="6" name="Flowchart: Process 5"/>
          <p:cNvSpPr/>
          <p:nvPr/>
        </p:nvSpPr>
        <p:spPr>
          <a:xfrm>
            <a:off x="760512" y="4774774"/>
            <a:ext cx="3158432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Try again</a:t>
            </a:r>
          </a:p>
          <a:p>
            <a:pPr algn="ctr"/>
            <a:r>
              <a:rPr lang="en-GB" sz="1600" dirty="0" smtClean="0"/>
              <a:t>Set </a:t>
            </a:r>
            <a:r>
              <a:rPr lang="en-GB" sz="1600" dirty="0" err="1" smtClean="0"/>
              <a:t>nextIndex</a:t>
            </a:r>
            <a:r>
              <a:rPr lang="en-GB" sz="1600" dirty="0" smtClean="0"/>
              <a:t> to Random Index</a:t>
            </a:r>
          </a:p>
        </p:txBody>
      </p:sp>
      <p:sp>
        <p:nvSpPr>
          <p:cNvPr id="9" name="Flowchart: Process 8"/>
          <p:cNvSpPr/>
          <p:nvPr/>
        </p:nvSpPr>
        <p:spPr>
          <a:xfrm>
            <a:off x="5513088" y="4725144"/>
            <a:ext cx="3158432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Set </a:t>
            </a:r>
            <a:r>
              <a:rPr lang="en-GB" sz="1600" dirty="0" err="1" smtClean="0"/>
              <a:t>nextIndex</a:t>
            </a:r>
            <a:r>
              <a:rPr lang="en-GB" sz="1600" dirty="0" smtClean="0"/>
              <a:t> to </a:t>
            </a:r>
            <a:r>
              <a:rPr lang="en-GB" sz="1600" dirty="0" err="1" smtClean="0"/>
              <a:t>visitedWaypoints.Last</a:t>
            </a:r>
            <a:r>
              <a:rPr lang="en-GB" sz="1600" dirty="0" smtClean="0"/>
              <a:t>() + 1</a:t>
            </a:r>
            <a:endParaRPr lang="en-GB" sz="1600" dirty="0"/>
          </a:p>
        </p:txBody>
      </p:sp>
      <p:sp>
        <p:nvSpPr>
          <p:cNvPr id="10" name="Flowchart: Decision 9"/>
          <p:cNvSpPr/>
          <p:nvPr/>
        </p:nvSpPr>
        <p:spPr>
          <a:xfrm>
            <a:off x="5246130" y="2564904"/>
            <a:ext cx="3692348" cy="184016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smtClean="0"/>
              <a:t>Number Visited Waypoints &gt; 0 </a:t>
            </a:r>
          </a:p>
          <a:p>
            <a:pPr algn="ctr"/>
            <a:r>
              <a:rPr lang="en-GB" sz="1600" dirty="0" smtClean="0"/>
              <a:t>AND Last Visited Waypoint &lt; Number Waypoints - 1?</a:t>
            </a:r>
            <a:endParaRPr lang="en-GB" sz="1600" baseline="30000" dirty="0"/>
          </a:p>
        </p:txBody>
      </p:sp>
      <p:cxnSp>
        <p:nvCxnSpPr>
          <p:cNvPr id="15" name="Straight Arrow Connector 14"/>
          <p:cNvCxnSpPr>
            <a:stCxn id="74" idx="2"/>
            <a:endCxn id="4" idx="0"/>
          </p:cNvCxnSpPr>
          <p:nvPr/>
        </p:nvCxnSpPr>
        <p:spPr>
          <a:xfrm>
            <a:off x="2339728" y="2053648"/>
            <a:ext cx="0" cy="2553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4" idx="2"/>
            <a:endCxn id="5" idx="0"/>
          </p:cNvCxnSpPr>
          <p:nvPr/>
        </p:nvCxnSpPr>
        <p:spPr>
          <a:xfrm>
            <a:off x="2339728" y="2979404"/>
            <a:ext cx="0" cy="3348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5" idx="2"/>
            <a:endCxn id="6" idx="0"/>
          </p:cNvCxnSpPr>
          <p:nvPr/>
        </p:nvCxnSpPr>
        <p:spPr>
          <a:xfrm>
            <a:off x="2339728" y="4297295"/>
            <a:ext cx="0" cy="4774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Elbow Connector 22"/>
          <p:cNvCxnSpPr>
            <a:stCxn id="6" idx="1"/>
            <a:endCxn id="5" idx="1"/>
          </p:cNvCxnSpPr>
          <p:nvPr/>
        </p:nvCxnSpPr>
        <p:spPr>
          <a:xfrm rot="10800000">
            <a:off x="493554" y="3805767"/>
            <a:ext cx="266958" cy="1304233"/>
          </a:xfrm>
          <a:prstGeom prst="bentConnector3">
            <a:avLst>
              <a:gd name="adj1" fmla="val 225928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76" idx="2"/>
            <a:endCxn id="10" idx="0"/>
          </p:cNvCxnSpPr>
          <p:nvPr/>
        </p:nvCxnSpPr>
        <p:spPr>
          <a:xfrm>
            <a:off x="7092304" y="2045295"/>
            <a:ext cx="0" cy="5196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10" idx="2"/>
            <a:endCxn id="9" idx="0"/>
          </p:cNvCxnSpPr>
          <p:nvPr/>
        </p:nvCxnSpPr>
        <p:spPr>
          <a:xfrm>
            <a:off x="7092304" y="4405071"/>
            <a:ext cx="0" cy="3200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Elbow Connector 47"/>
          <p:cNvCxnSpPr>
            <a:stCxn id="10" idx="1"/>
            <a:endCxn id="78" idx="0"/>
          </p:cNvCxnSpPr>
          <p:nvPr/>
        </p:nvCxnSpPr>
        <p:spPr>
          <a:xfrm rot="10800000" flipV="1">
            <a:off x="4686298" y="3484988"/>
            <a:ext cx="559832" cy="228918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Elbow Connector 49"/>
          <p:cNvCxnSpPr>
            <a:stCxn id="5" idx="3"/>
            <a:endCxn id="78" idx="0"/>
          </p:cNvCxnSpPr>
          <p:nvPr/>
        </p:nvCxnSpPr>
        <p:spPr>
          <a:xfrm>
            <a:off x="4185902" y="3805766"/>
            <a:ext cx="500396" cy="196840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Elbow Connector 51"/>
          <p:cNvCxnSpPr>
            <a:stCxn id="6" idx="2"/>
            <a:endCxn id="78" idx="1"/>
          </p:cNvCxnSpPr>
          <p:nvPr/>
        </p:nvCxnSpPr>
        <p:spPr>
          <a:xfrm rot="16200000" flipH="1">
            <a:off x="3138808" y="4646144"/>
            <a:ext cx="534879" cy="213303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Elbow Connector 53"/>
          <p:cNvCxnSpPr>
            <a:stCxn id="9" idx="2"/>
            <a:endCxn id="78" idx="3"/>
          </p:cNvCxnSpPr>
          <p:nvPr/>
        </p:nvCxnSpPr>
        <p:spPr>
          <a:xfrm rot="5400000">
            <a:off x="5703813" y="4591611"/>
            <a:ext cx="584509" cy="219247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2310584" y="4374084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Yes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4084491" y="350673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No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4795815" y="3131676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No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7142960" y="4368182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Yes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4058784" y="6237312"/>
            <a:ext cx="1174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Next Slide</a:t>
            </a:r>
            <a:endParaRPr lang="en-GB" dirty="0"/>
          </a:p>
        </p:txBody>
      </p:sp>
      <p:sp>
        <p:nvSpPr>
          <p:cNvPr id="74" name="Flowchart: Off-page Connector 73"/>
          <p:cNvSpPr/>
          <p:nvPr/>
        </p:nvSpPr>
        <p:spPr>
          <a:xfrm>
            <a:off x="2126196" y="1641791"/>
            <a:ext cx="427064" cy="411857"/>
          </a:xfrm>
          <a:prstGeom prst="flowChartOffpage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76" name="Flowchart: Off-page Connector 75"/>
          <p:cNvSpPr/>
          <p:nvPr/>
        </p:nvSpPr>
        <p:spPr>
          <a:xfrm>
            <a:off x="6878772" y="1633438"/>
            <a:ext cx="427064" cy="411857"/>
          </a:xfrm>
          <a:prstGeom prst="flowChartOffpage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</a:t>
            </a:r>
            <a:endParaRPr lang="en-GB" dirty="0"/>
          </a:p>
        </p:txBody>
      </p:sp>
      <p:sp>
        <p:nvSpPr>
          <p:cNvPr id="78" name="Flowchart: Off-page Connector 77"/>
          <p:cNvSpPr/>
          <p:nvPr/>
        </p:nvSpPr>
        <p:spPr>
          <a:xfrm>
            <a:off x="4472766" y="5774174"/>
            <a:ext cx="427064" cy="411857"/>
          </a:xfrm>
          <a:prstGeom prst="flowChartOffpage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16465" y="4239895"/>
            <a:ext cx="1754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Hint: while loop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79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Get Next Waypoint Method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Transform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GetNextWaypoint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dirty="0"/>
          </a:p>
        </p:txBody>
      </p:sp>
      <p:sp>
        <p:nvSpPr>
          <p:cNvPr id="3" name="Flowchart: Terminator 2"/>
          <p:cNvSpPr/>
          <p:nvPr/>
        </p:nvSpPr>
        <p:spPr>
          <a:xfrm>
            <a:off x="3203848" y="5539542"/>
            <a:ext cx="1944216" cy="432048"/>
          </a:xfrm>
          <a:prstGeom prst="flowChartTermina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</a:t>
            </a:r>
            <a:endParaRPr lang="en-GB" dirty="0"/>
          </a:p>
        </p:txBody>
      </p:sp>
      <p:sp>
        <p:nvSpPr>
          <p:cNvPr id="4" name="Flowchart: Process 3"/>
          <p:cNvSpPr/>
          <p:nvPr/>
        </p:nvSpPr>
        <p:spPr>
          <a:xfrm>
            <a:off x="2267744" y="3068960"/>
            <a:ext cx="3816424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Add </a:t>
            </a:r>
            <a:r>
              <a:rPr lang="en-GB" sz="1600" dirty="0" err="1" smtClean="0"/>
              <a:t>nextIndex</a:t>
            </a:r>
            <a:r>
              <a:rPr lang="en-GB" sz="1600" dirty="0" smtClean="0"/>
              <a:t> to Visited Waypoints</a:t>
            </a:r>
          </a:p>
        </p:txBody>
      </p:sp>
      <p:sp>
        <p:nvSpPr>
          <p:cNvPr id="5" name="Flowchart: Process 4"/>
          <p:cNvSpPr/>
          <p:nvPr/>
        </p:nvSpPr>
        <p:spPr>
          <a:xfrm>
            <a:off x="2267744" y="4304251"/>
            <a:ext cx="3816424" cy="670450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Return the Waypoint at </a:t>
            </a:r>
            <a:r>
              <a:rPr lang="en-GB" sz="1600" dirty="0" err="1" smtClean="0"/>
              <a:t>nextIndex</a:t>
            </a:r>
            <a:r>
              <a:rPr lang="en-GB" sz="1600" dirty="0" smtClean="0"/>
              <a:t> </a:t>
            </a:r>
          </a:p>
          <a:p>
            <a:pPr algn="ctr"/>
            <a:r>
              <a:rPr lang="en-GB" sz="1600" dirty="0" smtClean="0"/>
              <a:t>(Hint: how do you access array elements)</a:t>
            </a:r>
          </a:p>
        </p:txBody>
      </p:sp>
      <p:sp>
        <p:nvSpPr>
          <p:cNvPr id="6" name="Flowchart: Off-page Connector 5"/>
          <p:cNvSpPr/>
          <p:nvPr/>
        </p:nvSpPr>
        <p:spPr>
          <a:xfrm>
            <a:off x="3962424" y="2092262"/>
            <a:ext cx="427064" cy="411857"/>
          </a:xfrm>
          <a:prstGeom prst="flowChartOffpage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cxnSp>
        <p:nvCxnSpPr>
          <p:cNvPr id="8" name="Straight Arrow Connector 7"/>
          <p:cNvCxnSpPr>
            <a:stCxn id="6" idx="2"/>
            <a:endCxn id="4" idx="0"/>
          </p:cNvCxnSpPr>
          <p:nvPr/>
        </p:nvCxnSpPr>
        <p:spPr>
          <a:xfrm>
            <a:off x="4175956" y="2504119"/>
            <a:ext cx="0" cy="5648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4" idx="2"/>
            <a:endCxn id="5" idx="0"/>
          </p:cNvCxnSpPr>
          <p:nvPr/>
        </p:nvCxnSpPr>
        <p:spPr>
          <a:xfrm>
            <a:off x="4175956" y="3739410"/>
            <a:ext cx="0" cy="5648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5" idx="2"/>
            <a:endCxn id="3" idx="0"/>
          </p:cNvCxnSpPr>
          <p:nvPr/>
        </p:nvCxnSpPr>
        <p:spPr>
          <a:xfrm>
            <a:off x="4175956" y="4974701"/>
            <a:ext cx="0" cy="5648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928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Test your game.</a:t>
            </a:r>
          </a:p>
          <a:p>
            <a:pPr lvl="1"/>
            <a:r>
              <a:rPr lang="en-GB" dirty="0" smtClean="0"/>
              <a:t>Note: you will need to generate the </a:t>
            </a:r>
            <a:r>
              <a:rPr lang="en-GB" dirty="0" err="1" smtClean="0"/>
              <a:t>NavMesh</a:t>
            </a:r>
            <a:r>
              <a:rPr lang="en-GB" dirty="0" smtClean="0"/>
              <a:t> first (follow the instructions in the </a:t>
            </a:r>
            <a:r>
              <a:rPr lang="en-GB" smtClean="0"/>
              <a:t>Word document).</a:t>
            </a:r>
            <a:endParaRPr lang="en-GB" dirty="0" smtClean="0"/>
          </a:p>
          <a:p>
            <a:r>
              <a:rPr lang="en-GB" dirty="0" smtClean="0"/>
              <a:t>Set the AI character to use the same weapon as the player.</a:t>
            </a:r>
          </a:p>
          <a:p>
            <a:pPr lvl="1"/>
            <a:r>
              <a:rPr lang="en-GB" dirty="0" smtClean="0"/>
              <a:t>Try changing your weapon.</a:t>
            </a:r>
          </a:p>
          <a:p>
            <a:pPr lvl="1"/>
            <a:r>
              <a:rPr lang="en-GB" dirty="0" smtClean="0"/>
              <a:t> What are your observations?</a:t>
            </a:r>
          </a:p>
          <a:p>
            <a:pPr lvl="2"/>
            <a:r>
              <a:rPr lang="en-GB" dirty="0" smtClean="0"/>
              <a:t>There are at least two things wrong.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50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Weapon Changer 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 back to the Weapon Changer Script</a:t>
            </a:r>
          </a:p>
          <a:p>
            <a:r>
              <a:rPr lang="en-GB" dirty="0" smtClean="0"/>
              <a:t>Complete the </a:t>
            </a:r>
            <a:r>
              <a:rPr lang="en-GB" dirty="0"/>
              <a:t>code for </a:t>
            </a:r>
            <a:r>
              <a:rPr lang="en-GB" dirty="0" smtClean="0"/>
              <a:t>the </a:t>
            </a:r>
            <a:r>
              <a:rPr lang="en-GB" b="1" dirty="0" smtClean="0"/>
              <a:t>Select </a:t>
            </a:r>
            <a:r>
              <a:rPr lang="en-GB" b="1" dirty="0"/>
              <a:t>Random Weapon </a:t>
            </a:r>
            <a:r>
              <a:rPr lang="en-GB" b="1" dirty="0" smtClean="0"/>
              <a:t>Method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Look at slide 10 in Lecture 7b.</a:t>
            </a:r>
          </a:p>
          <a:p>
            <a:r>
              <a:rPr lang="en-GB" dirty="0" smtClean="0"/>
              <a:t>Test your code when done.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5659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Challenge Exercise</a:t>
            </a:r>
            <a:br>
              <a:rPr lang="en-GB" dirty="0" smtClean="0"/>
            </a:br>
            <a:r>
              <a:rPr lang="en-GB" sz="3100" dirty="0" smtClean="0"/>
              <a:t>Set Non Combat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“Set Non Combat” method switches the character to non-combat mode i.e. no attacking!</a:t>
            </a:r>
          </a:p>
          <a:p>
            <a:pPr lvl="1"/>
            <a:r>
              <a:rPr lang="en-GB" dirty="0" smtClean="0"/>
              <a:t>It does this by simply </a:t>
            </a:r>
            <a:r>
              <a:rPr lang="en-GB" b="1" i="1" dirty="0" smtClean="0"/>
              <a:t>toggling the </a:t>
            </a:r>
            <a:r>
              <a:rPr lang="en-GB" b="1" dirty="0" smtClean="0"/>
              <a:t>Boolean animator parameter “</a:t>
            </a:r>
            <a:r>
              <a:rPr lang="en-GB" b="1" dirty="0" err="1" smtClean="0"/>
              <a:t>NonCombat</a:t>
            </a:r>
            <a:r>
              <a:rPr lang="en-GB" b="1" dirty="0" smtClean="0"/>
              <a:t>”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method should:</a:t>
            </a:r>
          </a:p>
          <a:p>
            <a:pPr lvl="1"/>
            <a:r>
              <a:rPr lang="en-GB" dirty="0" smtClean="0"/>
              <a:t>Be implemented in the </a:t>
            </a:r>
            <a:r>
              <a:rPr lang="en-GB" b="1" dirty="0" err="1" smtClean="0"/>
              <a:t>BaseCharacter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Accept an input parameter that determines if it should switch to non-combat mode or not.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8449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Challenge Exercise</a:t>
            </a:r>
            <a:br>
              <a:rPr lang="en-GB" dirty="0" smtClean="0"/>
            </a:br>
            <a:r>
              <a:rPr lang="en-GB" sz="3100" dirty="0" smtClean="0"/>
              <a:t>Set Non Combat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err="1"/>
              <a:t>PlayerCharacter</a:t>
            </a:r>
            <a:endParaRPr lang="en-GB" dirty="0" smtClean="0"/>
          </a:p>
          <a:p>
            <a:pPr lvl="1"/>
            <a:r>
              <a:rPr lang="en-GB" dirty="0" smtClean="0"/>
              <a:t>Add appropriate logic to switch the player to </a:t>
            </a:r>
            <a:r>
              <a:rPr lang="en-GB" smtClean="0"/>
              <a:t>non-combat mode.</a:t>
            </a:r>
            <a:endParaRPr lang="en-GB" dirty="0" smtClean="0"/>
          </a:p>
          <a:p>
            <a:r>
              <a:rPr lang="en-GB" b="1" dirty="0" err="1" smtClean="0"/>
              <a:t>AICharacter</a:t>
            </a:r>
            <a:endParaRPr lang="en-GB" dirty="0" smtClean="0"/>
          </a:p>
          <a:p>
            <a:pPr lvl="1"/>
            <a:r>
              <a:rPr lang="en-GB" dirty="0"/>
              <a:t>C</a:t>
            </a:r>
            <a:r>
              <a:rPr lang="en-GB" dirty="0" smtClean="0"/>
              <a:t>all the Set Non Combat method from start using the appropriate variable in this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6308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17525</TotalTime>
  <Words>1613</Words>
  <Application>Microsoft Office PowerPoint</Application>
  <PresentationFormat>On-screen Show (4:3)</PresentationFormat>
  <Paragraphs>259</Paragraphs>
  <Slides>30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AI Character &amp; Waypoint Controller Scripts</vt:lpstr>
      <vt:lpstr>Today’s Lecture</vt:lpstr>
      <vt:lpstr>AI Character Script</vt:lpstr>
      <vt:lpstr>Start Method</vt:lpstr>
      <vt:lpstr>Is Target Within Range Method private bool IsTargetWithinRange() { … }</vt:lpstr>
      <vt:lpstr>Is Target Within Range Method private bool IsTargetWithinRange() { … }</vt:lpstr>
      <vt:lpstr>Is Target Within Range Method private bool IsTargetWithinRange() { … }</vt:lpstr>
      <vt:lpstr>Is Target Within Range Method private bool IsTargetWithinRange() { … }</vt:lpstr>
      <vt:lpstr>Has Reached Destination Method private bool HasReachedDestination(float stoppingDistance) { … }</vt:lpstr>
      <vt:lpstr>Has Reached Destination Method private bool HasReachedDestination(float stoppingDistance) { … }</vt:lpstr>
      <vt:lpstr>Set New Waypoint Method void SetNewWaypoint() { … }</vt:lpstr>
      <vt:lpstr>Start Thinking Method private void StartThinking() { … }</vt:lpstr>
      <vt:lpstr>Update Thinking Method private void UpdateThinking() { … }</vt:lpstr>
      <vt:lpstr>Update Current Waypoint Method private void UpdateCurrentWaypoint() { … }</vt:lpstr>
      <vt:lpstr>Update Current Waypoint Method private void UpdateCurrentWaypoint() { … }</vt:lpstr>
      <vt:lpstr>Set Current Destination Method void SetCurrentDestination(Transform destination, float stoppingDistance) { … }</vt:lpstr>
      <vt:lpstr>Set Current Destination Method void SetCurrentDestination(Transform destination, float stoppingDistance) { … }</vt:lpstr>
      <vt:lpstr>Is Attacking Method</vt:lpstr>
      <vt:lpstr>Update Method</vt:lpstr>
      <vt:lpstr>Waypoint Controller Script</vt:lpstr>
      <vt:lpstr>Awake/Start Method</vt:lpstr>
      <vt:lpstr>Get Next Waypoint Method</vt:lpstr>
      <vt:lpstr>Get Next Waypoint Method public Transform GetNextWaypoint() { … }</vt:lpstr>
      <vt:lpstr>Get Next Waypoint Method public Transform GetNextWaypoint() { … }</vt:lpstr>
      <vt:lpstr>Get Next Waypoint Method public Transform GetNextWaypoint() { … }</vt:lpstr>
      <vt:lpstr>Testing</vt:lpstr>
      <vt:lpstr>Weapon Changer Script</vt:lpstr>
      <vt:lpstr>Challenge Exercise Set Non Combat Method</vt:lpstr>
      <vt:lpstr>Challenge Exercise Set Non Combat Method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1898</cp:revision>
  <cp:lastPrinted>2014-09-29T16:21:25Z</cp:lastPrinted>
  <dcterms:created xsi:type="dcterms:W3CDTF">2013-09-18T07:00:31Z</dcterms:created>
  <dcterms:modified xsi:type="dcterms:W3CDTF">2020-02-27T07:27:14Z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