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1" r:id="rId4"/>
    <p:sldId id="260" r:id="rId5"/>
    <p:sldId id="258" r:id="rId6"/>
    <p:sldId id="259"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81" autoAdjust="0"/>
    <p:restoredTop sz="61457" autoAdjust="0"/>
  </p:normalViewPr>
  <p:slideViewPr>
    <p:cSldViewPr snapToGrid="0">
      <p:cViewPr varScale="1">
        <p:scale>
          <a:sx n="42" d="100"/>
          <a:sy n="42" d="100"/>
        </p:scale>
        <p:origin x="161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E59319-8D25-4503-916B-1A789598FFFA}"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542757-FAA6-4227-A618-A63BDA17ED57}" type="slidenum">
              <a:rPr lang="en-GB" smtClean="0"/>
              <a:t>‹#›</a:t>
            </a:fld>
            <a:endParaRPr lang="en-GB"/>
          </a:p>
        </p:txBody>
      </p:sp>
    </p:spTree>
    <p:extLst>
      <p:ext uri="{BB962C8B-B14F-4D97-AF65-F5344CB8AC3E}">
        <p14:creationId xmlns:p14="http://schemas.microsoft.com/office/powerpoint/2010/main" val="2101045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42757-FAA6-4227-A618-A63BDA17ED57}" type="slidenum">
              <a:rPr lang="en-GB" smtClean="0"/>
              <a:t>1</a:t>
            </a:fld>
            <a:endParaRPr lang="en-GB"/>
          </a:p>
        </p:txBody>
      </p:sp>
    </p:spTree>
    <p:extLst>
      <p:ext uri="{BB962C8B-B14F-4D97-AF65-F5344CB8AC3E}">
        <p14:creationId xmlns:p14="http://schemas.microsoft.com/office/powerpoint/2010/main" val="187461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Following the Primary Research conducted it was found that 21% of employees were unaware of  how they contributed to the organisational strategy.  In Hywel Dda Health Board, employees are provided with a robust company induction and a departmental induction where they should be provided with information relating to the health boards values, strategy and objectives. As a Workforce and OD department, the content and delivery of the induction can be controlled  however, the standard and consistency of  departmental induction and PADR process are more difficult to manage.</a:t>
            </a:r>
          </a:p>
        </p:txBody>
      </p:sp>
      <p:sp>
        <p:nvSpPr>
          <p:cNvPr id="4" name="Slide Number Placeholder 3"/>
          <p:cNvSpPr>
            <a:spLocks noGrp="1"/>
          </p:cNvSpPr>
          <p:nvPr>
            <p:ph type="sldNum" sz="quarter" idx="5"/>
          </p:nvPr>
        </p:nvSpPr>
        <p:spPr/>
        <p:txBody>
          <a:bodyPr/>
          <a:lstStyle/>
          <a:p>
            <a:fld id="{BA542757-FAA6-4227-A618-A63BDA17ED57}" type="slidenum">
              <a:rPr lang="en-GB" smtClean="0"/>
              <a:t>2</a:t>
            </a:fld>
            <a:endParaRPr lang="en-GB"/>
          </a:p>
        </p:txBody>
      </p:sp>
    </p:spTree>
    <p:extLst>
      <p:ext uri="{BB962C8B-B14F-4D97-AF65-F5344CB8AC3E}">
        <p14:creationId xmlns:p14="http://schemas.microsoft.com/office/powerpoint/2010/main" val="1578072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recommendation proposed is implementing strategy sessions, chaired by a Senior Executive in a ‘ Meet the execs’ style meeting. A Senior Executive will meet with Health Board employees and deliver an overview  and update on where Hywel Dda is in relation to its ‘ Healthier mid and west Wales’ Strategy, key challenges, successes and answer any questions employees may have. Employees will have the opportunity to share any views and ideas.  One session will be delivered on each site, each quarter and the sessions will be recorded and uploaded to the intranet. Employees who are unable to attend will have the opportunity to share any thoughts on the Hywel Dda intranet page.</a:t>
            </a:r>
          </a:p>
          <a:p>
            <a:endParaRPr lang="en-GB" dirty="0"/>
          </a:p>
        </p:txBody>
      </p:sp>
      <p:sp>
        <p:nvSpPr>
          <p:cNvPr id="4" name="Slide Number Placeholder 3"/>
          <p:cNvSpPr>
            <a:spLocks noGrp="1"/>
          </p:cNvSpPr>
          <p:nvPr>
            <p:ph type="sldNum" sz="quarter" idx="5"/>
          </p:nvPr>
        </p:nvSpPr>
        <p:spPr/>
        <p:txBody>
          <a:bodyPr/>
          <a:lstStyle/>
          <a:p>
            <a:fld id="{BA542757-FAA6-4227-A618-A63BDA17ED57}" type="slidenum">
              <a:rPr lang="en-GB" smtClean="0"/>
              <a:t>3</a:t>
            </a:fld>
            <a:endParaRPr lang="en-GB"/>
          </a:p>
        </p:txBody>
      </p:sp>
    </p:spTree>
    <p:extLst>
      <p:ext uri="{BB962C8B-B14F-4D97-AF65-F5344CB8AC3E}">
        <p14:creationId xmlns:p14="http://schemas.microsoft.com/office/powerpoint/2010/main" val="3725939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Secondary research has indicated giving employees’ a voice and allowing them to have input in key decisions will increase employee engagement and wellbeing. Given the </a:t>
            </a:r>
            <a:r>
              <a:rPr lang="en-GB" dirty="0" err="1"/>
              <a:t>the</a:t>
            </a:r>
            <a:r>
              <a:rPr lang="en-GB" dirty="0"/>
              <a:t> Health Board strategy was developed by Employees and patients it is imperative that they have an input.</a:t>
            </a:r>
          </a:p>
        </p:txBody>
      </p:sp>
      <p:sp>
        <p:nvSpPr>
          <p:cNvPr id="4" name="Slide Number Placeholder 3"/>
          <p:cNvSpPr>
            <a:spLocks noGrp="1"/>
          </p:cNvSpPr>
          <p:nvPr>
            <p:ph type="sldNum" sz="quarter" idx="5"/>
          </p:nvPr>
        </p:nvSpPr>
        <p:spPr/>
        <p:txBody>
          <a:bodyPr/>
          <a:lstStyle/>
          <a:p>
            <a:fld id="{BA542757-FAA6-4227-A618-A63BDA17ED57}" type="slidenum">
              <a:rPr lang="en-GB" smtClean="0"/>
              <a:t>4</a:t>
            </a:fld>
            <a:endParaRPr lang="en-GB"/>
          </a:p>
        </p:txBody>
      </p:sp>
    </p:spTree>
    <p:extLst>
      <p:ext uri="{BB962C8B-B14F-4D97-AF65-F5344CB8AC3E}">
        <p14:creationId xmlns:p14="http://schemas.microsoft.com/office/powerpoint/2010/main" val="2067925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issue that was established in the research was that employees are not fully aware of what training and  development opportunities are available to them. All external and internal learning and development opportunities are detailed on the health board's intranet. What is the issue with this ? In an already high-pressured workplace, why should employees need to go searching for the right development opportunities ? A considerable amount of the workforce such as porters and estates and facilities staff do not have direct access to the intranet and could be missing out on valuable opportunities.</a:t>
            </a:r>
          </a:p>
        </p:txBody>
      </p:sp>
      <p:sp>
        <p:nvSpPr>
          <p:cNvPr id="4" name="Slide Number Placeholder 3"/>
          <p:cNvSpPr>
            <a:spLocks noGrp="1"/>
          </p:cNvSpPr>
          <p:nvPr>
            <p:ph type="sldNum" sz="quarter" idx="5"/>
          </p:nvPr>
        </p:nvSpPr>
        <p:spPr/>
        <p:txBody>
          <a:bodyPr/>
          <a:lstStyle/>
          <a:p>
            <a:fld id="{BA542757-FAA6-4227-A618-A63BDA17ED57}" type="slidenum">
              <a:rPr lang="en-GB" smtClean="0"/>
              <a:t>5</a:t>
            </a:fld>
            <a:endParaRPr lang="en-GB"/>
          </a:p>
        </p:txBody>
      </p:sp>
    </p:spTree>
    <p:extLst>
      <p:ext uri="{BB962C8B-B14F-4D97-AF65-F5344CB8AC3E}">
        <p14:creationId xmlns:p14="http://schemas.microsoft.com/office/powerpoint/2010/main" val="2546030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would be that each Hospital invests in 6 LCD screens which will be set up in key areas of the hospital. The screens will showcase the learning and development opportunities that the Health Board has to offer and this will play on rotation throughout the day. This will enable all staff to visually see what opportunities are available to them on a daily basis.</a:t>
            </a:r>
          </a:p>
        </p:txBody>
      </p:sp>
      <p:sp>
        <p:nvSpPr>
          <p:cNvPr id="4" name="Slide Number Placeholder 3"/>
          <p:cNvSpPr>
            <a:spLocks noGrp="1"/>
          </p:cNvSpPr>
          <p:nvPr>
            <p:ph type="sldNum" sz="quarter" idx="5"/>
          </p:nvPr>
        </p:nvSpPr>
        <p:spPr/>
        <p:txBody>
          <a:bodyPr/>
          <a:lstStyle/>
          <a:p>
            <a:fld id="{BA542757-FAA6-4227-A618-A63BDA17ED57}" type="slidenum">
              <a:rPr lang="en-GB" smtClean="0"/>
              <a:t>6</a:t>
            </a:fld>
            <a:endParaRPr lang="en-GB"/>
          </a:p>
        </p:txBody>
      </p:sp>
    </p:spTree>
    <p:extLst>
      <p:ext uri="{BB962C8B-B14F-4D97-AF65-F5344CB8AC3E}">
        <p14:creationId xmlns:p14="http://schemas.microsoft.com/office/powerpoint/2010/main" val="1648186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a:t>
            </a:r>
            <a:r>
              <a:rPr lang="en-GB" b="0" dirty="0"/>
              <a:t>the </a:t>
            </a:r>
            <a:r>
              <a:rPr lang="en-GB" b="0" i="0" dirty="0">
                <a:solidFill>
                  <a:srgbClr val="313131"/>
                </a:solidFill>
                <a:effectLst/>
                <a:latin typeface="Oxygen" panose="020B0604020202020204" pitchFamily="2" charset="0"/>
              </a:rPr>
              <a:t>Employment Relations (Flexible Working) Act 2023  receiving royal assent, it is vital that line managers receive the relevant training in order to support employees appropriately when the new legislation comes into force in 2024.</a:t>
            </a:r>
          </a:p>
          <a:p>
            <a:endParaRPr lang="en-GB" b="0" i="0" dirty="0">
              <a:solidFill>
                <a:srgbClr val="313131"/>
              </a:solidFill>
              <a:effectLst/>
              <a:latin typeface="Oxygen" panose="020B0604020202020204" pitchFamily="2" charset="0"/>
            </a:endParaRPr>
          </a:p>
          <a:p>
            <a:r>
              <a:rPr lang="en-GB" b="0" i="0" dirty="0">
                <a:solidFill>
                  <a:srgbClr val="313131"/>
                </a:solidFill>
                <a:effectLst/>
                <a:latin typeface="Oxygen" panose="020B0604020202020204" pitchFamily="2" charset="0"/>
              </a:rPr>
              <a:t>Employees have suggested that flexible working would increase their wellbeing in the workplace therefore managers need to be aware of the benefits associated with flexible working  and the impact it would have on employee engagement and wellbeing</a:t>
            </a:r>
          </a:p>
        </p:txBody>
      </p:sp>
      <p:sp>
        <p:nvSpPr>
          <p:cNvPr id="4" name="Slide Number Placeholder 3"/>
          <p:cNvSpPr>
            <a:spLocks noGrp="1"/>
          </p:cNvSpPr>
          <p:nvPr>
            <p:ph type="sldNum" sz="quarter" idx="5"/>
          </p:nvPr>
        </p:nvSpPr>
        <p:spPr/>
        <p:txBody>
          <a:bodyPr/>
          <a:lstStyle/>
          <a:p>
            <a:fld id="{BA542757-FAA6-4227-A618-A63BDA17ED57}" type="slidenum">
              <a:rPr lang="en-GB" smtClean="0"/>
              <a:t>7</a:t>
            </a:fld>
            <a:endParaRPr lang="en-GB"/>
          </a:p>
        </p:txBody>
      </p:sp>
    </p:spTree>
    <p:extLst>
      <p:ext uri="{BB962C8B-B14F-4D97-AF65-F5344CB8AC3E}">
        <p14:creationId xmlns:p14="http://schemas.microsoft.com/office/powerpoint/2010/main" val="2322563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easy is it to change line managers decision making and mindset around flexible working ? </a:t>
            </a:r>
          </a:p>
          <a:p>
            <a:r>
              <a:rPr lang="en-GB" dirty="0"/>
              <a:t>With the financial pressures increasing rapidly in the Health Board, rota scrutiny being a weekly task and sickness absence rates exceeding the Welsh government target  it will be a difficult mindset to shift.</a:t>
            </a:r>
          </a:p>
          <a:p>
            <a:endParaRPr lang="en-GB" dirty="0"/>
          </a:p>
        </p:txBody>
      </p:sp>
      <p:sp>
        <p:nvSpPr>
          <p:cNvPr id="4" name="Slide Number Placeholder 3"/>
          <p:cNvSpPr>
            <a:spLocks noGrp="1"/>
          </p:cNvSpPr>
          <p:nvPr>
            <p:ph type="sldNum" sz="quarter" idx="5"/>
          </p:nvPr>
        </p:nvSpPr>
        <p:spPr/>
        <p:txBody>
          <a:bodyPr/>
          <a:lstStyle/>
          <a:p>
            <a:fld id="{BA542757-FAA6-4227-A618-A63BDA17ED57}" type="slidenum">
              <a:rPr lang="en-GB" smtClean="0"/>
              <a:t>8</a:t>
            </a:fld>
            <a:endParaRPr lang="en-GB"/>
          </a:p>
        </p:txBody>
      </p:sp>
    </p:spTree>
    <p:extLst>
      <p:ext uri="{BB962C8B-B14F-4D97-AF65-F5344CB8AC3E}">
        <p14:creationId xmlns:p14="http://schemas.microsoft.com/office/powerpoint/2010/main" val="1686136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F7558-D56B-5674-6019-BB590089CA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0B5295-BCB1-0D2D-526A-39E398FD7B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DED397-3045-0E98-684B-114FB04CCC0B}"/>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5" name="Footer Placeholder 4">
            <a:extLst>
              <a:ext uri="{FF2B5EF4-FFF2-40B4-BE49-F238E27FC236}">
                <a16:creationId xmlns:a16="http://schemas.microsoft.com/office/drawing/2014/main" id="{4FE7E474-6610-C26D-6155-3C0BA7367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4D664D-2D8A-E7A7-250F-F891F168A67E}"/>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2504821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D5BFE-BF7E-AEC5-2D02-7543C1E6B5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4918AF-6129-DCF8-B9AD-32A7A8BECB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3C2769-978A-5D1E-CBE4-C9644CDA0234}"/>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5" name="Footer Placeholder 4">
            <a:extLst>
              <a:ext uri="{FF2B5EF4-FFF2-40B4-BE49-F238E27FC236}">
                <a16:creationId xmlns:a16="http://schemas.microsoft.com/office/drawing/2014/main" id="{60F557B9-F6C9-0B44-4926-81F10A32CF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865F8-6D54-0FBC-D3C6-43D1A5A21B19}"/>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1871000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57B7B-532E-5DC7-C7CB-7882149767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A8FE50-01CE-111A-051F-C1BA4D5373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086E6A-5A25-B8E0-85FD-9ADF38D6CC2E}"/>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5" name="Footer Placeholder 4">
            <a:extLst>
              <a:ext uri="{FF2B5EF4-FFF2-40B4-BE49-F238E27FC236}">
                <a16:creationId xmlns:a16="http://schemas.microsoft.com/office/drawing/2014/main" id="{E0C8C7E4-835C-9F6F-95B8-00DA73D796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F55519-05E8-03D0-3171-9DE2A63DCCDB}"/>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4261567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B5F6A-D010-4D78-179F-9E1C94627B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677C4C-2351-1FDE-AAF5-BD8FDBB6C1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090C7D-5FD4-3B3C-DF84-0EB099D386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F20F8A-532F-0F22-875C-203D8A3ED4A4}"/>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6" name="Footer Placeholder 5">
            <a:extLst>
              <a:ext uri="{FF2B5EF4-FFF2-40B4-BE49-F238E27FC236}">
                <a16:creationId xmlns:a16="http://schemas.microsoft.com/office/drawing/2014/main" id="{3F30F2C7-10E5-56BE-7EEA-E945E1E0E7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E4B4AE-1336-718A-DE63-22C0805CAF00}"/>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741933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DC9E3-C4A7-5F6D-F721-A8772265A6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0A75A7-5837-1DF7-0669-817583F5FE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1CC9BD-58F7-94AA-2AE8-2C8E04D4FD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779661-E7F2-0120-AB38-3F8F844EA4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ACAD9D-88BA-5C57-1C74-FE48A8482E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A89E62-34A3-066B-68DB-259C92989E30}"/>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8" name="Footer Placeholder 7">
            <a:extLst>
              <a:ext uri="{FF2B5EF4-FFF2-40B4-BE49-F238E27FC236}">
                <a16:creationId xmlns:a16="http://schemas.microsoft.com/office/drawing/2014/main" id="{A225DDD3-56D0-C39A-BB0E-8ABFCD1FEE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F912E0-5ADB-8D3A-8F09-A59E8929FEDC}"/>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3352491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61686-2FA0-0AC7-92A1-C7F3C9B89C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04A13A-5547-857E-9852-1EB5C1244EFC}"/>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4" name="Footer Placeholder 3">
            <a:extLst>
              <a:ext uri="{FF2B5EF4-FFF2-40B4-BE49-F238E27FC236}">
                <a16:creationId xmlns:a16="http://schemas.microsoft.com/office/drawing/2014/main" id="{088597CF-5A31-F359-A0EA-769C51B0FF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075E18-D91A-CDF6-52BB-A7E14C9CCA5B}"/>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3035636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19971F-8964-1813-0B52-CD9182A589E6}"/>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3" name="Footer Placeholder 2">
            <a:extLst>
              <a:ext uri="{FF2B5EF4-FFF2-40B4-BE49-F238E27FC236}">
                <a16:creationId xmlns:a16="http://schemas.microsoft.com/office/drawing/2014/main" id="{CDECB44B-4252-2780-D51D-7D3394329F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25C1E7-DD1F-F456-5DBE-66EF32FFE1E0}"/>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481991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1669-745B-39BD-60EE-C87E9C934F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A96B1D-A7BD-B397-C488-F3191C0FB5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60D63B-73CA-0495-C7E4-73ABFC876A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2E3717-B68F-ACF2-D0AF-8752835855BD}"/>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6" name="Footer Placeholder 5">
            <a:extLst>
              <a:ext uri="{FF2B5EF4-FFF2-40B4-BE49-F238E27FC236}">
                <a16:creationId xmlns:a16="http://schemas.microsoft.com/office/drawing/2014/main" id="{048F307A-6ED1-C54C-D3F5-FFCBD46F86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5450D6-2956-75B3-BECF-9E4DFA69A11D}"/>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2140695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2B088-F6D6-C985-95DA-7891F1E93D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E6EC13-818B-9DBA-EA74-1023FDF8FA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651598-3693-1EB8-EB86-5FC48EB740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0A2F46-0D88-A96A-7F80-D201CCAB7882}"/>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6" name="Footer Placeholder 5">
            <a:extLst>
              <a:ext uri="{FF2B5EF4-FFF2-40B4-BE49-F238E27FC236}">
                <a16:creationId xmlns:a16="http://schemas.microsoft.com/office/drawing/2014/main" id="{6F7E55D8-DD44-1248-550E-F36D315547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7F9336-9AA6-F085-5504-1AB6ECAB8FC4}"/>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208586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1CAE1-0B67-A77F-17C4-8AEA6C39D2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0BF711-3819-4F01-BA56-B3B05BFBB2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1224A0-84F7-2E19-6E18-7F9CBD7C6ABA}"/>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5" name="Footer Placeholder 4">
            <a:extLst>
              <a:ext uri="{FF2B5EF4-FFF2-40B4-BE49-F238E27FC236}">
                <a16:creationId xmlns:a16="http://schemas.microsoft.com/office/drawing/2014/main" id="{B61442E9-B421-12CB-F95C-B288150807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31464-0E5D-C844-2F58-DFB327AB8BC2}"/>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3041205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320213-A7F0-A48C-6937-F49ED3047B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8CD99D-9469-185B-2E1F-824FFD4744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93EA28-4E00-3643-4445-418E91AB43CB}"/>
              </a:ext>
            </a:extLst>
          </p:cNvPr>
          <p:cNvSpPr>
            <a:spLocks noGrp="1"/>
          </p:cNvSpPr>
          <p:nvPr>
            <p:ph type="dt" sz="half" idx="10"/>
          </p:nvPr>
        </p:nvSpPr>
        <p:spPr/>
        <p:txBody>
          <a:bodyPr/>
          <a:lstStyle/>
          <a:p>
            <a:fld id="{4E6304A1-1895-41D6-A518-824BA09826E6}" type="datetimeFigureOut">
              <a:rPr lang="en-GB" smtClean="0"/>
              <a:t>02/10/2023</a:t>
            </a:fld>
            <a:endParaRPr lang="en-GB"/>
          </a:p>
        </p:txBody>
      </p:sp>
      <p:sp>
        <p:nvSpPr>
          <p:cNvPr id="5" name="Footer Placeholder 4">
            <a:extLst>
              <a:ext uri="{FF2B5EF4-FFF2-40B4-BE49-F238E27FC236}">
                <a16:creationId xmlns:a16="http://schemas.microsoft.com/office/drawing/2014/main" id="{E07629FC-150C-5EE8-122A-11F0704CE4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BE669B-7754-5A4F-42FF-4A9A74414C0C}"/>
              </a:ext>
            </a:extLst>
          </p:cNvPr>
          <p:cNvSpPr>
            <a:spLocks noGrp="1"/>
          </p:cNvSpPr>
          <p:nvPr>
            <p:ph type="sldNum" sz="quarter" idx="12"/>
          </p:nvPr>
        </p:nvSpPr>
        <p:spPr/>
        <p:txBody>
          <a:bodyPr/>
          <a:lstStyle/>
          <a:p>
            <a:fld id="{C8D72F1B-ABE9-4D1B-8F3B-71F771A33EBB}" type="slidenum">
              <a:rPr lang="en-GB" smtClean="0"/>
              <a:t>‹#›</a:t>
            </a:fld>
            <a:endParaRPr lang="en-GB"/>
          </a:p>
        </p:txBody>
      </p:sp>
    </p:spTree>
    <p:extLst>
      <p:ext uri="{BB962C8B-B14F-4D97-AF65-F5344CB8AC3E}">
        <p14:creationId xmlns:p14="http://schemas.microsoft.com/office/powerpoint/2010/main" val="3698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B88125-7BF3-EC88-07C9-D9B09FC24E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3392E3-0020-D8CE-6A2B-96E8639D0C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505B28-2FA5-E972-4DF3-8B61C1CA48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6304A1-1895-41D6-A518-824BA09826E6}" type="datetimeFigureOut">
              <a:rPr lang="en-GB" smtClean="0"/>
              <a:t>02/10/2023</a:t>
            </a:fld>
            <a:endParaRPr lang="en-GB"/>
          </a:p>
        </p:txBody>
      </p:sp>
      <p:sp>
        <p:nvSpPr>
          <p:cNvPr id="5" name="Footer Placeholder 4">
            <a:extLst>
              <a:ext uri="{FF2B5EF4-FFF2-40B4-BE49-F238E27FC236}">
                <a16:creationId xmlns:a16="http://schemas.microsoft.com/office/drawing/2014/main" id="{D7238200-4A9F-B431-8916-8937541437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4055C5-5E20-54FF-91AF-AADA4DC74B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D72F1B-ABE9-4D1B-8F3B-71F771A33EBB}" type="slidenum">
              <a:rPr lang="en-GB" smtClean="0"/>
              <a:t>‹#›</a:t>
            </a:fld>
            <a:endParaRPr lang="en-GB"/>
          </a:p>
        </p:txBody>
      </p:sp>
    </p:spTree>
    <p:extLst>
      <p:ext uri="{BB962C8B-B14F-4D97-AF65-F5344CB8AC3E}">
        <p14:creationId xmlns:p14="http://schemas.microsoft.com/office/powerpoint/2010/main" val="3652529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5E5E5-663C-8D84-2ACD-C71730854C67}"/>
              </a:ext>
            </a:extLst>
          </p:cNvPr>
          <p:cNvSpPr>
            <a:spLocks noGrp="1"/>
          </p:cNvSpPr>
          <p:nvPr>
            <p:ph type="ctrTitle"/>
          </p:nvPr>
        </p:nvSpPr>
        <p:spPr/>
        <p:txBody>
          <a:bodyPr/>
          <a:lstStyle/>
          <a:p>
            <a:r>
              <a:rPr lang="en-GB" dirty="0"/>
              <a:t>Takahashi</a:t>
            </a:r>
            <a:br>
              <a:rPr lang="en-GB" dirty="0"/>
            </a:br>
            <a:r>
              <a:rPr lang="en-GB" sz="1800" dirty="0"/>
              <a:t>Laura Palmer 1551025</a:t>
            </a:r>
          </a:p>
        </p:txBody>
      </p:sp>
      <p:sp>
        <p:nvSpPr>
          <p:cNvPr id="3" name="Subtitle 2">
            <a:extLst>
              <a:ext uri="{FF2B5EF4-FFF2-40B4-BE49-F238E27FC236}">
                <a16:creationId xmlns:a16="http://schemas.microsoft.com/office/drawing/2014/main" id="{8467B16D-22F7-4573-EAC8-15BE5BC77B6D}"/>
              </a:ext>
            </a:extLst>
          </p:cNvPr>
          <p:cNvSpPr>
            <a:spLocks noGrp="1"/>
          </p:cNvSpPr>
          <p:nvPr>
            <p:ph type="subTitle" idx="1"/>
          </p:nvPr>
        </p:nvSpPr>
        <p:spPr/>
        <p:txBody>
          <a:bodyPr/>
          <a:lstStyle/>
          <a:p>
            <a:r>
              <a:rPr lang="en-GB" dirty="0"/>
              <a:t> </a:t>
            </a:r>
          </a:p>
        </p:txBody>
      </p:sp>
    </p:spTree>
    <p:extLst>
      <p:ext uri="{BB962C8B-B14F-4D97-AF65-F5344CB8AC3E}">
        <p14:creationId xmlns:p14="http://schemas.microsoft.com/office/powerpoint/2010/main" val="3049765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3B2D-D998-AB10-C4A7-15825D1A1A6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C9C3619-38F5-781C-F407-29293C580033}"/>
              </a:ext>
            </a:extLst>
          </p:cNvPr>
          <p:cNvSpPr>
            <a:spLocks noGrp="1"/>
          </p:cNvSpPr>
          <p:nvPr>
            <p:ph idx="1"/>
          </p:nvPr>
        </p:nvSpPr>
        <p:spPr/>
        <p:txBody>
          <a:bodyPr/>
          <a:lstStyle/>
          <a:p>
            <a:pPr marL="0" indent="0">
              <a:buNone/>
            </a:pPr>
            <a:r>
              <a:rPr lang="en-GB" sz="3200" dirty="0"/>
              <a:t>Limited </a:t>
            </a:r>
            <a:r>
              <a:rPr lang="en-GB" sz="9600" dirty="0"/>
              <a:t>Strategy </a:t>
            </a:r>
            <a:r>
              <a:rPr lang="en-GB" dirty="0"/>
              <a:t>Talk since induction</a:t>
            </a:r>
          </a:p>
        </p:txBody>
      </p:sp>
    </p:spTree>
    <p:extLst>
      <p:ext uri="{BB962C8B-B14F-4D97-AF65-F5344CB8AC3E}">
        <p14:creationId xmlns:p14="http://schemas.microsoft.com/office/powerpoint/2010/main" val="4209186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A0F87-E397-7402-C50B-1E7D346BD8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327078-2AD9-FC0F-91D5-1302A29E1A1B}"/>
              </a:ext>
            </a:extLst>
          </p:cNvPr>
          <p:cNvSpPr>
            <a:spLocks noGrp="1"/>
          </p:cNvSpPr>
          <p:nvPr>
            <p:ph idx="1"/>
          </p:nvPr>
        </p:nvSpPr>
        <p:spPr/>
        <p:txBody>
          <a:bodyPr/>
          <a:lstStyle/>
          <a:p>
            <a:pPr marL="0" indent="0">
              <a:buNone/>
            </a:pPr>
            <a:r>
              <a:rPr lang="en-GB" dirty="0"/>
              <a:t>MEET THE                           </a:t>
            </a:r>
            <a:r>
              <a:rPr lang="en-GB" sz="8800" dirty="0"/>
              <a:t>EXECUTIVES</a:t>
            </a:r>
          </a:p>
        </p:txBody>
      </p:sp>
    </p:spTree>
    <p:extLst>
      <p:ext uri="{BB962C8B-B14F-4D97-AF65-F5344CB8AC3E}">
        <p14:creationId xmlns:p14="http://schemas.microsoft.com/office/powerpoint/2010/main" val="3649040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0330-A4D8-8DD7-647F-8ADB42FC90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12BBE4-0F74-40A7-29BA-62816E29374D}"/>
              </a:ext>
            </a:extLst>
          </p:cNvPr>
          <p:cNvSpPr>
            <a:spLocks noGrp="1"/>
          </p:cNvSpPr>
          <p:nvPr>
            <p:ph idx="1"/>
          </p:nvPr>
        </p:nvSpPr>
        <p:spPr/>
        <p:txBody>
          <a:bodyPr/>
          <a:lstStyle/>
          <a:p>
            <a:pPr marL="0" indent="0">
              <a:buNone/>
            </a:pPr>
            <a:r>
              <a:rPr lang="en-GB" dirty="0"/>
              <a:t> INCREASE EMPLOYEE</a:t>
            </a:r>
          </a:p>
          <a:p>
            <a:pPr marL="0" indent="0">
              <a:buNone/>
            </a:pPr>
            <a:r>
              <a:rPr lang="en-GB" dirty="0"/>
              <a:t> </a:t>
            </a:r>
            <a:r>
              <a:rPr lang="en-GB" sz="8000" dirty="0"/>
              <a:t>ENGAGEMENT</a:t>
            </a:r>
          </a:p>
        </p:txBody>
      </p:sp>
    </p:spTree>
    <p:extLst>
      <p:ext uri="{BB962C8B-B14F-4D97-AF65-F5344CB8AC3E}">
        <p14:creationId xmlns:p14="http://schemas.microsoft.com/office/powerpoint/2010/main" val="2762552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A6FFB-785B-6E4C-620B-F1C4A652CF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35FFF6-D38A-21FF-261C-20377639A297}"/>
              </a:ext>
            </a:extLst>
          </p:cNvPr>
          <p:cNvSpPr>
            <a:spLocks noGrp="1"/>
          </p:cNvSpPr>
          <p:nvPr>
            <p:ph idx="1"/>
          </p:nvPr>
        </p:nvSpPr>
        <p:spPr/>
        <p:txBody>
          <a:bodyPr/>
          <a:lstStyle/>
          <a:p>
            <a:pPr marL="0" indent="0">
              <a:buNone/>
            </a:pPr>
            <a:r>
              <a:rPr lang="en-GB" dirty="0"/>
              <a:t>Limited  </a:t>
            </a:r>
            <a:r>
              <a:rPr lang="en-GB" sz="8800" dirty="0"/>
              <a:t>TRAINING </a:t>
            </a:r>
            <a:r>
              <a:rPr lang="en-GB" dirty="0"/>
              <a:t>Knowledge</a:t>
            </a:r>
            <a:endParaRPr lang="en-GB" sz="8800" dirty="0"/>
          </a:p>
        </p:txBody>
      </p:sp>
    </p:spTree>
    <p:extLst>
      <p:ext uri="{BB962C8B-B14F-4D97-AF65-F5344CB8AC3E}">
        <p14:creationId xmlns:p14="http://schemas.microsoft.com/office/powerpoint/2010/main" val="1241425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8C48B-E4AA-69B8-23C5-1356D885FB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D1DAF3-2259-35E2-74CB-62F4203BC83F}"/>
              </a:ext>
            </a:extLst>
          </p:cNvPr>
          <p:cNvSpPr>
            <a:spLocks noGrp="1"/>
          </p:cNvSpPr>
          <p:nvPr>
            <p:ph idx="1"/>
          </p:nvPr>
        </p:nvSpPr>
        <p:spPr/>
        <p:txBody>
          <a:bodyPr/>
          <a:lstStyle/>
          <a:p>
            <a:pPr marL="0" indent="0">
              <a:buNone/>
            </a:pPr>
            <a:r>
              <a:rPr lang="en-GB" dirty="0"/>
              <a:t>No searching it is  </a:t>
            </a:r>
          </a:p>
          <a:p>
            <a:pPr marL="0" indent="0">
              <a:buNone/>
            </a:pPr>
            <a:endParaRPr lang="en-GB" sz="9600" dirty="0"/>
          </a:p>
          <a:p>
            <a:pPr marL="0" indent="0">
              <a:buNone/>
            </a:pPr>
            <a:r>
              <a:rPr lang="en-GB" sz="9600" dirty="0"/>
              <a:t>VISUAL</a:t>
            </a:r>
          </a:p>
        </p:txBody>
      </p:sp>
    </p:spTree>
    <p:extLst>
      <p:ext uri="{BB962C8B-B14F-4D97-AF65-F5344CB8AC3E}">
        <p14:creationId xmlns:p14="http://schemas.microsoft.com/office/powerpoint/2010/main" val="12591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83D5C-7119-A38C-4854-41E34B7EFB3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6F8215-7107-392C-90F1-8394D34AF19D}"/>
              </a:ext>
            </a:extLst>
          </p:cNvPr>
          <p:cNvSpPr>
            <a:spLocks noGrp="1"/>
          </p:cNvSpPr>
          <p:nvPr>
            <p:ph idx="1"/>
          </p:nvPr>
        </p:nvSpPr>
        <p:spPr/>
        <p:txBody>
          <a:bodyPr/>
          <a:lstStyle/>
          <a:p>
            <a:pPr marL="0" indent="0">
              <a:buNone/>
            </a:pPr>
            <a:r>
              <a:rPr lang="en-GB" sz="9600" dirty="0"/>
              <a:t>FLEXIBLE</a:t>
            </a:r>
            <a:r>
              <a:rPr lang="en-GB" dirty="0"/>
              <a:t> WORKING </a:t>
            </a:r>
          </a:p>
        </p:txBody>
      </p:sp>
    </p:spTree>
    <p:extLst>
      <p:ext uri="{BB962C8B-B14F-4D97-AF65-F5344CB8AC3E}">
        <p14:creationId xmlns:p14="http://schemas.microsoft.com/office/powerpoint/2010/main" val="599802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2CA84-4008-EC8A-73F3-D0B2C74D2B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7D2D2C-0496-9C58-D71A-BBD6D43F0F09}"/>
              </a:ext>
            </a:extLst>
          </p:cNvPr>
          <p:cNvSpPr>
            <a:spLocks noGrp="1"/>
          </p:cNvSpPr>
          <p:nvPr>
            <p:ph idx="1"/>
          </p:nvPr>
        </p:nvSpPr>
        <p:spPr/>
        <p:txBody>
          <a:bodyPr/>
          <a:lstStyle/>
          <a:p>
            <a:pPr marL="0" indent="0">
              <a:buNone/>
            </a:pPr>
            <a:r>
              <a:rPr lang="en-GB" dirty="0"/>
              <a:t>ROTA SCRUTINY ABSENCE STAFFING</a:t>
            </a:r>
            <a:r>
              <a:rPr lang="en-GB" sz="9600" dirty="0"/>
              <a:t> CULTURE</a:t>
            </a:r>
          </a:p>
        </p:txBody>
      </p:sp>
    </p:spTree>
    <p:extLst>
      <p:ext uri="{BB962C8B-B14F-4D97-AF65-F5344CB8AC3E}">
        <p14:creationId xmlns:p14="http://schemas.microsoft.com/office/powerpoint/2010/main" val="5034682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TotalTime>
  <Words>604</Words>
  <Application>Microsoft Office PowerPoint</Application>
  <PresentationFormat>Widescreen</PresentationFormat>
  <Paragraphs>30</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Oxygen</vt:lpstr>
      <vt:lpstr>Office Theme</vt:lpstr>
      <vt:lpstr>Takahashi Laura Palmer 1551025</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Takahashi</dc:title>
  <dc:creator>Laura Palmer (Hywel Dda UHB - Workforce Manager)</dc:creator>
  <cp:lastModifiedBy>Laura Palmer (Hywel Dda UHB - Workforce Manager)</cp:lastModifiedBy>
  <cp:revision>3</cp:revision>
  <dcterms:created xsi:type="dcterms:W3CDTF">2023-10-02T17:35:11Z</dcterms:created>
  <dcterms:modified xsi:type="dcterms:W3CDTF">2023-10-02T21:38:07Z</dcterms:modified>
</cp:coreProperties>
</file>