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notesMasterIdLst>
    <p:notesMasterId r:id="rId10"/>
  </p:notesMasterIdLst>
  <p:sldIdLst>
    <p:sldId id="256" r:id="rId2"/>
    <p:sldId id="257" r:id="rId3"/>
    <p:sldId id="258" r:id="rId4"/>
    <p:sldId id="262" r:id="rId5"/>
    <p:sldId id="259" r:id="rId6"/>
    <p:sldId id="260" r:id="rId7"/>
    <p:sldId id="264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DB508B34-901B-4F4D-B27D-8E6DD29BA4B2}">
          <p14:sldIdLst/>
        </p14:section>
        <p14:section name="name" id="{62A2675E-CDEB-4255-BFD1-63BB2A70D612}">
          <p14:sldIdLst>
            <p14:sldId id="256"/>
            <p14:sldId id="257"/>
            <p14:sldId id="258"/>
            <p14:sldId id="262"/>
            <p14:sldId id="259"/>
            <p14:sldId id="260"/>
            <p14:sldId id="264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10E0D9-058A-4700-80A0-7C0FE592D60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DA938-91FF-4655-A848-C2525826E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21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3DA938-91FF-4655-A848-C2525826E2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859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3DA938-91FF-4655-A848-C2525826E23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819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560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234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1576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2671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797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9608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748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65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020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38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666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10/25/2022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6282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su11216046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" descr="A mosaic of colorful geometric shapes">
            <a:extLst>
              <a:ext uri="{FF2B5EF4-FFF2-40B4-BE49-F238E27FC236}">
                <a16:creationId xmlns:a16="http://schemas.microsoft.com/office/drawing/2014/main" id="{48D46EC4-CDAB-6D39-276A-647AD77B6A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8013" r="-1" b="3295"/>
          <a:stretch/>
        </p:blipFill>
        <p:spPr>
          <a:xfrm>
            <a:off x="0" y="29485"/>
            <a:ext cx="12188932" cy="685799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B3234E37-33E7-5B45-685E-DC74079953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865" y="629268"/>
            <a:ext cx="7049728" cy="2839154"/>
          </a:xfrm>
        </p:spPr>
        <p:txBody>
          <a:bodyPr anchor="t">
            <a:normAutofit/>
          </a:bodyPr>
          <a:lstStyle/>
          <a:p>
            <a:br>
              <a:rPr lang="en-GB" sz="5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921F868-235D-65CE-E0EE-EAD5ABEE1B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 4004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Livia Dragan 2130234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Dr </a:t>
            </a:r>
            <a:r>
              <a:rPr lang="en-GB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 Uba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130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1D20C3-39B4-431D-BAFF-B7CF3519369E}"/>
              </a:ext>
            </a:extLst>
          </p:cNvPr>
          <p:cNvSpPr txBox="1"/>
          <p:nvPr/>
        </p:nvSpPr>
        <p:spPr>
          <a:xfrm>
            <a:off x="1310148" y="757083"/>
            <a:ext cx="9296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Problems Identification in TM Lewin case study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6BA215-9218-D46D-2455-90351452E185}"/>
              </a:ext>
            </a:extLst>
          </p:cNvPr>
          <p:cNvSpPr txBox="1"/>
          <p:nvPr/>
        </p:nvSpPr>
        <p:spPr>
          <a:xfrm>
            <a:off x="816077" y="1997839"/>
            <a:ext cx="10491020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Nature of the profit decline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Economical and financial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of the profit decline on TM Lewin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Fell into administration / Insolvency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of profit decline on TM Lewin employees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loses</a:t>
            </a:r>
          </a:p>
          <a:p>
            <a:pPr marL="342900" indent="-342900">
              <a:buFont typeface="+mj-lt"/>
              <a:buAutoNum type="alphaL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635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282DF34-DAFD-9EE7-B5C3-18117CF48E6D}"/>
              </a:ext>
            </a:extLst>
          </p:cNvPr>
          <p:cNvSpPr txBox="1"/>
          <p:nvPr/>
        </p:nvSpPr>
        <p:spPr>
          <a:xfrm>
            <a:off x="1347019" y="766918"/>
            <a:ext cx="9497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Identification of causes of profit decline in TM Lewin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AE511-52A1-6CF8-80E9-D15EF6AB475A}"/>
              </a:ext>
            </a:extLst>
          </p:cNvPr>
          <p:cNvSpPr txBox="1"/>
          <p:nvPr/>
        </p:nvSpPr>
        <p:spPr>
          <a:xfrm>
            <a:off x="737419" y="1710813"/>
            <a:ext cx="10717162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will identify the causes and factors that led to the profit decline in TM Lewin with the help of PESTLE and the FISHBONE model analysis.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is a tool used in the analysis of external environmental factors to identify problems outside the company that could have an impact on the company's current situation (Christodoulou &amp; Cullinane 2019).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Francis J. Aguilar (1967) is believed to have influenced the PESTLE analytical model.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Fishbone analysis and diagram is a tool for finding the causes of a particular problem.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Professor Kaoru Ishikawa developed Cause and Effect Analysis in 1960</a:t>
            </a:r>
          </a:p>
        </p:txBody>
      </p:sp>
    </p:spTree>
    <p:extLst>
      <p:ext uri="{BB962C8B-B14F-4D97-AF65-F5344CB8AC3E}">
        <p14:creationId xmlns:p14="http://schemas.microsoft.com/office/powerpoint/2010/main" val="1190687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6149E33-7F2A-C121-F0BA-90E866789E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707882"/>
              </p:ext>
            </p:extLst>
          </p:nvPr>
        </p:nvGraphicFramePr>
        <p:xfrm>
          <a:off x="877529" y="2234873"/>
          <a:ext cx="10436941" cy="34309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8632">
                  <a:extLst>
                    <a:ext uri="{9D8B030D-6E8A-4147-A177-3AD203B41FA5}">
                      <a16:colId xmlns:a16="http://schemas.microsoft.com/office/drawing/2014/main" val="3724429075"/>
                    </a:ext>
                  </a:extLst>
                </a:gridCol>
                <a:gridCol w="1859936">
                  <a:extLst>
                    <a:ext uri="{9D8B030D-6E8A-4147-A177-3AD203B41FA5}">
                      <a16:colId xmlns:a16="http://schemas.microsoft.com/office/drawing/2014/main" val="1183534903"/>
                    </a:ext>
                  </a:extLst>
                </a:gridCol>
                <a:gridCol w="1824703">
                  <a:extLst>
                    <a:ext uri="{9D8B030D-6E8A-4147-A177-3AD203B41FA5}">
                      <a16:colId xmlns:a16="http://schemas.microsoft.com/office/drawing/2014/main" val="1144800509"/>
                    </a:ext>
                  </a:extLst>
                </a:gridCol>
                <a:gridCol w="1767349">
                  <a:extLst>
                    <a:ext uri="{9D8B030D-6E8A-4147-A177-3AD203B41FA5}">
                      <a16:colId xmlns:a16="http://schemas.microsoft.com/office/drawing/2014/main" val="989299465"/>
                    </a:ext>
                  </a:extLst>
                </a:gridCol>
                <a:gridCol w="1789470">
                  <a:extLst>
                    <a:ext uri="{9D8B030D-6E8A-4147-A177-3AD203B41FA5}">
                      <a16:colId xmlns:a16="http://schemas.microsoft.com/office/drawing/2014/main" val="1340444540"/>
                    </a:ext>
                  </a:extLst>
                </a:gridCol>
                <a:gridCol w="1356851">
                  <a:extLst>
                    <a:ext uri="{9D8B030D-6E8A-4147-A177-3AD203B41FA5}">
                      <a16:colId xmlns:a16="http://schemas.microsoft.com/office/drawing/2014/main" val="1699301512"/>
                    </a:ext>
                  </a:extLst>
                </a:gridCol>
              </a:tblGrid>
              <a:tr h="565846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Socio-cultural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0693241"/>
                  </a:ext>
                </a:extLst>
              </a:tr>
              <a:tr h="71628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Life-style attitude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666983"/>
                  </a:ext>
                </a:extLst>
              </a:tr>
              <a:tr h="71628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of living crisis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892960"/>
                  </a:ext>
                </a:extLst>
              </a:tr>
              <a:tr h="716280"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Labour cost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86661"/>
                  </a:ext>
                </a:extLst>
              </a:tr>
              <a:tr h="716280"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Exchange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664385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4E384E8-548D-AC4C-60EE-5900134A3F2E}"/>
              </a:ext>
            </a:extLst>
          </p:cNvPr>
          <p:cNvSpPr txBox="1"/>
          <p:nvPr/>
        </p:nvSpPr>
        <p:spPr>
          <a:xfrm>
            <a:off x="993058" y="766916"/>
            <a:ext cx="102058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PESTLE Analysis to determine external environmental factors of profit decline in TM Lewin</a:t>
            </a:r>
          </a:p>
        </p:txBody>
      </p:sp>
    </p:spTree>
    <p:extLst>
      <p:ext uri="{BB962C8B-B14F-4D97-AF65-F5344CB8AC3E}">
        <p14:creationId xmlns:p14="http://schemas.microsoft.com/office/powerpoint/2010/main" val="1763711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2688FC-9CC1-424D-B960-627447EB9B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628" y="1047134"/>
            <a:ext cx="9412224" cy="51029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D22B6A-37CE-A1B2-8067-C9C3C38FBB74}"/>
              </a:ext>
            </a:extLst>
          </p:cNvPr>
          <p:cNvSpPr txBox="1"/>
          <p:nvPr/>
        </p:nvSpPr>
        <p:spPr>
          <a:xfrm flipH="1">
            <a:off x="432618" y="707925"/>
            <a:ext cx="11474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Cause and effect of profit decline in TM Lewin using Fishbone </a:t>
            </a:r>
          </a:p>
        </p:txBody>
      </p:sp>
    </p:spTree>
    <p:extLst>
      <p:ext uri="{BB962C8B-B14F-4D97-AF65-F5344CB8AC3E}">
        <p14:creationId xmlns:p14="http://schemas.microsoft.com/office/powerpoint/2010/main" val="1539012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78525B-D271-9CB1-DAA6-85ADDF6D6826}"/>
              </a:ext>
            </a:extLst>
          </p:cNvPr>
          <p:cNvSpPr txBox="1"/>
          <p:nvPr/>
        </p:nvSpPr>
        <p:spPr>
          <a:xfrm>
            <a:off x="3192288" y="757084"/>
            <a:ext cx="5807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Identification of possible solutions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2D45CC-DE82-B91A-4B6B-2A8D57818D04}"/>
              </a:ext>
            </a:extLst>
          </p:cNvPr>
          <p:cNvSpPr txBox="1"/>
          <p:nvPr/>
        </p:nvSpPr>
        <p:spPr>
          <a:xfrm>
            <a:off x="1229032" y="1789471"/>
            <a:ext cx="8298426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and Fishbone highlight the following main causes: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Pandemic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of living crises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Possible solutions: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offering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 of new brands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Sell the business</a:t>
            </a:r>
          </a:p>
        </p:txBody>
      </p:sp>
    </p:spTree>
    <p:extLst>
      <p:ext uri="{BB962C8B-B14F-4D97-AF65-F5344CB8AC3E}">
        <p14:creationId xmlns:p14="http://schemas.microsoft.com/office/powerpoint/2010/main" val="274669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0218C2-AC63-AA1C-7026-1F556E8A39A5}"/>
              </a:ext>
            </a:extLst>
          </p:cNvPr>
          <p:cNvSpPr txBox="1"/>
          <p:nvPr/>
        </p:nvSpPr>
        <p:spPr>
          <a:xfrm>
            <a:off x="2497393" y="737419"/>
            <a:ext cx="7197213" cy="658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Evaluate solutions and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219C7B-DFBF-1467-E168-C63F299FE21D}"/>
              </a:ext>
            </a:extLst>
          </p:cNvPr>
          <p:cNvSpPr txBox="1"/>
          <p:nvPr/>
        </p:nvSpPr>
        <p:spPr>
          <a:xfrm>
            <a:off x="565354" y="1615665"/>
            <a:ext cx="11061290" cy="456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Grid analysis</a:t>
            </a:r>
          </a:p>
        </p:txBody>
      </p:sp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1C4734AF-307A-59E3-D546-9C2E2DD135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633132"/>
              </p:ext>
            </p:extLst>
          </p:nvPr>
        </p:nvGraphicFramePr>
        <p:xfrm>
          <a:off x="973394" y="2531838"/>
          <a:ext cx="10245210" cy="3083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49042">
                  <a:extLst>
                    <a:ext uri="{9D8B030D-6E8A-4147-A177-3AD203B41FA5}">
                      <a16:colId xmlns:a16="http://schemas.microsoft.com/office/drawing/2014/main" val="3630381694"/>
                    </a:ext>
                  </a:extLst>
                </a:gridCol>
                <a:gridCol w="2049042">
                  <a:extLst>
                    <a:ext uri="{9D8B030D-6E8A-4147-A177-3AD203B41FA5}">
                      <a16:colId xmlns:a16="http://schemas.microsoft.com/office/drawing/2014/main" val="3056506986"/>
                    </a:ext>
                  </a:extLst>
                </a:gridCol>
                <a:gridCol w="2049042">
                  <a:extLst>
                    <a:ext uri="{9D8B030D-6E8A-4147-A177-3AD203B41FA5}">
                      <a16:colId xmlns:a16="http://schemas.microsoft.com/office/drawing/2014/main" val="3653591734"/>
                    </a:ext>
                  </a:extLst>
                </a:gridCol>
                <a:gridCol w="2049042">
                  <a:extLst>
                    <a:ext uri="{9D8B030D-6E8A-4147-A177-3AD203B41FA5}">
                      <a16:colId xmlns:a16="http://schemas.microsoft.com/office/drawing/2014/main" val="3306953644"/>
                    </a:ext>
                  </a:extLst>
                </a:gridCol>
                <a:gridCol w="2049042">
                  <a:extLst>
                    <a:ext uri="{9D8B030D-6E8A-4147-A177-3AD203B41FA5}">
                      <a16:colId xmlns:a16="http://schemas.microsoft.com/office/drawing/2014/main" val="1289313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Cost-effectiveness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Growth 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1734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Weight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4546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offering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7957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 of new brands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93393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Sell the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1993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9946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B40D86-9C16-17E4-5C77-8B894D11A69E}"/>
              </a:ext>
            </a:extLst>
          </p:cNvPr>
          <p:cNvSpPr txBox="1"/>
          <p:nvPr/>
        </p:nvSpPr>
        <p:spPr>
          <a:xfrm>
            <a:off x="1248698" y="747252"/>
            <a:ext cx="2497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ECE02F-17D3-EAD5-7249-8D34641529EA}"/>
              </a:ext>
            </a:extLst>
          </p:cNvPr>
          <p:cNvSpPr txBox="1"/>
          <p:nvPr/>
        </p:nvSpPr>
        <p:spPr>
          <a:xfrm>
            <a:off x="766916" y="2143432"/>
            <a:ext cx="10599174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11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Aguilar, F. J. (1967).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Scanning the business environment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 New York: Macmillan.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Christodoulou, A., Cullinane, K. (2019). “Identifying the Main Opportunities and Challenges from the Implementation of a Port Energy Management System: A SWOT/PESTLE Analysis.”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”, 11(21), p. 6046. Available at </a:t>
            </a:r>
            <a:r>
              <a:rPr lang="en-GB" sz="1100" b="1" i="0" u="sng" dirty="0">
                <a:solidFill>
                  <a:srgbClr val="4F567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https://doi.org/10.3390/su11216046</a:t>
            </a:r>
            <a:endParaRPr lang="en-GB" sz="1100" b="1" i="0" u="sng" dirty="0">
              <a:solidFill>
                <a:srgbClr val="4F567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b="1" i="0" u="sng" dirty="0">
              <a:solidFill>
                <a:srgbClr val="4F567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Matovic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I.M. (2020). PESTEL analysis of external environment as a success factor of </a:t>
            </a:r>
            <a:r>
              <a:rPr lang="en-GB" sz="1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startup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business. </a:t>
            </a:r>
            <a:r>
              <a:rPr lang="en-GB" sz="11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ConScienS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p.96.</a:t>
            </a:r>
          </a:p>
          <a:p>
            <a:pPr>
              <a:lnSpc>
                <a:spcPct val="150000"/>
              </a:lnSpc>
            </a:pPr>
            <a:endParaRPr lang="en-GB" sz="1100" b="1" u="sng" dirty="0">
              <a:solidFill>
                <a:srgbClr val="4F567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u="sng" dirty="0">
              <a:solidFill>
                <a:srgbClr val="4F5671"/>
              </a:solidFill>
              <a:latin typeface="Arial" panose="020B0604020202020204" pitchFamily="34" charset="0"/>
            </a:endParaRPr>
          </a:p>
          <a:p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301281505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LightSeedRightStep">
      <a:dk1>
        <a:srgbClr val="000000"/>
      </a:dk1>
      <a:lt1>
        <a:srgbClr val="FFFFFF"/>
      </a:lt1>
      <a:dk2>
        <a:srgbClr val="3A3621"/>
      </a:dk2>
      <a:lt2>
        <a:srgbClr val="E2E8E5"/>
      </a:lt2>
      <a:accent1>
        <a:srgbClr val="EA73A4"/>
      </a:accent1>
      <a:accent2>
        <a:srgbClr val="E55454"/>
      </a:accent2>
      <a:accent3>
        <a:srgbClr val="E59053"/>
      </a:accent3>
      <a:accent4>
        <a:srgbClr val="B6A343"/>
      </a:accent4>
      <a:accent5>
        <a:srgbClr val="95AB54"/>
      </a:accent5>
      <a:accent6>
        <a:srgbClr val="69B643"/>
      </a:accent6>
      <a:hlink>
        <a:srgbClr val="578F78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1344</TotalTime>
  <Words>389</Words>
  <Application>Microsoft Office PowerPoint</Application>
  <PresentationFormat>Widescreen</PresentationFormat>
  <Paragraphs>85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Seaford</vt:lpstr>
      <vt:lpstr>Wingdings</vt:lpstr>
      <vt:lpstr>LevelVTI</vt:lpstr>
      <vt:lpstr> Problem solving and decision making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Livia Dragan</dc:creator>
  <cp:lastModifiedBy>Livia Dragan (2130234)</cp:lastModifiedBy>
  <cp:revision>18</cp:revision>
  <dcterms:created xsi:type="dcterms:W3CDTF">2022-10-17T18:08:53Z</dcterms:created>
  <dcterms:modified xsi:type="dcterms:W3CDTF">2022-10-25T11:12:13Z</dcterms:modified>
</cp:coreProperties>
</file>