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FF6FDA0-D349-4419-BB4E-E825B51D656D}" type="datetimeFigureOut">
              <a:rPr lang="en-GB" smtClean="0"/>
              <a:t>27/01/2014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998429-BD63-4D48-9C8E-68C46BD6D400}" type="slidenum">
              <a:rPr lang="en-GB" smtClean="0"/>
              <a:t>‹#›</a:t>
            </a:fld>
            <a:endParaRPr lang="en-GB"/>
          </a:p>
        </p:txBody>
      </p:sp>
    </p:spTree>
    <p:extLst>
      <p:ext uri="{BB962C8B-B14F-4D97-AF65-F5344CB8AC3E}">
        <p14:creationId xmlns:p14="http://schemas.microsoft.com/office/powerpoint/2010/main" val="1924447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FF6FDA0-D349-4419-BB4E-E825B51D656D}" type="datetimeFigureOut">
              <a:rPr lang="en-GB" smtClean="0"/>
              <a:t>27/01/2014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998429-BD63-4D48-9C8E-68C46BD6D400}" type="slidenum">
              <a:rPr lang="en-GB" smtClean="0"/>
              <a:t>‹#›</a:t>
            </a:fld>
            <a:endParaRPr lang="en-GB"/>
          </a:p>
        </p:txBody>
      </p:sp>
    </p:spTree>
    <p:extLst>
      <p:ext uri="{BB962C8B-B14F-4D97-AF65-F5344CB8AC3E}">
        <p14:creationId xmlns:p14="http://schemas.microsoft.com/office/powerpoint/2010/main" val="3115299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FF6FDA0-D349-4419-BB4E-E825B51D656D}" type="datetimeFigureOut">
              <a:rPr lang="en-GB" smtClean="0"/>
              <a:t>27/01/2014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998429-BD63-4D48-9C8E-68C46BD6D400}" type="slidenum">
              <a:rPr lang="en-GB" smtClean="0"/>
              <a:t>‹#›</a:t>
            </a:fld>
            <a:endParaRPr lang="en-GB"/>
          </a:p>
        </p:txBody>
      </p:sp>
    </p:spTree>
    <p:extLst>
      <p:ext uri="{BB962C8B-B14F-4D97-AF65-F5344CB8AC3E}">
        <p14:creationId xmlns:p14="http://schemas.microsoft.com/office/powerpoint/2010/main" val="1207612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FF6FDA0-D349-4419-BB4E-E825B51D656D}" type="datetimeFigureOut">
              <a:rPr lang="en-GB" smtClean="0"/>
              <a:t>27/01/2014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998429-BD63-4D48-9C8E-68C46BD6D400}" type="slidenum">
              <a:rPr lang="en-GB" smtClean="0"/>
              <a:t>‹#›</a:t>
            </a:fld>
            <a:endParaRPr lang="en-GB"/>
          </a:p>
        </p:txBody>
      </p:sp>
    </p:spTree>
    <p:extLst>
      <p:ext uri="{BB962C8B-B14F-4D97-AF65-F5344CB8AC3E}">
        <p14:creationId xmlns:p14="http://schemas.microsoft.com/office/powerpoint/2010/main" val="592929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FF6FDA0-D349-4419-BB4E-E825B51D656D}" type="datetimeFigureOut">
              <a:rPr lang="en-GB" smtClean="0"/>
              <a:t>27/01/2014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998429-BD63-4D48-9C8E-68C46BD6D400}" type="slidenum">
              <a:rPr lang="en-GB" smtClean="0"/>
              <a:t>‹#›</a:t>
            </a:fld>
            <a:endParaRPr lang="en-GB"/>
          </a:p>
        </p:txBody>
      </p:sp>
    </p:spTree>
    <p:extLst>
      <p:ext uri="{BB962C8B-B14F-4D97-AF65-F5344CB8AC3E}">
        <p14:creationId xmlns:p14="http://schemas.microsoft.com/office/powerpoint/2010/main" val="3622559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FF6FDA0-D349-4419-BB4E-E825B51D656D}" type="datetimeFigureOut">
              <a:rPr lang="en-GB" smtClean="0"/>
              <a:t>27/01/2014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998429-BD63-4D48-9C8E-68C46BD6D400}" type="slidenum">
              <a:rPr lang="en-GB" smtClean="0"/>
              <a:t>‹#›</a:t>
            </a:fld>
            <a:endParaRPr lang="en-GB"/>
          </a:p>
        </p:txBody>
      </p:sp>
    </p:spTree>
    <p:extLst>
      <p:ext uri="{BB962C8B-B14F-4D97-AF65-F5344CB8AC3E}">
        <p14:creationId xmlns:p14="http://schemas.microsoft.com/office/powerpoint/2010/main" val="1939398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F6FDA0-D349-4419-BB4E-E825B51D656D}" type="datetimeFigureOut">
              <a:rPr lang="en-GB" smtClean="0"/>
              <a:t>27/01/2014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998429-BD63-4D48-9C8E-68C46BD6D400}" type="slidenum">
              <a:rPr lang="en-GB" smtClean="0"/>
              <a:t>‹#›</a:t>
            </a:fld>
            <a:endParaRPr lang="en-GB"/>
          </a:p>
        </p:txBody>
      </p:sp>
    </p:spTree>
    <p:extLst>
      <p:ext uri="{BB962C8B-B14F-4D97-AF65-F5344CB8AC3E}">
        <p14:creationId xmlns:p14="http://schemas.microsoft.com/office/powerpoint/2010/main" val="2200560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F6FDA0-D349-4419-BB4E-E825B51D656D}" type="datetimeFigureOut">
              <a:rPr lang="en-GB" smtClean="0"/>
              <a:t>27/01/2014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998429-BD63-4D48-9C8E-68C46BD6D400}" type="slidenum">
              <a:rPr lang="en-GB" smtClean="0"/>
              <a:t>‹#›</a:t>
            </a:fld>
            <a:endParaRPr lang="en-GB"/>
          </a:p>
        </p:txBody>
      </p:sp>
    </p:spTree>
    <p:extLst>
      <p:ext uri="{BB962C8B-B14F-4D97-AF65-F5344CB8AC3E}">
        <p14:creationId xmlns:p14="http://schemas.microsoft.com/office/powerpoint/2010/main" val="1659521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FF6FDA0-D349-4419-BB4E-E825B51D656D}" type="datetimeFigureOut">
              <a:rPr lang="en-GB" smtClean="0"/>
              <a:t>27/01/2014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998429-BD63-4D48-9C8E-68C46BD6D400}" type="slidenum">
              <a:rPr lang="en-GB" smtClean="0"/>
              <a:t>‹#›</a:t>
            </a:fld>
            <a:endParaRPr lang="en-GB"/>
          </a:p>
        </p:txBody>
      </p:sp>
    </p:spTree>
    <p:extLst>
      <p:ext uri="{BB962C8B-B14F-4D97-AF65-F5344CB8AC3E}">
        <p14:creationId xmlns:p14="http://schemas.microsoft.com/office/powerpoint/2010/main" val="3802641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FF6FDA0-D349-4419-BB4E-E825B51D656D}" type="datetimeFigureOut">
              <a:rPr lang="en-GB" smtClean="0"/>
              <a:t>27/01/2014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998429-BD63-4D48-9C8E-68C46BD6D400}" type="slidenum">
              <a:rPr lang="en-GB" smtClean="0"/>
              <a:t>‹#›</a:t>
            </a:fld>
            <a:endParaRPr lang="en-GB"/>
          </a:p>
        </p:txBody>
      </p:sp>
    </p:spTree>
    <p:extLst>
      <p:ext uri="{BB962C8B-B14F-4D97-AF65-F5344CB8AC3E}">
        <p14:creationId xmlns:p14="http://schemas.microsoft.com/office/powerpoint/2010/main" val="666673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FF6FDA0-D349-4419-BB4E-E825B51D656D}" type="datetimeFigureOut">
              <a:rPr lang="en-GB" smtClean="0"/>
              <a:t>27/01/2014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998429-BD63-4D48-9C8E-68C46BD6D400}" type="slidenum">
              <a:rPr lang="en-GB" smtClean="0"/>
              <a:t>‹#›</a:t>
            </a:fld>
            <a:endParaRPr lang="en-GB"/>
          </a:p>
        </p:txBody>
      </p:sp>
    </p:spTree>
    <p:extLst>
      <p:ext uri="{BB962C8B-B14F-4D97-AF65-F5344CB8AC3E}">
        <p14:creationId xmlns:p14="http://schemas.microsoft.com/office/powerpoint/2010/main" val="4294282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F6FDA0-D349-4419-BB4E-E825B51D656D}" type="datetimeFigureOut">
              <a:rPr lang="en-GB" smtClean="0"/>
              <a:t>27/01/2014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998429-BD63-4D48-9C8E-68C46BD6D400}" type="slidenum">
              <a:rPr lang="en-GB" smtClean="0"/>
              <a:t>‹#›</a:t>
            </a:fld>
            <a:endParaRPr lang="en-GB"/>
          </a:p>
        </p:txBody>
      </p:sp>
    </p:spTree>
    <p:extLst>
      <p:ext uri="{BB962C8B-B14F-4D97-AF65-F5344CB8AC3E}">
        <p14:creationId xmlns:p14="http://schemas.microsoft.com/office/powerpoint/2010/main" val="42686734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Rhetoric</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093286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Greek rhetoric?</a:t>
            </a:r>
            <a:endParaRPr lang="en-GB" dirty="0"/>
          </a:p>
        </p:txBody>
      </p:sp>
      <p:sp>
        <p:nvSpPr>
          <p:cNvPr id="3" name="Content Placeholder 2"/>
          <p:cNvSpPr>
            <a:spLocks noGrp="1"/>
          </p:cNvSpPr>
          <p:nvPr>
            <p:ph idx="1"/>
          </p:nvPr>
        </p:nvSpPr>
        <p:spPr/>
        <p:txBody>
          <a:bodyPr/>
          <a:lstStyle/>
          <a:p>
            <a:r>
              <a:rPr lang="en-GB" dirty="0" smtClean="0"/>
              <a:t>Fundamental aspect of Greek culture (in Athens and everywhere else)</a:t>
            </a:r>
          </a:p>
          <a:p>
            <a:r>
              <a:rPr lang="en-GB" dirty="0" smtClean="0"/>
              <a:t>Basic part of the influence of Greco-Roman culture in later eras</a:t>
            </a:r>
          </a:p>
          <a:p>
            <a:r>
              <a:rPr lang="en-GB" dirty="0" smtClean="0"/>
              <a:t>Close relationship to formal education in ancient times, which continued until the modern period</a:t>
            </a:r>
            <a:endParaRPr lang="en-GB" dirty="0"/>
          </a:p>
        </p:txBody>
      </p:sp>
    </p:spTree>
    <p:extLst>
      <p:ext uri="{BB962C8B-B14F-4D97-AF65-F5344CB8AC3E}">
        <p14:creationId xmlns:p14="http://schemas.microsoft.com/office/powerpoint/2010/main" val="2374868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Rhetoric in context</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Oral culture vs. written culture</a:t>
            </a:r>
          </a:p>
          <a:p>
            <a:r>
              <a:rPr lang="en-GB" dirty="0" smtClean="0"/>
              <a:t>“art of persuasion” </a:t>
            </a:r>
            <a:r>
              <a:rPr lang="en-GB" dirty="0" smtClean="0">
                <a:sym typeface="Wingdings" panose="05000000000000000000" pitchFamily="2" charset="2"/>
              </a:rPr>
              <a:t> politics, </a:t>
            </a:r>
            <a:r>
              <a:rPr lang="en-GB" dirty="0" err="1" smtClean="0">
                <a:sym typeface="Wingdings" panose="05000000000000000000" pitchFamily="2" charset="2"/>
              </a:rPr>
              <a:t>lawcourts</a:t>
            </a:r>
            <a:r>
              <a:rPr lang="en-GB" dirty="0" smtClean="0">
                <a:sym typeface="Wingdings" panose="05000000000000000000" pitchFamily="2" charset="2"/>
              </a:rPr>
              <a:t>, public functions</a:t>
            </a:r>
          </a:p>
          <a:p>
            <a:endParaRPr lang="en-GB" dirty="0" smtClean="0">
              <a:sym typeface="Wingdings" panose="05000000000000000000" pitchFamily="2" charset="2"/>
            </a:endParaRPr>
          </a:p>
          <a:p>
            <a:endParaRPr lang="en-GB" dirty="0"/>
          </a:p>
        </p:txBody>
      </p:sp>
      <p:sp>
        <p:nvSpPr>
          <p:cNvPr id="4" name="Content Placeholder 3"/>
          <p:cNvSpPr>
            <a:spLocks noGrp="1"/>
          </p:cNvSpPr>
          <p:nvPr>
            <p:ph sz="half" idx="2"/>
          </p:nvPr>
        </p:nvSpPr>
        <p:spPr/>
        <p:txBody>
          <a:bodyPr>
            <a:normAutofit fontScale="85000" lnSpcReduction="20000"/>
          </a:bodyPr>
          <a:lstStyle/>
          <a:p>
            <a:r>
              <a:rPr lang="en-GB" dirty="0"/>
              <a:t>Forthwith the famous Lame God moulded clay in the likeness of a modest maid, as the son of </a:t>
            </a:r>
            <a:r>
              <a:rPr lang="en-GB" dirty="0" err="1"/>
              <a:t>Cronos</a:t>
            </a:r>
            <a:r>
              <a:rPr lang="en-GB" dirty="0"/>
              <a:t> purposed. And the goddess </a:t>
            </a:r>
            <a:r>
              <a:rPr lang="en-GB" dirty="0" err="1"/>
              <a:t>brighteyed</a:t>
            </a:r>
            <a:r>
              <a:rPr lang="en-GB" dirty="0"/>
              <a:t> Athena girded and clothed her, and the divine Graces and </a:t>
            </a:r>
            <a:r>
              <a:rPr lang="en-GB" sz="3300" b="1" dirty="0">
                <a:solidFill>
                  <a:srgbClr val="0070C0"/>
                </a:solidFill>
              </a:rPr>
              <a:t>queenly Persuasion</a:t>
            </a:r>
            <a:r>
              <a:rPr lang="en-GB" dirty="0"/>
              <a:t> put necklaces of gold upon her, [75] and the rich-haired Hours crowned her head with spring flowers. </a:t>
            </a:r>
            <a:r>
              <a:rPr lang="en-GB" dirty="0" smtClean="0"/>
              <a:t>Hesiod </a:t>
            </a:r>
            <a:r>
              <a:rPr lang="en-GB" i="1" dirty="0" smtClean="0"/>
              <a:t>WD</a:t>
            </a:r>
            <a:r>
              <a:rPr lang="en-GB" dirty="0" smtClean="0"/>
              <a:t> 70-75</a:t>
            </a:r>
            <a:endParaRPr lang="en-GB" dirty="0"/>
          </a:p>
        </p:txBody>
      </p:sp>
      <p:sp>
        <p:nvSpPr>
          <p:cNvPr id="5" name="TextBox 4"/>
          <p:cNvSpPr txBox="1"/>
          <p:nvPr/>
        </p:nvSpPr>
        <p:spPr>
          <a:xfrm>
            <a:off x="1187624" y="3983556"/>
            <a:ext cx="3844258" cy="461665"/>
          </a:xfrm>
          <a:prstGeom prst="rect">
            <a:avLst/>
          </a:prstGeom>
          <a:noFill/>
          <a:ln w="63500">
            <a:solidFill>
              <a:schemeClr val="accent1"/>
            </a:solidFill>
          </a:ln>
        </p:spPr>
        <p:txBody>
          <a:bodyPr wrap="none" rtlCol="0">
            <a:spAutoFit/>
          </a:bodyPr>
          <a:lstStyle/>
          <a:p>
            <a:r>
              <a:rPr lang="el-GR" dirty="0"/>
              <a:t>οἱ Χάριτές τε θεαὶ καὶ </a:t>
            </a:r>
            <a:r>
              <a:rPr lang="el-GR" sz="2400" b="1" dirty="0">
                <a:solidFill>
                  <a:srgbClr val="0070C0"/>
                </a:solidFill>
              </a:rPr>
              <a:t>πότνια</a:t>
            </a:r>
            <a:r>
              <a:rPr lang="el-GR" dirty="0"/>
              <a:t> Πειθὼ </a:t>
            </a:r>
            <a:endParaRPr lang="en-GB" dirty="0"/>
          </a:p>
        </p:txBody>
      </p:sp>
    </p:spTree>
    <p:extLst>
      <p:ext uri="{BB962C8B-B14F-4D97-AF65-F5344CB8AC3E}">
        <p14:creationId xmlns:p14="http://schemas.microsoft.com/office/powerpoint/2010/main" val="21983275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Rhetoric as </a:t>
            </a:r>
            <a:r>
              <a:rPr lang="en-GB" i="1" dirty="0" err="1" smtClean="0"/>
              <a:t>techne</a:t>
            </a:r>
            <a:r>
              <a:rPr lang="en-GB" dirty="0" smtClean="0"/>
              <a:t>, and profession</a:t>
            </a:r>
            <a:endParaRPr lang="en-GB" dirty="0"/>
          </a:p>
        </p:txBody>
      </p:sp>
      <p:sp>
        <p:nvSpPr>
          <p:cNvPr id="3" name="Content Placeholder 2"/>
          <p:cNvSpPr>
            <a:spLocks noGrp="1"/>
          </p:cNvSpPr>
          <p:nvPr>
            <p:ph idx="1"/>
          </p:nvPr>
        </p:nvSpPr>
        <p:spPr/>
        <p:txBody>
          <a:bodyPr>
            <a:normAutofit fontScale="77500" lnSpcReduction="20000"/>
          </a:bodyPr>
          <a:lstStyle/>
          <a:p>
            <a:r>
              <a:rPr lang="en-GB" dirty="0"/>
              <a:t>Rhetoric is a </a:t>
            </a:r>
            <a:r>
              <a:rPr lang="en-GB" dirty="0" smtClean="0"/>
              <a:t>counterpart of </a:t>
            </a:r>
            <a:r>
              <a:rPr lang="en-GB" dirty="0"/>
              <a:t>Dialectic; for both have to do with matters that are in a manner within the cognizance of all men and not </a:t>
            </a:r>
            <a:r>
              <a:rPr lang="en-GB" dirty="0" smtClean="0"/>
              <a:t>confined</a:t>
            </a:r>
            <a:r>
              <a:rPr lang="en-GB" dirty="0"/>
              <a:t> to any special science. Hence all men in a manner have a share of both; </a:t>
            </a:r>
            <a:r>
              <a:rPr lang="en-GB" b="1" dirty="0"/>
              <a:t>for all, up to a certain point, </a:t>
            </a:r>
            <a:r>
              <a:rPr lang="en-GB" b="1" dirty="0" err="1"/>
              <a:t>endeavor</a:t>
            </a:r>
            <a:r>
              <a:rPr lang="en-GB" b="1" dirty="0"/>
              <a:t> to criticize or uphold an argument, to defend themselves or to accuse.</a:t>
            </a:r>
            <a:r>
              <a:rPr lang="en-GB" dirty="0"/>
              <a:t> [2] Now, the majority of people do this either at random </a:t>
            </a:r>
            <a:r>
              <a:rPr lang="en-GB" b="1" dirty="0"/>
              <a:t>or with a familiarity arising from habit</a:t>
            </a:r>
            <a:r>
              <a:rPr lang="en-GB" dirty="0"/>
              <a:t>. But since both these ways are possible, it is clear that matters can be reduced to a system, for it is possible to examine the reason why some attain their end by familiarity and others by chance; and such an examination all would at once admit </a:t>
            </a:r>
            <a:r>
              <a:rPr lang="en-GB" b="1" dirty="0"/>
              <a:t>to be the function of an art</a:t>
            </a:r>
            <a:r>
              <a:rPr lang="en-GB" dirty="0" smtClean="0"/>
              <a:t>. </a:t>
            </a:r>
            <a:r>
              <a:rPr lang="en-GB" dirty="0" err="1" smtClean="0"/>
              <a:t>Arist</a:t>
            </a:r>
            <a:r>
              <a:rPr lang="en-GB" dirty="0" smtClean="0"/>
              <a:t>. </a:t>
            </a:r>
            <a:r>
              <a:rPr lang="en-GB" i="1" dirty="0" smtClean="0"/>
              <a:t>Rhet</a:t>
            </a:r>
            <a:r>
              <a:rPr lang="en-GB" dirty="0" smtClean="0"/>
              <a:t>. 1.1</a:t>
            </a:r>
            <a:endParaRPr lang="en-GB" dirty="0"/>
          </a:p>
        </p:txBody>
      </p:sp>
    </p:spTree>
    <p:extLst>
      <p:ext uri="{BB962C8B-B14F-4D97-AF65-F5344CB8AC3E}">
        <p14:creationId xmlns:p14="http://schemas.microsoft.com/office/powerpoint/2010/main" val="2959213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Politics and constitutions</a:t>
            </a:r>
            <a:endParaRPr lang="en-GB" dirty="0"/>
          </a:p>
        </p:txBody>
      </p:sp>
      <p:sp>
        <p:nvSpPr>
          <p:cNvPr id="5" name="Content Placeholder 4"/>
          <p:cNvSpPr>
            <a:spLocks noGrp="1"/>
          </p:cNvSpPr>
          <p:nvPr>
            <p:ph sz="half" idx="1"/>
          </p:nvPr>
        </p:nvSpPr>
        <p:spPr>
          <a:xfrm>
            <a:off x="457200" y="1600201"/>
            <a:ext cx="8291264" cy="1756792"/>
          </a:xfrm>
        </p:spPr>
        <p:txBody>
          <a:bodyPr>
            <a:normAutofit/>
          </a:bodyPr>
          <a:lstStyle/>
          <a:p>
            <a:r>
              <a:rPr lang="en-GB" dirty="0" smtClean="0"/>
              <a:t>Connection with democracy flawed.</a:t>
            </a:r>
          </a:p>
          <a:p>
            <a:r>
              <a:rPr lang="en-GB" dirty="0" smtClean="0"/>
              <a:t>Rhetoric was relevant in all Greek constitutions.</a:t>
            </a:r>
          </a:p>
          <a:p>
            <a:r>
              <a:rPr lang="en-GB" dirty="0" smtClean="0"/>
              <a:t>Earliest teachers of rhetoric found in Greek Sicily.</a:t>
            </a:r>
          </a:p>
          <a:p>
            <a:pPr lvl="1"/>
            <a:endParaRPr lang="en-GB" dirty="0"/>
          </a:p>
        </p:txBody>
      </p:sp>
      <p:pic>
        <p:nvPicPr>
          <p:cNvPr id="1026" name="Picture 2" descr="http://plato-dialogues.org/tools/images/bigmaps/gk_wrld.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3429000"/>
            <a:ext cx="7898609" cy="3087638"/>
          </a:xfrm>
          <a:prstGeom prst="rect">
            <a:avLst/>
          </a:prstGeom>
          <a:noFill/>
          <a:extLst>
            <a:ext uri="{909E8E84-426E-40DD-AFC4-6F175D3DCCD1}">
              <a14:hiddenFill xmlns:a14="http://schemas.microsoft.com/office/drawing/2010/main">
                <a:solidFill>
                  <a:srgbClr val="FFFFFF"/>
                </a:solidFill>
              </a14:hiddenFill>
            </a:ext>
          </a:extLst>
        </p:spPr>
      </p:pic>
      <p:sp>
        <p:nvSpPr>
          <p:cNvPr id="7" name="Oval 6"/>
          <p:cNvSpPr/>
          <p:nvPr/>
        </p:nvSpPr>
        <p:spPr>
          <a:xfrm>
            <a:off x="1619672" y="5085184"/>
            <a:ext cx="1656184" cy="115212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6329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dirty="0" smtClean="0"/>
              <a:t>Sophism, rhetoric and Athens</a:t>
            </a:r>
            <a:endParaRPr lang="en-GB" dirty="0"/>
          </a:p>
        </p:txBody>
      </p:sp>
      <p:sp>
        <p:nvSpPr>
          <p:cNvPr id="3" name="Content Placeholder 2"/>
          <p:cNvSpPr>
            <a:spLocks noGrp="1"/>
          </p:cNvSpPr>
          <p:nvPr>
            <p:ph sz="half" idx="1"/>
          </p:nvPr>
        </p:nvSpPr>
        <p:spPr>
          <a:xfrm>
            <a:off x="107504" y="908720"/>
            <a:ext cx="2088232" cy="5760640"/>
          </a:xfrm>
        </p:spPr>
        <p:txBody>
          <a:bodyPr>
            <a:normAutofit fontScale="47500" lnSpcReduction="20000"/>
          </a:bodyPr>
          <a:lstStyle/>
          <a:p>
            <a:r>
              <a:rPr lang="en-GB" dirty="0" smtClean="0"/>
              <a:t>Most of the samples of speeches come from Athens (although not necessarily from Athenians).</a:t>
            </a:r>
          </a:p>
          <a:p>
            <a:r>
              <a:rPr lang="en-GB" dirty="0" smtClean="0"/>
              <a:t>Rhetoric was essential in the Athenian democracy, but also Athens attracted </a:t>
            </a:r>
            <a:r>
              <a:rPr lang="en-GB" dirty="0" err="1" smtClean="0"/>
              <a:t>rhetors</a:t>
            </a:r>
            <a:r>
              <a:rPr lang="en-GB" dirty="0" smtClean="0"/>
              <a:t>, and teachers of rhetoric, from far and wide.</a:t>
            </a:r>
            <a:endParaRPr lang="en-GB" dirty="0"/>
          </a:p>
        </p:txBody>
      </p:sp>
      <p:sp>
        <p:nvSpPr>
          <p:cNvPr id="4" name="Content Placeholder 3"/>
          <p:cNvSpPr>
            <a:spLocks noGrp="1"/>
          </p:cNvSpPr>
          <p:nvPr>
            <p:ph sz="half" idx="2"/>
          </p:nvPr>
        </p:nvSpPr>
        <p:spPr>
          <a:xfrm>
            <a:off x="2364904" y="836712"/>
            <a:ext cx="6779096" cy="5760640"/>
          </a:xfrm>
        </p:spPr>
        <p:txBody>
          <a:bodyPr>
            <a:normAutofit fontScale="47500" lnSpcReduction="20000"/>
          </a:bodyPr>
          <a:lstStyle/>
          <a:p>
            <a:r>
              <a:rPr lang="en-GB" b="1" dirty="0"/>
              <a:t>Strep.</a:t>
            </a:r>
            <a:r>
              <a:rPr lang="en-GB" dirty="0"/>
              <a:t/>
            </a:r>
            <a:br>
              <a:rPr lang="en-GB" dirty="0"/>
            </a:br>
            <a:r>
              <a:rPr lang="en-GB" dirty="0"/>
              <a:t>Look this way then! Do you see this little door and little house?</a:t>
            </a:r>
          </a:p>
          <a:p>
            <a:r>
              <a:rPr lang="en-GB" b="1" dirty="0" err="1"/>
              <a:t>Phid</a:t>
            </a:r>
            <a:r>
              <a:rPr lang="en-GB" b="1" dirty="0"/>
              <a:t>.</a:t>
            </a:r>
            <a:r>
              <a:rPr lang="en-GB" dirty="0"/>
              <a:t/>
            </a:r>
            <a:br>
              <a:rPr lang="en-GB" dirty="0"/>
            </a:br>
            <a:r>
              <a:rPr lang="en-GB" dirty="0"/>
              <a:t>I see it. What then, pray, is this, father?</a:t>
            </a:r>
          </a:p>
          <a:p>
            <a:r>
              <a:rPr lang="en-GB" b="1" dirty="0"/>
              <a:t>Strep.</a:t>
            </a:r>
            <a:r>
              <a:rPr lang="en-GB" dirty="0"/>
              <a:t/>
            </a:r>
            <a:br>
              <a:rPr lang="en-GB" dirty="0"/>
            </a:br>
            <a:r>
              <a:rPr lang="en-GB" dirty="0"/>
              <a:t>This is a thinking-shop of wise spirits. There dwell men who in speaking of the heavens persuade people that it is an oven, and that it encompasses us, and that we are the embers. These men teach, if one give them money, to conquer in speaking, right or wrong.</a:t>
            </a:r>
          </a:p>
          <a:p>
            <a:r>
              <a:rPr lang="en-GB" b="1" dirty="0" err="1"/>
              <a:t>Phid</a:t>
            </a:r>
            <a:r>
              <a:rPr lang="en-GB" b="1" dirty="0"/>
              <a:t>.</a:t>
            </a:r>
            <a:r>
              <a:rPr lang="en-GB" dirty="0"/>
              <a:t/>
            </a:r>
            <a:br>
              <a:rPr lang="en-GB" dirty="0"/>
            </a:br>
            <a:r>
              <a:rPr lang="en-GB" dirty="0"/>
              <a:t>Who are they?</a:t>
            </a:r>
          </a:p>
          <a:p>
            <a:r>
              <a:rPr lang="en-GB" b="1" dirty="0"/>
              <a:t>Strep.</a:t>
            </a:r>
            <a:r>
              <a:rPr lang="en-GB" dirty="0"/>
              <a:t/>
            </a:r>
            <a:br>
              <a:rPr lang="en-GB" dirty="0"/>
            </a:br>
            <a:r>
              <a:rPr lang="en-GB" dirty="0"/>
              <a:t>I do not know the name accurately. They are minute philosophers, noble and excellent.</a:t>
            </a:r>
          </a:p>
          <a:p>
            <a:r>
              <a:rPr lang="en-GB" b="1" dirty="0" err="1"/>
              <a:t>Phid</a:t>
            </a:r>
            <a:r>
              <a:rPr lang="en-GB" b="1" dirty="0"/>
              <a:t>.</a:t>
            </a:r>
            <a:r>
              <a:rPr lang="en-GB" dirty="0"/>
              <a:t/>
            </a:r>
            <a:br>
              <a:rPr lang="en-GB" dirty="0"/>
            </a:br>
            <a:r>
              <a:rPr lang="en-GB" dirty="0"/>
              <a:t>Bah! They are rogues; I know them. You mean the quacks, the pale-faced wretches, the bare-footed fellows, of whose numbers are the miserable Socrates and </a:t>
            </a:r>
            <a:r>
              <a:rPr lang="en-GB" dirty="0" err="1"/>
              <a:t>Chaerephon</a:t>
            </a:r>
            <a:r>
              <a:rPr lang="en-GB" dirty="0"/>
              <a:t>.</a:t>
            </a:r>
          </a:p>
          <a:p>
            <a:r>
              <a:rPr lang="en-GB" b="1" dirty="0"/>
              <a:t>Strep.</a:t>
            </a:r>
            <a:r>
              <a:rPr lang="en-GB" dirty="0"/>
              <a:t/>
            </a:r>
            <a:br>
              <a:rPr lang="en-GB" dirty="0"/>
            </a:br>
            <a:r>
              <a:rPr lang="en-GB" dirty="0"/>
              <a:t>Hold! Hold! Be silent! Do not say anything foolish. But, if you have any concern for your father's patrimony, become one of them, having given up your horsemanship.</a:t>
            </a:r>
          </a:p>
          <a:p>
            <a:r>
              <a:rPr lang="en-GB" b="1" dirty="0" err="1"/>
              <a:t>Phid</a:t>
            </a:r>
            <a:r>
              <a:rPr lang="en-GB" b="1" dirty="0"/>
              <a:t>.</a:t>
            </a:r>
            <a:r>
              <a:rPr lang="en-GB" dirty="0"/>
              <a:t/>
            </a:r>
            <a:br>
              <a:rPr lang="en-GB" dirty="0"/>
            </a:br>
            <a:r>
              <a:rPr lang="en-GB" dirty="0"/>
              <a:t>I would not, by Bacchus, even if you were to give me the pheasants which </a:t>
            </a:r>
            <a:r>
              <a:rPr lang="en-GB" dirty="0" err="1"/>
              <a:t>Leogoras</a:t>
            </a:r>
            <a:r>
              <a:rPr lang="en-GB" dirty="0"/>
              <a:t> rears!</a:t>
            </a:r>
          </a:p>
          <a:p>
            <a:r>
              <a:rPr lang="en-GB" b="1" dirty="0"/>
              <a:t>Strep.</a:t>
            </a:r>
            <a:r>
              <a:rPr lang="en-GB" dirty="0"/>
              <a:t/>
            </a:r>
            <a:br>
              <a:rPr lang="en-GB" dirty="0"/>
            </a:br>
            <a:r>
              <a:rPr lang="en-GB" dirty="0"/>
              <a:t>Go, I entreat you, dearest of men, go and be taught.</a:t>
            </a:r>
          </a:p>
          <a:p>
            <a:r>
              <a:rPr lang="en-GB" b="1" dirty="0" err="1"/>
              <a:t>Phid</a:t>
            </a:r>
            <a:r>
              <a:rPr lang="en-GB" b="1" dirty="0"/>
              <a:t>.</a:t>
            </a:r>
            <a:r>
              <a:rPr lang="en-GB" dirty="0"/>
              <a:t/>
            </a:r>
            <a:br>
              <a:rPr lang="en-GB" dirty="0"/>
            </a:br>
            <a:r>
              <a:rPr lang="en-GB" dirty="0"/>
              <a:t>Why, what shall I learn?</a:t>
            </a:r>
          </a:p>
          <a:p>
            <a:r>
              <a:rPr lang="en-GB" b="1" dirty="0"/>
              <a:t>Strep.</a:t>
            </a:r>
            <a:r>
              <a:rPr lang="en-GB" dirty="0"/>
              <a:t/>
            </a:r>
            <a:br>
              <a:rPr lang="en-GB" dirty="0"/>
            </a:br>
            <a:r>
              <a:rPr lang="en-GB" dirty="0"/>
              <a:t>They say that among them are both the two causes--the better cause, whichever that is, and the worse: they say that the one of these two causes, the worse, prevails, though it speaks on the unjust side. If, therefore you learn for me this unjust cause, I would not pay any one, not even an </a:t>
            </a:r>
            <a:r>
              <a:rPr lang="en-GB" dirty="0" err="1"/>
              <a:t>obolus</a:t>
            </a:r>
            <a:r>
              <a:rPr lang="en-GB" dirty="0"/>
              <a:t> of these debts, which I owe at present on your account.</a:t>
            </a:r>
          </a:p>
          <a:p>
            <a:r>
              <a:rPr lang="en-GB" dirty="0" smtClean="0"/>
              <a:t>Aristo. </a:t>
            </a:r>
            <a:r>
              <a:rPr lang="en-GB" i="1" dirty="0" smtClean="0"/>
              <a:t>Clouds </a:t>
            </a:r>
            <a:endParaRPr lang="en-GB" dirty="0"/>
          </a:p>
        </p:txBody>
      </p:sp>
    </p:spTree>
    <p:extLst>
      <p:ext uri="{BB962C8B-B14F-4D97-AF65-F5344CB8AC3E}">
        <p14:creationId xmlns:p14="http://schemas.microsoft.com/office/powerpoint/2010/main" val="892224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Logographia</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smtClean="0"/>
              <a:t>Logographer = speech-writer</a:t>
            </a:r>
          </a:p>
          <a:p>
            <a:r>
              <a:rPr lang="en-GB" dirty="0" smtClean="0"/>
              <a:t>Used mainly in </a:t>
            </a:r>
            <a:r>
              <a:rPr lang="en-GB" dirty="0" err="1" smtClean="0"/>
              <a:t>lawcourt</a:t>
            </a:r>
            <a:r>
              <a:rPr lang="en-GB" dirty="0" smtClean="0"/>
              <a:t> speeches</a:t>
            </a:r>
          </a:p>
          <a:p>
            <a:r>
              <a:rPr lang="en-GB" dirty="0" smtClean="0"/>
              <a:t>Professionals</a:t>
            </a:r>
          </a:p>
          <a:p>
            <a:r>
              <a:rPr lang="en-GB" dirty="0" smtClean="0"/>
              <a:t>Had no place in the trial itself</a:t>
            </a:r>
          </a:p>
          <a:p>
            <a:r>
              <a:rPr lang="en-GB" dirty="0" smtClean="0"/>
              <a:t>Both necessary, and derided</a:t>
            </a:r>
          </a:p>
          <a:p>
            <a:endParaRPr lang="en-GB" dirty="0"/>
          </a:p>
        </p:txBody>
      </p:sp>
      <p:sp>
        <p:nvSpPr>
          <p:cNvPr id="4" name="Content Placeholder 3"/>
          <p:cNvSpPr>
            <a:spLocks noGrp="1"/>
          </p:cNvSpPr>
          <p:nvPr>
            <p:ph sz="half" idx="2"/>
          </p:nvPr>
        </p:nvSpPr>
        <p:spPr>
          <a:xfrm>
            <a:off x="4648200" y="1340768"/>
            <a:ext cx="4038600" cy="5256584"/>
          </a:xfrm>
        </p:spPr>
        <p:txBody>
          <a:bodyPr>
            <a:normAutofit fontScale="70000" lnSpcReduction="20000"/>
          </a:bodyPr>
          <a:lstStyle/>
          <a:p>
            <a:r>
              <a:rPr lang="en-GB" dirty="0"/>
              <a:t>And </a:t>
            </a:r>
            <a:r>
              <a:rPr lang="en-GB" b="1" dirty="0">
                <a:solidFill>
                  <a:srgbClr val="0070C0"/>
                </a:solidFill>
              </a:rPr>
              <a:t>yet a certain speech-writer who is concocting his </a:t>
            </a:r>
            <a:r>
              <a:rPr lang="en-GB" b="1" dirty="0" err="1" smtClean="0">
                <a:solidFill>
                  <a:srgbClr val="0070C0"/>
                </a:solidFill>
              </a:rPr>
              <a:t>defense</a:t>
            </a:r>
            <a:r>
              <a:rPr lang="en-GB" dirty="0"/>
              <a:t> says that I contradict myself; since it seems to him impossible, he says, for the same man to have been a prostitute and to have consumed his patrimony. For, he says, to have sinned against one's own body is the act of a boy, but to have consumed one's patrimony is that of a man. And furthermore he says that those who defile themselves exact pay for it. He therefore goes up and down the marketplace expressing his wonder and amazement that one and the same man should have prostituted himself and also have consumed his patrimony</a:t>
            </a:r>
            <a:r>
              <a:rPr lang="en-GB" dirty="0" smtClean="0"/>
              <a:t>. </a:t>
            </a:r>
            <a:r>
              <a:rPr lang="en-GB" dirty="0" err="1" smtClean="0"/>
              <a:t>Aisch</a:t>
            </a:r>
            <a:r>
              <a:rPr lang="en-GB" dirty="0" smtClean="0"/>
              <a:t>. 1.94</a:t>
            </a:r>
            <a:endParaRPr lang="en-GB" dirty="0"/>
          </a:p>
        </p:txBody>
      </p:sp>
    </p:spTree>
    <p:extLst>
      <p:ext uri="{BB962C8B-B14F-4D97-AF65-F5344CB8AC3E}">
        <p14:creationId xmlns:p14="http://schemas.microsoft.com/office/powerpoint/2010/main" val="549430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Lysias</a:t>
            </a:r>
            <a:endParaRPr lang="en-GB" dirty="0"/>
          </a:p>
        </p:txBody>
      </p:sp>
      <p:sp>
        <p:nvSpPr>
          <p:cNvPr id="3" name="Content Placeholder 2"/>
          <p:cNvSpPr>
            <a:spLocks noGrp="1"/>
          </p:cNvSpPr>
          <p:nvPr>
            <p:ph sz="half" idx="1"/>
          </p:nvPr>
        </p:nvSpPr>
        <p:spPr>
          <a:xfrm>
            <a:off x="457200" y="1600200"/>
            <a:ext cx="5482952" cy="4525963"/>
          </a:xfrm>
        </p:spPr>
        <p:txBody>
          <a:bodyPr>
            <a:normAutofit lnSpcReduction="10000"/>
          </a:bodyPr>
          <a:lstStyle/>
          <a:p>
            <a:r>
              <a:rPr lang="en-GB" dirty="0" smtClean="0"/>
              <a:t>Originally from Syracuse – </a:t>
            </a:r>
            <a:r>
              <a:rPr lang="en-GB" dirty="0" err="1" smtClean="0"/>
              <a:t>metic</a:t>
            </a:r>
            <a:r>
              <a:rPr lang="en-GB" dirty="0" smtClean="0"/>
              <a:t> in Athens </a:t>
            </a:r>
          </a:p>
          <a:p>
            <a:r>
              <a:rPr lang="en-GB" dirty="0" smtClean="0"/>
              <a:t>Upper-class, and from upper-class family</a:t>
            </a:r>
          </a:p>
          <a:p>
            <a:r>
              <a:rPr lang="en-GB" dirty="0" smtClean="0"/>
              <a:t>Quite a lot known about him due to his involvement with the 30 Tyrants.</a:t>
            </a:r>
          </a:p>
          <a:p>
            <a:r>
              <a:rPr lang="en-GB" dirty="0" smtClean="0"/>
              <a:t>Very clear rhetoric, mainly in </a:t>
            </a:r>
            <a:r>
              <a:rPr lang="en-GB" dirty="0" err="1" smtClean="0"/>
              <a:t>lawcourts</a:t>
            </a:r>
            <a:r>
              <a:rPr lang="en-GB" dirty="0" smtClean="0"/>
              <a:t> – made his living as a logographer.</a:t>
            </a:r>
            <a:endParaRPr lang="en-GB" dirty="0"/>
          </a:p>
        </p:txBody>
      </p:sp>
      <p:pic>
        <p:nvPicPr>
          <p:cNvPr id="2050" name="Picture 2" descr="http://8170.pbworks.com/f/1254001216/LysiasNapl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176" y="1412776"/>
            <a:ext cx="2809875"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72624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TotalTime>
  <Words>307</Words>
  <Application>Microsoft Office PowerPoint</Application>
  <PresentationFormat>On-screen Show (4:3)</PresentationFormat>
  <Paragraphs>43</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Rhetoric</vt:lpstr>
      <vt:lpstr>Why Greek rhetoric?</vt:lpstr>
      <vt:lpstr>Rhetoric in context</vt:lpstr>
      <vt:lpstr>Rhetoric as techne, and profession</vt:lpstr>
      <vt:lpstr>Politics and constitutions</vt:lpstr>
      <vt:lpstr>Sophism, rhetoric and Athens</vt:lpstr>
      <vt:lpstr>Logographia</vt:lpstr>
      <vt:lpstr>Lysias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Rhetoric</dc:title>
  <dc:creator>Errietta Bissa</dc:creator>
  <cp:lastModifiedBy>Errietta Bissa</cp:lastModifiedBy>
  <cp:revision>8</cp:revision>
  <dcterms:created xsi:type="dcterms:W3CDTF">2014-01-27T09:31:01Z</dcterms:created>
  <dcterms:modified xsi:type="dcterms:W3CDTF">2014-01-27T10:11:05Z</dcterms:modified>
</cp:coreProperties>
</file>