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029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029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4EBF-1E04-40F5-8725-B0EBD0A5B436}" type="datetimeFigureOut">
              <a:rPr lang="en-029" smtClean="0"/>
              <a:t>05/02/2023</a:t>
            </a:fld>
            <a:endParaRPr lang="en-029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29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FB322-CC83-487A-A8A8-069D609B3814}" type="slidenum">
              <a:rPr lang="en-029" smtClean="0"/>
              <a:t>‹#›</a:t>
            </a:fld>
            <a:endParaRPr lang="en-029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029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029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4EBF-1E04-40F5-8725-B0EBD0A5B436}" type="datetimeFigureOut">
              <a:rPr lang="en-029" smtClean="0"/>
              <a:t>05/02/2023</a:t>
            </a:fld>
            <a:endParaRPr lang="en-029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29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FB322-CC83-487A-A8A8-069D609B3814}" type="slidenum">
              <a:rPr lang="en-029" smtClean="0"/>
              <a:t>‹#›</a:t>
            </a:fld>
            <a:endParaRPr lang="en-029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029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4EBF-1E04-40F5-8725-B0EBD0A5B436}" type="datetimeFigureOut">
              <a:rPr lang="en-029" smtClean="0"/>
              <a:t>05/02/2023</a:t>
            </a:fld>
            <a:endParaRPr lang="en-029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29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FB322-CC83-487A-A8A8-069D609B3814}" type="slidenum">
              <a:rPr lang="en-029" smtClean="0"/>
              <a:t>‹#›</a:t>
            </a:fld>
            <a:endParaRPr lang="en-029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029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029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029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4EBF-1E04-40F5-8725-B0EBD0A5B436}" type="datetimeFigureOut">
              <a:rPr lang="en-029" smtClean="0"/>
              <a:t>05/02/2023</a:t>
            </a:fld>
            <a:endParaRPr lang="en-029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29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FB322-CC83-487A-A8A8-069D609B3814}" type="slidenum">
              <a:rPr lang="en-029" smtClean="0"/>
              <a:t>‹#›</a:t>
            </a:fld>
            <a:endParaRPr lang="en-029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029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029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029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4EBF-1E04-40F5-8725-B0EBD0A5B436}" type="datetimeFigureOut">
              <a:rPr lang="en-029" smtClean="0"/>
              <a:t>05/02/2023</a:t>
            </a:fld>
            <a:endParaRPr lang="en-029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29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FB322-CC83-487A-A8A8-069D609B3814}" type="slidenum">
              <a:rPr lang="en-029" smtClean="0"/>
              <a:t>‹#›</a:t>
            </a:fld>
            <a:endParaRPr lang="en-029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029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4EBF-1E04-40F5-8725-B0EBD0A5B436}" type="datetimeFigureOut">
              <a:rPr lang="en-029" smtClean="0"/>
              <a:t>05/02/2023</a:t>
            </a:fld>
            <a:endParaRPr lang="en-029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29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FB322-CC83-487A-A8A8-069D609B3814}" type="slidenum">
              <a:rPr lang="en-029" smtClean="0"/>
              <a:t>‹#›</a:t>
            </a:fld>
            <a:endParaRPr lang="en-029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4EBF-1E04-40F5-8725-B0EBD0A5B436}" type="datetimeFigureOut">
              <a:rPr lang="en-029" smtClean="0"/>
              <a:t>05/02/2023</a:t>
            </a:fld>
            <a:endParaRPr lang="en-029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29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FB322-CC83-487A-A8A8-069D609B3814}" type="slidenum">
              <a:rPr lang="en-029" smtClean="0"/>
              <a:t>‹#›</a:t>
            </a:fld>
            <a:endParaRPr lang="en-029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029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029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4EBF-1E04-40F5-8725-B0EBD0A5B436}" type="datetimeFigureOut">
              <a:rPr lang="en-029" smtClean="0"/>
              <a:t>05/02/2023</a:t>
            </a:fld>
            <a:endParaRPr lang="en-029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29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FB322-CC83-487A-A8A8-069D609B3814}" type="slidenum">
              <a:rPr lang="en-029" smtClean="0"/>
              <a:t>‹#›</a:t>
            </a:fld>
            <a:endParaRPr lang="en-029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029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029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4EBF-1E04-40F5-8725-B0EBD0A5B436}" type="datetimeFigureOut">
              <a:rPr lang="en-029" smtClean="0"/>
              <a:t>05/02/2023</a:t>
            </a:fld>
            <a:endParaRPr lang="en-029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29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FB322-CC83-487A-A8A8-069D609B3814}" type="slidenum">
              <a:rPr lang="en-029" smtClean="0"/>
              <a:t>‹#›</a:t>
            </a:fld>
            <a:endParaRPr lang="en-029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029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029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4EBF-1E04-40F5-8725-B0EBD0A5B436}" type="datetimeFigureOut">
              <a:rPr lang="en-029" smtClean="0"/>
              <a:t>05/02/2023</a:t>
            </a:fld>
            <a:endParaRPr lang="en-029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29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FB322-CC83-487A-A8A8-069D609B3814}" type="slidenum">
              <a:rPr lang="en-029" smtClean="0"/>
              <a:t>‹#›</a:t>
            </a:fld>
            <a:endParaRPr lang="en-029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029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029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A4EBF-1E04-40F5-8725-B0EBD0A5B436}" type="datetimeFigureOut">
              <a:rPr lang="en-029" smtClean="0"/>
              <a:t>05/02/2023</a:t>
            </a:fld>
            <a:endParaRPr lang="en-029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029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8FB322-CC83-487A-A8A8-069D609B3814}" type="slidenum">
              <a:rPr lang="en-029" smtClean="0"/>
              <a:t>‹#›</a:t>
            </a:fld>
            <a:endParaRPr lang="en-029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029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029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8A4EBF-1E04-40F5-8725-B0EBD0A5B436}" type="datetimeFigureOut">
              <a:rPr lang="en-029" smtClean="0"/>
              <a:t>05/02/2023</a:t>
            </a:fld>
            <a:endParaRPr lang="en-029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029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FB322-CC83-487A-A8A8-069D609B3814}" type="slidenum">
              <a:rPr lang="en-029" smtClean="0"/>
              <a:t>‹#›</a:t>
            </a:fld>
            <a:endParaRPr lang="en-029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029" dirty="0">
              <a:solidFill>
                <a:schemeClr val="accent5">
                  <a:lumMod val="50000"/>
                </a:schemeClr>
              </a:solidFill>
              <a:latin typeface="Britannic Bold" pitchFamily="34" charset="0"/>
            </a:endParaRPr>
          </a:p>
        </p:txBody>
      </p:sp>
      <p:pic>
        <p:nvPicPr>
          <p:cNvPr id="5" name="Picture 4" descr="kap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" y="514350"/>
            <a:ext cx="8229600" cy="443865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219200" y="4953000"/>
            <a:ext cx="64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029" sz="3200" i="1" dirty="0" smtClean="0">
                <a:solidFill>
                  <a:srgbClr val="002060"/>
                </a:solidFill>
                <a:latin typeface="Bodoni MT Black" pitchFamily="18" charset="0"/>
              </a:rPr>
              <a:t>Its Sustainability Efforts </a:t>
            </a:r>
            <a:endParaRPr lang="en-029" sz="3200" i="1" dirty="0">
              <a:solidFill>
                <a:srgbClr val="002060"/>
              </a:solidFill>
              <a:latin typeface="Bodoni MT Black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029" dirty="0" smtClean="0">
                <a:latin typeface="Arial Rounded MT Bold" pitchFamily="34" charset="0"/>
              </a:rPr>
              <a:t>INTRODUCTION</a:t>
            </a:r>
            <a:r>
              <a:rPr lang="en-029" dirty="0" smtClean="0"/>
              <a:t> </a:t>
            </a:r>
            <a:endParaRPr lang="en-029" dirty="0"/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029" sz="2000" dirty="0">
                <a:latin typeface="Arial Rounded MT Bold" pitchFamily="34" charset="0"/>
              </a:rPr>
              <a:t>Kendra’s Aluminium Products, St. Vincent and the Grenadines main manufacturer of aluminium windows and doors </a:t>
            </a:r>
            <a:endParaRPr lang="en-029" sz="2000" dirty="0" smtClean="0">
              <a:latin typeface="Arial Rounded MT Bold" pitchFamily="34" charset="0"/>
            </a:endParaRPr>
          </a:p>
          <a:p>
            <a:pPr algn="just">
              <a:buNone/>
            </a:pPr>
            <a:endParaRPr lang="en-029" sz="2000" dirty="0" smtClean="0">
              <a:latin typeface="Arial Rounded MT Bold" pitchFamily="34" charset="0"/>
            </a:endParaRPr>
          </a:p>
          <a:p>
            <a:pPr algn="just"/>
            <a:r>
              <a:rPr lang="en-029" sz="2000" dirty="0">
                <a:latin typeface="Arial Rounded MT Bold" pitchFamily="34" charset="0"/>
              </a:rPr>
              <a:t>Its longevity in the industry and the experience of its management </a:t>
            </a:r>
            <a:r>
              <a:rPr lang="en-029" sz="2000" dirty="0" smtClean="0">
                <a:latin typeface="Arial Rounded MT Bold" pitchFamily="34" charset="0"/>
              </a:rPr>
              <a:t>team.</a:t>
            </a:r>
          </a:p>
          <a:p>
            <a:pPr algn="just"/>
            <a:endParaRPr lang="en-029" sz="2000" dirty="0">
              <a:latin typeface="Arial Rounded MT Bold" pitchFamily="34" charset="0"/>
            </a:endParaRPr>
          </a:p>
          <a:p>
            <a:pPr algn="just"/>
            <a:r>
              <a:rPr lang="en-029" sz="2000" dirty="0" smtClean="0">
                <a:latin typeface="Arial Rounded MT Bold" pitchFamily="34" charset="0"/>
              </a:rPr>
              <a:t>Proven </a:t>
            </a:r>
            <a:r>
              <a:rPr lang="en-029" sz="2000" dirty="0">
                <a:latin typeface="Arial Rounded MT Bold" pitchFamily="34" charset="0"/>
              </a:rPr>
              <a:t>its ability to survive and strive at a point where the there is little support from the economy. </a:t>
            </a:r>
            <a:endParaRPr lang="en-029" sz="2000" dirty="0" smtClean="0">
              <a:latin typeface="Arial Rounded MT Bold" pitchFamily="34" charset="0"/>
            </a:endParaRPr>
          </a:p>
          <a:p>
            <a:pPr algn="just"/>
            <a:endParaRPr lang="en-029" sz="2000" dirty="0">
              <a:latin typeface="Arial Rounded MT Bold" pitchFamily="34" charset="0"/>
            </a:endParaRPr>
          </a:p>
          <a:p>
            <a:pPr algn="just"/>
            <a:r>
              <a:rPr lang="en-029" sz="2000" dirty="0" smtClean="0">
                <a:latin typeface="Arial Rounded MT Bold" pitchFamily="34" charset="0"/>
              </a:rPr>
              <a:t>One </a:t>
            </a:r>
            <a:r>
              <a:rPr lang="en-029" sz="2000" dirty="0">
                <a:latin typeface="Arial Rounded MT Bold" pitchFamily="34" charset="0"/>
              </a:rPr>
              <a:t>of the most interesting companies which I have had the opportunity to analyse.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029" dirty="0" smtClean="0">
                <a:latin typeface="Arial Rounded MT Bold" pitchFamily="34" charset="0"/>
              </a:rPr>
              <a:t>Cont. Introduction</a:t>
            </a:r>
            <a:endParaRPr lang="en-029" dirty="0">
              <a:latin typeface="Arial Rounded MT Bold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029" sz="2000" dirty="0" smtClean="0">
                <a:latin typeface="Arial Rounded MT Bold" pitchFamily="34" charset="0"/>
              </a:rPr>
              <a:t>Adds beauty to many </a:t>
            </a:r>
            <a:r>
              <a:rPr lang="en-029" sz="2000" dirty="0">
                <a:latin typeface="Arial Rounded MT Bold" pitchFamily="34" charset="0"/>
              </a:rPr>
              <a:t>homes in St. Vincent and the Grenadines and the </a:t>
            </a:r>
            <a:r>
              <a:rPr lang="en-029" sz="2000" dirty="0" smtClean="0">
                <a:latin typeface="Arial Rounded MT Bold" pitchFamily="34" charset="0"/>
              </a:rPr>
              <a:t>region</a:t>
            </a:r>
            <a:r>
              <a:rPr lang="en-029" sz="2000" dirty="0">
                <a:latin typeface="Arial Rounded MT Bold" pitchFamily="34" charset="0"/>
              </a:rPr>
              <a:t> </a:t>
            </a:r>
            <a:r>
              <a:rPr lang="en-029" sz="2000" dirty="0" smtClean="0">
                <a:latin typeface="Arial Rounded MT Bold" pitchFamily="34" charset="0"/>
              </a:rPr>
              <a:t>(variety of windows and doors)</a:t>
            </a:r>
          </a:p>
          <a:p>
            <a:pPr algn="just">
              <a:buNone/>
            </a:pPr>
            <a:endParaRPr lang="en-029" sz="2000" dirty="0" smtClean="0">
              <a:latin typeface="Arial Rounded MT Bold" pitchFamily="34" charset="0"/>
            </a:endParaRPr>
          </a:p>
          <a:p>
            <a:pPr algn="just"/>
            <a:r>
              <a:rPr lang="en-029" sz="2000" dirty="0">
                <a:latin typeface="Arial Rounded MT Bold" pitchFamily="34" charset="0"/>
              </a:rPr>
              <a:t>Kendra’s Aluminium Products Limited continues to strive to operate in a more sustainable way, through its corporate social responsibilities; however it is hard to determine the efficiency of its supply chain management due to lack primary and secondary information. </a:t>
            </a:r>
          </a:p>
          <a:p>
            <a:pPr algn="just"/>
            <a:endParaRPr lang="en-029" sz="2000" dirty="0">
              <a:latin typeface="Arial Rounded MT Bold" pitchFamily="34" charset="0"/>
            </a:endParaRPr>
          </a:p>
        </p:txBody>
      </p:sp>
      <p:pic>
        <p:nvPicPr>
          <p:cNvPr id="4" name="Picture 3" descr="sliding-window-01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43200" y="4267200"/>
            <a:ext cx="2514600" cy="2590800"/>
          </a:xfrm>
          <a:prstGeom prst="rect">
            <a:avLst/>
          </a:prstGeom>
        </p:spPr>
      </p:pic>
      <p:pic>
        <p:nvPicPr>
          <p:cNvPr id="6" name="Picture 5" descr="double-doors-0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30131" y="3905969"/>
            <a:ext cx="2329543" cy="29718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029" sz="3200" dirty="0" smtClean="0">
                <a:latin typeface="Arial Rounded MT Bold" pitchFamily="34" charset="0"/>
              </a:rPr>
              <a:t>CORPORATE SOCIAL RESPONSIBILITY </a:t>
            </a:r>
            <a:endParaRPr lang="en-029" sz="3200" dirty="0">
              <a:latin typeface="Arial Rounded MT Bold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029" dirty="0">
                <a:latin typeface="Arial Rounded MT Bold" pitchFamily="34" charset="0"/>
              </a:rPr>
              <a:t>Protection of the </a:t>
            </a:r>
            <a:r>
              <a:rPr lang="en-029" dirty="0" smtClean="0">
                <a:latin typeface="Arial Rounded MT Bold" pitchFamily="34" charset="0"/>
              </a:rPr>
              <a:t>environment</a:t>
            </a:r>
          </a:p>
          <a:p>
            <a:pPr>
              <a:buNone/>
            </a:pPr>
            <a:endParaRPr lang="en-029" sz="2400" dirty="0" smtClean="0">
              <a:latin typeface="Arial Rounded MT Bold" pitchFamily="34" charset="0"/>
            </a:endParaRPr>
          </a:p>
          <a:p>
            <a:pPr lvl="1"/>
            <a:r>
              <a:rPr lang="en-029" sz="2400" dirty="0">
                <a:latin typeface="Arial Rounded MT Bold" pitchFamily="34" charset="0"/>
              </a:rPr>
              <a:t>proper disposal of </a:t>
            </a:r>
            <a:r>
              <a:rPr lang="en-029" sz="2400" dirty="0" smtClean="0">
                <a:latin typeface="Arial Rounded MT Bold" pitchFamily="34" charset="0"/>
              </a:rPr>
              <a:t>waste</a:t>
            </a:r>
          </a:p>
          <a:p>
            <a:pPr lvl="1">
              <a:buNone/>
            </a:pPr>
            <a:r>
              <a:rPr lang="en-029" sz="2400" dirty="0">
                <a:latin typeface="Arial Rounded MT Bold" pitchFamily="34" charset="0"/>
              </a:rPr>
              <a:t>	</a:t>
            </a:r>
            <a:r>
              <a:rPr lang="en-029" sz="2400" dirty="0" smtClean="0">
                <a:latin typeface="Arial Rounded MT Bold" pitchFamily="34" charset="0"/>
              </a:rPr>
              <a:t>(Aluminium does not loose its property</a:t>
            </a:r>
          </a:p>
          <a:p>
            <a:pPr lvl="1">
              <a:buNone/>
            </a:pPr>
            <a:r>
              <a:rPr lang="en-029" sz="2400" dirty="0">
                <a:latin typeface="Arial Rounded MT Bold" pitchFamily="34" charset="0"/>
              </a:rPr>
              <a:t>	</a:t>
            </a:r>
            <a:r>
              <a:rPr lang="en-029" sz="2400" dirty="0" smtClean="0">
                <a:latin typeface="Arial Rounded MT Bold" pitchFamily="34" charset="0"/>
              </a:rPr>
              <a:t>	-less waste, reusable and recyclable )</a:t>
            </a:r>
          </a:p>
          <a:p>
            <a:pPr lvl="1">
              <a:buNone/>
            </a:pPr>
            <a:endParaRPr lang="en-029" sz="2400" dirty="0">
              <a:latin typeface="Arial Rounded MT Bold" pitchFamily="34" charset="0"/>
            </a:endParaRPr>
          </a:p>
        </p:txBody>
      </p:sp>
      <p:pic>
        <p:nvPicPr>
          <p:cNvPr id="4" name="Picture 3" descr="waste disposal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57800" y="2971800"/>
            <a:ext cx="2380953" cy="230476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029" dirty="0" smtClean="0"/>
              <a:t>Cont. </a:t>
            </a:r>
            <a:endParaRPr lang="en-029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029" sz="2400" dirty="0" smtClean="0">
                <a:latin typeface="Arial Rounded MT Bold" pitchFamily="34" charset="0"/>
              </a:rPr>
              <a:t>Reduced pollution</a:t>
            </a:r>
          </a:p>
          <a:p>
            <a:pPr>
              <a:buNone/>
            </a:pPr>
            <a:endParaRPr lang="en-029" sz="2400" dirty="0" smtClean="0">
              <a:latin typeface="Arial Rounded MT Bold" pitchFamily="34" charset="0"/>
            </a:endParaRPr>
          </a:p>
          <a:p>
            <a:pPr lvl="1"/>
            <a:r>
              <a:rPr lang="en-029" sz="2400" dirty="0" smtClean="0">
                <a:latin typeface="Arial Rounded MT Bold" pitchFamily="34" charset="0"/>
              </a:rPr>
              <a:t>Kendra’s Aluminium uses mostly a paperless system</a:t>
            </a:r>
          </a:p>
          <a:p>
            <a:pPr lvl="1"/>
            <a:r>
              <a:rPr lang="en-029" sz="2400" dirty="0" smtClean="0">
                <a:latin typeface="Arial Rounded MT Bold" pitchFamily="34" charset="0"/>
              </a:rPr>
              <a:t>Noise proof equipment rooms </a:t>
            </a:r>
          </a:p>
          <a:p>
            <a:pPr lvl="1">
              <a:buNone/>
            </a:pPr>
            <a:endParaRPr lang="en-029" dirty="0"/>
          </a:p>
        </p:txBody>
      </p:sp>
      <p:pic>
        <p:nvPicPr>
          <p:cNvPr id="4" name="Picture 3" descr="business ma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91200" y="3200400"/>
            <a:ext cx="2542032" cy="29718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029" dirty="0" smtClean="0">
                <a:latin typeface="Arial Rounded MT Bold" pitchFamily="34" charset="0"/>
              </a:rPr>
              <a:t>CONT.</a:t>
            </a:r>
            <a:endParaRPr lang="en-029" dirty="0">
              <a:latin typeface="Arial Rounded MT Bold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029" dirty="0" smtClean="0">
                <a:latin typeface="Arial Rounded MT Bold" pitchFamily="34" charset="0"/>
              </a:rPr>
              <a:t>Kendra’s Aluminium Carbon Footprint </a:t>
            </a:r>
          </a:p>
          <a:p>
            <a:pPr lvl="1"/>
            <a:r>
              <a:rPr lang="en-029" sz="1800" dirty="0" smtClean="0">
                <a:latin typeface="Arial Rounded MT Bold" pitchFamily="34" charset="0"/>
              </a:rPr>
              <a:t>Increased in transportation of scrap aluminium </a:t>
            </a:r>
          </a:p>
          <a:p>
            <a:pPr lvl="1">
              <a:buNone/>
            </a:pPr>
            <a:endParaRPr lang="en-029" sz="1800" dirty="0" smtClean="0">
              <a:latin typeface="Arial Rounded MT Bold" pitchFamily="34" charset="0"/>
            </a:endParaRPr>
          </a:p>
          <a:p>
            <a:pPr lvl="1"/>
            <a:r>
              <a:rPr lang="en-029" sz="1800" dirty="0" smtClean="0">
                <a:latin typeface="Arial Rounded MT Bold" pitchFamily="34" charset="0"/>
              </a:rPr>
              <a:t>Reduced with use of high pressure equipment and hydroelectricity  </a:t>
            </a:r>
            <a:endParaRPr lang="en-029" sz="1800" dirty="0">
              <a:latin typeface="Arial Rounded MT Bold" pitchFamily="34" charset="0"/>
            </a:endParaRPr>
          </a:p>
        </p:txBody>
      </p:sp>
      <p:pic>
        <p:nvPicPr>
          <p:cNvPr id="4" name="Picture 3" descr="carbon.jpe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8199" y="3200400"/>
            <a:ext cx="4311035" cy="36576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029" dirty="0" smtClean="0">
                <a:latin typeface="Arial Rounded MT Bold" pitchFamily="34" charset="0"/>
              </a:rPr>
              <a:t>Cont.</a:t>
            </a:r>
            <a:endParaRPr lang="en-029" dirty="0">
              <a:latin typeface="Arial Rounded MT Bold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029" dirty="0" smtClean="0">
                <a:latin typeface="Arial Rounded MT Bold" pitchFamily="34" charset="0"/>
              </a:rPr>
              <a:t>Kendra’s Humanitarian Efforts</a:t>
            </a:r>
          </a:p>
          <a:p>
            <a:pPr>
              <a:buNone/>
            </a:pPr>
            <a:r>
              <a:rPr lang="en-029" dirty="0" smtClean="0">
                <a:latin typeface="Arial Rounded MT Bold" pitchFamily="34" charset="0"/>
              </a:rPr>
              <a:t>		- </a:t>
            </a:r>
            <a:r>
              <a:rPr lang="en-029" sz="2000" dirty="0" smtClean="0">
                <a:latin typeface="Arial Rounded MT Bold" pitchFamily="34" charset="0"/>
              </a:rPr>
              <a:t>Assistance to repair homes for  the people of St. 	Vincent and the Grenadines after the volcanic eruptions 	in 2021 </a:t>
            </a:r>
          </a:p>
          <a:p>
            <a:pPr>
              <a:buNone/>
            </a:pPr>
            <a:r>
              <a:rPr lang="en-029" sz="2000" dirty="0">
                <a:latin typeface="Arial Rounded MT Bold" pitchFamily="34" charset="0"/>
              </a:rPr>
              <a:t>	</a:t>
            </a:r>
            <a:r>
              <a:rPr lang="en-029" sz="2000" dirty="0" smtClean="0">
                <a:latin typeface="Arial Rounded MT Bold" pitchFamily="34" charset="0"/>
              </a:rPr>
              <a:t>		-Increase market share </a:t>
            </a:r>
          </a:p>
          <a:p>
            <a:pPr>
              <a:buNone/>
            </a:pPr>
            <a:r>
              <a:rPr lang="en-029" sz="2000" dirty="0">
                <a:latin typeface="Arial Rounded MT Bold" pitchFamily="34" charset="0"/>
              </a:rPr>
              <a:t>	</a:t>
            </a:r>
            <a:r>
              <a:rPr lang="en-029" sz="2000" dirty="0" smtClean="0">
                <a:latin typeface="Arial Rounded MT Bold" pitchFamily="34" charset="0"/>
              </a:rPr>
              <a:t>		-Increase customer loyalty</a:t>
            </a:r>
          </a:p>
          <a:p>
            <a:pPr>
              <a:buNone/>
            </a:pPr>
            <a:r>
              <a:rPr lang="en-029" sz="2000" dirty="0">
                <a:latin typeface="Arial Rounded MT Bold" pitchFamily="34" charset="0"/>
              </a:rPr>
              <a:t>	</a:t>
            </a:r>
            <a:r>
              <a:rPr lang="en-029" sz="2000" dirty="0" smtClean="0">
                <a:latin typeface="Arial Rounded MT Bold" pitchFamily="34" charset="0"/>
              </a:rPr>
              <a:t>		</a:t>
            </a:r>
            <a:endParaRPr lang="en-029" dirty="0">
              <a:latin typeface="Arial Rounded MT Bold" pitchFamily="34" charset="0"/>
            </a:endParaRPr>
          </a:p>
        </p:txBody>
      </p:sp>
      <p:pic>
        <p:nvPicPr>
          <p:cNvPr id="4" name="Picture 3" descr="volacn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5000" y="3352800"/>
            <a:ext cx="2682240" cy="23622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029" dirty="0" smtClean="0">
                <a:latin typeface="Arial Rounded MT Bold" pitchFamily="34" charset="0"/>
              </a:rPr>
              <a:t>Cont.</a:t>
            </a:r>
            <a:endParaRPr lang="en-029" dirty="0">
              <a:latin typeface="Arial Rounded MT Bold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029" dirty="0" smtClean="0">
                <a:latin typeface="Arial Rounded MT Bold" pitchFamily="34" charset="0"/>
              </a:rPr>
              <a:t>Kendra’s </a:t>
            </a:r>
            <a:r>
              <a:rPr lang="en-029" dirty="0" err="1" smtClean="0">
                <a:latin typeface="Arial Rounded MT Bold" pitchFamily="34" charset="0"/>
              </a:rPr>
              <a:t>Aluminum</a:t>
            </a:r>
            <a:r>
              <a:rPr lang="en-029" dirty="0" smtClean="0">
                <a:latin typeface="Arial Rounded MT Bold" pitchFamily="34" charset="0"/>
              </a:rPr>
              <a:t> Contribution To Education</a:t>
            </a:r>
          </a:p>
          <a:p>
            <a:pPr>
              <a:buNone/>
            </a:pPr>
            <a:endParaRPr lang="en-029" sz="1600" dirty="0" smtClean="0">
              <a:latin typeface="Arial Rounded MT Bold" pitchFamily="34" charset="0"/>
            </a:endParaRPr>
          </a:p>
          <a:p>
            <a:pPr lvl="1"/>
            <a:r>
              <a:rPr lang="en-029" sz="1600" dirty="0" smtClean="0">
                <a:latin typeface="Arial Rounded MT Bold" pitchFamily="34" charset="0"/>
              </a:rPr>
              <a:t>Donation </a:t>
            </a:r>
            <a:r>
              <a:rPr lang="en-029" sz="1600" dirty="0">
                <a:latin typeface="Arial Rounded MT Bold" pitchFamily="34" charset="0"/>
              </a:rPr>
              <a:t>for the construction of a multipurpose sporting complex at the St. Joseph’s Convent </a:t>
            </a:r>
            <a:r>
              <a:rPr lang="en-029" sz="1600" dirty="0" err="1">
                <a:latin typeface="Arial Rounded MT Bold" pitchFamily="34" charset="0"/>
              </a:rPr>
              <a:t>Marriaqua</a:t>
            </a:r>
            <a:r>
              <a:rPr lang="en-029" sz="1600" dirty="0">
                <a:latin typeface="Arial Rounded MT Bold" pitchFamily="34" charset="0"/>
              </a:rPr>
              <a:t>. </a:t>
            </a:r>
            <a:endParaRPr lang="en-029" sz="1600" dirty="0" smtClean="0">
              <a:latin typeface="Arial Rounded MT Bold" pitchFamily="34" charset="0"/>
            </a:endParaRPr>
          </a:p>
          <a:p>
            <a:pPr lvl="1"/>
            <a:endParaRPr lang="en-029" sz="1600" dirty="0">
              <a:latin typeface="Arial Rounded MT Bold" pitchFamily="34" charset="0"/>
            </a:endParaRPr>
          </a:p>
          <a:p>
            <a:pPr lvl="1"/>
            <a:r>
              <a:rPr lang="en-029" sz="1600" dirty="0">
                <a:latin typeface="Arial Rounded MT Bold" pitchFamily="34" charset="0"/>
              </a:rPr>
              <a:t>construction and equipping of a computer lab at the said </a:t>
            </a:r>
            <a:r>
              <a:rPr lang="en-029" sz="1600" dirty="0" smtClean="0">
                <a:latin typeface="Arial Rounded MT Bold" pitchFamily="34" charset="0"/>
              </a:rPr>
              <a:t>school</a:t>
            </a:r>
          </a:p>
          <a:p>
            <a:pPr lvl="1">
              <a:buNone/>
            </a:pPr>
            <a:endParaRPr lang="en-029" sz="1600" dirty="0">
              <a:latin typeface="Arial Rounded MT Bold" pitchFamily="34" charset="0"/>
            </a:endParaRPr>
          </a:p>
          <a:p>
            <a:pPr lvl="1"/>
            <a:r>
              <a:rPr lang="en-029" sz="1600" dirty="0" smtClean="0">
                <a:latin typeface="Arial Rounded MT Bold" pitchFamily="34" charset="0"/>
              </a:rPr>
              <a:t>Contribution to the Young Leaders Programme  throughout schools in St. Vincent and the Grenadines </a:t>
            </a:r>
          </a:p>
          <a:p>
            <a:pPr lvl="1">
              <a:buNone/>
            </a:pPr>
            <a:endParaRPr lang="en-029" sz="2000" dirty="0">
              <a:latin typeface="Arial Rounded MT Bold" pitchFamily="34" charset="0"/>
            </a:endParaRPr>
          </a:p>
        </p:txBody>
      </p:sp>
      <p:pic>
        <p:nvPicPr>
          <p:cNvPr id="4" name="Picture 3" descr="book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91200" y="4876800"/>
            <a:ext cx="2895600" cy="19812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029" dirty="0" smtClean="0">
                <a:latin typeface="Arial Rounded MT Bold" pitchFamily="34" charset="0"/>
              </a:rPr>
              <a:t>Cont.</a:t>
            </a:r>
            <a:endParaRPr lang="en-029" dirty="0">
              <a:latin typeface="Arial Rounded MT Bold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029" dirty="0" smtClean="0">
                <a:latin typeface="Arial Rounded MT Bold" pitchFamily="34" charset="0"/>
              </a:rPr>
              <a:t>The Company’s Responsibility to the Economy </a:t>
            </a:r>
          </a:p>
          <a:p>
            <a:pPr lvl="1"/>
            <a:r>
              <a:rPr lang="en-029" sz="2400" dirty="0" smtClean="0">
                <a:latin typeface="Arial Rounded MT Bold" pitchFamily="34" charset="0"/>
              </a:rPr>
              <a:t>Payment of </a:t>
            </a:r>
            <a:r>
              <a:rPr lang="en-029" sz="2400" dirty="0">
                <a:latin typeface="Arial Rounded MT Bold" pitchFamily="34" charset="0"/>
              </a:rPr>
              <a:t>c</a:t>
            </a:r>
            <a:r>
              <a:rPr lang="en-029" sz="2400" dirty="0" smtClean="0">
                <a:latin typeface="Arial Rounded MT Bold" pitchFamily="34" charset="0"/>
              </a:rPr>
              <a:t>orporate taxes </a:t>
            </a:r>
          </a:p>
          <a:p>
            <a:pPr lvl="1"/>
            <a:r>
              <a:rPr lang="en-029" sz="2400" dirty="0" smtClean="0">
                <a:latin typeface="Arial Rounded MT Bold" pitchFamily="34" charset="0"/>
              </a:rPr>
              <a:t>Adhering to policies and legislative regulations </a:t>
            </a:r>
            <a:endParaRPr lang="en-029" sz="2400" dirty="0">
              <a:latin typeface="Arial Rounded MT Bold" pitchFamily="34" charset="0"/>
            </a:endParaRPr>
          </a:p>
        </p:txBody>
      </p:sp>
      <p:pic>
        <p:nvPicPr>
          <p:cNvPr id="4" name="Picture 3" descr="cartoon-businessman-paid-tax-design-13152302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86200" y="4038600"/>
            <a:ext cx="2438400" cy="24384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029" dirty="0" smtClean="0">
                <a:latin typeface="Arial Rounded MT Bold" pitchFamily="34" charset="0"/>
              </a:rPr>
              <a:t>SUPPLY CHAIN </a:t>
            </a:r>
            <a:endParaRPr lang="en-029" dirty="0">
              <a:latin typeface="Arial Rounded MT Bold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029" dirty="0" smtClean="0"/>
          </a:p>
          <a:p>
            <a:pPr>
              <a:buNone/>
            </a:pPr>
            <a:r>
              <a:rPr lang="en-029" sz="2800" dirty="0" smtClean="0">
                <a:latin typeface="Arial Rounded MT Bold" pitchFamily="34" charset="0"/>
              </a:rPr>
              <a:t>DISRUPTION IN SUPPLY CHAIN</a:t>
            </a:r>
            <a:endParaRPr lang="en-029" sz="2800" dirty="0">
              <a:latin typeface="Arial Rounded MT Bold" pitchFamily="34" charset="0"/>
            </a:endParaRPr>
          </a:p>
          <a:p>
            <a:r>
              <a:rPr lang="en-029" sz="1800" dirty="0" smtClean="0">
                <a:latin typeface="Arial Rounded MT Bold" pitchFamily="34" charset="0"/>
              </a:rPr>
              <a:t>Increase in cost of raw materials </a:t>
            </a:r>
          </a:p>
          <a:p>
            <a:r>
              <a:rPr lang="en-029" sz="1800" dirty="0" smtClean="0">
                <a:latin typeface="Arial Rounded MT Bold" pitchFamily="34" charset="0"/>
              </a:rPr>
              <a:t>Increase freight cost </a:t>
            </a:r>
          </a:p>
          <a:p>
            <a:r>
              <a:rPr lang="en-029" sz="1800" dirty="0" smtClean="0">
                <a:latin typeface="Arial Rounded MT Bold" pitchFamily="34" charset="0"/>
              </a:rPr>
              <a:t>Scarcity of some material</a:t>
            </a:r>
          </a:p>
          <a:p>
            <a:pPr lvl="1">
              <a:buNone/>
            </a:pPr>
            <a:r>
              <a:rPr lang="en-029" sz="1800" dirty="0" smtClean="0">
                <a:latin typeface="Arial Rounded MT Bold" pitchFamily="34" charset="0"/>
              </a:rPr>
              <a:t>		-Source materials from new supplier</a:t>
            </a:r>
          </a:p>
          <a:p>
            <a:pPr>
              <a:buNone/>
            </a:pPr>
            <a:r>
              <a:rPr lang="en-029" sz="1800" dirty="0">
                <a:latin typeface="Arial Rounded MT Bold" pitchFamily="34" charset="0"/>
              </a:rPr>
              <a:t>	</a:t>
            </a:r>
            <a:r>
              <a:rPr lang="en-029" sz="1800" dirty="0" smtClean="0">
                <a:latin typeface="Arial Rounded MT Bold" pitchFamily="34" charset="0"/>
              </a:rPr>
              <a:t>	- Use of alternative materials </a:t>
            </a:r>
          </a:p>
          <a:p>
            <a:pPr>
              <a:buNone/>
            </a:pPr>
            <a:endParaRPr lang="en-029" sz="1800" dirty="0">
              <a:latin typeface="Arial Rounded MT Bold" pitchFamily="34" charset="0"/>
            </a:endParaRPr>
          </a:p>
        </p:txBody>
      </p:sp>
      <p:pic>
        <p:nvPicPr>
          <p:cNvPr id="4" name="Picture 3" descr="supply-chain-pi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62600" y="3733800"/>
            <a:ext cx="3048001" cy="31242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029" dirty="0" smtClean="0">
                <a:latin typeface="Arial Rounded MT Bold" pitchFamily="34" charset="0"/>
              </a:rPr>
              <a:t>CONCLUSION</a:t>
            </a:r>
            <a:endParaRPr lang="en-029" dirty="0">
              <a:latin typeface="Arial Rounded MT Bold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029" dirty="0" smtClean="0">
                <a:latin typeface="Arial Rounded MT Bold" pitchFamily="34" charset="0"/>
              </a:rPr>
              <a:t>Kendra’s Aluminium has done well to the extent possible to fulfil its Corporate Social Responsibility role.</a:t>
            </a:r>
          </a:p>
          <a:p>
            <a:pPr>
              <a:buNone/>
            </a:pPr>
            <a:r>
              <a:rPr lang="en-029" dirty="0" smtClean="0">
                <a:latin typeface="Arial Rounded MT Bold" pitchFamily="34" charset="0"/>
              </a:rPr>
              <a:t>		-	Environmental consciousness</a:t>
            </a:r>
          </a:p>
          <a:p>
            <a:pPr>
              <a:buNone/>
            </a:pPr>
            <a:r>
              <a:rPr lang="en-029" dirty="0">
                <a:latin typeface="Arial Rounded MT Bold" pitchFamily="34" charset="0"/>
              </a:rPr>
              <a:t>	</a:t>
            </a:r>
            <a:r>
              <a:rPr lang="en-029" dirty="0" smtClean="0">
                <a:latin typeface="Arial Rounded MT Bold" pitchFamily="34" charset="0"/>
              </a:rPr>
              <a:t>	-	Humanitarian Efforts</a:t>
            </a:r>
          </a:p>
          <a:p>
            <a:pPr>
              <a:buNone/>
            </a:pPr>
            <a:r>
              <a:rPr lang="en-029" dirty="0">
                <a:latin typeface="Arial Rounded MT Bold" pitchFamily="34" charset="0"/>
              </a:rPr>
              <a:t>	</a:t>
            </a:r>
            <a:r>
              <a:rPr lang="en-029" dirty="0" smtClean="0">
                <a:latin typeface="Arial Rounded MT Bold" pitchFamily="34" charset="0"/>
              </a:rPr>
              <a:t>	-	Contribution to Education</a:t>
            </a:r>
          </a:p>
          <a:p>
            <a:pPr>
              <a:buNone/>
            </a:pPr>
            <a:r>
              <a:rPr lang="en-029" dirty="0">
                <a:latin typeface="Arial Rounded MT Bold" pitchFamily="34" charset="0"/>
              </a:rPr>
              <a:t>	</a:t>
            </a:r>
            <a:r>
              <a:rPr lang="en-029" dirty="0" smtClean="0">
                <a:latin typeface="Arial Rounded MT Bold" pitchFamily="34" charset="0"/>
              </a:rPr>
              <a:t>	</a:t>
            </a:r>
          </a:p>
          <a:p>
            <a:r>
              <a:rPr lang="en-029" dirty="0" smtClean="0">
                <a:latin typeface="Arial Rounded MT Bold" pitchFamily="34" charset="0"/>
              </a:rPr>
              <a:t>Supply Chain Management affected, but it is still afloat</a:t>
            </a:r>
            <a:endParaRPr lang="en-029" dirty="0">
              <a:latin typeface="Arial Rounded MT Bold" pitchFamily="34" charset="0"/>
            </a:endParaRPr>
          </a:p>
          <a:p>
            <a:pPr>
              <a:buNone/>
            </a:pPr>
            <a:endParaRPr lang="en-029" dirty="0" smtClean="0">
              <a:latin typeface="Arial Rounded MT Bold" pitchFamily="34" charset="0"/>
            </a:endParaRPr>
          </a:p>
          <a:p>
            <a:r>
              <a:rPr lang="en-029" dirty="0" smtClean="0">
                <a:latin typeface="Arial Rounded MT Bold" pitchFamily="34" charset="0"/>
              </a:rPr>
              <a:t>Hopeful for a longer successful future of the business, as its strives to improve its sustainability practices to preserve the planet for future generations.</a:t>
            </a:r>
            <a:endParaRPr lang="en-029" dirty="0">
              <a:latin typeface="Arial Rounded MT Bold" pitchFamily="34" charset="0"/>
            </a:endParaRPr>
          </a:p>
          <a:p>
            <a:endParaRPr lang="en-029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293</Words>
  <Application>Microsoft Office PowerPoint</Application>
  <PresentationFormat>On-screen Show (4:3)</PresentationFormat>
  <Paragraphs>64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Slide 1</vt:lpstr>
      <vt:lpstr>INTRODUCTION </vt:lpstr>
      <vt:lpstr>Cont. Introduction</vt:lpstr>
      <vt:lpstr>CORPORATE SOCIAL RESPONSIBILITY </vt:lpstr>
      <vt:lpstr>Cont. </vt:lpstr>
      <vt:lpstr>CONT.</vt:lpstr>
      <vt:lpstr>Cont.</vt:lpstr>
      <vt:lpstr>Cont.</vt:lpstr>
      <vt:lpstr>Cont.</vt:lpstr>
      <vt:lpstr>SUPPLY CHAIN </vt:lpstr>
      <vt:lpstr>CONCLUSION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Ruth-Ann</dc:creator>
  <cp:lastModifiedBy>Ruth-Ann</cp:lastModifiedBy>
  <cp:revision>21</cp:revision>
  <dcterms:created xsi:type="dcterms:W3CDTF">2023-02-05T20:11:11Z</dcterms:created>
  <dcterms:modified xsi:type="dcterms:W3CDTF">2023-02-05T23:23:33Z</dcterms:modified>
</cp:coreProperties>
</file>