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5" d="100"/>
          <a:sy n="95" d="100"/>
        </p:scale>
        <p:origin x="163"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lphine Ngah Epse Mouteu (24144638)" userId="cf841730-405e-4ae9-8a38-e2be97805288" providerId="ADAL" clId="{5F826417-3605-4CC3-A832-2D5ECFAF076F}"/>
    <pc:docChg chg="custSel modSld">
      <pc:chgData name="Delphine Ngah Epse Mouteu (24144638)" userId="cf841730-405e-4ae9-8a38-e2be97805288" providerId="ADAL" clId="{5F826417-3605-4CC3-A832-2D5ECFAF076F}" dt="2026-06-11T21:46:05.977" v="5118" actId="20577"/>
      <pc:docMkLst>
        <pc:docMk/>
      </pc:docMkLst>
      <pc:sldChg chg="modSp mod">
        <pc:chgData name="Delphine Ngah Epse Mouteu (24144638)" userId="cf841730-405e-4ae9-8a38-e2be97805288" providerId="ADAL" clId="{5F826417-3605-4CC3-A832-2D5ECFAF076F}" dt="2026-06-11T20:46:15.168" v="3838" actId="20577"/>
        <pc:sldMkLst>
          <pc:docMk/>
          <pc:sldMk cId="764605052" sldId="261"/>
        </pc:sldMkLst>
        <pc:spChg chg="mod">
          <ac:chgData name="Delphine Ngah Epse Mouteu (24144638)" userId="cf841730-405e-4ae9-8a38-e2be97805288" providerId="ADAL" clId="{5F826417-3605-4CC3-A832-2D5ECFAF076F}" dt="2026-06-11T20:46:15.168" v="3838" actId="20577"/>
          <ac:spMkLst>
            <pc:docMk/>
            <pc:sldMk cId="764605052" sldId="261"/>
            <ac:spMk id="2" creationId="{68A8AF1C-86E0-7043-44A2-DA950ED42D52}"/>
          </ac:spMkLst>
        </pc:spChg>
        <pc:graphicFrameChg chg="modGraphic">
          <ac:chgData name="Delphine Ngah Epse Mouteu (24144638)" userId="cf841730-405e-4ae9-8a38-e2be97805288" providerId="ADAL" clId="{5F826417-3605-4CC3-A832-2D5ECFAF076F}" dt="2026-06-11T20:42:32.555" v="3786" actId="313"/>
          <ac:graphicFrameMkLst>
            <pc:docMk/>
            <pc:sldMk cId="764605052" sldId="261"/>
            <ac:graphicFrameMk id="7" creationId="{108D2D3F-BBD3-F859-AF29-5BEF174F1637}"/>
          </ac:graphicFrameMkLst>
        </pc:graphicFrameChg>
      </pc:sldChg>
      <pc:sldChg chg="modSp mod">
        <pc:chgData name="Delphine Ngah Epse Mouteu (24144638)" userId="cf841730-405e-4ae9-8a38-e2be97805288" providerId="ADAL" clId="{5F826417-3605-4CC3-A832-2D5ECFAF076F}" dt="2026-06-11T14:17:27.537" v="21" actId="27636"/>
        <pc:sldMkLst>
          <pc:docMk/>
          <pc:sldMk cId="2451324015" sldId="263"/>
        </pc:sldMkLst>
        <pc:spChg chg="mod">
          <ac:chgData name="Delphine Ngah Epse Mouteu (24144638)" userId="cf841730-405e-4ae9-8a38-e2be97805288" providerId="ADAL" clId="{5F826417-3605-4CC3-A832-2D5ECFAF076F}" dt="2026-06-11T14:17:27.537" v="21" actId="27636"/>
          <ac:spMkLst>
            <pc:docMk/>
            <pc:sldMk cId="2451324015" sldId="263"/>
            <ac:spMk id="3" creationId="{E04C29E1-0FF6-7114-4118-5B68E71110F6}"/>
          </ac:spMkLst>
        </pc:spChg>
      </pc:sldChg>
      <pc:sldChg chg="modSp">
        <pc:chgData name="Delphine Ngah Epse Mouteu (24144638)" userId="cf841730-405e-4ae9-8a38-e2be97805288" providerId="ADAL" clId="{5F826417-3605-4CC3-A832-2D5ECFAF076F}" dt="2026-06-11T14:17:48.286" v="22"/>
        <pc:sldMkLst>
          <pc:docMk/>
          <pc:sldMk cId="3258301802" sldId="266"/>
        </pc:sldMkLst>
        <pc:spChg chg="mod">
          <ac:chgData name="Delphine Ngah Epse Mouteu (24144638)" userId="cf841730-405e-4ae9-8a38-e2be97805288" providerId="ADAL" clId="{5F826417-3605-4CC3-A832-2D5ECFAF076F}" dt="2026-06-11T14:17:48.286" v="22"/>
          <ac:spMkLst>
            <pc:docMk/>
            <pc:sldMk cId="3258301802" sldId="266"/>
            <ac:spMk id="2" creationId="{68A8AF1C-86E0-7043-44A2-DA950ED42D52}"/>
          </ac:spMkLst>
        </pc:spChg>
      </pc:sldChg>
      <pc:sldChg chg="modSp mod">
        <pc:chgData name="Delphine Ngah Epse Mouteu (24144638)" userId="cf841730-405e-4ae9-8a38-e2be97805288" providerId="ADAL" clId="{5F826417-3605-4CC3-A832-2D5ECFAF076F}" dt="2026-06-11T14:17:48.399" v="23" actId="27636"/>
        <pc:sldMkLst>
          <pc:docMk/>
          <pc:sldMk cId="3321023050" sldId="271"/>
        </pc:sldMkLst>
        <pc:spChg chg="mod">
          <ac:chgData name="Delphine Ngah Epse Mouteu (24144638)" userId="cf841730-405e-4ae9-8a38-e2be97805288" providerId="ADAL" clId="{5F826417-3605-4CC3-A832-2D5ECFAF076F}" dt="2026-06-11T14:17:20.041" v="16" actId="20577"/>
          <ac:spMkLst>
            <pc:docMk/>
            <pc:sldMk cId="3321023050" sldId="271"/>
            <ac:spMk id="2" creationId="{23379A11-1CF0-5125-F775-02C08085203B}"/>
          </ac:spMkLst>
        </pc:spChg>
        <pc:spChg chg="mod">
          <ac:chgData name="Delphine Ngah Epse Mouteu (24144638)" userId="cf841730-405e-4ae9-8a38-e2be97805288" providerId="ADAL" clId="{5F826417-3605-4CC3-A832-2D5ECFAF076F}" dt="2026-06-11T14:17:48.399" v="23" actId="27636"/>
          <ac:spMkLst>
            <pc:docMk/>
            <pc:sldMk cId="3321023050" sldId="271"/>
            <ac:spMk id="3" creationId="{04A3744F-9B08-5DB9-23DC-76B7A65F7E67}"/>
          </ac:spMkLst>
        </pc:spChg>
      </pc:sldChg>
      <pc:sldChg chg="modSp mod">
        <pc:chgData name="Delphine Ngah Epse Mouteu (24144638)" userId="cf841730-405e-4ae9-8a38-e2be97805288" providerId="ADAL" clId="{5F826417-3605-4CC3-A832-2D5ECFAF076F}" dt="2026-06-11T14:33:03.865" v="34" actId="20577"/>
        <pc:sldMkLst>
          <pc:docMk/>
          <pc:sldMk cId="1027608494" sldId="272"/>
        </pc:sldMkLst>
        <pc:spChg chg="mod">
          <ac:chgData name="Delphine Ngah Epse Mouteu (24144638)" userId="cf841730-405e-4ae9-8a38-e2be97805288" providerId="ADAL" clId="{5F826417-3605-4CC3-A832-2D5ECFAF076F}" dt="2026-06-11T14:33:03.865" v="34" actId="20577"/>
          <ac:spMkLst>
            <pc:docMk/>
            <pc:sldMk cId="1027608494" sldId="272"/>
            <ac:spMk id="3" creationId="{E292113E-450D-CB08-601E-E45AB99509E7}"/>
          </ac:spMkLst>
        </pc:spChg>
      </pc:sldChg>
      <pc:sldChg chg="modSp mod">
        <pc:chgData name="Delphine Ngah Epse Mouteu (24144638)" userId="cf841730-405e-4ae9-8a38-e2be97805288" providerId="ADAL" clId="{5F826417-3605-4CC3-A832-2D5ECFAF076F}" dt="2026-06-11T18:55:33.581" v="2888" actId="27636"/>
        <pc:sldMkLst>
          <pc:docMk/>
          <pc:sldMk cId="2661610389" sldId="273"/>
        </pc:sldMkLst>
        <pc:spChg chg="mod">
          <ac:chgData name="Delphine Ngah Epse Mouteu (24144638)" userId="cf841730-405e-4ae9-8a38-e2be97805288" providerId="ADAL" clId="{5F826417-3605-4CC3-A832-2D5ECFAF076F}" dt="2026-06-11T17:08:17.821" v="1810" actId="20577"/>
          <ac:spMkLst>
            <pc:docMk/>
            <pc:sldMk cId="2661610389" sldId="273"/>
            <ac:spMk id="2" creationId="{F1DF348C-F75E-75E9-74BA-22A65FB9E02F}"/>
          </ac:spMkLst>
        </pc:spChg>
        <pc:spChg chg="mod">
          <ac:chgData name="Delphine Ngah Epse Mouteu (24144638)" userId="cf841730-405e-4ae9-8a38-e2be97805288" providerId="ADAL" clId="{5F826417-3605-4CC3-A832-2D5ECFAF076F}" dt="2026-06-11T18:55:33.581" v="2888" actId="27636"/>
          <ac:spMkLst>
            <pc:docMk/>
            <pc:sldMk cId="2661610389" sldId="273"/>
            <ac:spMk id="3" creationId="{881B820E-B9B3-5CF2-E1AE-F54AA3FA003E}"/>
          </ac:spMkLst>
        </pc:spChg>
      </pc:sldChg>
      <pc:sldChg chg="modSp mod">
        <pc:chgData name="Delphine Ngah Epse Mouteu (24144638)" userId="cf841730-405e-4ae9-8a38-e2be97805288" providerId="ADAL" clId="{5F826417-3605-4CC3-A832-2D5ECFAF076F}" dt="2026-06-11T16:07:52.749" v="338" actId="20577"/>
        <pc:sldMkLst>
          <pc:docMk/>
          <pc:sldMk cId="860344735" sldId="274"/>
        </pc:sldMkLst>
        <pc:spChg chg="mod">
          <ac:chgData name="Delphine Ngah Epse Mouteu (24144638)" userId="cf841730-405e-4ae9-8a38-e2be97805288" providerId="ADAL" clId="{5F826417-3605-4CC3-A832-2D5ECFAF076F}" dt="2026-06-11T16:07:52.749" v="338" actId="20577"/>
          <ac:spMkLst>
            <pc:docMk/>
            <pc:sldMk cId="860344735" sldId="274"/>
            <ac:spMk id="2" creationId="{A4625D9A-89A8-7973-B86A-02BB98C95A4B}"/>
          </ac:spMkLst>
        </pc:spChg>
        <pc:spChg chg="mod">
          <ac:chgData name="Delphine Ngah Epse Mouteu (24144638)" userId="cf841730-405e-4ae9-8a38-e2be97805288" providerId="ADAL" clId="{5F826417-3605-4CC3-A832-2D5ECFAF076F}" dt="2026-06-11T14:55:03.137" v="329" actId="20577"/>
          <ac:spMkLst>
            <pc:docMk/>
            <pc:sldMk cId="860344735" sldId="274"/>
            <ac:spMk id="3" creationId="{5A83545D-6FBE-2985-5F35-4C84283CFC53}"/>
          </ac:spMkLst>
        </pc:spChg>
      </pc:sldChg>
      <pc:sldChg chg="modSp mod">
        <pc:chgData name="Delphine Ngah Epse Mouteu (24144638)" userId="cf841730-405e-4ae9-8a38-e2be97805288" providerId="ADAL" clId="{5F826417-3605-4CC3-A832-2D5ECFAF076F}" dt="2026-06-11T21:46:05.977" v="5118" actId="20577"/>
        <pc:sldMkLst>
          <pc:docMk/>
          <pc:sldMk cId="2319079123" sldId="337"/>
        </pc:sldMkLst>
        <pc:spChg chg="mod">
          <ac:chgData name="Delphine Ngah Epse Mouteu (24144638)" userId="cf841730-405e-4ae9-8a38-e2be97805288" providerId="ADAL" clId="{5F826417-3605-4CC3-A832-2D5ECFAF076F}" dt="2026-06-11T21:46:05.977" v="5118" actId="20577"/>
          <ac:spMkLst>
            <pc:docMk/>
            <pc:sldMk cId="2319079123" sldId="337"/>
            <ac:spMk id="3" creationId="{1B4D8426-20C5-630E-80E5-EAB06B11CC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373E-457F-9765-2ED6-343D482863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7667148-37C6-A177-9D5E-F2CBBAB9D8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8E7628D-386F-1536-12CF-9E1AAE29E229}"/>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5" name="Footer Placeholder 4">
            <a:extLst>
              <a:ext uri="{FF2B5EF4-FFF2-40B4-BE49-F238E27FC236}">
                <a16:creationId xmlns:a16="http://schemas.microsoft.com/office/drawing/2014/main" id="{498D6B73-01A0-31DC-01ED-02909D1336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373A82-CC81-FA26-860E-20E3919E3C34}"/>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920634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A9B59-57B1-3440-ACEF-2C2D922DFF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29F5863-F114-B041-07FF-4FC7682C36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232DA4-4B6A-2CC1-5DB4-864A38490F5A}"/>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5" name="Footer Placeholder 4">
            <a:extLst>
              <a:ext uri="{FF2B5EF4-FFF2-40B4-BE49-F238E27FC236}">
                <a16:creationId xmlns:a16="http://schemas.microsoft.com/office/drawing/2014/main" id="{70D9A534-3626-B425-CB29-877C63B8C1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9BFC6-91D5-13CE-308B-0B1E7C27492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16423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BB473-FCD8-49A9-4C2C-A51AA8FE16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3BE9C7D-E012-C40D-5E76-6FF4E1F138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E7F2B5-CAD7-D504-6EFD-0D13E1DA6E75}"/>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5" name="Footer Placeholder 4">
            <a:extLst>
              <a:ext uri="{FF2B5EF4-FFF2-40B4-BE49-F238E27FC236}">
                <a16:creationId xmlns:a16="http://schemas.microsoft.com/office/drawing/2014/main" id="{718BC16E-2D4B-3751-40A1-9E728260F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55396-CBA4-D000-2822-5014DD0A836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73730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22090-CB94-F4C1-BBAD-3F52ADFFFE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682E33-D36F-DD2F-ECA6-7D05F7E42A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41579D6-5599-42FF-08DD-39B1A4D969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DFB60D-45DD-3F33-99F9-6A9F2ED05BEC}"/>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6" name="Footer Placeholder 5">
            <a:extLst>
              <a:ext uri="{FF2B5EF4-FFF2-40B4-BE49-F238E27FC236}">
                <a16:creationId xmlns:a16="http://schemas.microsoft.com/office/drawing/2014/main" id="{1D05E62C-63D0-A12F-0776-B7A1DD9A03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5CBD8-E923-234E-F054-6E7D2CCAC13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8138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54920-2AEB-1047-3090-BB75ADF0181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3EEF1C-1EBE-BFF9-8FC1-271C4C66FB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DFB0BF-5DE9-903F-8CFF-86547BDDBE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9661C07-BF1E-9A73-5365-41EDA06769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35EE3F-5C4C-90CF-D6E2-C8335DEB28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5C01778-022F-9585-2B42-B073EC2EEC9E}"/>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8" name="Footer Placeholder 7">
            <a:extLst>
              <a:ext uri="{FF2B5EF4-FFF2-40B4-BE49-F238E27FC236}">
                <a16:creationId xmlns:a16="http://schemas.microsoft.com/office/drawing/2014/main" id="{39EA2E65-8129-8AE3-DEB2-6CE495DB55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01A889-DB17-2141-C4E0-DEAEED972C5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288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2645-84C8-E096-5D32-34B6381DC9F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8109D56-1262-1A9E-FFB3-9F037F2E348D}"/>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4" name="Footer Placeholder 3">
            <a:extLst>
              <a:ext uri="{FF2B5EF4-FFF2-40B4-BE49-F238E27FC236}">
                <a16:creationId xmlns:a16="http://schemas.microsoft.com/office/drawing/2014/main" id="{F835E5A4-01CA-E878-7704-5DAB300F45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2E98D5-F947-FA92-6C42-1965052DB20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38829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C4FAC7-0ACD-149D-C579-1694FDDC012D}"/>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3" name="Footer Placeholder 2">
            <a:extLst>
              <a:ext uri="{FF2B5EF4-FFF2-40B4-BE49-F238E27FC236}">
                <a16:creationId xmlns:a16="http://schemas.microsoft.com/office/drawing/2014/main" id="{DF38151F-2439-C5DA-82B7-E7E2C56FC5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5AAD9D-5562-9ADD-9B82-C8C80F8750DA}"/>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807123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C73B1-412D-2EF2-FB2D-3A0BF39BE0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7579452-3ABD-38D1-877F-B8CAB38E57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7F340C5-0498-52DA-E80E-0867151D8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763368-7976-F66C-F9AF-F7EFAB7DFD91}"/>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6" name="Footer Placeholder 5">
            <a:extLst>
              <a:ext uri="{FF2B5EF4-FFF2-40B4-BE49-F238E27FC236}">
                <a16:creationId xmlns:a16="http://schemas.microsoft.com/office/drawing/2014/main" id="{53C4A70B-00D6-EE0A-F24B-FCF2E964CC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3BFB86-A555-CAE8-B0D6-9F3979365722}"/>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035214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6ED69-1549-9374-9872-19868E29C7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057EAEF-E27B-A565-5C5C-B17FD7A807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463F68-47A7-F28A-6B2A-C67E8191F6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C2886-71B7-1C5E-9F65-DB1A8445D7F1}"/>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6" name="Footer Placeholder 5">
            <a:extLst>
              <a:ext uri="{FF2B5EF4-FFF2-40B4-BE49-F238E27FC236}">
                <a16:creationId xmlns:a16="http://schemas.microsoft.com/office/drawing/2014/main" id="{2C318244-2C03-9A76-B9D0-8751AFE0E6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5DBD6D-27ED-9FCA-CA2E-60B528D4259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10015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01223-1E60-1F3C-0980-2F232B61CE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155B761-1B81-5723-F2FD-A0BED4326F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2D89BC-2DA6-461F-4E61-DE22B0E378C4}"/>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5" name="Footer Placeholder 4">
            <a:extLst>
              <a:ext uri="{FF2B5EF4-FFF2-40B4-BE49-F238E27FC236}">
                <a16:creationId xmlns:a16="http://schemas.microsoft.com/office/drawing/2014/main" id="{FE5D2277-FB98-2092-8E9C-12E0B39424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9835B6-42F9-D61C-A35E-81FD09B5CAD4}"/>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97488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7E2417-1335-53F2-CFDB-7674D5478B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5BE940D-8570-1DD4-DA0B-53FCDE349E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4C87D6-533A-78D4-DD0C-3C2088A5C8EF}"/>
              </a:ext>
            </a:extLst>
          </p:cNvPr>
          <p:cNvSpPr>
            <a:spLocks noGrp="1"/>
          </p:cNvSpPr>
          <p:nvPr>
            <p:ph type="dt" sz="half" idx="10"/>
          </p:nvPr>
        </p:nvSpPr>
        <p:spPr/>
        <p:txBody>
          <a:bodyPr/>
          <a:lstStyle/>
          <a:p>
            <a:fld id="{0C5998CB-538F-45AF-896C-2191D41163B7}" type="datetimeFigureOut">
              <a:rPr lang="en-GB" smtClean="0"/>
              <a:t>11/06/2026</a:t>
            </a:fld>
            <a:endParaRPr lang="en-GB"/>
          </a:p>
        </p:txBody>
      </p:sp>
      <p:sp>
        <p:nvSpPr>
          <p:cNvPr id="5" name="Footer Placeholder 4">
            <a:extLst>
              <a:ext uri="{FF2B5EF4-FFF2-40B4-BE49-F238E27FC236}">
                <a16:creationId xmlns:a16="http://schemas.microsoft.com/office/drawing/2014/main" id="{E0CC811C-BF21-C1C6-8E82-E935098474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E45A7-3992-9804-6036-0D6D716B3F7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10218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15015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08097-6E01-6557-78D8-F08C54BCF1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C6DC675-9CB4-A255-CC25-DCD44CA858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EC1967-A1F1-3F93-5FC5-D74C8ED627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5998CB-538F-45AF-896C-2191D41163B7}" type="datetimeFigureOut">
              <a:rPr lang="en-GB" smtClean="0"/>
              <a:t>11/06/2026</a:t>
            </a:fld>
            <a:endParaRPr lang="en-GB"/>
          </a:p>
        </p:txBody>
      </p:sp>
      <p:sp>
        <p:nvSpPr>
          <p:cNvPr id="5" name="Footer Placeholder 4">
            <a:extLst>
              <a:ext uri="{FF2B5EF4-FFF2-40B4-BE49-F238E27FC236}">
                <a16:creationId xmlns:a16="http://schemas.microsoft.com/office/drawing/2014/main" id="{2A8E6F12-0854-9B90-200A-05B35FFF8C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6ED26F-5991-A020-F92E-55AC3C80CF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93630621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2526134</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Dr. Deji </a:t>
            </a:r>
            <a:r>
              <a:rPr lang="en-GB" sz="3200" b="1" dirty="0" err="1">
                <a:latin typeface="Arial" panose="020B0604020202020204" pitchFamily="34" charset="0"/>
                <a:cs typeface="Arial" panose="020B0604020202020204" pitchFamily="34" charset="0"/>
              </a:rPr>
              <a:t>Olagboye</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sz="3200" b="1" u="sng" dirty="0">
                <a:latin typeface="Arial" panose="020B0604020202020204" pitchFamily="34" charset="0"/>
                <a:cs typeface="Arial" panose="020B0604020202020204" pitchFamily="34" charset="0"/>
              </a:rPr>
              <a:t> An Overview of my presentation.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fontScale="92500" lnSpcReduction="10000"/>
          </a:bodyPr>
          <a:lstStyle/>
          <a:p>
            <a:pPr marL="0" indent="0">
              <a:buNone/>
            </a:pPr>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morning/afternoon. My name is Daniel Mouteu Tchokoteu</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 be talking about a small company’s name Basil’s Bakery.</a:t>
            </a:r>
          </a:p>
          <a:p>
            <a:pPr lvl="1">
              <a:lnSpc>
                <a:spcPct val="120000"/>
              </a:lnSpc>
            </a:pPr>
            <a:r>
              <a:rPr lang="en-GB" dirty="0">
                <a:latin typeface="Arial" panose="020B0604020202020204" pitchFamily="34" charset="0"/>
                <a:cs typeface="Arial" panose="020B0604020202020204" pitchFamily="34" charset="0"/>
              </a:rPr>
              <a:t>I will provide an overview of Basil’s Bakery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I will highlight a critique and application of the PESTEL framework apply in the case of Basil’s Bakery.</a:t>
            </a:r>
          </a:p>
          <a:p>
            <a:pPr lvl="1">
              <a:lnSpc>
                <a:spcPct val="120000"/>
              </a:lnSpc>
            </a:pPr>
            <a:r>
              <a:rPr lang="en-GB" dirty="0">
                <a:latin typeface="Arial" panose="020B0604020202020204" pitchFamily="34" charset="0"/>
                <a:cs typeface="Arial" panose="020B0604020202020204" pitchFamily="34" charset="0"/>
              </a:rPr>
              <a:t>I will Provide a critique and application of the Cause-and-Effect model related to Basil’s Bakery.</a:t>
            </a:r>
          </a:p>
          <a:p>
            <a:pPr lvl="1">
              <a:lnSpc>
                <a:spcPct val="120000"/>
              </a:lnSpc>
            </a:pPr>
            <a:r>
              <a:rPr lang="en-GB" dirty="0">
                <a:latin typeface="Arial" panose="020B0604020202020204" pitchFamily="34" charset="0"/>
                <a:cs typeface="Arial" panose="020B0604020202020204" pitchFamily="34" charset="0"/>
              </a:rPr>
              <a:t>And, finally, I will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 An overview of Basil’s Bakery. </a:t>
            </a:r>
            <a:br>
              <a:rPr lang="en-GB" sz="3200" b="1"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23823" y="2282825"/>
            <a:ext cx="10515600" cy="3531379"/>
          </a:xfrm>
        </p:spPr>
        <p:txBody>
          <a:bodyPr>
            <a:normAutofit fontScale="47500" lnSpcReduction="20000"/>
          </a:bodyPr>
          <a:lstStyle/>
          <a:p>
            <a:r>
              <a:rPr lang="en-GB" dirty="0">
                <a:latin typeface="Arial" panose="020B0604020202020204" pitchFamily="34" charset="0"/>
                <a:cs typeface="Arial" panose="020B0604020202020204" pitchFamily="34" charset="0"/>
              </a:rPr>
              <a:t>Basil’s Bakery is a small independent business located in the vicinity of the retail park in Coventry, UK that opened in 2015.</a:t>
            </a:r>
          </a:p>
          <a:p>
            <a:r>
              <a:rPr lang="en-GB" dirty="0">
                <a:latin typeface="Arial" panose="020B0604020202020204" pitchFamily="34" charset="0"/>
                <a:cs typeface="Arial" panose="020B0604020202020204" pitchFamily="34" charset="0"/>
              </a:rPr>
              <a:t>Basil’s Bakery is an accomplished artisan Baker and prides himself on sourcing high quality organic ingredients for his</a:t>
            </a:r>
          </a:p>
          <a:p>
            <a:r>
              <a:rPr lang="en-GB" dirty="0">
                <a:latin typeface="Arial" panose="020B0604020202020204" pitchFamily="34" charset="0"/>
                <a:cs typeface="Arial" panose="020B0604020202020204" pitchFamily="34" charset="0"/>
              </a:rPr>
              <a:t> contemporary styled cakes, pastries and breads.</a:t>
            </a:r>
          </a:p>
          <a:p>
            <a:r>
              <a:rPr lang="en-GB" dirty="0">
                <a:latin typeface="Arial" panose="020B0604020202020204" pitchFamily="34" charset="0"/>
                <a:cs typeface="Arial" panose="020B0604020202020204" pitchFamily="34" charset="0"/>
              </a:rPr>
              <a:t>The Bakery location is convenient and accessible to a wider range of customers within the area that appreciate the</a:t>
            </a:r>
          </a:p>
          <a:p>
            <a:r>
              <a:rPr lang="en-GB" dirty="0">
                <a:latin typeface="Arial" panose="020B0604020202020204" pitchFamily="34" charset="0"/>
                <a:cs typeface="Arial" panose="020B0604020202020204" pitchFamily="34" charset="0"/>
              </a:rPr>
              <a:t> tasty options made available.</a:t>
            </a:r>
          </a:p>
          <a:p>
            <a:r>
              <a:rPr lang="en-GB" dirty="0">
                <a:latin typeface="Arial" panose="020B0604020202020204" pitchFamily="34" charset="0"/>
                <a:cs typeface="Arial" panose="020B0604020202020204" pitchFamily="34" charset="0"/>
              </a:rPr>
              <a:t>Basil’s Bakery was doing very well from the beginning in 2015 till 2019, in which they saw their business exploded in sales, mean while an</a:t>
            </a:r>
          </a:p>
          <a:p>
            <a:r>
              <a:rPr lang="en-GB" dirty="0">
                <a:latin typeface="Arial" panose="020B0604020202020204" pitchFamily="34" charset="0"/>
                <a:cs typeface="Arial" panose="020B0604020202020204" pitchFamily="34" charset="0"/>
              </a:rPr>
              <a:t> un usual situation happened in 2020 that caused the government to decreed the lockdown, and the business started experiencing some</a:t>
            </a:r>
          </a:p>
          <a:p>
            <a:r>
              <a:rPr lang="en-GB" dirty="0">
                <a:latin typeface="Arial" panose="020B0604020202020204" pitchFamily="34" charset="0"/>
                <a:cs typeface="Arial" panose="020B0604020202020204" pitchFamily="34" charset="0"/>
              </a:rPr>
              <a:t> negative effects affecting their sales; in addition, the was also a stagnation of an average of 25% from 2023 to 2025.</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solidFill>
                  <a:srgbClr val="FF0000"/>
                </a:solidFill>
                <a:latin typeface="Arial" panose="020B0604020202020204" pitchFamily="34" charset="0"/>
                <a:cs typeface="Arial" panose="020B0604020202020204" pitchFamily="34" charset="0"/>
              </a:rPr>
              <a:t>NOTE: </a:t>
            </a:r>
            <a:r>
              <a:rPr lang="en-GB" dirty="0">
                <a:solidFill>
                  <a:srgbClr val="FF0000"/>
                </a:solidFill>
                <a:latin typeface="Arial" panose="020B0604020202020204" pitchFamily="34" charset="0"/>
                <a:cs typeface="Arial" panose="020B0604020202020204" pitchFamily="34" charset="0"/>
              </a:rPr>
              <a:t>Consider using pictures/visual aids throughout your presentation slides to help you communicate your arguments.</a:t>
            </a:r>
          </a:p>
          <a:p>
            <a:pPr marL="0" indent="0">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C7E1261-5291-5C9B-8C37-EA94B7713A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84857" y="408257"/>
            <a:ext cx="1971675" cy="1409700"/>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 An insight into the problems Basil’s Bakery are facing. </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62500" lnSpcReduction="20000"/>
          </a:bodyPr>
          <a:lstStyle/>
          <a:p>
            <a:pPr>
              <a:lnSpc>
                <a:spcPct val="120000"/>
              </a:lnSpc>
            </a:pPr>
            <a:r>
              <a:rPr lang="en-GB" dirty="0">
                <a:latin typeface="Arial" panose="020B0604020202020204" pitchFamily="34" charset="0"/>
                <a:cs typeface="Arial" panose="020B0604020202020204" pitchFamily="34" charset="0"/>
              </a:rPr>
              <a:t>The problems that caused the stagnation as well as the decrease on sales of Basil’s Bakery are mainly the lockdown that affected the business as external factor to the bakery. Artisan bakeries depend heavily on walk-in customers. </a:t>
            </a:r>
          </a:p>
          <a:p>
            <a:pPr>
              <a:lnSpc>
                <a:spcPct val="120000"/>
              </a:lnSpc>
            </a:pPr>
            <a:r>
              <a:rPr lang="en-GB" dirty="0">
                <a:latin typeface="Arial" panose="020B0604020202020204" pitchFamily="34" charset="0"/>
                <a:cs typeface="Arial" panose="020B0604020202020204" pitchFamily="34" charset="0"/>
              </a:rPr>
              <a:t>Secondly, the close down of other shops every two months in the retail park, drastically reduced customers visitation due to restrictions and safety concerns.</a:t>
            </a:r>
          </a:p>
          <a:p>
            <a:pPr>
              <a:lnSpc>
                <a:spcPct val="120000"/>
              </a:lnSpc>
            </a:pPr>
            <a:r>
              <a:rPr lang="en-GB" dirty="0">
                <a:latin typeface="Arial" panose="020B0604020202020204" pitchFamily="34" charset="0"/>
                <a:cs typeface="Arial" panose="020B0604020202020204" pitchFamily="34" charset="0"/>
              </a:rPr>
              <a:t>Thirdly, the termination or the dismiss of workers employment by the local shops, as well as some workers now work from home for couple of days a week that affected the sales of the Bakery.</a:t>
            </a:r>
          </a:p>
          <a:p>
            <a:pPr>
              <a:lnSpc>
                <a:spcPct val="120000"/>
              </a:lnSpc>
            </a:pPr>
            <a:r>
              <a:rPr lang="en-GB" dirty="0">
                <a:latin typeface="Arial" panose="020B0604020202020204" pitchFamily="34" charset="0"/>
                <a:cs typeface="Arial" panose="020B0604020202020204" pitchFamily="34" charset="0"/>
              </a:rPr>
              <a:t>The inability of the bakery to provide the delivery service to the customers is an internal problem to the Bakery. The inability of answering phone calls constitute a major problems.</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Evaluate the nature and scope of these problems.</a:t>
            </a:r>
          </a:p>
          <a:p>
            <a:pPr lvl="2">
              <a:lnSpc>
                <a:spcPct val="120000"/>
              </a:lnSpc>
            </a:pPr>
            <a:r>
              <a:rPr lang="en-GB" sz="2600" dirty="0">
                <a:latin typeface="Arial" panose="020B0604020202020204" pitchFamily="34" charset="0"/>
                <a:cs typeface="Arial" panose="020B0604020202020204" pitchFamily="34" charset="0"/>
              </a:rPr>
              <a:t>For example: </a:t>
            </a:r>
          </a:p>
          <a:p>
            <a:pPr lvl="3">
              <a:lnSpc>
                <a:spcPct val="120000"/>
              </a:lnSpc>
            </a:pPr>
            <a:r>
              <a:rPr lang="en-GB" sz="2600" dirty="0">
                <a:latin typeface="Arial" panose="020B0604020202020204" pitchFamily="34" charset="0"/>
                <a:cs typeface="Arial" panose="020B0604020202020204" pitchFamily="34" charset="0"/>
              </a:rPr>
              <a:t>Identify which problems are ‘internal’ or ‘external’.</a:t>
            </a:r>
          </a:p>
          <a:p>
            <a:pPr lvl="3">
              <a:lnSpc>
                <a:spcPct val="120000"/>
              </a:lnSpc>
            </a:pPr>
            <a:r>
              <a:rPr lang="en-GB" sz="2600" dirty="0">
                <a:latin typeface="Arial" panose="020B0604020202020204" pitchFamily="34" charset="0"/>
                <a:cs typeface="Arial" panose="020B0604020202020204" pitchFamily="34" charset="0"/>
              </a:rPr>
              <a:t>Discuss how much ‘control’ Basil’s Bakery have over these problems.</a:t>
            </a:r>
          </a:p>
          <a:p>
            <a:pPr marL="1371600" lvl="3" indent="0">
              <a:buNone/>
            </a:pPr>
            <a:endParaRPr lang="en-GB" sz="2600" dirty="0">
              <a:latin typeface="Arial" panose="020B0604020202020204" pitchFamily="34" charset="0"/>
              <a:cs typeface="Arial" panose="020B0604020202020204" pitchFamily="34" charset="0"/>
            </a:endParaRPr>
          </a:p>
          <a:p>
            <a:pPr lvl="3"/>
            <a:r>
              <a:rPr lang="en-GB" sz="2600" b="1" dirty="0">
                <a:solidFill>
                  <a:srgbClr val="FF0000"/>
                </a:solidFill>
                <a:latin typeface="Arial" panose="020B0604020202020204" pitchFamily="34" charset="0"/>
                <a:cs typeface="Arial" panose="020B0604020202020204" pitchFamily="34" charset="0"/>
              </a:rPr>
              <a:t>NOTE: </a:t>
            </a:r>
            <a:r>
              <a:rPr lang="en-GB" sz="2600" dirty="0">
                <a:solidFill>
                  <a:srgbClr val="FF0000"/>
                </a:solidFill>
                <a:latin typeface="Arial" panose="020B0604020202020204" pitchFamily="34" charset="0"/>
                <a:cs typeface="Arial" panose="020B0604020202020204" pitchFamily="34" charset="0"/>
              </a:rPr>
              <a:t>Keep focused on the problems…</a:t>
            </a:r>
            <a:r>
              <a:rPr lang="en-GB" sz="2600" b="1" u="sng" dirty="0">
                <a:solidFill>
                  <a:srgbClr val="FF0000"/>
                </a:solidFill>
                <a:latin typeface="Arial" panose="020B0604020202020204" pitchFamily="34" charset="0"/>
                <a:cs typeface="Arial" panose="020B0604020202020204" pitchFamily="34" charset="0"/>
              </a:rPr>
              <a:t>NOT</a:t>
            </a:r>
            <a:r>
              <a:rPr lang="en-GB" sz="2600" dirty="0">
                <a:solidFill>
                  <a:srgbClr val="FF0000"/>
                </a:solidFill>
                <a:latin typeface="Arial" panose="020B0604020202020204" pitchFamily="34" charset="0"/>
                <a:cs typeface="Arial" panose="020B0604020202020204" pitchFamily="34" charset="0"/>
              </a:rPr>
              <a:t> the solutions.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 A critique of the PESTEL Framework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fontScale="40000" lnSpcReduction="20000"/>
          </a:bodyPr>
          <a:lstStyle/>
          <a:p>
            <a:pPr>
              <a:lnSpc>
                <a:spcPct val="100000"/>
              </a:lnSpc>
            </a:pPr>
            <a:endParaRPr lang="en-GB"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A PESTEL framework is simply a strategic model, used to analyse problems occurred externally that can be affecting a business. It helps understand the bigger picture of influenced out of leadership or management control, which can be political, economical, social, technological, environmental or legal.</a:t>
            </a:r>
          </a:p>
          <a:p>
            <a:pPr lvl="1">
              <a:lnSpc>
                <a:spcPct val="100000"/>
              </a:lnSpc>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Pestel analyses is used by businesses to be more informed and understanding of decisions happening outside the organisation, and to be able to anticipate on changes.</a:t>
            </a:r>
          </a:p>
          <a:p>
            <a:pPr marL="457200" lvl="1" indent="0">
              <a:lnSpc>
                <a:spcPct val="100000"/>
              </a:lnSpc>
              <a:buNone/>
            </a:pPr>
            <a:r>
              <a:rPr lang="en-GB" sz="2800" dirty="0">
                <a:latin typeface="Arial" panose="020B0604020202020204" pitchFamily="34" charset="0"/>
                <a:cs typeface="Arial" panose="020B0604020202020204" pitchFamily="34" charset="0"/>
              </a:rPr>
              <a:t>Pestel can help discovered opportunities, open doors to bring in new products more adapted. Businesses can be prepared ahead of uncertainty for the future crises, to avoid being caught off guard. Finaly Pestel framework can help businesses stay competitive, understanding the world around, plan, adapt in order to succeed.</a:t>
            </a:r>
          </a:p>
          <a:p>
            <a:pPr marL="457200" lvl="1" indent="0">
              <a:lnSpc>
                <a:spcPct val="100000"/>
              </a:lnSpc>
              <a:buNone/>
            </a:pPr>
            <a:r>
              <a:rPr lang="en-GB" sz="2800" dirty="0">
                <a:latin typeface="Arial" panose="020B0604020202020204" pitchFamily="34" charset="0"/>
                <a:cs typeface="Arial" panose="020B0604020202020204" pitchFamily="34" charset="0"/>
              </a:rPr>
              <a:t> </a:t>
            </a:r>
          </a:p>
          <a:p>
            <a:pPr marL="457200" lvl="1" indent="0">
              <a:lnSpc>
                <a:spcPct val="100000"/>
              </a:lnSpc>
              <a:buNone/>
            </a:pPr>
            <a:r>
              <a:rPr lang="en-GB" sz="2800" dirty="0">
                <a:latin typeface="Arial" panose="020B0604020202020204" pitchFamily="34" charset="0"/>
                <a:cs typeface="Arial" panose="020B0604020202020204" pitchFamily="34" charset="0"/>
              </a:rPr>
              <a:t> Pestel framework is used in Business Strategy and Planning, Research and Decision making. Pestel will help setting a long-term goals by align all strategies with external conditions.</a:t>
            </a:r>
          </a:p>
          <a:p>
            <a:pPr marL="457200" lvl="1" indent="0">
              <a:lnSpc>
                <a:spcPct val="100000"/>
              </a:lnSpc>
              <a:buNone/>
            </a:pPr>
            <a:r>
              <a:rPr lang="en-GB" sz="2800" dirty="0">
                <a:latin typeface="Arial" panose="020B0604020202020204" pitchFamily="34" charset="0"/>
                <a:cs typeface="Arial" panose="020B0604020202020204" pitchFamily="34" charset="0"/>
              </a:rPr>
              <a:t>As we mentioned previously the framework of Pestel help identify all external factors affecting the business either : political, economical, social, technological, environmental or legal. Use Insights to make decisions but turning analysis into action.</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The benefits of this framework are widely used because it helps businesses understand and respond to all external circumstances in a clear, structured way. It helps see what is affecting the business and avoid overlooking important influences like laws or economic changes, as well as anticipate, adapt to new regulations. Aids strategic planning, can be applied to any business or industry, small or large compagnies.</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Pestel is criticised for being focused only on external environment and ignoring internal factors that can be affecting businesses. It should be used alongside other tools like SWOT for a full picture. External environment change rapidly and therefore accurate at a specific point in time.</a:t>
            </a:r>
          </a:p>
          <a:p>
            <a:pPr marL="457200" lvl="1" indent="0">
              <a:lnSpc>
                <a:spcPct val="100000"/>
              </a:lnSpc>
              <a:buNone/>
            </a:pPr>
            <a:r>
              <a:rPr lang="en-GB" sz="2800" dirty="0">
                <a:latin typeface="Arial" panose="020B0604020202020204" pitchFamily="34" charset="0"/>
                <a:cs typeface="Arial" panose="020B0604020202020204" pitchFamily="34" charset="0"/>
              </a:rPr>
              <a:t>Important factors can be missed or not fully explored.</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lvl="1">
              <a:lnSpc>
                <a:spcPct val="100000"/>
              </a:lnSpc>
            </a:pPr>
            <a:r>
              <a:rPr lang="en-GB" sz="2800"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slide/s.</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 An application and discussion to the information </a:t>
            </a:r>
            <a:r>
              <a:rPr lang="en-GB" sz="3300" b="1" u="sng" dirty="0">
                <a:latin typeface="Arial" panose="020B0604020202020204" pitchFamily="34" charset="0"/>
                <a:cs typeface="Arial" panose="020B0604020202020204" pitchFamily="34" charset="0"/>
              </a:rPr>
              <a:t>provided in my 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134390351"/>
              </p:ext>
            </p:extLst>
          </p:nvPr>
        </p:nvGraphicFramePr>
        <p:xfrm>
          <a:off x="682304" y="2132013"/>
          <a:ext cx="10827391" cy="5151120"/>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Government policies had a major impact on businesses example in covid-19 with the lockdown and restrictions for safety.</a:t>
                      </a:r>
                    </a:p>
                    <a:p>
                      <a:pPr marL="285750" indent="-285750">
                        <a:buFont typeface="Wingdings" panose="05000000000000000000" pitchFamily="2" charset="2"/>
                        <a:buChar char="§"/>
                      </a:pPr>
                      <a:endParaRPr lang="en-GB" sz="14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Reduction in consumers income, meant people spent less on non essential items.</a:t>
                      </a:r>
                    </a:p>
                    <a:p>
                      <a:pPr marL="285750" indent="-285750">
                        <a:buFont typeface="Wingdings" panose="05000000000000000000" pitchFamily="2" charset="2"/>
                        <a:buChar char="§"/>
                      </a:pPr>
                      <a:r>
                        <a:rPr lang="en-GB" sz="1400" b="1" dirty="0"/>
                        <a:t>Costs of ingredient increased, reducing profit margins. Double impact of lower revenue and higher costs.</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Change in consumers behaviours are significant during lockdown, as shops closes people were made redundant, and some working from home or just few days a week.</a:t>
                      </a:r>
                    </a:p>
                    <a:p>
                      <a:pPr marL="285750" indent="-285750">
                        <a:buFont typeface="Wingdings" panose="05000000000000000000" pitchFamily="2" charset="2"/>
                        <a:buChar char="§"/>
                      </a:pPr>
                      <a:r>
                        <a:rPr lang="en-GB" sz="1400" b="1" dirty="0"/>
                        <a:t>A shift toward spending.</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Businesses started to adopt online ordering or home delivery services.</a:t>
                      </a:r>
                    </a:p>
                    <a:p>
                      <a:pPr marL="285750" indent="-285750">
                        <a:buFont typeface="Wingdings" panose="05000000000000000000" pitchFamily="2" charset="2"/>
                        <a:buChar char="§"/>
                      </a:pPr>
                      <a:r>
                        <a:rPr lang="en-GB" sz="1400" b="1" dirty="0"/>
                        <a:t>Limited personnel or digital presence could have contributed to the decline.</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Failure to comply could result in penalties or closure.</a:t>
                      </a:r>
                    </a:p>
                    <a:p>
                      <a:pPr marL="285750" indent="-285750">
                        <a:buFont typeface="Wingdings" panose="05000000000000000000" pitchFamily="2" charset="2"/>
                        <a:buChar char="§"/>
                      </a:pPr>
                      <a:r>
                        <a:rPr lang="en-GB" sz="1400" b="1" dirty="0"/>
                        <a:t>Temporally law added cost and limited efficiency</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Sub factor 1</a:t>
                      </a:r>
                    </a:p>
                    <a:p>
                      <a:pPr marL="285750" indent="-285750">
                        <a:buFont typeface="Wingdings" panose="05000000000000000000" pitchFamily="2" charset="2"/>
                        <a:buChar char="§"/>
                      </a:pPr>
                      <a:r>
                        <a:rPr lang="en-GB" sz="1400" b="1" dirty="0"/>
                        <a:t>Sub factor 2</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 </a:t>
            </a:r>
            <a:r>
              <a:rPr lang="en-GB" sz="3200" dirty="0">
                <a:latin typeface="Arial" panose="020B0604020202020204" pitchFamily="34" charset="0"/>
                <a:cs typeface="Arial" panose="020B0604020202020204" pitchFamily="34" charset="0"/>
              </a:rPr>
              <a:t>(approx.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fontScale="62500" lnSpcReduction="20000"/>
          </a:bodyPr>
          <a:lstStyle/>
          <a:p>
            <a:pPr>
              <a:lnSpc>
                <a:spcPct val="100000"/>
              </a:lnSpc>
            </a:pPr>
            <a:r>
              <a:rPr lang="en-GB" dirty="0">
                <a:latin typeface="Arial" panose="020B0604020202020204" pitchFamily="34" charset="0"/>
                <a:cs typeface="Arial" panose="020B0604020202020204" pitchFamily="34" charset="0"/>
              </a:rPr>
              <a:t>Cause simply meant something happens and the Effect meant the result of what has happens, therefore it’s the way of analysing how one factor leads to a positive or negative result. It help explain why and point out the outcomes.</a:t>
            </a:r>
          </a:p>
          <a:p>
            <a:pPr lvl="1">
              <a:lnSpc>
                <a:spcPct val="100000"/>
              </a:lnSpc>
            </a:pPr>
            <a:r>
              <a:rPr lang="en-GB" sz="2800" dirty="0">
                <a:latin typeface="Arial" panose="020B0604020202020204" pitchFamily="34" charset="0"/>
                <a:cs typeface="Arial" panose="020B0604020202020204" pitchFamily="34" charset="0"/>
              </a:rPr>
              <a:t>This model help businesses clearly understand why a problem happens and what result from it. It also provide a logical explanation linking to the root causes of the problems by braking in the smaller parts, making them easier to understand and manage.</a:t>
            </a:r>
          </a:p>
          <a:p>
            <a:pPr lvl="1">
              <a:lnSpc>
                <a:spcPct val="100000"/>
              </a:lnSpc>
            </a:pPr>
            <a:r>
              <a:rPr lang="en-GB" sz="2800" dirty="0">
                <a:latin typeface="Arial" panose="020B0604020202020204" pitchFamily="34" charset="0"/>
                <a:cs typeface="Arial" panose="020B0604020202020204" pitchFamily="34" charset="0"/>
              </a:rPr>
              <a:t>The model is used in analysis, problem-solving, and exams</a:t>
            </a:r>
          </a:p>
          <a:p>
            <a:pPr lvl="1">
              <a:lnSpc>
                <a:spcPct val="100000"/>
              </a:lnSpc>
            </a:pPr>
            <a:r>
              <a:rPr lang="en-GB" sz="2800" dirty="0">
                <a:latin typeface="Arial" panose="020B0604020202020204" pitchFamily="34" charset="0"/>
                <a:cs typeface="Arial" panose="020B0604020202020204" pitchFamily="34" charset="0"/>
              </a:rPr>
              <a:t>By identifying causes, linking them to effects, and showing the source of impact.</a:t>
            </a:r>
          </a:p>
          <a:p>
            <a:pPr lvl="1">
              <a:lnSpc>
                <a:spcPct val="100000"/>
              </a:lnSpc>
            </a:pPr>
            <a:r>
              <a:rPr lang="en-GB" sz="2800" dirty="0">
                <a:latin typeface="Arial" panose="020B0604020202020204" pitchFamily="34" charset="0"/>
                <a:cs typeface="Arial" panose="020B0604020202020204" pitchFamily="34" charset="0"/>
              </a:rPr>
              <a:t>The cause-and-effect model help businesses find the real reason behind a problem and lead to more accurate analysis. Help explain clearly and logically a problem by linking causes directly to the effects, and supports better decision-making.</a:t>
            </a:r>
          </a:p>
          <a:p>
            <a:pPr lvl="1">
              <a:lnSpc>
                <a:spcPct val="100000"/>
              </a:lnSpc>
            </a:pPr>
            <a:r>
              <a:rPr lang="en-GB" sz="2800" dirty="0">
                <a:latin typeface="Arial" panose="020B0604020202020204" pitchFamily="34" charset="0"/>
                <a:cs typeface="Arial" panose="020B0604020202020204" pitchFamily="34" charset="0"/>
              </a:rPr>
              <a:t>The model can be subjective, depending on the person analysing or it has been criticised for oversimplifying the reality. In complex cases it can misleading on the decision.</a:t>
            </a:r>
          </a:p>
          <a:p>
            <a:pPr lvl="1">
              <a:lnSpc>
                <a:spcPct val="100000"/>
              </a:lnSpc>
            </a:pPr>
            <a:endParaRPr lang="en-GB" sz="2800" dirty="0">
              <a:latin typeface="Arial" panose="020B0604020202020204" pitchFamily="34" charset="0"/>
              <a:cs typeface="Arial" panose="020B0604020202020204" pitchFamily="34" charset="0"/>
            </a:endParaRPr>
          </a:p>
          <a:p>
            <a:pPr marL="457200" lvl="1" indent="0">
              <a:lnSpc>
                <a:spcPct val="100000"/>
              </a:lnSpc>
              <a:buNone/>
            </a:pPr>
            <a:endParaRPr lang="en-GB" sz="2800" dirty="0">
              <a:latin typeface="Arial" panose="020B0604020202020204" pitchFamily="34" charset="0"/>
              <a:cs typeface="Arial" panose="020B0604020202020204" pitchFamily="34" charset="0"/>
            </a:endParaRPr>
          </a:p>
          <a:p>
            <a:pPr lvl="1">
              <a:lnSpc>
                <a:spcPct val="100000"/>
              </a:lnSpc>
            </a:pPr>
            <a:r>
              <a:rPr lang="en-GB" sz="2800"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slide/s.</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Provide a summary of your Key Findings </a:t>
            </a: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lnSpcReduction="10000"/>
          </a:bodyPr>
          <a:lstStyle/>
          <a:p>
            <a:pPr algn="just"/>
            <a:r>
              <a:rPr lang="en-GB" dirty="0">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Note: You should </a:t>
            </a:r>
            <a:r>
              <a:rPr lang="en-GB" b="1" dirty="0">
                <a:effectLst/>
                <a:latin typeface="Arial" panose="020B0604020202020204" pitchFamily="34" charset="0"/>
                <a:ea typeface="DengXian" panose="02010600030101010101" pitchFamily="2" charset="-122"/>
                <a:cs typeface="Arial" panose="020B0604020202020204" pitchFamily="34" charset="0"/>
              </a:rPr>
              <a:t>not </a:t>
            </a:r>
            <a:r>
              <a:rPr lang="en-GB" dirty="0">
                <a:effectLst/>
                <a:latin typeface="Arial" panose="020B0604020202020204" pitchFamily="34" charset="0"/>
                <a:ea typeface="DengXian" panose="02010600030101010101" pitchFamily="2" charset="-122"/>
                <a:cs typeface="Arial" panose="020B0604020202020204" pitchFamily="34" charset="0"/>
              </a:rPr>
              <a:t>include</a:t>
            </a:r>
            <a:r>
              <a:rPr lang="en-GB" b="1" dirty="0">
                <a:effectLst/>
                <a:latin typeface="Arial" panose="020B0604020202020204" pitchFamily="34" charset="0"/>
                <a:ea typeface="DengXian" panose="02010600030101010101" pitchFamily="2" charset="-122"/>
                <a:cs typeface="Arial" panose="020B0604020202020204" pitchFamily="34" charset="0"/>
              </a:rPr>
              <a:t> </a:t>
            </a:r>
            <a:r>
              <a:rPr lang="en-GB" dirty="0">
                <a:effectLst/>
                <a:latin typeface="Arial" panose="020B0604020202020204" pitchFamily="34" charset="0"/>
                <a:ea typeface="DengXian" panose="02010600030101010101" pitchFamily="2" charset="-122"/>
                <a:cs typeface="Arial" panose="020B0604020202020204" pitchFamily="34" charset="0"/>
              </a:rPr>
              <a:t>any sources that have not been specifically cited in the previous slides.</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Ensure that you have utilised a range of sources provided to you in the Essential Online Reading list.</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5443</TotalTime>
  <Words>1459</Words>
  <Application>Microsoft Office PowerPoint</Application>
  <PresentationFormat>Widescreen</PresentationFormat>
  <Paragraphs>154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PowerPoint Presentation</vt:lpstr>
      <vt:lpstr> An Overview of my presentation.  </vt:lpstr>
      <vt:lpstr> An overview of Basil’s Bakery.  </vt:lpstr>
      <vt:lpstr> An insight into the problems Basil’s Bakery are facing. </vt:lpstr>
      <vt:lpstr> A critique of the PESTEL Framework  </vt:lpstr>
      <vt:lpstr>  An application and discussion to the information provided in my PESTEL Framework    </vt:lpstr>
      <vt:lpstr>Provide a critique of the Cause-and-Effect model (approx. 1 minute).</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Delphine Ngah Epse Mouteu (24144638)</cp:lastModifiedBy>
  <cp:revision>103</cp:revision>
  <dcterms:created xsi:type="dcterms:W3CDTF">2024-01-29T11:42:05Z</dcterms:created>
  <dcterms:modified xsi:type="dcterms:W3CDTF">2026-06-11T21:46:15Z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