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4"/>
  </p:sldMasterIdLst>
  <p:notesMasterIdLst>
    <p:notesMasterId r:id="rId23"/>
  </p:notesMasterIdLst>
  <p:sldIdLst>
    <p:sldId id="256" r:id="rId5"/>
    <p:sldId id="257" r:id="rId6"/>
    <p:sldId id="258" r:id="rId7"/>
    <p:sldId id="273" r:id="rId8"/>
    <p:sldId id="272" r:id="rId9"/>
    <p:sldId id="259" r:id="rId10"/>
    <p:sldId id="268" r:id="rId11"/>
    <p:sldId id="274" r:id="rId12"/>
    <p:sldId id="260" r:id="rId13"/>
    <p:sldId id="266" r:id="rId14"/>
    <p:sldId id="261" r:id="rId15"/>
    <p:sldId id="267" r:id="rId16"/>
    <p:sldId id="271" r:id="rId17"/>
    <p:sldId id="262" r:id="rId18"/>
    <p:sldId id="269" r:id="rId19"/>
    <p:sldId id="263" r:id="rId20"/>
    <p:sldId id="264" r:id="rId21"/>
    <p:sldId id="265" r:id="rId22"/>
  </p:sldIdLst>
  <p:sldSz cx="18288000" cy="10287000"/>
  <p:notesSz cx="6858000" cy="9144000"/>
  <p:embeddedFontLst>
    <p:embeddedFont>
      <p:font typeface="Montserrat Bold" panose="020B0604020202020204" charset="0"/>
      <p:regular r:id="rId24"/>
    </p:embeddedFont>
    <p:embeddedFont>
      <p:font typeface="Montserrat Medium" panose="00000600000000000000" pitchFamily="2" charset="0"/>
      <p:regular r:id="rId25"/>
    </p:embeddedFont>
    <p:embeddedFont>
      <p:font typeface="Poppins" panose="00000500000000000000" pitchFamily="2" charset="0"/>
      <p:regular r:id="rId26"/>
      <p:bold r:id="rId27"/>
      <p:italic r:id="rId28"/>
    </p:embeddedFont>
    <p:embeddedFont>
      <p:font typeface="Poppins Bold" panose="00000800000000000000" charset="0"/>
      <p:regular r:id="rId29"/>
    </p:embeddedFont>
    <p:embeddedFont>
      <p:font typeface="Poppins Medium" panose="00000600000000000000" pitchFamily="2" charset="0"/>
      <p:regular r:id="rId30"/>
      <p:italic r:id="rId31"/>
    </p:embeddedFont>
    <p:embeddedFont>
      <p:font typeface="Poppins Semi-Bold" panose="020B0604020202020204" charset="0"/>
      <p:regular r:id="rId32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areeb Ahmed" initials="aA" lastIdx="4" clrIdx="0">
    <p:extLst>
      <p:ext uri="{19B8F6BF-5375-455C-9EA6-DF929625EA0E}">
        <p15:presenceInfo xmlns:p15="http://schemas.microsoft.com/office/powerpoint/2012/main" userId="S-1-5-21-3965789807-505363615-3810470448-1203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AA95D0"/>
    <a:srgbClr val="A792CD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8A9200B-8CFE-4D23-94D0-07783FF4670F}" v="31" dt="2026-02-27T22:40:28.48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8438" autoAdjust="0"/>
    <p:restoredTop sz="70728" autoAdjust="0"/>
  </p:normalViewPr>
  <p:slideViewPr>
    <p:cSldViewPr>
      <p:cViewPr>
        <p:scale>
          <a:sx n="34" d="100"/>
          <a:sy n="34" d="100"/>
        </p:scale>
        <p:origin x="1532" y="-13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75" d="100"/>
        <a:sy n="75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font" Target="fonts/font3.fntdata"/><Relationship Id="rId39" Type="http://schemas.microsoft.com/office/2015/10/relationships/revisionInfo" Target="revisionInfo.xml"/><Relationship Id="rId21" Type="http://schemas.openxmlformats.org/officeDocument/2006/relationships/slide" Target="slides/slide17.xml"/><Relationship Id="rId34" Type="http://schemas.openxmlformats.org/officeDocument/2006/relationships/presProps" Target="pres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font" Target="fonts/font2.fntdata"/><Relationship Id="rId33" Type="http://schemas.openxmlformats.org/officeDocument/2006/relationships/commentAuthors" Target="commentAuthors.xml"/><Relationship Id="rId38" Type="http://schemas.microsoft.com/office/2016/11/relationships/changesInfo" Target="changesInfos/changesInfo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font" Target="fonts/font6.fntdata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font" Target="fonts/font1.fntdata"/><Relationship Id="rId32" Type="http://schemas.openxmlformats.org/officeDocument/2006/relationships/font" Target="fonts/font9.fntdata"/><Relationship Id="rId37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notesMaster" Target="notesMasters/notesMaster1.xml"/><Relationship Id="rId28" Type="http://schemas.openxmlformats.org/officeDocument/2006/relationships/font" Target="fonts/font5.fntdata"/><Relationship Id="rId36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font" Target="fonts/font8.fntdata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font" Target="fonts/font4.fntdata"/><Relationship Id="rId30" Type="http://schemas.openxmlformats.org/officeDocument/2006/relationships/font" Target="fonts/font7.fntdata"/><Relationship Id="rId35" Type="http://schemas.openxmlformats.org/officeDocument/2006/relationships/viewProps" Target="viewProps.xml"/><Relationship Id="rId8" Type="http://schemas.openxmlformats.org/officeDocument/2006/relationships/slide" Target="slides/slide4.xml"/><Relationship Id="rId3" Type="http://schemas.openxmlformats.org/officeDocument/2006/relationships/customXml" Target="../customXml/item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aznin Mahmood (2215438)" userId="1b58f9d7-c69c-4989-9cb5-58f9b58ba02c" providerId="ADAL" clId="{472223B1-1DE7-47BE-9D93-D4E9D3A24280}"/>
    <pc:docChg chg="undo custSel addSld modSld">
      <pc:chgData name="Naznin Mahmood (2215438)" userId="1b58f9d7-c69c-4989-9cb5-58f9b58ba02c" providerId="ADAL" clId="{472223B1-1DE7-47BE-9D93-D4E9D3A24280}" dt="2026-02-27T17:31:16.198" v="109"/>
      <pc:docMkLst>
        <pc:docMk/>
      </pc:docMkLst>
      <pc:sldChg chg="addSp delSp modSp mod modTransition modAnim">
        <pc:chgData name="Naznin Mahmood (2215438)" userId="1b58f9d7-c69c-4989-9cb5-58f9b58ba02c" providerId="ADAL" clId="{472223B1-1DE7-47BE-9D93-D4E9D3A24280}" dt="2026-02-27T17:31:16.198" v="109"/>
        <pc:sldMkLst>
          <pc:docMk/>
          <pc:sldMk cId="0" sldId="256"/>
        </pc:sldMkLst>
        <pc:spChg chg="mod">
          <ac:chgData name="Naznin Mahmood (2215438)" userId="1b58f9d7-c69c-4989-9cb5-58f9b58ba02c" providerId="ADAL" clId="{472223B1-1DE7-47BE-9D93-D4E9D3A24280}" dt="2026-02-27T14:16:24.836" v="107" actId="113"/>
          <ac:spMkLst>
            <pc:docMk/>
            <pc:sldMk cId="0" sldId="256"/>
            <ac:spMk id="11" creationId="{00000000-0000-0000-0000-000000000000}"/>
          </ac:spMkLst>
        </pc:spChg>
        <pc:picChg chg="add del mod">
          <ac:chgData name="Naznin Mahmood (2215438)" userId="1b58f9d7-c69c-4989-9cb5-58f9b58ba02c" providerId="ADAL" clId="{472223B1-1DE7-47BE-9D93-D4E9D3A24280}" dt="2026-02-27T11:21:05.374" v="66"/>
          <ac:picMkLst>
            <pc:docMk/>
            <pc:sldMk cId="0" sldId="256"/>
            <ac:picMk id="14" creationId="{9EDDBA71-B9F0-3764-2754-308513021F99}"/>
          </ac:picMkLst>
        </pc:picChg>
        <pc:picChg chg="add del mod">
          <ac:chgData name="Naznin Mahmood (2215438)" userId="1b58f9d7-c69c-4989-9cb5-58f9b58ba02c" providerId="ADAL" clId="{472223B1-1DE7-47BE-9D93-D4E9D3A24280}" dt="2026-02-27T11:25:53.963" v="72"/>
          <ac:picMkLst>
            <pc:docMk/>
            <pc:sldMk cId="0" sldId="256"/>
            <ac:picMk id="18" creationId="{E5FC36AB-4BC8-CAEF-71E3-1ACF341C3902}"/>
          </ac:picMkLst>
        </pc:picChg>
        <pc:picChg chg="add del mod ord">
          <ac:chgData name="Naznin Mahmood (2215438)" userId="1b58f9d7-c69c-4989-9cb5-58f9b58ba02c" providerId="ADAL" clId="{472223B1-1DE7-47BE-9D93-D4E9D3A24280}" dt="2026-02-27T11:33:20.806" v="73"/>
          <ac:picMkLst>
            <pc:docMk/>
            <pc:sldMk cId="0" sldId="256"/>
            <ac:picMk id="19" creationId="{74843A3B-4013-CED7-1297-889C4B56502A}"/>
          </ac:picMkLst>
        </pc:picChg>
        <pc:picChg chg="add del mod">
          <ac:chgData name="Naznin Mahmood (2215438)" userId="1b58f9d7-c69c-4989-9cb5-58f9b58ba02c" providerId="ADAL" clId="{472223B1-1DE7-47BE-9D93-D4E9D3A24280}" dt="2026-02-27T11:33:27.116" v="82"/>
          <ac:picMkLst>
            <pc:docMk/>
            <pc:sldMk cId="0" sldId="256"/>
            <ac:picMk id="20" creationId="{3787CD82-659A-7B19-5C40-5D356562AA50}"/>
          </ac:picMkLst>
        </pc:picChg>
        <pc:picChg chg="add del mod ord">
          <ac:chgData name="Naznin Mahmood (2215438)" userId="1b58f9d7-c69c-4989-9cb5-58f9b58ba02c" providerId="ADAL" clId="{472223B1-1DE7-47BE-9D93-D4E9D3A24280}" dt="2026-02-27T11:33:35.884" v="83"/>
          <ac:picMkLst>
            <pc:docMk/>
            <pc:sldMk cId="0" sldId="256"/>
            <ac:picMk id="21" creationId="{C5C3C3ED-1DF5-D05B-204F-A5A02560587D}"/>
          </ac:picMkLst>
        </pc:picChg>
        <pc:picChg chg="add del mod">
          <ac:chgData name="Naznin Mahmood (2215438)" userId="1b58f9d7-c69c-4989-9cb5-58f9b58ba02c" providerId="ADAL" clId="{472223B1-1DE7-47BE-9D93-D4E9D3A24280}" dt="2026-02-27T11:34:18.985" v="85"/>
          <ac:picMkLst>
            <pc:docMk/>
            <pc:sldMk cId="0" sldId="256"/>
            <ac:picMk id="22" creationId="{D759A2B2-53F0-D945-C067-447764A910BD}"/>
          </ac:picMkLst>
        </pc:picChg>
        <pc:picChg chg="add del mod ord">
          <ac:chgData name="Naznin Mahmood (2215438)" userId="1b58f9d7-c69c-4989-9cb5-58f9b58ba02c" providerId="ADAL" clId="{472223B1-1DE7-47BE-9D93-D4E9D3A24280}" dt="2026-02-27T11:48:33.397" v="86"/>
          <ac:picMkLst>
            <pc:docMk/>
            <pc:sldMk cId="0" sldId="256"/>
            <ac:picMk id="25" creationId="{D5156450-533E-E8FF-9356-1D4DC56F342A}"/>
          </ac:picMkLst>
        </pc:picChg>
        <pc:picChg chg="add del mod">
          <ac:chgData name="Naznin Mahmood (2215438)" userId="1b58f9d7-c69c-4989-9cb5-58f9b58ba02c" providerId="ADAL" clId="{472223B1-1DE7-47BE-9D93-D4E9D3A24280}" dt="2026-02-27T17:07:12.456" v="108"/>
          <ac:picMkLst>
            <pc:docMk/>
            <pc:sldMk cId="0" sldId="256"/>
            <ac:picMk id="26" creationId="{BB4ED3F3-93F6-AA44-20EF-E0F85AB781C4}"/>
          </ac:picMkLst>
        </pc:picChg>
        <pc:picChg chg="add mod">
          <ac:chgData name="Naznin Mahmood (2215438)" userId="1b58f9d7-c69c-4989-9cb5-58f9b58ba02c" providerId="ADAL" clId="{472223B1-1DE7-47BE-9D93-D4E9D3A24280}" dt="2026-02-27T17:31:16.198" v="109"/>
          <ac:picMkLst>
            <pc:docMk/>
            <pc:sldMk cId="0" sldId="256"/>
            <ac:picMk id="29" creationId="{60A74A14-A52D-EB11-D00C-FCDBE8E6688A}"/>
          </ac:picMkLst>
        </pc:picChg>
      </pc:sldChg>
      <pc:sldChg chg="addSp delSp modSp mod modTransition modAnim">
        <pc:chgData name="Naznin Mahmood (2215438)" userId="1b58f9d7-c69c-4989-9cb5-58f9b58ba02c" providerId="ADAL" clId="{472223B1-1DE7-47BE-9D93-D4E9D3A24280}" dt="2026-02-27T17:31:16.198" v="109"/>
        <pc:sldMkLst>
          <pc:docMk/>
          <pc:sldMk cId="0" sldId="257"/>
        </pc:sldMkLst>
        <pc:spChg chg="mod">
          <ac:chgData name="Naznin Mahmood (2215438)" userId="1b58f9d7-c69c-4989-9cb5-58f9b58ba02c" providerId="ADAL" clId="{472223B1-1DE7-47BE-9D93-D4E9D3A24280}" dt="2026-02-27T09:54:06.449" v="54" actId="1076"/>
          <ac:spMkLst>
            <pc:docMk/>
            <pc:sldMk cId="0" sldId="257"/>
            <ac:spMk id="28" creationId="{00000000-0000-0000-0000-000000000000}"/>
          </ac:spMkLst>
        </pc:spChg>
        <pc:grpChg chg="mod">
          <ac:chgData name="Naznin Mahmood (2215438)" userId="1b58f9d7-c69c-4989-9cb5-58f9b58ba02c" providerId="ADAL" clId="{472223B1-1DE7-47BE-9D93-D4E9D3A24280}" dt="2026-02-27T12:00:58.374" v="105" actId="1036"/>
          <ac:grpSpMkLst>
            <pc:docMk/>
            <pc:sldMk cId="0" sldId="257"/>
            <ac:grpSpMk id="3" creationId="{00000000-0000-0000-0000-000000000000}"/>
          </ac:grpSpMkLst>
        </pc:grpChg>
        <pc:picChg chg="add del mod">
          <ac:chgData name="Naznin Mahmood (2215438)" userId="1b58f9d7-c69c-4989-9cb5-58f9b58ba02c" providerId="ADAL" clId="{472223B1-1DE7-47BE-9D93-D4E9D3A24280}" dt="2026-02-27T11:21:05.374" v="66"/>
          <ac:picMkLst>
            <pc:docMk/>
            <pc:sldMk cId="0" sldId="257"/>
            <ac:picMk id="42" creationId="{23A54445-5705-73B9-7B83-A79429A98919}"/>
          </ac:picMkLst>
        </pc:picChg>
        <pc:picChg chg="add del mod">
          <ac:chgData name="Naznin Mahmood (2215438)" userId="1b58f9d7-c69c-4989-9cb5-58f9b58ba02c" providerId="ADAL" clId="{472223B1-1DE7-47BE-9D93-D4E9D3A24280}" dt="2026-02-27T11:25:53.963" v="72"/>
          <ac:picMkLst>
            <pc:docMk/>
            <pc:sldMk cId="0" sldId="257"/>
            <ac:picMk id="46" creationId="{EF973A42-9D52-F809-5BE7-9AC72E57C82D}"/>
          </ac:picMkLst>
        </pc:picChg>
        <pc:picChg chg="add del mod ord">
          <ac:chgData name="Naznin Mahmood (2215438)" userId="1b58f9d7-c69c-4989-9cb5-58f9b58ba02c" providerId="ADAL" clId="{472223B1-1DE7-47BE-9D93-D4E9D3A24280}" dt="2026-02-27T11:33:20.806" v="73"/>
          <ac:picMkLst>
            <pc:docMk/>
            <pc:sldMk cId="0" sldId="257"/>
            <ac:picMk id="47" creationId="{65909EE9-BEAA-B747-400B-19770B981B87}"/>
          </ac:picMkLst>
        </pc:picChg>
        <pc:picChg chg="add del mod">
          <ac:chgData name="Naznin Mahmood (2215438)" userId="1b58f9d7-c69c-4989-9cb5-58f9b58ba02c" providerId="ADAL" clId="{472223B1-1DE7-47BE-9D93-D4E9D3A24280}" dt="2026-02-27T11:33:27.116" v="82"/>
          <ac:picMkLst>
            <pc:docMk/>
            <pc:sldMk cId="0" sldId="257"/>
            <ac:picMk id="48" creationId="{0F7A213A-2252-CBB4-39EA-D99A0745FEF0}"/>
          </ac:picMkLst>
        </pc:picChg>
        <pc:picChg chg="add del mod ord">
          <ac:chgData name="Naznin Mahmood (2215438)" userId="1b58f9d7-c69c-4989-9cb5-58f9b58ba02c" providerId="ADAL" clId="{472223B1-1DE7-47BE-9D93-D4E9D3A24280}" dt="2026-02-27T11:48:33.397" v="86"/>
          <ac:picMkLst>
            <pc:docMk/>
            <pc:sldMk cId="0" sldId="257"/>
            <ac:picMk id="49" creationId="{2A758BD6-9FBB-4DE9-CA33-9D9356E50D02}"/>
          </ac:picMkLst>
        </pc:picChg>
        <pc:picChg chg="add del mod">
          <ac:chgData name="Naznin Mahmood (2215438)" userId="1b58f9d7-c69c-4989-9cb5-58f9b58ba02c" providerId="ADAL" clId="{472223B1-1DE7-47BE-9D93-D4E9D3A24280}" dt="2026-02-27T17:07:12.456" v="108"/>
          <ac:picMkLst>
            <pc:docMk/>
            <pc:sldMk cId="0" sldId="257"/>
            <ac:picMk id="50" creationId="{03517CD2-C25E-C10B-2CF1-2CBC34BF07C0}"/>
          </ac:picMkLst>
        </pc:picChg>
        <pc:picChg chg="add mod">
          <ac:chgData name="Naznin Mahmood (2215438)" userId="1b58f9d7-c69c-4989-9cb5-58f9b58ba02c" providerId="ADAL" clId="{472223B1-1DE7-47BE-9D93-D4E9D3A24280}" dt="2026-02-27T17:31:16.198" v="109"/>
          <ac:picMkLst>
            <pc:docMk/>
            <pc:sldMk cId="0" sldId="257"/>
            <ac:picMk id="53" creationId="{DBAE3046-CFE3-CF1D-E032-667FF0BFCE43}"/>
          </ac:picMkLst>
        </pc:picChg>
      </pc:sldChg>
      <pc:sldChg chg="addSp delSp modSp mod modTransition modAnim">
        <pc:chgData name="Naznin Mahmood (2215438)" userId="1b58f9d7-c69c-4989-9cb5-58f9b58ba02c" providerId="ADAL" clId="{472223B1-1DE7-47BE-9D93-D4E9D3A24280}" dt="2026-02-27T17:31:16.198" v="109"/>
        <pc:sldMkLst>
          <pc:docMk/>
          <pc:sldMk cId="0" sldId="258"/>
        </pc:sldMkLst>
        <pc:picChg chg="add del mod">
          <ac:chgData name="Naznin Mahmood (2215438)" userId="1b58f9d7-c69c-4989-9cb5-58f9b58ba02c" providerId="ADAL" clId="{472223B1-1DE7-47BE-9D93-D4E9D3A24280}" dt="2026-02-27T11:21:05.374" v="66"/>
          <ac:picMkLst>
            <pc:docMk/>
            <pc:sldMk cId="0" sldId="258"/>
            <ac:picMk id="15" creationId="{AD90AA3F-FB2E-9A0D-4598-1EAC104C404C}"/>
          </ac:picMkLst>
        </pc:picChg>
        <pc:picChg chg="add del mod">
          <ac:chgData name="Naznin Mahmood (2215438)" userId="1b58f9d7-c69c-4989-9cb5-58f9b58ba02c" providerId="ADAL" clId="{472223B1-1DE7-47BE-9D93-D4E9D3A24280}" dt="2026-02-27T11:25:53.963" v="72"/>
          <ac:picMkLst>
            <pc:docMk/>
            <pc:sldMk cId="0" sldId="258"/>
            <ac:picMk id="17" creationId="{2880F02C-E974-DB9F-F85D-4EBFE9C2A2F3}"/>
          </ac:picMkLst>
        </pc:picChg>
        <pc:picChg chg="add del mod ord">
          <ac:chgData name="Naznin Mahmood (2215438)" userId="1b58f9d7-c69c-4989-9cb5-58f9b58ba02c" providerId="ADAL" clId="{472223B1-1DE7-47BE-9D93-D4E9D3A24280}" dt="2026-02-27T11:33:20.806" v="73"/>
          <ac:picMkLst>
            <pc:docMk/>
            <pc:sldMk cId="0" sldId="258"/>
            <ac:picMk id="18" creationId="{C8E800ED-5574-BE70-3244-F2825A733E3F}"/>
          </ac:picMkLst>
        </pc:picChg>
        <pc:picChg chg="add del mod">
          <ac:chgData name="Naznin Mahmood (2215438)" userId="1b58f9d7-c69c-4989-9cb5-58f9b58ba02c" providerId="ADAL" clId="{472223B1-1DE7-47BE-9D93-D4E9D3A24280}" dt="2026-02-27T11:33:27.116" v="82"/>
          <ac:picMkLst>
            <pc:docMk/>
            <pc:sldMk cId="0" sldId="258"/>
            <ac:picMk id="19" creationId="{7BDC4765-80C3-D02C-0E16-FEE3330AE995}"/>
          </ac:picMkLst>
        </pc:picChg>
        <pc:picChg chg="add del mod ord">
          <ac:chgData name="Naznin Mahmood (2215438)" userId="1b58f9d7-c69c-4989-9cb5-58f9b58ba02c" providerId="ADAL" clId="{472223B1-1DE7-47BE-9D93-D4E9D3A24280}" dt="2026-02-27T11:48:33.397" v="86"/>
          <ac:picMkLst>
            <pc:docMk/>
            <pc:sldMk cId="0" sldId="258"/>
            <ac:picMk id="20" creationId="{EC69C23B-65C3-4747-DFDD-A56639E4BD3C}"/>
          </ac:picMkLst>
        </pc:picChg>
        <pc:picChg chg="add del mod">
          <ac:chgData name="Naznin Mahmood (2215438)" userId="1b58f9d7-c69c-4989-9cb5-58f9b58ba02c" providerId="ADAL" clId="{472223B1-1DE7-47BE-9D93-D4E9D3A24280}" dt="2026-02-27T17:07:12.456" v="108"/>
          <ac:picMkLst>
            <pc:docMk/>
            <pc:sldMk cId="0" sldId="258"/>
            <ac:picMk id="21" creationId="{6F5E1066-5DA9-069C-457C-0A3850AE2E97}"/>
          </ac:picMkLst>
        </pc:picChg>
        <pc:picChg chg="add mod">
          <ac:chgData name="Naznin Mahmood (2215438)" userId="1b58f9d7-c69c-4989-9cb5-58f9b58ba02c" providerId="ADAL" clId="{472223B1-1DE7-47BE-9D93-D4E9D3A24280}" dt="2026-02-27T17:31:16.198" v="109"/>
          <ac:picMkLst>
            <pc:docMk/>
            <pc:sldMk cId="0" sldId="258"/>
            <ac:picMk id="23" creationId="{C8DBEA9B-D890-E4B6-2555-5D9BFA748989}"/>
          </ac:picMkLst>
        </pc:picChg>
      </pc:sldChg>
      <pc:sldChg chg="addSp delSp modSp mod modTransition modAnim">
        <pc:chgData name="Naznin Mahmood (2215438)" userId="1b58f9d7-c69c-4989-9cb5-58f9b58ba02c" providerId="ADAL" clId="{472223B1-1DE7-47BE-9D93-D4E9D3A24280}" dt="2026-02-27T17:31:16.198" v="109"/>
        <pc:sldMkLst>
          <pc:docMk/>
          <pc:sldMk cId="0" sldId="259"/>
        </pc:sldMkLst>
        <pc:picChg chg="add del mod">
          <ac:chgData name="Naznin Mahmood (2215438)" userId="1b58f9d7-c69c-4989-9cb5-58f9b58ba02c" providerId="ADAL" clId="{472223B1-1DE7-47BE-9D93-D4E9D3A24280}" dt="2026-02-27T11:21:05.374" v="66"/>
          <ac:picMkLst>
            <pc:docMk/>
            <pc:sldMk cId="0" sldId="259"/>
            <ac:picMk id="23" creationId="{36DCBCE5-8391-2B56-6E6F-C4BE22492B54}"/>
          </ac:picMkLst>
        </pc:picChg>
        <pc:picChg chg="add del mod">
          <ac:chgData name="Naznin Mahmood (2215438)" userId="1b58f9d7-c69c-4989-9cb5-58f9b58ba02c" providerId="ADAL" clId="{472223B1-1DE7-47BE-9D93-D4E9D3A24280}" dt="2026-02-27T11:33:27.116" v="82"/>
          <ac:picMkLst>
            <pc:docMk/>
            <pc:sldMk cId="0" sldId="259"/>
            <ac:picMk id="25" creationId="{4B293A5A-7B5D-93B4-7EDA-7F5542D0BE65}"/>
          </ac:picMkLst>
        </pc:picChg>
        <pc:picChg chg="add del mod ord">
          <ac:chgData name="Naznin Mahmood (2215438)" userId="1b58f9d7-c69c-4989-9cb5-58f9b58ba02c" providerId="ADAL" clId="{472223B1-1DE7-47BE-9D93-D4E9D3A24280}" dt="2026-02-27T11:48:33.397" v="86"/>
          <ac:picMkLst>
            <pc:docMk/>
            <pc:sldMk cId="0" sldId="259"/>
            <ac:picMk id="26" creationId="{C44627A2-6A7F-F65C-82C7-052F7CF0A1B9}"/>
          </ac:picMkLst>
        </pc:picChg>
        <pc:picChg chg="add del mod">
          <ac:chgData name="Naznin Mahmood (2215438)" userId="1b58f9d7-c69c-4989-9cb5-58f9b58ba02c" providerId="ADAL" clId="{472223B1-1DE7-47BE-9D93-D4E9D3A24280}" dt="2026-02-27T17:07:12.456" v="108"/>
          <ac:picMkLst>
            <pc:docMk/>
            <pc:sldMk cId="0" sldId="259"/>
            <ac:picMk id="27" creationId="{F71EFAB9-1727-573C-3473-4560BDE46A42}"/>
          </ac:picMkLst>
        </pc:picChg>
        <pc:picChg chg="add mod">
          <ac:chgData name="Naznin Mahmood (2215438)" userId="1b58f9d7-c69c-4989-9cb5-58f9b58ba02c" providerId="ADAL" clId="{472223B1-1DE7-47BE-9D93-D4E9D3A24280}" dt="2026-02-27T17:31:16.198" v="109"/>
          <ac:picMkLst>
            <pc:docMk/>
            <pc:sldMk cId="0" sldId="259"/>
            <ac:picMk id="29" creationId="{7BBB9B4E-8F4F-3B24-AFC7-A37C0BAB245D}"/>
          </ac:picMkLst>
        </pc:picChg>
      </pc:sldChg>
      <pc:sldChg chg="addSp delSp modSp modTransition modAnim">
        <pc:chgData name="Naznin Mahmood (2215438)" userId="1b58f9d7-c69c-4989-9cb5-58f9b58ba02c" providerId="ADAL" clId="{472223B1-1DE7-47BE-9D93-D4E9D3A24280}" dt="2026-02-27T17:31:16.198" v="109"/>
        <pc:sldMkLst>
          <pc:docMk/>
          <pc:sldMk cId="0" sldId="260"/>
        </pc:sldMkLst>
        <pc:picChg chg="add del mod">
          <ac:chgData name="Naznin Mahmood (2215438)" userId="1b58f9d7-c69c-4989-9cb5-58f9b58ba02c" providerId="ADAL" clId="{472223B1-1DE7-47BE-9D93-D4E9D3A24280}" dt="2026-02-27T11:21:05.374" v="66"/>
          <ac:picMkLst>
            <pc:docMk/>
            <pc:sldMk cId="0" sldId="260"/>
            <ac:picMk id="17" creationId="{D0EDB74C-7815-031E-AB0F-B46EC0A2B331}"/>
          </ac:picMkLst>
        </pc:picChg>
        <pc:picChg chg="add del mod">
          <ac:chgData name="Naznin Mahmood (2215438)" userId="1b58f9d7-c69c-4989-9cb5-58f9b58ba02c" providerId="ADAL" clId="{472223B1-1DE7-47BE-9D93-D4E9D3A24280}" dt="2026-02-27T17:07:12.456" v="108"/>
          <ac:picMkLst>
            <pc:docMk/>
            <pc:sldMk cId="0" sldId="260"/>
            <ac:picMk id="19" creationId="{12E6A207-EB36-96C6-27E2-0251B38842AA}"/>
          </ac:picMkLst>
        </pc:picChg>
        <pc:picChg chg="add mod">
          <ac:chgData name="Naznin Mahmood (2215438)" userId="1b58f9d7-c69c-4989-9cb5-58f9b58ba02c" providerId="ADAL" clId="{472223B1-1DE7-47BE-9D93-D4E9D3A24280}" dt="2026-02-27T17:31:16.198" v="109"/>
          <ac:picMkLst>
            <pc:docMk/>
            <pc:sldMk cId="0" sldId="260"/>
            <ac:picMk id="21" creationId="{6203E923-17FB-E224-202C-582B5BA565D7}"/>
          </ac:picMkLst>
        </pc:picChg>
      </pc:sldChg>
      <pc:sldChg chg="addSp delSp modSp mod modTransition modAnim">
        <pc:chgData name="Naznin Mahmood (2215438)" userId="1b58f9d7-c69c-4989-9cb5-58f9b58ba02c" providerId="ADAL" clId="{472223B1-1DE7-47BE-9D93-D4E9D3A24280}" dt="2026-02-27T17:31:16.198" v="109"/>
        <pc:sldMkLst>
          <pc:docMk/>
          <pc:sldMk cId="0" sldId="261"/>
        </pc:sldMkLst>
        <pc:grpChg chg="mod">
          <ac:chgData name="Naznin Mahmood (2215438)" userId="1b58f9d7-c69c-4989-9cb5-58f9b58ba02c" providerId="ADAL" clId="{472223B1-1DE7-47BE-9D93-D4E9D3A24280}" dt="2026-02-27T10:19:05.886" v="62" actId="1076"/>
          <ac:grpSpMkLst>
            <pc:docMk/>
            <pc:sldMk cId="0" sldId="261"/>
            <ac:grpSpMk id="5" creationId="{00000000-0000-0000-0000-000000000000}"/>
          </ac:grpSpMkLst>
        </pc:grpChg>
        <pc:picChg chg="add del mod">
          <ac:chgData name="Naznin Mahmood (2215438)" userId="1b58f9d7-c69c-4989-9cb5-58f9b58ba02c" providerId="ADAL" clId="{472223B1-1DE7-47BE-9D93-D4E9D3A24280}" dt="2026-02-27T11:21:05.374" v="66"/>
          <ac:picMkLst>
            <pc:docMk/>
            <pc:sldMk cId="0" sldId="261"/>
            <ac:picMk id="20" creationId="{2CAD1DBA-F092-5538-4AE1-BB183CAEC7BE}"/>
          </ac:picMkLst>
        </pc:picChg>
        <pc:picChg chg="add del mod">
          <ac:chgData name="Naznin Mahmood (2215438)" userId="1b58f9d7-c69c-4989-9cb5-58f9b58ba02c" providerId="ADAL" clId="{472223B1-1DE7-47BE-9D93-D4E9D3A24280}" dt="2026-02-27T17:07:12.456" v="108"/>
          <ac:picMkLst>
            <pc:docMk/>
            <pc:sldMk cId="0" sldId="261"/>
            <ac:picMk id="22" creationId="{51A5CEC6-EB87-7155-4924-CF10BE161F0C}"/>
          </ac:picMkLst>
        </pc:picChg>
        <pc:picChg chg="add mod">
          <ac:chgData name="Naznin Mahmood (2215438)" userId="1b58f9d7-c69c-4989-9cb5-58f9b58ba02c" providerId="ADAL" clId="{472223B1-1DE7-47BE-9D93-D4E9D3A24280}" dt="2026-02-27T17:31:16.198" v="109"/>
          <ac:picMkLst>
            <pc:docMk/>
            <pc:sldMk cId="0" sldId="261"/>
            <ac:picMk id="24" creationId="{EDB6224F-2998-18AE-099E-939EF3B937DE}"/>
          </ac:picMkLst>
        </pc:picChg>
      </pc:sldChg>
      <pc:sldChg chg="addSp delSp modSp mod modTransition modAnim">
        <pc:chgData name="Naznin Mahmood (2215438)" userId="1b58f9d7-c69c-4989-9cb5-58f9b58ba02c" providerId="ADAL" clId="{472223B1-1DE7-47BE-9D93-D4E9D3A24280}" dt="2026-02-27T17:31:16.198" v="109"/>
        <pc:sldMkLst>
          <pc:docMk/>
          <pc:sldMk cId="0" sldId="262"/>
        </pc:sldMkLst>
        <pc:picChg chg="add del mod">
          <ac:chgData name="Naznin Mahmood (2215438)" userId="1b58f9d7-c69c-4989-9cb5-58f9b58ba02c" providerId="ADAL" clId="{472223B1-1DE7-47BE-9D93-D4E9D3A24280}" dt="2026-02-27T11:21:05.374" v="66"/>
          <ac:picMkLst>
            <pc:docMk/>
            <pc:sldMk cId="0" sldId="262"/>
            <ac:picMk id="17" creationId="{1DC40DDB-C7F6-E7A0-29BA-42DE7825B362}"/>
          </ac:picMkLst>
        </pc:picChg>
        <pc:picChg chg="add del mod">
          <ac:chgData name="Naznin Mahmood (2215438)" userId="1b58f9d7-c69c-4989-9cb5-58f9b58ba02c" providerId="ADAL" clId="{472223B1-1DE7-47BE-9D93-D4E9D3A24280}" dt="2026-02-27T11:52:40.447" v="91"/>
          <ac:picMkLst>
            <pc:docMk/>
            <pc:sldMk cId="0" sldId="262"/>
            <ac:picMk id="19" creationId="{09CDA793-5351-283F-EC9F-9DF0E4FEF82B}"/>
          </ac:picMkLst>
        </pc:picChg>
        <pc:picChg chg="add del mod ord">
          <ac:chgData name="Naznin Mahmood (2215438)" userId="1b58f9d7-c69c-4989-9cb5-58f9b58ba02c" providerId="ADAL" clId="{472223B1-1DE7-47BE-9D93-D4E9D3A24280}" dt="2026-02-27T11:53:48.857" v="92"/>
          <ac:picMkLst>
            <pc:docMk/>
            <pc:sldMk cId="0" sldId="262"/>
            <ac:picMk id="22" creationId="{2D2BAD08-D5F1-E558-B6D1-FC3887804D51}"/>
          </ac:picMkLst>
        </pc:picChg>
        <pc:picChg chg="add del mod">
          <ac:chgData name="Naznin Mahmood (2215438)" userId="1b58f9d7-c69c-4989-9cb5-58f9b58ba02c" providerId="ADAL" clId="{472223B1-1DE7-47BE-9D93-D4E9D3A24280}" dt="2026-02-27T17:07:12.456" v="108"/>
          <ac:picMkLst>
            <pc:docMk/>
            <pc:sldMk cId="0" sldId="262"/>
            <ac:picMk id="23" creationId="{7313BFFC-CC96-2334-C36C-680D5DFDF3D7}"/>
          </ac:picMkLst>
        </pc:picChg>
        <pc:picChg chg="add mod">
          <ac:chgData name="Naznin Mahmood (2215438)" userId="1b58f9d7-c69c-4989-9cb5-58f9b58ba02c" providerId="ADAL" clId="{472223B1-1DE7-47BE-9D93-D4E9D3A24280}" dt="2026-02-27T17:31:16.198" v="109"/>
          <ac:picMkLst>
            <pc:docMk/>
            <pc:sldMk cId="0" sldId="262"/>
            <ac:picMk id="28" creationId="{CA00EB08-E666-5BF6-E4B5-4F5DCB715CDA}"/>
          </ac:picMkLst>
        </pc:picChg>
      </pc:sldChg>
      <pc:sldChg chg="addSp delSp modSp mod modTransition modAnim">
        <pc:chgData name="Naznin Mahmood (2215438)" userId="1b58f9d7-c69c-4989-9cb5-58f9b58ba02c" providerId="ADAL" clId="{472223B1-1DE7-47BE-9D93-D4E9D3A24280}" dt="2026-02-27T17:31:16.198" v="109"/>
        <pc:sldMkLst>
          <pc:docMk/>
          <pc:sldMk cId="0" sldId="263"/>
        </pc:sldMkLst>
        <pc:picChg chg="add del mod">
          <ac:chgData name="Naznin Mahmood (2215438)" userId="1b58f9d7-c69c-4989-9cb5-58f9b58ba02c" providerId="ADAL" clId="{472223B1-1DE7-47BE-9D93-D4E9D3A24280}" dt="2026-02-27T11:21:05.374" v="66"/>
          <ac:picMkLst>
            <pc:docMk/>
            <pc:sldMk cId="0" sldId="263"/>
            <ac:picMk id="20" creationId="{44D5D822-1DD9-5F7B-E74A-0FAC1BEB256C}"/>
          </ac:picMkLst>
        </pc:picChg>
        <pc:picChg chg="add del mod">
          <ac:chgData name="Naznin Mahmood (2215438)" userId="1b58f9d7-c69c-4989-9cb5-58f9b58ba02c" providerId="ADAL" clId="{472223B1-1DE7-47BE-9D93-D4E9D3A24280}" dt="2026-02-27T11:56:09.804" v="96"/>
          <ac:picMkLst>
            <pc:docMk/>
            <pc:sldMk cId="0" sldId="263"/>
            <ac:picMk id="26" creationId="{DA61B9A8-3CE5-0A79-C6AD-D3FA31D5FA7D}"/>
          </ac:picMkLst>
        </pc:picChg>
        <pc:picChg chg="add del mod ord">
          <ac:chgData name="Naznin Mahmood (2215438)" userId="1b58f9d7-c69c-4989-9cb5-58f9b58ba02c" providerId="ADAL" clId="{472223B1-1DE7-47BE-9D93-D4E9D3A24280}" dt="2026-02-27T11:57:00.027" v="97"/>
          <ac:picMkLst>
            <pc:docMk/>
            <pc:sldMk cId="0" sldId="263"/>
            <ac:picMk id="28" creationId="{754379F1-9AA2-8FCF-1290-150FD8811938}"/>
          </ac:picMkLst>
        </pc:picChg>
        <pc:picChg chg="add del mod">
          <ac:chgData name="Naznin Mahmood (2215438)" userId="1b58f9d7-c69c-4989-9cb5-58f9b58ba02c" providerId="ADAL" clId="{472223B1-1DE7-47BE-9D93-D4E9D3A24280}" dt="2026-02-27T11:57:39.397" v="99"/>
          <ac:picMkLst>
            <pc:docMk/>
            <pc:sldMk cId="0" sldId="263"/>
            <ac:picMk id="29" creationId="{F7020968-2939-3A2C-C204-BDE855C1ECB8}"/>
          </ac:picMkLst>
        </pc:picChg>
        <pc:picChg chg="add del mod ord">
          <ac:chgData name="Naznin Mahmood (2215438)" userId="1b58f9d7-c69c-4989-9cb5-58f9b58ba02c" providerId="ADAL" clId="{472223B1-1DE7-47BE-9D93-D4E9D3A24280}" dt="2026-02-27T11:58:44.652" v="100"/>
          <ac:picMkLst>
            <pc:docMk/>
            <pc:sldMk cId="0" sldId="263"/>
            <ac:picMk id="32" creationId="{9DB20B12-F131-7BA2-8B55-7D268483A2BA}"/>
          </ac:picMkLst>
        </pc:picChg>
        <pc:picChg chg="add del mod">
          <ac:chgData name="Naznin Mahmood (2215438)" userId="1b58f9d7-c69c-4989-9cb5-58f9b58ba02c" providerId="ADAL" clId="{472223B1-1DE7-47BE-9D93-D4E9D3A24280}" dt="2026-02-27T17:07:12.456" v="108"/>
          <ac:picMkLst>
            <pc:docMk/>
            <pc:sldMk cId="0" sldId="263"/>
            <ac:picMk id="33" creationId="{B99FE3FF-F6E0-ECFC-788A-0DDC1138E079}"/>
          </ac:picMkLst>
        </pc:picChg>
        <pc:picChg chg="add mod">
          <ac:chgData name="Naznin Mahmood (2215438)" userId="1b58f9d7-c69c-4989-9cb5-58f9b58ba02c" providerId="ADAL" clId="{472223B1-1DE7-47BE-9D93-D4E9D3A24280}" dt="2026-02-27T17:31:16.198" v="109"/>
          <ac:picMkLst>
            <pc:docMk/>
            <pc:sldMk cId="0" sldId="263"/>
            <ac:picMk id="37" creationId="{85422D95-CD5A-9E79-A9C7-F5B23626D759}"/>
          </ac:picMkLst>
        </pc:picChg>
      </pc:sldChg>
      <pc:sldChg chg="addSp delSp modSp modTransition modAnim">
        <pc:chgData name="Naznin Mahmood (2215438)" userId="1b58f9d7-c69c-4989-9cb5-58f9b58ba02c" providerId="ADAL" clId="{472223B1-1DE7-47BE-9D93-D4E9D3A24280}" dt="2026-02-27T17:31:16.198" v="109"/>
        <pc:sldMkLst>
          <pc:docMk/>
          <pc:sldMk cId="0" sldId="264"/>
        </pc:sldMkLst>
        <pc:picChg chg="add del mod">
          <ac:chgData name="Naznin Mahmood (2215438)" userId="1b58f9d7-c69c-4989-9cb5-58f9b58ba02c" providerId="ADAL" clId="{472223B1-1DE7-47BE-9D93-D4E9D3A24280}" dt="2026-02-27T17:07:12.456" v="108"/>
          <ac:picMkLst>
            <pc:docMk/>
            <pc:sldMk cId="0" sldId="264"/>
            <ac:picMk id="19" creationId="{DF71AFE3-03C7-756A-91C5-F7223894457A}"/>
          </ac:picMkLst>
        </pc:picChg>
        <pc:picChg chg="add mod">
          <ac:chgData name="Naznin Mahmood (2215438)" userId="1b58f9d7-c69c-4989-9cb5-58f9b58ba02c" providerId="ADAL" clId="{472223B1-1DE7-47BE-9D93-D4E9D3A24280}" dt="2026-02-27T17:31:16.198" v="109"/>
          <ac:picMkLst>
            <pc:docMk/>
            <pc:sldMk cId="0" sldId="264"/>
            <ac:picMk id="23" creationId="{58081CA1-3326-4638-A0AC-3970D21144D7}"/>
          </ac:picMkLst>
        </pc:picChg>
      </pc:sldChg>
      <pc:sldChg chg="addSp delSp modSp modTransition modAnim">
        <pc:chgData name="Naznin Mahmood (2215438)" userId="1b58f9d7-c69c-4989-9cb5-58f9b58ba02c" providerId="ADAL" clId="{472223B1-1DE7-47BE-9D93-D4E9D3A24280}" dt="2026-02-27T17:07:12.456" v="108"/>
        <pc:sldMkLst>
          <pc:docMk/>
          <pc:sldMk cId="0" sldId="265"/>
        </pc:sldMkLst>
        <pc:picChg chg="add del mod">
          <ac:chgData name="Naznin Mahmood (2215438)" userId="1b58f9d7-c69c-4989-9cb5-58f9b58ba02c" providerId="ADAL" clId="{472223B1-1DE7-47BE-9D93-D4E9D3A24280}" dt="2026-02-27T17:07:12.456" v="108"/>
          <ac:picMkLst>
            <pc:docMk/>
            <pc:sldMk cId="0" sldId="265"/>
            <ac:picMk id="13" creationId="{6E25DEDF-3109-F11F-D84E-D42D3997576C}"/>
          </ac:picMkLst>
        </pc:picChg>
      </pc:sldChg>
      <pc:sldChg chg="addSp delSp modSp modTransition modAnim">
        <pc:chgData name="Naznin Mahmood (2215438)" userId="1b58f9d7-c69c-4989-9cb5-58f9b58ba02c" providerId="ADAL" clId="{472223B1-1DE7-47BE-9D93-D4E9D3A24280}" dt="2026-02-27T17:31:16.198" v="109"/>
        <pc:sldMkLst>
          <pc:docMk/>
          <pc:sldMk cId="3847743234" sldId="266"/>
        </pc:sldMkLst>
        <pc:picChg chg="add del mod">
          <ac:chgData name="Naznin Mahmood (2215438)" userId="1b58f9d7-c69c-4989-9cb5-58f9b58ba02c" providerId="ADAL" clId="{472223B1-1DE7-47BE-9D93-D4E9D3A24280}" dt="2026-02-27T11:21:05.374" v="66"/>
          <ac:picMkLst>
            <pc:docMk/>
            <pc:sldMk cId="3847743234" sldId="266"/>
            <ac:picMk id="4" creationId="{CC1E5AC8-B380-E88E-7516-C96EDD310C72}"/>
          </ac:picMkLst>
        </pc:picChg>
        <pc:picChg chg="add del mod">
          <ac:chgData name="Naznin Mahmood (2215438)" userId="1b58f9d7-c69c-4989-9cb5-58f9b58ba02c" providerId="ADAL" clId="{472223B1-1DE7-47BE-9D93-D4E9D3A24280}" dt="2026-02-27T17:07:12.456" v="108"/>
          <ac:picMkLst>
            <pc:docMk/>
            <pc:sldMk cId="3847743234" sldId="266"/>
            <ac:picMk id="9" creationId="{68B82020-95EA-A84F-6B74-CB5A597AA68D}"/>
          </ac:picMkLst>
        </pc:picChg>
        <pc:picChg chg="add mod">
          <ac:chgData name="Naznin Mahmood (2215438)" userId="1b58f9d7-c69c-4989-9cb5-58f9b58ba02c" providerId="ADAL" clId="{472223B1-1DE7-47BE-9D93-D4E9D3A24280}" dt="2026-02-27T17:31:16.198" v="109"/>
          <ac:picMkLst>
            <pc:docMk/>
            <pc:sldMk cId="3847743234" sldId="266"/>
            <ac:picMk id="15" creationId="{F947E52B-6946-5C9D-A5F0-0A4B1F5132E4}"/>
          </ac:picMkLst>
        </pc:picChg>
      </pc:sldChg>
      <pc:sldChg chg="addSp delSp modSp modTransition modAnim">
        <pc:chgData name="Naznin Mahmood (2215438)" userId="1b58f9d7-c69c-4989-9cb5-58f9b58ba02c" providerId="ADAL" clId="{472223B1-1DE7-47BE-9D93-D4E9D3A24280}" dt="2026-02-27T17:31:16.198" v="109"/>
        <pc:sldMkLst>
          <pc:docMk/>
          <pc:sldMk cId="688671188" sldId="267"/>
        </pc:sldMkLst>
        <pc:picChg chg="add del mod">
          <ac:chgData name="Naznin Mahmood (2215438)" userId="1b58f9d7-c69c-4989-9cb5-58f9b58ba02c" providerId="ADAL" clId="{472223B1-1DE7-47BE-9D93-D4E9D3A24280}" dt="2026-02-27T11:21:05.374" v="66"/>
          <ac:picMkLst>
            <pc:docMk/>
            <pc:sldMk cId="688671188" sldId="267"/>
            <ac:picMk id="4" creationId="{1C979771-9691-55C8-B275-3BAF65CF0179}"/>
          </ac:picMkLst>
        </pc:picChg>
        <pc:picChg chg="add del mod">
          <ac:chgData name="Naznin Mahmood (2215438)" userId="1b58f9d7-c69c-4989-9cb5-58f9b58ba02c" providerId="ADAL" clId="{472223B1-1DE7-47BE-9D93-D4E9D3A24280}" dt="2026-02-27T17:07:12.456" v="108"/>
          <ac:picMkLst>
            <pc:docMk/>
            <pc:sldMk cId="688671188" sldId="267"/>
            <ac:picMk id="17" creationId="{A6C362E1-5A68-E29E-97C8-80FD360915DA}"/>
          </ac:picMkLst>
        </pc:picChg>
        <pc:picChg chg="add mod">
          <ac:chgData name="Naznin Mahmood (2215438)" userId="1b58f9d7-c69c-4989-9cb5-58f9b58ba02c" providerId="ADAL" clId="{472223B1-1DE7-47BE-9D93-D4E9D3A24280}" dt="2026-02-27T17:31:16.198" v="109"/>
          <ac:picMkLst>
            <pc:docMk/>
            <pc:sldMk cId="688671188" sldId="267"/>
            <ac:picMk id="19" creationId="{D1E5A610-93C7-5CE6-5854-06A3E85F5132}"/>
          </ac:picMkLst>
        </pc:picChg>
      </pc:sldChg>
      <pc:sldChg chg="addSp delSp modSp mod modTransition modAnim">
        <pc:chgData name="Naznin Mahmood (2215438)" userId="1b58f9d7-c69c-4989-9cb5-58f9b58ba02c" providerId="ADAL" clId="{472223B1-1DE7-47BE-9D93-D4E9D3A24280}" dt="2026-02-27T17:31:16.198" v="109"/>
        <pc:sldMkLst>
          <pc:docMk/>
          <pc:sldMk cId="2678300526" sldId="268"/>
        </pc:sldMkLst>
        <pc:picChg chg="add del mod">
          <ac:chgData name="Naznin Mahmood (2215438)" userId="1b58f9d7-c69c-4989-9cb5-58f9b58ba02c" providerId="ADAL" clId="{472223B1-1DE7-47BE-9D93-D4E9D3A24280}" dt="2026-02-27T11:21:05.374" v="66"/>
          <ac:picMkLst>
            <pc:docMk/>
            <pc:sldMk cId="2678300526" sldId="268"/>
            <ac:picMk id="9" creationId="{A097CFE1-5D54-B969-4A02-FA121B4CE661}"/>
          </ac:picMkLst>
        </pc:picChg>
        <pc:picChg chg="add del mod">
          <ac:chgData name="Naznin Mahmood (2215438)" userId="1b58f9d7-c69c-4989-9cb5-58f9b58ba02c" providerId="ADAL" clId="{472223B1-1DE7-47BE-9D93-D4E9D3A24280}" dt="2026-02-27T11:33:27.116" v="82"/>
          <ac:picMkLst>
            <pc:docMk/>
            <pc:sldMk cId="2678300526" sldId="268"/>
            <ac:picMk id="11" creationId="{492116CC-5F0A-9503-8CE8-010A7F04A9EA}"/>
          </ac:picMkLst>
        </pc:picChg>
        <pc:picChg chg="add del mod ord">
          <ac:chgData name="Naznin Mahmood (2215438)" userId="1b58f9d7-c69c-4989-9cb5-58f9b58ba02c" providerId="ADAL" clId="{472223B1-1DE7-47BE-9D93-D4E9D3A24280}" dt="2026-02-27T11:48:33.397" v="86"/>
          <ac:picMkLst>
            <pc:docMk/>
            <pc:sldMk cId="2678300526" sldId="268"/>
            <ac:picMk id="12" creationId="{2ABD5490-4F66-E2F0-43BD-DBCC5209B31C}"/>
          </ac:picMkLst>
        </pc:picChg>
        <pc:picChg chg="add del mod">
          <ac:chgData name="Naznin Mahmood (2215438)" userId="1b58f9d7-c69c-4989-9cb5-58f9b58ba02c" providerId="ADAL" clId="{472223B1-1DE7-47BE-9D93-D4E9D3A24280}" dt="2026-02-27T17:07:12.456" v="108"/>
          <ac:picMkLst>
            <pc:docMk/>
            <pc:sldMk cId="2678300526" sldId="268"/>
            <ac:picMk id="13" creationId="{D78E5AD8-56A0-ED01-558F-0EE5B624A151}"/>
          </ac:picMkLst>
        </pc:picChg>
        <pc:picChg chg="add mod">
          <ac:chgData name="Naznin Mahmood (2215438)" userId="1b58f9d7-c69c-4989-9cb5-58f9b58ba02c" providerId="ADAL" clId="{472223B1-1DE7-47BE-9D93-D4E9D3A24280}" dt="2026-02-27T17:31:16.198" v="109"/>
          <ac:picMkLst>
            <pc:docMk/>
            <pc:sldMk cId="2678300526" sldId="268"/>
            <ac:picMk id="15" creationId="{2DE413DC-1861-59D0-A88A-8D957CBFABA2}"/>
          </ac:picMkLst>
        </pc:picChg>
      </pc:sldChg>
      <pc:sldChg chg="addSp delSp modSp modTransition modAnim">
        <pc:chgData name="Naznin Mahmood (2215438)" userId="1b58f9d7-c69c-4989-9cb5-58f9b58ba02c" providerId="ADAL" clId="{472223B1-1DE7-47BE-9D93-D4E9D3A24280}" dt="2026-02-27T17:31:16.198" v="109"/>
        <pc:sldMkLst>
          <pc:docMk/>
          <pc:sldMk cId="1665670951" sldId="269"/>
        </pc:sldMkLst>
        <pc:picChg chg="add del mod">
          <ac:chgData name="Naznin Mahmood (2215438)" userId="1b58f9d7-c69c-4989-9cb5-58f9b58ba02c" providerId="ADAL" clId="{472223B1-1DE7-47BE-9D93-D4E9D3A24280}" dt="2026-02-27T11:21:05.374" v="66"/>
          <ac:picMkLst>
            <pc:docMk/>
            <pc:sldMk cId="1665670951" sldId="269"/>
            <ac:picMk id="4" creationId="{92C93188-DCBC-F4CF-A453-5AC5F4FD7A74}"/>
          </ac:picMkLst>
        </pc:picChg>
        <pc:picChg chg="add del mod">
          <ac:chgData name="Naznin Mahmood (2215438)" userId="1b58f9d7-c69c-4989-9cb5-58f9b58ba02c" providerId="ADAL" clId="{472223B1-1DE7-47BE-9D93-D4E9D3A24280}" dt="2026-02-27T17:07:12.456" v="108"/>
          <ac:picMkLst>
            <pc:docMk/>
            <pc:sldMk cId="1665670951" sldId="269"/>
            <ac:picMk id="19" creationId="{89AB5887-BACC-58CB-7A1B-9E08B53C24BC}"/>
          </ac:picMkLst>
        </pc:picChg>
        <pc:picChg chg="add mod">
          <ac:chgData name="Naznin Mahmood (2215438)" userId="1b58f9d7-c69c-4989-9cb5-58f9b58ba02c" providerId="ADAL" clId="{472223B1-1DE7-47BE-9D93-D4E9D3A24280}" dt="2026-02-27T17:31:16.198" v="109"/>
          <ac:picMkLst>
            <pc:docMk/>
            <pc:sldMk cId="1665670951" sldId="269"/>
            <ac:picMk id="24" creationId="{03BFA3C7-6627-A497-637B-60C985E5D342}"/>
          </ac:picMkLst>
        </pc:picChg>
      </pc:sldChg>
      <pc:sldChg chg="addSp delSp modSp mod modTransition modAnim">
        <pc:chgData name="Naznin Mahmood (2215438)" userId="1b58f9d7-c69c-4989-9cb5-58f9b58ba02c" providerId="ADAL" clId="{472223B1-1DE7-47BE-9D93-D4E9D3A24280}" dt="2026-02-27T17:31:16.198" v="109"/>
        <pc:sldMkLst>
          <pc:docMk/>
          <pc:sldMk cId="3826021198" sldId="271"/>
        </pc:sldMkLst>
        <pc:picChg chg="add del mod">
          <ac:chgData name="Naznin Mahmood (2215438)" userId="1b58f9d7-c69c-4989-9cb5-58f9b58ba02c" providerId="ADAL" clId="{472223B1-1DE7-47BE-9D93-D4E9D3A24280}" dt="2026-02-27T11:21:05.374" v="66"/>
          <ac:picMkLst>
            <pc:docMk/>
            <pc:sldMk cId="3826021198" sldId="271"/>
            <ac:picMk id="4" creationId="{82EA1FB7-3713-3D3C-EB34-A1B654F40BD3}"/>
          </ac:picMkLst>
        </pc:picChg>
        <pc:picChg chg="add del mod">
          <ac:chgData name="Naznin Mahmood (2215438)" userId="1b58f9d7-c69c-4989-9cb5-58f9b58ba02c" providerId="ADAL" clId="{472223B1-1DE7-47BE-9D93-D4E9D3A24280}" dt="2026-02-27T11:49:36.071" v="88"/>
          <ac:picMkLst>
            <pc:docMk/>
            <pc:sldMk cId="3826021198" sldId="271"/>
            <ac:picMk id="6" creationId="{9B951288-496A-0293-54AD-880DF338411C}"/>
          </ac:picMkLst>
        </pc:picChg>
        <pc:picChg chg="add del mod ord">
          <ac:chgData name="Naznin Mahmood (2215438)" userId="1b58f9d7-c69c-4989-9cb5-58f9b58ba02c" providerId="ADAL" clId="{472223B1-1DE7-47BE-9D93-D4E9D3A24280}" dt="2026-02-27T11:51:27.813" v="89"/>
          <ac:picMkLst>
            <pc:docMk/>
            <pc:sldMk cId="3826021198" sldId="271"/>
            <ac:picMk id="22" creationId="{E9F461D4-695F-98EE-0B36-EB092FCF7BD2}"/>
          </ac:picMkLst>
        </pc:picChg>
        <pc:picChg chg="add del mod">
          <ac:chgData name="Naznin Mahmood (2215438)" userId="1b58f9d7-c69c-4989-9cb5-58f9b58ba02c" providerId="ADAL" clId="{472223B1-1DE7-47BE-9D93-D4E9D3A24280}" dt="2026-02-27T17:07:12.456" v="108"/>
          <ac:picMkLst>
            <pc:docMk/>
            <pc:sldMk cId="3826021198" sldId="271"/>
            <ac:picMk id="23" creationId="{0A59F4CA-B824-D06D-5889-10D2B78320E2}"/>
          </ac:picMkLst>
        </pc:picChg>
        <pc:picChg chg="add mod">
          <ac:chgData name="Naznin Mahmood (2215438)" userId="1b58f9d7-c69c-4989-9cb5-58f9b58ba02c" providerId="ADAL" clId="{472223B1-1DE7-47BE-9D93-D4E9D3A24280}" dt="2026-02-27T17:31:16.198" v="109"/>
          <ac:picMkLst>
            <pc:docMk/>
            <pc:sldMk cId="3826021198" sldId="271"/>
            <ac:picMk id="27" creationId="{52CD21A5-81DC-4F66-FB8A-F22BA564429B}"/>
          </ac:picMkLst>
        </pc:picChg>
      </pc:sldChg>
      <pc:sldChg chg="addSp delSp modSp mod modTransition modAnim">
        <pc:chgData name="Naznin Mahmood (2215438)" userId="1b58f9d7-c69c-4989-9cb5-58f9b58ba02c" providerId="ADAL" clId="{472223B1-1DE7-47BE-9D93-D4E9D3A24280}" dt="2026-02-27T17:31:16.198" v="109"/>
        <pc:sldMkLst>
          <pc:docMk/>
          <pc:sldMk cId="3423557504" sldId="272"/>
        </pc:sldMkLst>
        <pc:picChg chg="add del mod">
          <ac:chgData name="Naznin Mahmood (2215438)" userId="1b58f9d7-c69c-4989-9cb5-58f9b58ba02c" providerId="ADAL" clId="{472223B1-1DE7-47BE-9D93-D4E9D3A24280}" dt="2026-02-27T11:21:05.374" v="66"/>
          <ac:picMkLst>
            <pc:docMk/>
            <pc:sldMk cId="3423557504" sldId="272"/>
            <ac:picMk id="5" creationId="{05518A03-D8E3-109D-19B9-0EE6533D7C7E}"/>
          </ac:picMkLst>
        </pc:picChg>
        <pc:picChg chg="add del mod">
          <ac:chgData name="Naznin Mahmood (2215438)" userId="1b58f9d7-c69c-4989-9cb5-58f9b58ba02c" providerId="ADAL" clId="{472223B1-1DE7-47BE-9D93-D4E9D3A24280}" dt="2026-02-27T11:33:27.116" v="82"/>
          <ac:picMkLst>
            <pc:docMk/>
            <pc:sldMk cId="3423557504" sldId="272"/>
            <ac:picMk id="7" creationId="{7345B136-0668-36B1-8CE2-5F55ABF3256E}"/>
          </ac:picMkLst>
        </pc:picChg>
        <pc:picChg chg="add del mod ord">
          <ac:chgData name="Naznin Mahmood (2215438)" userId="1b58f9d7-c69c-4989-9cb5-58f9b58ba02c" providerId="ADAL" clId="{472223B1-1DE7-47BE-9D93-D4E9D3A24280}" dt="2026-02-27T11:48:33.397" v="86"/>
          <ac:picMkLst>
            <pc:docMk/>
            <pc:sldMk cId="3423557504" sldId="272"/>
            <ac:picMk id="19" creationId="{046A7CE0-CA6B-B5C9-2F7C-51B818A51026}"/>
          </ac:picMkLst>
        </pc:picChg>
        <pc:picChg chg="add del mod">
          <ac:chgData name="Naznin Mahmood (2215438)" userId="1b58f9d7-c69c-4989-9cb5-58f9b58ba02c" providerId="ADAL" clId="{472223B1-1DE7-47BE-9D93-D4E9D3A24280}" dt="2026-02-27T17:07:12.456" v="108"/>
          <ac:picMkLst>
            <pc:docMk/>
            <pc:sldMk cId="3423557504" sldId="272"/>
            <ac:picMk id="20" creationId="{7E7CA0F8-A181-4CE8-B235-34DF11540B44}"/>
          </ac:picMkLst>
        </pc:picChg>
        <pc:picChg chg="add mod">
          <ac:chgData name="Naznin Mahmood (2215438)" userId="1b58f9d7-c69c-4989-9cb5-58f9b58ba02c" providerId="ADAL" clId="{472223B1-1DE7-47BE-9D93-D4E9D3A24280}" dt="2026-02-27T17:31:16.198" v="109"/>
          <ac:picMkLst>
            <pc:docMk/>
            <pc:sldMk cId="3423557504" sldId="272"/>
            <ac:picMk id="23" creationId="{25B56DE7-DCA3-5938-9504-CFA7A07E8BE8}"/>
          </ac:picMkLst>
        </pc:picChg>
      </pc:sldChg>
      <pc:sldChg chg="addSp delSp modSp new mod modTransition setBg modAnim">
        <pc:chgData name="Naznin Mahmood (2215438)" userId="1b58f9d7-c69c-4989-9cb5-58f9b58ba02c" providerId="ADAL" clId="{472223B1-1DE7-47BE-9D93-D4E9D3A24280}" dt="2026-02-27T17:31:16.198" v="109"/>
        <pc:sldMkLst>
          <pc:docMk/>
          <pc:sldMk cId="913703319" sldId="273"/>
        </pc:sldMkLst>
        <pc:spChg chg="add">
          <ac:chgData name="Naznin Mahmood (2215438)" userId="1b58f9d7-c69c-4989-9cb5-58f9b58ba02c" providerId="ADAL" clId="{472223B1-1DE7-47BE-9D93-D4E9D3A24280}" dt="2026-02-26T21:35:13.579" v="2" actId="26606"/>
          <ac:spMkLst>
            <pc:docMk/>
            <pc:sldMk cId="913703319" sldId="273"/>
            <ac:spMk id="7" creationId="{42A4FC2C-047E-45A5-965D-8E1E3BF09BC6}"/>
          </ac:spMkLst>
        </pc:spChg>
        <pc:picChg chg="add mod">
          <ac:chgData name="Naznin Mahmood (2215438)" userId="1b58f9d7-c69c-4989-9cb5-58f9b58ba02c" providerId="ADAL" clId="{472223B1-1DE7-47BE-9D93-D4E9D3A24280}" dt="2026-02-26T21:35:16.946" v="4" actId="962"/>
          <ac:picMkLst>
            <pc:docMk/>
            <pc:sldMk cId="913703319" sldId="273"/>
            <ac:picMk id="2" creationId="{0354F5B4-92BB-74F8-698D-49FD35A1E118}"/>
          </ac:picMkLst>
        </pc:picChg>
        <pc:picChg chg="add del mod">
          <ac:chgData name="Naznin Mahmood (2215438)" userId="1b58f9d7-c69c-4989-9cb5-58f9b58ba02c" providerId="ADAL" clId="{472223B1-1DE7-47BE-9D93-D4E9D3A24280}" dt="2026-02-27T10:01:15.958" v="58" actId="22"/>
          <ac:picMkLst>
            <pc:docMk/>
            <pc:sldMk cId="913703319" sldId="273"/>
            <ac:picMk id="4" creationId="{15F2A3E7-5819-48FF-A01A-729330A69056}"/>
          </ac:picMkLst>
        </pc:picChg>
        <pc:picChg chg="add del mod">
          <ac:chgData name="Naznin Mahmood (2215438)" userId="1b58f9d7-c69c-4989-9cb5-58f9b58ba02c" providerId="ADAL" clId="{472223B1-1DE7-47BE-9D93-D4E9D3A24280}" dt="2026-02-27T11:21:05.374" v="66"/>
          <ac:picMkLst>
            <pc:docMk/>
            <pc:sldMk cId="913703319" sldId="273"/>
            <ac:picMk id="6" creationId="{3F789799-AE59-D71F-2DE9-5B919B5523F4}"/>
          </ac:picMkLst>
        </pc:picChg>
        <pc:picChg chg="add del mod">
          <ac:chgData name="Naznin Mahmood (2215438)" userId="1b58f9d7-c69c-4989-9cb5-58f9b58ba02c" providerId="ADAL" clId="{472223B1-1DE7-47BE-9D93-D4E9D3A24280}" dt="2026-02-27T11:25:53.963" v="72"/>
          <ac:picMkLst>
            <pc:docMk/>
            <pc:sldMk cId="913703319" sldId="273"/>
            <ac:picMk id="9" creationId="{98056A2E-E4D9-3AA3-FD28-0B5435B961BF}"/>
          </ac:picMkLst>
        </pc:picChg>
        <pc:picChg chg="add del mod ord">
          <ac:chgData name="Naznin Mahmood (2215438)" userId="1b58f9d7-c69c-4989-9cb5-58f9b58ba02c" providerId="ADAL" clId="{472223B1-1DE7-47BE-9D93-D4E9D3A24280}" dt="2026-02-27T11:33:20.806" v="73"/>
          <ac:picMkLst>
            <pc:docMk/>
            <pc:sldMk cId="913703319" sldId="273"/>
            <ac:picMk id="12" creationId="{F79489F8-A694-9A35-AA13-9790F4689DE9}"/>
          </ac:picMkLst>
        </pc:picChg>
        <pc:picChg chg="add del mod">
          <ac:chgData name="Naznin Mahmood (2215438)" userId="1b58f9d7-c69c-4989-9cb5-58f9b58ba02c" providerId="ADAL" clId="{472223B1-1DE7-47BE-9D93-D4E9D3A24280}" dt="2026-02-27T11:33:27.116" v="82"/>
          <ac:picMkLst>
            <pc:docMk/>
            <pc:sldMk cId="913703319" sldId="273"/>
            <ac:picMk id="13" creationId="{78DA1ABB-1EFA-ACBB-8788-BA7AD7F43305}"/>
          </ac:picMkLst>
        </pc:picChg>
        <pc:picChg chg="add del mod ord">
          <ac:chgData name="Naznin Mahmood (2215438)" userId="1b58f9d7-c69c-4989-9cb5-58f9b58ba02c" providerId="ADAL" clId="{472223B1-1DE7-47BE-9D93-D4E9D3A24280}" dt="2026-02-27T11:48:33.397" v="86"/>
          <ac:picMkLst>
            <pc:docMk/>
            <pc:sldMk cId="913703319" sldId="273"/>
            <ac:picMk id="14" creationId="{8B2839EC-0C3A-B006-CA3E-79E60B87E3EB}"/>
          </ac:picMkLst>
        </pc:picChg>
        <pc:picChg chg="add del mod">
          <ac:chgData name="Naznin Mahmood (2215438)" userId="1b58f9d7-c69c-4989-9cb5-58f9b58ba02c" providerId="ADAL" clId="{472223B1-1DE7-47BE-9D93-D4E9D3A24280}" dt="2026-02-27T17:07:12.456" v="108"/>
          <ac:picMkLst>
            <pc:docMk/>
            <pc:sldMk cId="913703319" sldId="273"/>
            <ac:picMk id="15" creationId="{61A38429-6CC6-5FC6-E942-972369BE3E5C}"/>
          </ac:picMkLst>
        </pc:picChg>
        <pc:picChg chg="add mod">
          <ac:chgData name="Naznin Mahmood (2215438)" userId="1b58f9d7-c69c-4989-9cb5-58f9b58ba02c" providerId="ADAL" clId="{472223B1-1DE7-47BE-9D93-D4E9D3A24280}" dt="2026-02-27T17:31:16.198" v="109"/>
          <ac:picMkLst>
            <pc:docMk/>
            <pc:sldMk cId="913703319" sldId="273"/>
            <ac:picMk id="17" creationId="{D4B364B4-0109-9048-058A-70359CCEFE4B}"/>
          </ac:picMkLst>
        </pc:picChg>
      </pc:sldChg>
      <pc:sldChg chg="addSp delSp modSp new mod modTransition setBg modAnim">
        <pc:chgData name="Naznin Mahmood (2215438)" userId="1b58f9d7-c69c-4989-9cb5-58f9b58ba02c" providerId="ADAL" clId="{472223B1-1DE7-47BE-9D93-D4E9D3A24280}" dt="2026-02-27T17:31:16.198" v="109"/>
        <pc:sldMkLst>
          <pc:docMk/>
          <pc:sldMk cId="2232676912" sldId="274"/>
        </pc:sldMkLst>
        <pc:spChg chg="add del">
          <ac:chgData name="Naznin Mahmood (2215438)" userId="1b58f9d7-c69c-4989-9cb5-58f9b58ba02c" providerId="ADAL" clId="{472223B1-1DE7-47BE-9D93-D4E9D3A24280}" dt="2026-02-26T21:37:46.989" v="8" actId="26606"/>
          <ac:spMkLst>
            <pc:docMk/>
            <pc:sldMk cId="2232676912" sldId="274"/>
            <ac:spMk id="7" creationId="{42A4FC2C-047E-45A5-965D-8E1E3BF09BC6}"/>
          </ac:spMkLst>
        </pc:spChg>
        <pc:spChg chg="add del">
          <ac:chgData name="Naznin Mahmood (2215438)" userId="1b58f9d7-c69c-4989-9cb5-58f9b58ba02c" providerId="ADAL" clId="{472223B1-1DE7-47BE-9D93-D4E9D3A24280}" dt="2026-02-26T21:38:06.289" v="16" actId="26606"/>
          <ac:spMkLst>
            <pc:docMk/>
            <pc:sldMk cId="2232676912" sldId="274"/>
            <ac:spMk id="9" creationId="{216BB327-7AA9-4EC5-815F-9D8E6BC53E34}"/>
          </ac:spMkLst>
        </pc:spChg>
        <pc:spChg chg="add del">
          <ac:chgData name="Naznin Mahmood (2215438)" userId="1b58f9d7-c69c-4989-9cb5-58f9b58ba02c" providerId="ADAL" clId="{472223B1-1DE7-47BE-9D93-D4E9D3A24280}" dt="2026-02-26T21:38:00.591" v="13" actId="26606"/>
          <ac:spMkLst>
            <pc:docMk/>
            <pc:sldMk cId="2232676912" sldId="274"/>
            <ac:spMk id="14" creationId="{11B2B030-4738-4359-9E46-144B7C8BFF8B}"/>
          </ac:spMkLst>
        </pc:spChg>
        <pc:spChg chg="add del">
          <ac:chgData name="Naznin Mahmood (2215438)" userId="1b58f9d7-c69c-4989-9cb5-58f9b58ba02c" providerId="ADAL" clId="{472223B1-1DE7-47BE-9D93-D4E9D3A24280}" dt="2026-02-26T21:38:00.591" v="13" actId="26606"/>
          <ac:spMkLst>
            <pc:docMk/>
            <pc:sldMk cId="2232676912" sldId="274"/>
            <ac:spMk id="16" creationId="{E722B2DD-E14D-4972-9D98-5D6E61B1B2D2}"/>
          </ac:spMkLst>
        </pc:spChg>
        <pc:spChg chg="add del">
          <ac:chgData name="Naznin Mahmood (2215438)" userId="1b58f9d7-c69c-4989-9cb5-58f9b58ba02c" providerId="ADAL" clId="{472223B1-1DE7-47BE-9D93-D4E9D3A24280}" dt="2026-02-26T21:38:06.284" v="15" actId="26606"/>
          <ac:spMkLst>
            <pc:docMk/>
            <pc:sldMk cId="2232676912" sldId="274"/>
            <ac:spMk id="19" creationId="{63644BFD-D22E-4019-B666-387DA51AEAFD}"/>
          </ac:spMkLst>
        </pc:spChg>
        <pc:spChg chg="add del">
          <ac:chgData name="Naznin Mahmood (2215438)" userId="1b58f9d7-c69c-4989-9cb5-58f9b58ba02c" providerId="ADAL" clId="{472223B1-1DE7-47BE-9D93-D4E9D3A24280}" dt="2026-02-26T21:38:06.284" v="15" actId="26606"/>
          <ac:spMkLst>
            <pc:docMk/>
            <pc:sldMk cId="2232676912" sldId="274"/>
            <ac:spMk id="20" creationId="{3776B14B-F2F4-4825-8DA8-8C7A0F2B3960}"/>
          </ac:spMkLst>
        </pc:spChg>
        <pc:spChg chg="add">
          <ac:chgData name="Naznin Mahmood (2215438)" userId="1b58f9d7-c69c-4989-9cb5-58f9b58ba02c" providerId="ADAL" clId="{472223B1-1DE7-47BE-9D93-D4E9D3A24280}" dt="2026-02-26T21:38:06.289" v="16" actId="26606"/>
          <ac:spMkLst>
            <pc:docMk/>
            <pc:sldMk cId="2232676912" sldId="274"/>
            <ac:spMk id="23" creationId="{216BB327-7AA9-4EC5-815F-9D8E6BC53E34}"/>
          </ac:spMkLst>
        </pc:spChg>
        <pc:grpChg chg="add del">
          <ac:chgData name="Naznin Mahmood (2215438)" userId="1b58f9d7-c69c-4989-9cb5-58f9b58ba02c" providerId="ADAL" clId="{472223B1-1DE7-47BE-9D93-D4E9D3A24280}" dt="2026-02-26T21:38:06.284" v="15" actId="26606"/>
          <ac:grpSpMkLst>
            <pc:docMk/>
            <pc:sldMk cId="2232676912" sldId="274"/>
            <ac:grpSpMk id="21" creationId="{5FE9FE4C-C9E0-4C54-8010-EA9D29CD4D59}"/>
          </ac:grpSpMkLst>
        </pc:grpChg>
        <pc:picChg chg="add mod">
          <ac:chgData name="Naznin Mahmood (2215438)" userId="1b58f9d7-c69c-4989-9cb5-58f9b58ba02c" providerId="ADAL" clId="{472223B1-1DE7-47BE-9D93-D4E9D3A24280}" dt="2026-02-27T10:16:25.287" v="60" actId="1036"/>
          <ac:picMkLst>
            <pc:docMk/>
            <pc:sldMk cId="2232676912" sldId="274"/>
            <ac:picMk id="2" creationId="{3B05288D-D99B-4B79-E4AB-8A86A231FFD1}"/>
          </ac:picMkLst>
        </pc:picChg>
        <pc:picChg chg="add del mod">
          <ac:chgData name="Naznin Mahmood (2215438)" userId="1b58f9d7-c69c-4989-9cb5-58f9b58ba02c" providerId="ADAL" clId="{472223B1-1DE7-47BE-9D93-D4E9D3A24280}" dt="2026-02-27T11:21:05.374" v="66"/>
          <ac:picMkLst>
            <pc:docMk/>
            <pc:sldMk cId="2232676912" sldId="274"/>
            <ac:picMk id="4" creationId="{A8653B19-AAE7-693B-F99F-BEE04818984C}"/>
          </ac:picMkLst>
        </pc:picChg>
        <pc:picChg chg="add del mod">
          <ac:chgData name="Naznin Mahmood (2215438)" userId="1b58f9d7-c69c-4989-9cb5-58f9b58ba02c" providerId="ADAL" clId="{472223B1-1DE7-47BE-9D93-D4E9D3A24280}" dt="2026-02-27T11:33:27.116" v="82"/>
          <ac:picMkLst>
            <pc:docMk/>
            <pc:sldMk cId="2232676912" sldId="274"/>
            <ac:picMk id="6" creationId="{CEFC4817-1553-4B04-BB9B-0C040279C5DF}"/>
          </ac:picMkLst>
        </pc:picChg>
        <pc:picChg chg="add del mod ord">
          <ac:chgData name="Naznin Mahmood (2215438)" userId="1b58f9d7-c69c-4989-9cb5-58f9b58ba02c" providerId="ADAL" clId="{472223B1-1DE7-47BE-9D93-D4E9D3A24280}" dt="2026-02-27T11:48:33.397" v="86"/>
          <ac:picMkLst>
            <pc:docMk/>
            <pc:sldMk cId="2232676912" sldId="274"/>
            <ac:picMk id="11" creationId="{F8FAFBDE-BF60-3350-2AB7-21E06F721EAF}"/>
          </ac:picMkLst>
        </pc:picChg>
        <pc:picChg chg="add del mod">
          <ac:chgData name="Naznin Mahmood (2215438)" userId="1b58f9d7-c69c-4989-9cb5-58f9b58ba02c" providerId="ADAL" clId="{472223B1-1DE7-47BE-9D93-D4E9D3A24280}" dt="2026-02-27T17:07:12.456" v="108"/>
          <ac:picMkLst>
            <pc:docMk/>
            <pc:sldMk cId="2232676912" sldId="274"/>
            <ac:picMk id="12" creationId="{CCA3428F-8996-67CC-6CC4-A8C3B3A9D440}"/>
          </ac:picMkLst>
        </pc:picChg>
        <pc:picChg chg="add mod">
          <ac:chgData name="Naznin Mahmood (2215438)" userId="1b58f9d7-c69c-4989-9cb5-58f9b58ba02c" providerId="ADAL" clId="{472223B1-1DE7-47BE-9D93-D4E9D3A24280}" dt="2026-02-27T17:31:16.198" v="109"/>
          <ac:picMkLst>
            <pc:docMk/>
            <pc:sldMk cId="2232676912" sldId="274"/>
            <ac:picMk id="15" creationId="{DAA26781-9E8C-3A2D-293B-BA5918D33717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1250982-8C8E-4445-929D-8B2F8CB8E5A1}" type="datetimeFigureOut">
              <a:rPr lang="en-GB" smtClean="0"/>
              <a:t>26/02/2026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573AA8D-B44D-4C8B-8751-843068B4895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699785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573AA8D-B44D-4C8B-8751-843068B4895A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024768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573AA8D-B44D-4C8B-8751-843068B4895A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469684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573AA8D-B44D-4C8B-8751-843068B4895A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140697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573AA8D-B44D-4C8B-8751-843068B4895A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385736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573AA8D-B44D-4C8B-8751-843068B4895A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755065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573AA8D-B44D-4C8B-8751-843068B4895A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781528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573AA8D-B44D-4C8B-8751-843068B4895A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976295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573AA8D-B44D-4C8B-8751-843068B4895A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959105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573AA8D-B44D-4C8B-8751-843068B4895A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076508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573AA8D-B44D-4C8B-8751-843068B4895A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799090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573AA8D-B44D-4C8B-8751-843068B4895A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577004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573AA8D-B44D-4C8B-8751-843068B4895A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1266836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573AA8D-B44D-4C8B-8751-843068B4895A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1571992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573AA8D-B44D-4C8B-8751-843068B4895A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1275019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573AA8D-B44D-4C8B-8751-843068B4895A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029188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2/26/2026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2/26/2026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2/26/2026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2/26/2026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2/26/2026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2/26/2026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2/26/2026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3.jpeg"/><Relationship Id="rId12" Type="http://schemas.openxmlformats.org/officeDocument/2006/relationships/image" Target="../media/image8.png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../media/image2.svg"/><Relationship Id="rId11" Type="http://schemas.openxmlformats.org/officeDocument/2006/relationships/image" Target="../media/image7.svg"/><Relationship Id="rId5" Type="http://schemas.openxmlformats.org/officeDocument/2006/relationships/image" Target="../media/image1.png"/><Relationship Id="rId10" Type="http://schemas.openxmlformats.org/officeDocument/2006/relationships/image" Target="../media/image6.png"/><Relationship Id="rId4" Type="http://schemas.openxmlformats.org/officeDocument/2006/relationships/notesSlide" Target="../notesSlides/notesSlide1.xml"/><Relationship Id="rId9" Type="http://schemas.openxmlformats.org/officeDocument/2006/relationships/image" Target="../media/image5.sv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svg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12.png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image" Target="../media/image11.jpeg"/><Relationship Id="rId5" Type="http://schemas.openxmlformats.org/officeDocument/2006/relationships/image" Target="../media/image10.svg"/><Relationship Id="rId4" Type="http://schemas.openxmlformats.org/officeDocument/2006/relationships/image" Target="../media/image9.png"/><Relationship Id="rId9" Type="http://schemas.openxmlformats.org/officeDocument/2006/relationships/image" Target="../media/image8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14.jpeg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4" Type="http://schemas.openxmlformats.org/officeDocument/2006/relationships/notesSlide" Target="../notesSlides/notesSlid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5" Type="http://schemas.openxmlformats.org/officeDocument/2006/relationships/image" Target="../media/image8.png"/><Relationship Id="rId4" Type="http://schemas.openxmlformats.org/officeDocument/2006/relationships/image" Target="../media/image15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svg"/><Relationship Id="rId13" Type="http://schemas.openxmlformats.org/officeDocument/2006/relationships/image" Target="../media/image8.png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16.png"/><Relationship Id="rId12" Type="http://schemas.openxmlformats.org/officeDocument/2006/relationships/image" Target="../media/image21.png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image" Target="../media/image10.svg"/><Relationship Id="rId11" Type="http://schemas.openxmlformats.org/officeDocument/2006/relationships/image" Target="../media/image20.png"/><Relationship Id="rId5" Type="http://schemas.openxmlformats.org/officeDocument/2006/relationships/image" Target="../media/image9.png"/><Relationship Id="rId10" Type="http://schemas.openxmlformats.org/officeDocument/2006/relationships/image" Target="../media/image19.svg"/><Relationship Id="rId4" Type="http://schemas.openxmlformats.org/officeDocument/2006/relationships/notesSlide" Target="../notesSlides/notesSlide3.xml"/><Relationship Id="rId9" Type="http://schemas.openxmlformats.org/officeDocument/2006/relationships/image" Target="../media/image18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svg"/><Relationship Id="rId13" Type="http://schemas.openxmlformats.org/officeDocument/2006/relationships/image" Target="../media/image24.jpeg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4.png"/><Relationship Id="rId12" Type="http://schemas.openxmlformats.org/officeDocument/2006/relationships/image" Target="../media/image23.jpeg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openxmlformats.org/officeDocument/2006/relationships/image" Target="../media/image2.svg"/><Relationship Id="rId11" Type="http://schemas.openxmlformats.org/officeDocument/2006/relationships/image" Target="../media/image22.jpeg"/><Relationship Id="rId5" Type="http://schemas.openxmlformats.org/officeDocument/2006/relationships/image" Target="../media/image1.png"/><Relationship Id="rId15" Type="http://schemas.openxmlformats.org/officeDocument/2006/relationships/image" Target="../media/image8.png"/><Relationship Id="rId10" Type="http://schemas.openxmlformats.org/officeDocument/2006/relationships/image" Target="../media/image7.svg"/><Relationship Id="rId4" Type="http://schemas.openxmlformats.org/officeDocument/2006/relationships/notesSlide" Target="../notesSlides/notesSlide4.xml"/><Relationship Id="rId9" Type="http://schemas.openxmlformats.org/officeDocument/2006/relationships/image" Target="../media/image6.png"/><Relationship Id="rId14" Type="http://schemas.openxmlformats.org/officeDocument/2006/relationships/image" Target="../media/image25.jpe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svg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4.png"/><Relationship Id="rId12" Type="http://schemas.openxmlformats.org/officeDocument/2006/relationships/image" Target="../media/image8.png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6" Type="http://schemas.openxmlformats.org/officeDocument/2006/relationships/image" Target="../media/image2.svg"/><Relationship Id="rId11" Type="http://schemas.openxmlformats.org/officeDocument/2006/relationships/image" Target="../media/image26.png"/><Relationship Id="rId5" Type="http://schemas.openxmlformats.org/officeDocument/2006/relationships/image" Target="../media/image1.png"/><Relationship Id="rId10" Type="http://schemas.openxmlformats.org/officeDocument/2006/relationships/image" Target="../media/image7.svg"/><Relationship Id="rId4" Type="http://schemas.openxmlformats.org/officeDocument/2006/relationships/notesSlide" Target="../notesSlides/notesSlide5.xml"/><Relationship Id="rId9" Type="http://schemas.openxmlformats.org/officeDocument/2006/relationships/image" Target="../media/image6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6" Type="http://schemas.openxmlformats.org/officeDocument/2006/relationships/image" Target="../media/image8.png"/><Relationship Id="rId5" Type="http://schemas.openxmlformats.org/officeDocument/2006/relationships/image" Target="../media/image27.png"/><Relationship Id="rId4" Type="http://schemas.openxmlformats.org/officeDocument/2006/relationships/notesSlide" Target="../notesSlides/notesSlide6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png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28.jpeg"/><Relationship Id="rId12" Type="http://schemas.openxmlformats.org/officeDocument/2006/relationships/image" Target="../media/image8.png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6" Type="http://schemas.openxmlformats.org/officeDocument/2006/relationships/image" Target="../media/image10.svg"/><Relationship Id="rId11" Type="http://schemas.openxmlformats.org/officeDocument/2006/relationships/image" Target="../media/image19.svg"/><Relationship Id="rId5" Type="http://schemas.openxmlformats.org/officeDocument/2006/relationships/image" Target="../media/image9.png"/><Relationship Id="rId10" Type="http://schemas.openxmlformats.org/officeDocument/2006/relationships/image" Target="../media/image18.png"/><Relationship Id="rId4" Type="http://schemas.openxmlformats.org/officeDocument/2006/relationships/notesSlide" Target="../notesSlides/notesSlide7.xml"/><Relationship Id="rId9" Type="http://schemas.openxmlformats.org/officeDocument/2006/relationships/image" Target="../media/image17.sv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29.png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4" Type="http://schemas.openxmlformats.org/officeDocument/2006/relationships/notesSlide" Target="../notesSlides/notesSlide8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svg"/><Relationship Id="rId13" Type="http://schemas.openxmlformats.org/officeDocument/2006/relationships/image" Target="../media/image32.png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4.png"/><Relationship Id="rId12" Type="http://schemas.openxmlformats.org/officeDocument/2006/relationships/image" Target="../media/image31.jpeg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6" Type="http://schemas.openxmlformats.org/officeDocument/2006/relationships/image" Target="../media/image2.svg"/><Relationship Id="rId11" Type="http://schemas.openxmlformats.org/officeDocument/2006/relationships/image" Target="../media/image30.jpeg"/><Relationship Id="rId5" Type="http://schemas.openxmlformats.org/officeDocument/2006/relationships/image" Target="../media/image1.png"/><Relationship Id="rId10" Type="http://schemas.openxmlformats.org/officeDocument/2006/relationships/image" Target="../media/image7.svg"/><Relationship Id="rId4" Type="http://schemas.openxmlformats.org/officeDocument/2006/relationships/notesSlide" Target="../notesSlides/notesSlide9.xml"/><Relationship Id="rId9" Type="http://schemas.openxmlformats.org/officeDocument/2006/relationships/image" Target="../media/image6.png"/><Relationship Id="rId14" Type="http://schemas.openxmlformats.org/officeDocument/2006/relationships/image" Target="../media/image8.pn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33.png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4" Type="http://schemas.openxmlformats.org/officeDocument/2006/relationships/notesSlide" Target="../notesSlides/notesSlide10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13" Type="http://schemas.openxmlformats.org/officeDocument/2006/relationships/image" Target="../media/image8.png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9.png"/><Relationship Id="rId12" Type="http://schemas.openxmlformats.org/officeDocument/2006/relationships/image" Target="../media/image35.png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6" Type="http://schemas.openxmlformats.org/officeDocument/2006/relationships/image" Target="../media/image17.svg"/><Relationship Id="rId11" Type="http://schemas.openxmlformats.org/officeDocument/2006/relationships/image" Target="../media/image34.png"/><Relationship Id="rId5" Type="http://schemas.openxmlformats.org/officeDocument/2006/relationships/image" Target="../media/image16.png"/><Relationship Id="rId10" Type="http://schemas.openxmlformats.org/officeDocument/2006/relationships/image" Target="../media/image19.svg"/><Relationship Id="rId4" Type="http://schemas.openxmlformats.org/officeDocument/2006/relationships/notesSlide" Target="../notesSlides/notesSlide11.xml"/><Relationship Id="rId9" Type="http://schemas.openxmlformats.org/officeDocument/2006/relationships/image" Target="../media/image18.pn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7.png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36.jpeg"/><Relationship Id="rId2" Type="http://schemas.openxmlformats.org/officeDocument/2006/relationships/audio" Target="../media/media14.m4a"/><Relationship Id="rId1" Type="http://schemas.microsoft.com/office/2007/relationships/media" Target="../media/media14.m4a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10" Type="http://schemas.openxmlformats.org/officeDocument/2006/relationships/image" Target="../media/image8.png"/><Relationship Id="rId4" Type="http://schemas.openxmlformats.org/officeDocument/2006/relationships/notesSlide" Target="../notesSlides/notesSlide12.xml"/><Relationship Id="rId9" Type="http://schemas.openxmlformats.org/officeDocument/2006/relationships/image" Target="../media/image38.svg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svg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4.png"/><Relationship Id="rId2" Type="http://schemas.openxmlformats.org/officeDocument/2006/relationships/audio" Target="../media/media15.m4a"/><Relationship Id="rId1" Type="http://schemas.microsoft.com/office/2007/relationships/media" Target="../media/media15.m4a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10" Type="http://schemas.openxmlformats.org/officeDocument/2006/relationships/image" Target="../media/image8.png"/><Relationship Id="rId4" Type="http://schemas.openxmlformats.org/officeDocument/2006/relationships/notesSlide" Target="../notesSlides/notesSlide13.xml"/><Relationship Id="rId9" Type="http://schemas.openxmlformats.org/officeDocument/2006/relationships/image" Target="../media/image39.png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png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40.jpeg"/><Relationship Id="rId12" Type="http://schemas.openxmlformats.org/officeDocument/2006/relationships/image" Target="../media/image8.png"/><Relationship Id="rId2" Type="http://schemas.openxmlformats.org/officeDocument/2006/relationships/audio" Target="../media/media16.m4a"/><Relationship Id="rId1" Type="http://schemas.microsoft.com/office/2007/relationships/media" Target="../media/media16.m4a"/><Relationship Id="rId6" Type="http://schemas.openxmlformats.org/officeDocument/2006/relationships/image" Target="../media/image10.svg"/><Relationship Id="rId11" Type="http://schemas.openxmlformats.org/officeDocument/2006/relationships/image" Target="../media/image19.svg"/><Relationship Id="rId5" Type="http://schemas.openxmlformats.org/officeDocument/2006/relationships/image" Target="../media/image9.png"/><Relationship Id="rId10" Type="http://schemas.openxmlformats.org/officeDocument/2006/relationships/image" Target="../media/image18.png"/><Relationship Id="rId4" Type="http://schemas.openxmlformats.org/officeDocument/2006/relationships/notesSlide" Target="../notesSlides/notesSlide14.xml"/><Relationship Id="rId9" Type="http://schemas.openxmlformats.org/officeDocument/2006/relationships/image" Target="../media/image17.svg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legislation.gov.uk/ukpga/2014/23/" TargetMode="External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41.jpeg"/><Relationship Id="rId2" Type="http://schemas.openxmlformats.org/officeDocument/2006/relationships/audio" Target="../media/media17.m4a"/><Relationship Id="rId1" Type="http://schemas.microsoft.com/office/2007/relationships/media" Target="../media/media17.m4a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10" Type="http://schemas.openxmlformats.org/officeDocument/2006/relationships/image" Target="../media/image8.png"/><Relationship Id="rId4" Type="http://schemas.openxmlformats.org/officeDocument/2006/relationships/notesSlide" Target="../notesSlides/notesSlide15.xml"/><Relationship Id="rId9" Type="http://schemas.openxmlformats.org/officeDocument/2006/relationships/hyperlink" Target="https://www.longtermplan.nhs.uk/" TargetMode="Externa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svg"/><Relationship Id="rId3" Type="http://schemas.openxmlformats.org/officeDocument/2006/relationships/image" Target="../media/image2.svg"/><Relationship Id="rId7" Type="http://schemas.openxmlformats.org/officeDocument/2006/relationships/image" Target="../media/image6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svg"/><Relationship Id="rId5" Type="http://schemas.openxmlformats.org/officeDocument/2006/relationships/image" Target="../media/image4.png"/><Relationship Id="rId4" Type="http://schemas.openxmlformats.org/officeDocument/2006/relationships/image" Target="../media/image3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F8F5FF">
                <a:alpha val="100000"/>
              </a:srgbClr>
            </a:gs>
            <a:gs pos="100000">
              <a:srgbClr val="CEC1E6">
                <a:alpha val="100000"/>
              </a:srgbClr>
            </a:gs>
          </a:gsLst>
          <a:lin ang="54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-271678" y="7119019"/>
            <a:ext cx="18817070" cy="3376610"/>
          </a:xfrm>
          <a:custGeom>
            <a:avLst/>
            <a:gdLst/>
            <a:ahLst/>
            <a:cxnLst/>
            <a:rect l="l" t="t" r="r" b="b"/>
            <a:pathLst>
              <a:path w="18817070" h="3376610">
                <a:moveTo>
                  <a:pt x="0" y="0"/>
                </a:moveTo>
                <a:lnTo>
                  <a:pt x="18817070" y="0"/>
                </a:lnTo>
                <a:lnTo>
                  <a:pt x="18817070" y="3376610"/>
                </a:lnTo>
                <a:lnTo>
                  <a:pt x="0" y="3376610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alphaModFix amt="15000"/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 l="-14951" r="-15027" b="-360943"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3" name="Group 3"/>
          <p:cNvGrpSpPr/>
          <p:nvPr/>
        </p:nvGrpSpPr>
        <p:grpSpPr>
          <a:xfrm rot="2700000">
            <a:off x="1879249" y="-3526088"/>
            <a:ext cx="3844627" cy="14590542"/>
            <a:chOff x="0" y="0"/>
            <a:chExt cx="595633" cy="2260457"/>
          </a:xfrm>
        </p:grpSpPr>
        <p:sp>
          <p:nvSpPr>
            <p:cNvPr id="4" name="Freeform 4"/>
            <p:cNvSpPr/>
            <p:nvPr/>
          </p:nvSpPr>
          <p:spPr>
            <a:xfrm rot="-2700000">
              <a:off x="-711964" y="120448"/>
              <a:ext cx="2019561" cy="2019561"/>
            </a:xfrm>
            <a:custGeom>
              <a:avLst/>
              <a:gdLst/>
              <a:ahLst/>
              <a:cxnLst/>
              <a:rect l="l" t="t" r="r" b="b"/>
              <a:pathLst>
                <a:path w="2019561" h="2019561">
                  <a:moveTo>
                    <a:pt x="1598385" y="0"/>
                  </a:moveTo>
                  <a:lnTo>
                    <a:pt x="2019561" y="421176"/>
                  </a:lnTo>
                  <a:lnTo>
                    <a:pt x="421177" y="2019561"/>
                  </a:lnTo>
                  <a:lnTo>
                    <a:pt x="0" y="1598384"/>
                  </a:lnTo>
                  <a:close/>
                </a:path>
              </a:pathLst>
            </a:custGeom>
            <a:blipFill>
              <a:blip r:embed="rId7"/>
              <a:stretch>
                <a:fillRect t="-49812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5" name="Freeform 5"/>
          <p:cNvSpPr/>
          <p:nvPr/>
        </p:nvSpPr>
        <p:spPr>
          <a:xfrm rot="5400000">
            <a:off x="0" y="0"/>
            <a:ext cx="3943087" cy="3943087"/>
          </a:xfrm>
          <a:custGeom>
            <a:avLst/>
            <a:gdLst/>
            <a:ahLst/>
            <a:cxnLst/>
            <a:rect l="l" t="t" r="r" b="b"/>
            <a:pathLst>
              <a:path w="3943087" h="3943087">
                <a:moveTo>
                  <a:pt x="0" y="0"/>
                </a:moveTo>
                <a:lnTo>
                  <a:pt x="3943087" y="0"/>
                </a:lnTo>
                <a:lnTo>
                  <a:pt x="3943087" y="3943087"/>
                </a:lnTo>
                <a:lnTo>
                  <a:pt x="0" y="3943087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Freeform 6"/>
          <p:cNvSpPr/>
          <p:nvPr/>
        </p:nvSpPr>
        <p:spPr>
          <a:xfrm>
            <a:off x="0" y="6343913"/>
            <a:ext cx="3943087" cy="3943087"/>
          </a:xfrm>
          <a:custGeom>
            <a:avLst/>
            <a:gdLst/>
            <a:ahLst/>
            <a:cxnLst/>
            <a:rect l="l" t="t" r="r" b="b"/>
            <a:pathLst>
              <a:path w="3943087" h="3943087">
                <a:moveTo>
                  <a:pt x="0" y="0"/>
                </a:moveTo>
                <a:lnTo>
                  <a:pt x="3943087" y="0"/>
                </a:lnTo>
                <a:lnTo>
                  <a:pt x="3943087" y="3943087"/>
                </a:lnTo>
                <a:lnTo>
                  <a:pt x="0" y="3943087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7" name="Group 7"/>
          <p:cNvGrpSpPr/>
          <p:nvPr/>
        </p:nvGrpSpPr>
        <p:grpSpPr>
          <a:xfrm rot="-5400000">
            <a:off x="647869" y="8269814"/>
            <a:ext cx="53728" cy="53728"/>
            <a:chOff x="0" y="0"/>
            <a:chExt cx="812800" cy="812800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615585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74078" tIns="74078" rIns="74078" bIns="74078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10" name="TextBox 10"/>
          <p:cNvSpPr txBox="1"/>
          <p:nvPr/>
        </p:nvSpPr>
        <p:spPr>
          <a:xfrm>
            <a:off x="7805223" y="2710530"/>
            <a:ext cx="9293182" cy="295465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US" sz="4800" b="1" spc="-230" dirty="0">
                <a:solidFill>
                  <a:srgbClr val="615585"/>
                </a:solidFill>
                <a:latin typeface="Poppins Bold"/>
                <a:ea typeface="Poppins Bold"/>
                <a:cs typeface="Poppins Bold"/>
                <a:sym typeface="Poppins Bold"/>
              </a:rPr>
              <a:t>Healthy Ageing and Personalised Care: Assessing UK Approaches to Supporting Older People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805223" y="6308089"/>
            <a:ext cx="9293182" cy="258532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/>
            <a:r>
              <a:rPr lang="en-US" sz="2400" b="1" dirty="0">
                <a:solidFill>
                  <a:srgbClr val="171C20"/>
                </a:solidFill>
                <a:latin typeface="Poppins" panose="020B0604020202020204" charset="0"/>
                <a:ea typeface="Poppins Medium"/>
                <a:cs typeface="Poppins" panose="020B0604020202020204" charset="0"/>
                <a:sym typeface="Poppins Medium"/>
              </a:rPr>
              <a:t>Individual Presentation – Empowering the Older Person</a:t>
            </a:r>
          </a:p>
          <a:p>
            <a:pPr algn="l"/>
            <a:r>
              <a:rPr lang="en-US" sz="2400" b="1" dirty="0">
                <a:solidFill>
                  <a:srgbClr val="171C20"/>
                </a:solidFill>
                <a:latin typeface="Poppins" panose="020B0604020202020204" charset="0"/>
                <a:ea typeface="Poppins Medium"/>
                <a:cs typeface="Poppins" panose="020B0604020202020204" charset="0"/>
                <a:sym typeface="Poppins Medium"/>
              </a:rPr>
              <a:t>Module Code: BMHP6027</a:t>
            </a:r>
          </a:p>
          <a:p>
            <a:pPr algn="l"/>
            <a:r>
              <a:rPr lang="en-US" sz="2400" b="1" dirty="0">
                <a:solidFill>
                  <a:srgbClr val="171C20"/>
                </a:solidFill>
                <a:latin typeface="Poppins" panose="020B0604020202020204" charset="0"/>
                <a:ea typeface="Poppins Medium"/>
                <a:cs typeface="Poppins" panose="020B0604020202020204" charset="0"/>
                <a:sym typeface="Poppins Medium"/>
              </a:rPr>
              <a:t>Student Name: Naznin Mahmood</a:t>
            </a:r>
          </a:p>
          <a:p>
            <a:pPr algn="l"/>
            <a:r>
              <a:rPr lang="en-US" sz="2400" b="1" dirty="0">
                <a:solidFill>
                  <a:srgbClr val="171C20"/>
                </a:solidFill>
                <a:latin typeface="Poppins" panose="020B0604020202020204" charset="0"/>
                <a:ea typeface="Poppins Medium"/>
                <a:cs typeface="Poppins" panose="020B0604020202020204" charset="0"/>
                <a:sym typeface="Poppins Medium"/>
              </a:rPr>
              <a:t>Student Number: 2215438</a:t>
            </a:r>
          </a:p>
          <a:p>
            <a:pPr algn="l"/>
            <a:r>
              <a:rPr lang="en-US" sz="2400" b="1" dirty="0">
                <a:solidFill>
                  <a:srgbClr val="171C20"/>
                </a:solidFill>
                <a:latin typeface="Poppins Medium" panose="020B0604020202020204" charset="0"/>
                <a:ea typeface="Poppins Medium"/>
                <a:cs typeface="Poppins Medium" panose="020B0604020202020204" charset="0"/>
                <a:sym typeface="Poppins Medium"/>
              </a:rPr>
              <a:t>Lecturers</a:t>
            </a:r>
            <a:r>
              <a:rPr lang="en-US" sz="2400" b="1" dirty="0">
                <a:solidFill>
                  <a:srgbClr val="171C20"/>
                </a:solidFill>
                <a:latin typeface="Poppins" panose="020B0604020202020204" charset="0"/>
                <a:ea typeface="Poppins Medium"/>
                <a:cs typeface="Poppins" panose="020B0604020202020204" charset="0"/>
                <a:sym typeface="Poppins Medium"/>
              </a:rPr>
              <a:t> Name: Tomy </a:t>
            </a:r>
            <a:r>
              <a:rPr lang="en-US" sz="2400" b="1" dirty="0" err="1">
                <a:solidFill>
                  <a:srgbClr val="171C20"/>
                </a:solidFill>
                <a:latin typeface="Poppins" panose="020B0604020202020204" charset="0"/>
                <a:ea typeface="Poppins Medium"/>
                <a:cs typeface="Poppins" panose="020B0604020202020204" charset="0"/>
                <a:sym typeface="Poppins Medium"/>
              </a:rPr>
              <a:t>Adattu</a:t>
            </a:r>
            <a:endParaRPr lang="en-US" sz="2400" b="1" dirty="0">
              <a:solidFill>
                <a:srgbClr val="171C20"/>
              </a:solidFill>
              <a:latin typeface="Poppins" panose="020B0604020202020204" charset="0"/>
              <a:ea typeface="Poppins Medium"/>
              <a:cs typeface="Poppins" panose="020B0604020202020204" charset="0"/>
              <a:sym typeface="Poppins Medium"/>
            </a:endParaRPr>
          </a:p>
          <a:p>
            <a:pPr algn="l"/>
            <a:endParaRPr lang="en-US" sz="2400" dirty="0">
              <a:solidFill>
                <a:srgbClr val="171C20"/>
              </a:solidFill>
              <a:latin typeface="Poppins" panose="020B0604020202020204" charset="0"/>
              <a:ea typeface="Poppins Medium"/>
              <a:cs typeface="Poppins" panose="020B0604020202020204" charset="0"/>
              <a:sym typeface="Poppins Medium"/>
            </a:endParaRPr>
          </a:p>
          <a:p>
            <a:pPr algn="l"/>
            <a:endParaRPr lang="en-US" sz="2400" dirty="0">
              <a:solidFill>
                <a:srgbClr val="171C20"/>
              </a:solidFill>
              <a:latin typeface="Poppins" panose="020B0604020202020204" charset="0"/>
              <a:ea typeface="Poppins Medium"/>
              <a:cs typeface="Poppins" panose="020B0604020202020204" charset="0"/>
              <a:sym typeface="Poppins Medium"/>
            </a:endParaRPr>
          </a:p>
        </p:txBody>
      </p:sp>
      <p:pic>
        <p:nvPicPr>
          <p:cNvPr id="29" name="Audio 28">
            <a:hlinkClick r:id="" action="ppaction://media"/>
            <a:extLst>
              <a:ext uri="{FF2B5EF4-FFF2-40B4-BE49-F238E27FC236}">
                <a16:creationId xmlns:a16="http://schemas.microsoft.com/office/drawing/2014/main" id="{60A74A14-A52D-EB11-D00C-FCDBE8E6688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2"/>
          <a:srcRect l="-329688" t="-329688" r="-329688" b="-329688"/>
          <a:stretch>
            <a:fillRect/>
          </a:stretch>
        </p:blipFill>
        <p:spPr>
          <a:xfrm>
            <a:off x="15078456" y="7077456"/>
            <a:ext cx="3086100" cy="308610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7320"/>
    </mc:Choice>
    <mc:Fallback>
      <p:transition spd="slow" advTm="1732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9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AA95D0">
                <a:alpha val="100000"/>
              </a:srgbClr>
            </a:gs>
            <a:gs pos="100000">
              <a:srgbClr val="615585">
                <a:alpha val="100000"/>
              </a:srgbClr>
            </a:gs>
          </a:gsLst>
          <a:lin ang="54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-271678" y="7119019"/>
            <a:ext cx="18817070" cy="3376610"/>
          </a:xfrm>
          <a:custGeom>
            <a:avLst/>
            <a:gdLst/>
            <a:ahLst/>
            <a:cxnLst/>
            <a:rect l="l" t="t" r="r" b="b"/>
            <a:pathLst>
              <a:path w="18817070" h="3376610">
                <a:moveTo>
                  <a:pt x="0" y="0"/>
                </a:moveTo>
                <a:lnTo>
                  <a:pt x="18817070" y="0"/>
                </a:lnTo>
                <a:lnTo>
                  <a:pt x="18817070" y="3376610"/>
                </a:lnTo>
                <a:lnTo>
                  <a:pt x="0" y="3376610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alphaModFix amt="15000"/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-14951" r="-15027" b="-360943"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3" name="Group 3"/>
          <p:cNvGrpSpPr/>
          <p:nvPr/>
        </p:nvGrpSpPr>
        <p:grpSpPr>
          <a:xfrm>
            <a:off x="0" y="114300"/>
            <a:ext cx="9144000" cy="10287000"/>
            <a:chOff x="0" y="0"/>
            <a:chExt cx="1416645" cy="1593725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1416645" cy="1593725"/>
            </a:xfrm>
            <a:custGeom>
              <a:avLst/>
              <a:gdLst/>
              <a:ahLst/>
              <a:cxnLst/>
              <a:rect l="l" t="t" r="r" b="b"/>
              <a:pathLst>
                <a:path w="1416645" h="1593725">
                  <a:moveTo>
                    <a:pt x="0" y="0"/>
                  </a:moveTo>
                  <a:lnTo>
                    <a:pt x="1416645" y="0"/>
                  </a:lnTo>
                  <a:lnTo>
                    <a:pt x="1416645" y="1593725"/>
                  </a:lnTo>
                  <a:lnTo>
                    <a:pt x="0" y="1593725"/>
                  </a:lnTo>
                  <a:close/>
                </a:path>
              </a:pathLst>
            </a:custGeom>
            <a:blipFill>
              <a:blip r:embed="rId6"/>
              <a:stretch>
                <a:fillRect l="-34427" r="-34427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9144000" y="9173902"/>
            <a:ext cx="9144000" cy="1113098"/>
            <a:chOff x="0" y="0"/>
            <a:chExt cx="2408296" cy="293162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2408296" cy="293162"/>
            </a:xfrm>
            <a:custGeom>
              <a:avLst/>
              <a:gdLst/>
              <a:ahLst/>
              <a:cxnLst/>
              <a:rect l="l" t="t" r="r" b="b"/>
              <a:pathLst>
                <a:path w="2408296" h="293162">
                  <a:moveTo>
                    <a:pt x="0" y="0"/>
                  </a:moveTo>
                  <a:lnTo>
                    <a:pt x="2408296" y="0"/>
                  </a:lnTo>
                  <a:lnTo>
                    <a:pt x="2408296" y="293162"/>
                  </a:lnTo>
                  <a:lnTo>
                    <a:pt x="0" y="293162"/>
                  </a:lnTo>
                  <a:close/>
                </a:path>
              </a:pathLst>
            </a:custGeom>
            <a:gradFill rotWithShape="1">
              <a:gsLst>
                <a:gs pos="0">
                  <a:srgbClr val="F8F5FF">
                    <a:alpha val="100000"/>
                  </a:srgbClr>
                </a:gs>
                <a:gs pos="100000">
                  <a:srgbClr val="CEC1E6">
                    <a:alpha val="100000"/>
                  </a:srgbClr>
                </a:gs>
              </a:gsLst>
              <a:lin ang="5400000"/>
            </a:gradFill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38100"/>
              <a:ext cx="2408296" cy="331262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940"/>
                </a:lnSpc>
              </a:pPr>
              <a:endParaRPr/>
            </a:p>
          </p:txBody>
        </p:sp>
      </p:grpSp>
      <p:sp>
        <p:nvSpPr>
          <p:cNvPr id="8" name="Freeform 8"/>
          <p:cNvSpPr/>
          <p:nvPr/>
        </p:nvSpPr>
        <p:spPr>
          <a:xfrm rot="-5400000">
            <a:off x="357107" y="9487278"/>
            <a:ext cx="483951" cy="318135"/>
          </a:xfrm>
          <a:custGeom>
            <a:avLst/>
            <a:gdLst/>
            <a:ahLst/>
            <a:cxnLst/>
            <a:rect l="l" t="t" r="r" b="b"/>
            <a:pathLst>
              <a:path w="483951" h="318135">
                <a:moveTo>
                  <a:pt x="0" y="0"/>
                </a:moveTo>
                <a:lnTo>
                  <a:pt x="483950" y="0"/>
                </a:lnTo>
                <a:lnTo>
                  <a:pt x="483950" y="318135"/>
                </a:lnTo>
                <a:lnTo>
                  <a:pt x="0" y="318135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9" name="TextBox 9"/>
          <p:cNvSpPr txBox="1"/>
          <p:nvPr/>
        </p:nvSpPr>
        <p:spPr>
          <a:xfrm rot="-5400000">
            <a:off x="-124385" y="8412125"/>
            <a:ext cx="1408835" cy="35623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940"/>
              </a:lnSpc>
              <a:spcBef>
                <a:spcPct val="0"/>
              </a:spcBef>
            </a:pPr>
            <a:r>
              <a:rPr lang="en-US" sz="2100" b="1" spc="-84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Fauget</a:t>
            </a:r>
          </a:p>
        </p:txBody>
      </p:sp>
      <p:grpSp>
        <p:nvGrpSpPr>
          <p:cNvPr id="10" name="Group 10"/>
          <p:cNvGrpSpPr/>
          <p:nvPr/>
        </p:nvGrpSpPr>
        <p:grpSpPr>
          <a:xfrm rot="-5400000">
            <a:off x="647869" y="8269814"/>
            <a:ext cx="53728" cy="53728"/>
            <a:chOff x="0" y="0"/>
            <a:chExt cx="812800" cy="812800"/>
          </a:xfrm>
        </p:grpSpPr>
        <p:sp>
          <p:nvSpPr>
            <p:cNvPr id="11" name="Freeform 11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7DD1C1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TextBox 12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74078" tIns="74078" rIns="74078" bIns="74078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13" name="AutoShape 13"/>
          <p:cNvSpPr/>
          <p:nvPr/>
        </p:nvSpPr>
        <p:spPr>
          <a:xfrm flipV="1">
            <a:off x="9601200" y="2215794"/>
            <a:ext cx="8421090" cy="8815"/>
          </a:xfrm>
          <a:prstGeom prst="line">
            <a:avLst/>
          </a:prstGeom>
          <a:ln w="28575" cap="flat">
            <a:solidFill>
              <a:srgbClr val="7DD1C1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14" name="AutoShape 14"/>
          <p:cNvSpPr/>
          <p:nvPr/>
        </p:nvSpPr>
        <p:spPr>
          <a:xfrm>
            <a:off x="9588500" y="2933700"/>
            <a:ext cx="8434071" cy="5606"/>
          </a:xfrm>
          <a:prstGeom prst="line">
            <a:avLst/>
          </a:prstGeom>
          <a:ln w="28575" cap="flat">
            <a:solidFill>
              <a:srgbClr val="7DD1C1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15" name="AutoShape 15"/>
          <p:cNvSpPr/>
          <p:nvPr/>
        </p:nvSpPr>
        <p:spPr>
          <a:xfrm>
            <a:off x="9601200" y="3693995"/>
            <a:ext cx="8421371" cy="1705"/>
          </a:xfrm>
          <a:prstGeom prst="line">
            <a:avLst/>
          </a:prstGeom>
          <a:ln w="28575" cap="flat">
            <a:solidFill>
              <a:srgbClr val="7DD1C1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16" name="AutoShape 16"/>
          <p:cNvSpPr/>
          <p:nvPr/>
        </p:nvSpPr>
        <p:spPr>
          <a:xfrm>
            <a:off x="9600919" y="4305300"/>
            <a:ext cx="8421371" cy="51421"/>
          </a:xfrm>
          <a:prstGeom prst="line">
            <a:avLst/>
          </a:prstGeom>
          <a:ln w="28575" cap="flat">
            <a:solidFill>
              <a:srgbClr val="7DD1C1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17" name="AutoShape 17"/>
          <p:cNvSpPr/>
          <p:nvPr/>
        </p:nvSpPr>
        <p:spPr>
          <a:xfrm>
            <a:off x="9588500" y="4991100"/>
            <a:ext cx="8434071" cy="58194"/>
          </a:xfrm>
          <a:prstGeom prst="line">
            <a:avLst/>
          </a:prstGeom>
          <a:ln w="28575" cap="flat">
            <a:solidFill>
              <a:srgbClr val="7DD1C1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18" name="AutoShape 18"/>
          <p:cNvSpPr/>
          <p:nvPr/>
        </p:nvSpPr>
        <p:spPr>
          <a:xfrm>
            <a:off x="9588500" y="5628439"/>
            <a:ext cx="8434071" cy="48461"/>
          </a:xfrm>
          <a:prstGeom prst="line">
            <a:avLst/>
          </a:prstGeom>
          <a:ln w="28575" cap="flat">
            <a:solidFill>
              <a:srgbClr val="7DD1C1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19" name="AutoShape 19"/>
          <p:cNvSpPr/>
          <p:nvPr/>
        </p:nvSpPr>
        <p:spPr>
          <a:xfrm>
            <a:off x="9588500" y="6232152"/>
            <a:ext cx="8434071" cy="54348"/>
          </a:xfrm>
          <a:prstGeom prst="line">
            <a:avLst/>
          </a:prstGeom>
          <a:ln w="28575" cap="flat">
            <a:solidFill>
              <a:srgbClr val="7DD1C1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20" name="TextBox 20"/>
          <p:cNvSpPr txBox="1"/>
          <p:nvPr/>
        </p:nvSpPr>
        <p:spPr>
          <a:xfrm>
            <a:off x="9601200" y="1692410"/>
            <a:ext cx="5771983" cy="37520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944"/>
              </a:lnSpc>
              <a:spcBef>
                <a:spcPct val="0"/>
              </a:spcBef>
            </a:pPr>
            <a:r>
              <a:rPr lang="en-US" sz="2103" spc="-29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Introduction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7354664" y="1733544"/>
            <a:ext cx="667906" cy="37520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>
              <a:lnSpc>
                <a:spcPts val="2944"/>
              </a:lnSpc>
              <a:spcBef>
                <a:spcPct val="0"/>
              </a:spcBef>
            </a:pPr>
            <a:r>
              <a:rPr lang="en-US" sz="2103" dirty="0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9600919" y="2426844"/>
            <a:ext cx="7487145" cy="35445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2944"/>
              </a:lnSpc>
            </a:pPr>
            <a:r>
              <a:rPr lang="en-US" sz="2103" spc="-29" dirty="0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Theoretical Frameworks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7354383" y="2426844"/>
            <a:ext cx="667906" cy="3544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>
              <a:lnSpc>
                <a:spcPts val="2944"/>
              </a:lnSpc>
              <a:spcBef>
                <a:spcPct val="0"/>
              </a:spcBef>
            </a:pPr>
            <a:r>
              <a:rPr lang="en-US" sz="2103" dirty="0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04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9588500" y="3162300"/>
            <a:ext cx="7499564" cy="35445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2944"/>
              </a:lnSpc>
              <a:spcBef>
                <a:spcPct val="0"/>
              </a:spcBef>
            </a:pPr>
            <a:r>
              <a:rPr lang="en-US" sz="2103" spc="-29" dirty="0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Critical Evaluation: Care, Empowerment &amp; Support Needs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7354664" y="3162300"/>
            <a:ext cx="667906" cy="3544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>
              <a:lnSpc>
                <a:spcPts val="2944"/>
              </a:lnSpc>
              <a:spcBef>
                <a:spcPct val="0"/>
              </a:spcBef>
            </a:pPr>
            <a:r>
              <a:rPr lang="en-US" sz="2103" dirty="0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5-6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9600919" y="3848100"/>
            <a:ext cx="6300998" cy="35445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2944"/>
              </a:lnSpc>
            </a:pPr>
            <a:r>
              <a:rPr lang="en-US" sz="2103" spc="-29" dirty="0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Evaluation of Approaches &amp; Interventions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7354664" y="3924300"/>
            <a:ext cx="667906" cy="3544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>
              <a:lnSpc>
                <a:spcPts val="2944"/>
              </a:lnSpc>
              <a:spcBef>
                <a:spcPct val="0"/>
              </a:spcBef>
            </a:pPr>
            <a:r>
              <a:rPr lang="en-US" sz="2103" dirty="0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7-8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9596006" y="4471103"/>
            <a:ext cx="7015594" cy="35445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2944"/>
              </a:lnSpc>
              <a:spcBef>
                <a:spcPct val="0"/>
              </a:spcBef>
            </a:pPr>
            <a:r>
              <a:rPr lang="en-US" sz="2103" spc="-29" dirty="0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Challenges to Independence &amp; Functional Ability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17354383" y="4484244"/>
            <a:ext cx="667906" cy="3544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>
              <a:lnSpc>
                <a:spcPts val="2944"/>
              </a:lnSpc>
              <a:spcBef>
                <a:spcPct val="0"/>
              </a:spcBef>
            </a:pPr>
            <a:r>
              <a:rPr lang="en-US" sz="2103" dirty="0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9-10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9588500" y="5120728"/>
            <a:ext cx="6300998" cy="35278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2881"/>
              </a:lnSpc>
            </a:pPr>
            <a:r>
              <a:rPr lang="en-US" sz="2057" spc="-28" dirty="0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Case Studies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7354664" y="5143500"/>
            <a:ext cx="667906" cy="3544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>
              <a:lnSpc>
                <a:spcPts val="2944"/>
              </a:lnSpc>
              <a:spcBef>
                <a:spcPct val="0"/>
              </a:spcBef>
            </a:pPr>
            <a:r>
              <a:rPr lang="en-US" sz="2103" dirty="0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11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9588500" y="5733464"/>
            <a:ext cx="5771983" cy="3544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2944"/>
              </a:lnSpc>
              <a:spcBef>
                <a:spcPct val="0"/>
              </a:spcBef>
            </a:pPr>
            <a:r>
              <a:rPr lang="en-US" sz="2103" spc="-29" dirty="0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Recommendations for Improvement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17354383" y="5810910"/>
            <a:ext cx="667906" cy="3544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>
              <a:lnSpc>
                <a:spcPts val="2944"/>
              </a:lnSpc>
              <a:spcBef>
                <a:spcPct val="0"/>
              </a:spcBef>
            </a:pPr>
            <a:r>
              <a:rPr lang="en-US" sz="2103" dirty="0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12-13</a:t>
            </a:r>
          </a:p>
        </p:txBody>
      </p:sp>
      <p:sp>
        <p:nvSpPr>
          <p:cNvPr id="34" name="AutoShape 13">
            <a:extLst>
              <a:ext uri="{FF2B5EF4-FFF2-40B4-BE49-F238E27FC236}">
                <a16:creationId xmlns:a16="http://schemas.microsoft.com/office/drawing/2014/main" id="{2DD1A883-2AC1-4B50-B2DB-CE79D47DE8D1}"/>
              </a:ext>
            </a:extLst>
          </p:cNvPr>
          <p:cNvSpPr/>
          <p:nvPr/>
        </p:nvSpPr>
        <p:spPr>
          <a:xfrm flipV="1">
            <a:off x="9596006" y="6897103"/>
            <a:ext cx="8421090" cy="8815"/>
          </a:xfrm>
          <a:prstGeom prst="line">
            <a:avLst/>
          </a:prstGeom>
          <a:ln w="28575" cap="flat">
            <a:solidFill>
              <a:srgbClr val="7DD1C1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35" name="TextBox 20">
            <a:extLst>
              <a:ext uri="{FF2B5EF4-FFF2-40B4-BE49-F238E27FC236}">
                <a16:creationId xmlns:a16="http://schemas.microsoft.com/office/drawing/2014/main" id="{C57E08C3-61FD-463C-B24A-4597847FA750}"/>
              </a:ext>
            </a:extLst>
          </p:cNvPr>
          <p:cNvSpPr txBox="1"/>
          <p:nvPr/>
        </p:nvSpPr>
        <p:spPr>
          <a:xfrm>
            <a:off x="9596006" y="6373719"/>
            <a:ext cx="5771983" cy="3544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944"/>
              </a:lnSpc>
              <a:spcBef>
                <a:spcPct val="0"/>
              </a:spcBef>
            </a:pPr>
            <a:r>
              <a:rPr lang="en-US" sz="2103" spc="-29" dirty="0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Conclusion</a:t>
            </a:r>
          </a:p>
        </p:txBody>
      </p:sp>
      <p:sp>
        <p:nvSpPr>
          <p:cNvPr id="36" name="TextBox 21">
            <a:extLst>
              <a:ext uri="{FF2B5EF4-FFF2-40B4-BE49-F238E27FC236}">
                <a16:creationId xmlns:a16="http://schemas.microsoft.com/office/drawing/2014/main" id="{B2AA31A1-F517-4904-99A7-C69B27F761F8}"/>
              </a:ext>
            </a:extLst>
          </p:cNvPr>
          <p:cNvSpPr txBox="1"/>
          <p:nvPr/>
        </p:nvSpPr>
        <p:spPr>
          <a:xfrm>
            <a:off x="17349470" y="6414853"/>
            <a:ext cx="667906" cy="3544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>
              <a:lnSpc>
                <a:spcPts val="2944"/>
              </a:lnSpc>
              <a:spcBef>
                <a:spcPct val="0"/>
              </a:spcBef>
            </a:pPr>
            <a:r>
              <a:rPr lang="en-US" sz="2103" dirty="0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14</a:t>
            </a:r>
          </a:p>
        </p:txBody>
      </p:sp>
      <p:sp>
        <p:nvSpPr>
          <p:cNvPr id="37" name="AutoShape 13">
            <a:extLst>
              <a:ext uri="{FF2B5EF4-FFF2-40B4-BE49-F238E27FC236}">
                <a16:creationId xmlns:a16="http://schemas.microsoft.com/office/drawing/2014/main" id="{7F762453-2501-4F59-AD5C-963A9B6F5C57}"/>
              </a:ext>
            </a:extLst>
          </p:cNvPr>
          <p:cNvSpPr/>
          <p:nvPr/>
        </p:nvSpPr>
        <p:spPr>
          <a:xfrm flipV="1">
            <a:off x="9588500" y="7548840"/>
            <a:ext cx="8421090" cy="8815"/>
          </a:xfrm>
          <a:prstGeom prst="line">
            <a:avLst/>
          </a:prstGeom>
          <a:ln w="28575" cap="flat">
            <a:solidFill>
              <a:srgbClr val="7DD1C1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38" name="TextBox 20">
            <a:extLst>
              <a:ext uri="{FF2B5EF4-FFF2-40B4-BE49-F238E27FC236}">
                <a16:creationId xmlns:a16="http://schemas.microsoft.com/office/drawing/2014/main" id="{4E1A8F78-C65A-46A9-A0D9-47BA5471AA49}"/>
              </a:ext>
            </a:extLst>
          </p:cNvPr>
          <p:cNvSpPr txBox="1"/>
          <p:nvPr/>
        </p:nvSpPr>
        <p:spPr>
          <a:xfrm>
            <a:off x="9588500" y="7025456"/>
            <a:ext cx="5771983" cy="3544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944"/>
              </a:lnSpc>
              <a:spcBef>
                <a:spcPct val="0"/>
              </a:spcBef>
            </a:pPr>
            <a:r>
              <a:rPr lang="en-US" sz="2103" spc="-29" dirty="0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References</a:t>
            </a:r>
          </a:p>
        </p:txBody>
      </p:sp>
      <p:sp>
        <p:nvSpPr>
          <p:cNvPr id="39" name="TextBox 21">
            <a:extLst>
              <a:ext uri="{FF2B5EF4-FFF2-40B4-BE49-F238E27FC236}">
                <a16:creationId xmlns:a16="http://schemas.microsoft.com/office/drawing/2014/main" id="{57AC90FB-E62D-47D8-AD4E-A5D7DD1625CC}"/>
              </a:ext>
            </a:extLst>
          </p:cNvPr>
          <p:cNvSpPr txBox="1"/>
          <p:nvPr/>
        </p:nvSpPr>
        <p:spPr>
          <a:xfrm>
            <a:off x="17341964" y="7066590"/>
            <a:ext cx="667906" cy="3544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>
              <a:lnSpc>
                <a:spcPts val="2944"/>
              </a:lnSpc>
              <a:spcBef>
                <a:spcPct val="0"/>
              </a:spcBef>
            </a:pPr>
            <a:r>
              <a:rPr lang="en-US" sz="2103" dirty="0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15</a:t>
            </a:r>
          </a:p>
        </p:txBody>
      </p:sp>
      <p:pic>
        <p:nvPicPr>
          <p:cNvPr id="53" name="Audio 52">
            <a:hlinkClick r:id="" action="ppaction://media"/>
            <a:extLst>
              <a:ext uri="{FF2B5EF4-FFF2-40B4-BE49-F238E27FC236}">
                <a16:creationId xmlns:a16="http://schemas.microsoft.com/office/drawing/2014/main" id="{DBAE3046-CFE3-CF1D-E032-667FF0BFCE4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rcRect l="-329688" t="-329688" r="-329688" b="-329688"/>
          <a:stretch>
            <a:fillRect/>
          </a:stretch>
        </p:blipFill>
        <p:spPr>
          <a:xfrm>
            <a:off x="15078456" y="7077456"/>
            <a:ext cx="3086100" cy="308610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0462"/>
    </mc:Choice>
    <mc:Fallback>
      <p:transition spd="slow" advTm="3046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3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AA95D0">
                <a:alpha val="100000"/>
              </a:srgbClr>
            </a:gs>
            <a:gs pos="100000">
              <a:srgbClr val="615585">
                <a:alpha val="100000"/>
              </a:srgbClr>
            </a:gs>
          </a:gsLst>
          <a:lin ang="54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-271678" y="7119019"/>
            <a:ext cx="18817070" cy="3376610"/>
          </a:xfrm>
          <a:custGeom>
            <a:avLst/>
            <a:gdLst/>
            <a:ahLst/>
            <a:cxnLst/>
            <a:rect l="l" t="t" r="r" b="b"/>
            <a:pathLst>
              <a:path w="18817070" h="3376610">
                <a:moveTo>
                  <a:pt x="0" y="0"/>
                </a:moveTo>
                <a:lnTo>
                  <a:pt x="18817070" y="0"/>
                </a:lnTo>
                <a:lnTo>
                  <a:pt x="18817070" y="3376610"/>
                </a:lnTo>
                <a:lnTo>
                  <a:pt x="0" y="3376610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alphaModFix amt="15000"/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 l="-14951" r="-15027" b="-360943"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3" name="Group 3"/>
          <p:cNvGrpSpPr/>
          <p:nvPr/>
        </p:nvGrpSpPr>
        <p:grpSpPr>
          <a:xfrm rot="-2700000">
            <a:off x="12750199" y="-4243315"/>
            <a:ext cx="6536896" cy="12988365"/>
            <a:chOff x="0" y="0"/>
            <a:chExt cx="1012736" cy="2012238"/>
          </a:xfrm>
        </p:grpSpPr>
        <p:sp>
          <p:nvSpPr>
            <p:cNvPr id="4" name="Freeform 4"/>
            <p:cNvSpPr/>
            <p:nvPr/>
          </p:nvSpPr>
          <p:spPr>
            <a:xfrm rot="2700000">
              <a:off x="-563122" y="-63371"/>
              <a:ext cx="2138980" cy="2138980"/>
            </a:xfrm>
            <a:custGeom>
              <a:avLst/>
              <a:gdLst/>
              <a:ahLst/>
              <a:cxnLst/>
              <a:rect l="l" t="t" r="r" b="b"/>
              <a:pathLst>
                <a:path w="2138980" h="2138980">
                  <a:moveTo>
                    <a:pt x="0" y="716113"/>
                  </a:moveTo>
                  <a:lnTo>
                    <a:pt x="716113" y="0"/>
                  </a:lnTo>
                  <a:lnTo>
                    <a:pt x="2138980" y="1422867"/>
                  </a:lnTo>
                  <a:lnTo>
                    <a:pt x="1422867" y="2138980"/>
                  </a:lnTo>
                  <a:close/>
                </a:path>
              </a:pathLst>
            </a:custGeom>
            <a:blipFill>
              <a:blip r:embed="rId7"/>
              <a:stretch>
                <a:fillRect l="-25046" r="-25046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5" name="Group 5"/>
          <p:cNvGrpSpPr/>
          <p:nvPr/>
        </p:nvGrpSpPr>
        <p:grpSpPr>
          <a:xfrm rot="1821255">
            <a:off x="16545699" y="5370916"/>
            <a:ext cx="3086100" cy="6324506"/>
            <a:chOff x="0" y="0"/>
            <a:chExt cx="812800" cy="1665713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812800" cy="1665713"/>
            </a:xfrm>
            <a:custGeom>
              <a:avLst/>
              <a:gdLst/>
              <a:ahLst/>
              <a:cxnLst/>
              <a:rect l="l" t="t" r="r" b="b"/>
              <a:pathLst>
                <a:path w="812800" h="1665713">
                  <a:moveTo>
                    <a:pt x="0" y="0"/>
                  </a:moveTo>
                  <a:lnTo>
                    <a:pt x="812800" y="0"/>
                  </a:lnTo>
                  <a:lnTo>
                    <a:pt x="812800" y="1665713"/>
                  </a:lnTo>
                  <a:lnTo>
                    <a:pt x="0" y="1665713"/>
                  </a:lnTo>
                  <a:close/>
                </a:path>
              </a:pathLst>
            </a:custGeom>
            <a:solidFill>
              <a:srgbClr val="7DD1C1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38100"/>
              <a:ext cx="812800" cy="170381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 rot="-5400000">
            <a:off x="647869" y="8269814"/>
            <a:ext cx="53728" cy="53728"/>
            <a:chOff x="0" y="0"/>
            <a:chExt cx="812800" cy="812800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7DD1C1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74078" tIns="74078" rIns="74078" bIns="74078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11" name="TextBox 11"/>
          <p:cNvSpPr txBox="1"/>
          <p:nvPr/>
        </p:nvSpPr>
        <p:spPr>
          <a:xfrm>
            <a:off x="17098405" y="9484349"/>
            <a:ext cx="814511" cy="47187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919"/>
              </a:lnSpc>
            </a:pPr>
            <a:r>
              <a:rPr lang="en-US" sz="2799" b="1">
                <a:solidFill>
                  <a:srgbClr val="FFFFFF"/>
                </a:solidFill>
                <a:latin typeface="Montserrat Medium"/>
                <a:ea typeface="Montserrat Medium"/>
                <a:cs typeface="Montserrat Medium"/>
                <a:sym typeface="Montserrat Medium"/>
              </a:rPr>
              <a:t>3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562100" y="2184192"/>
            <a:ext cx="8874128" cy="153428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904"/>
              </a:lnSpc>
            </a:pPr>
            <a:r>
              <a:rPr lang="en-US" sz="4800" b="1" spc="-67" dirty="0">
                <a:solidFill>
                  <a:srgbClr val="FFFFFF"/>
                </a:solidFill>
                <a:latin typeface="Poppins Semi-Bold"/>
                <a:ea typeface="Poppins Semi-Bold"/>
                <a:cs typeface="Poppins Semi-Bold"/>
                <a:sym typeface="Poppins Semi-Bold"/>
              </a:rPr>
              <a:t>Introduction</a:t>
            </a:r>
          </a:p>
          <a:p>
            <a:pPr algn="l">
              <a:lnSpc>
                <a:spcPts val="5904"/>
              </a:lnSpc>
            </a:pPr>
            <a:endParaRPr lang="en-US" sz="4800" b="1" spc="-67" dirty="0">
              <a:solidFill>
                <a:srgbClr val="FFFFFF"/>
              </a:solidFill>
              <a:latin typeface="Poppins Semi-Bold"/>
              <a:ea typeface="Poppins Semi-Bold"/>
              <a:cs typeface="Poppins Semi-Bold"/>
              <a:sym typeface="Poppins Semi-Bold"/>
            </a:endParaRPr>
          </a:p>
        </p:txBody>
      </p:sp>
      <p:sp>
        <p:nvSpPr>
          <p:cNvPr id="13" name="TextBox 13"/>
          <p:cNvSpPr txBox="1"/>
          <p:nvPr/>
        </p:nvSpPr>
        <p:spPr>
          <a:xfrm>
            <a:off x="1562100" y="3025344"/>
            <a:ext cx="8874128" cy="49244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367029" lvl="1" indent="-183514">
              <a:buFont typeface="Arial"/>
              <a:buChar char="•"/>
            </a:pPr>
            <a:r>
              <a:rPr lang="en-US" sz="2000" dirty="0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Population ageing is a major global and UK trend due to increased life expectancy and rising chronic conditions (</a:t>
            </a:r>
            <a:r>
              <a:rPr lang="en-US" sz="2000" dirty="0" err="1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Gianfredi</a:t>
            </a:r>
            <a:r>
              <a:rPr lang="en-US" sz="2000" dirty="0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 </a:t>
            </a:r>
            <a:r>
              <a:rPr lang="en-US" sz="2000" i="1" dirty="0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et al., </a:t>
            </a:r>
            <a:r>
              <a:rPr lang="en-US" sz="2000" dirty="0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2025).</a:t>
            </a:r>
          </a:p>
          <a:p>
            <a:pPr marL="367029" lvl="1" indent="-183514">
              <a:buFont typeface="Arial"/>
              <a:buChar char="•"/>
            </a:pPr>
            <a:endParaRPr lang="en-US" sz="2000" dirty="0">
              <a:solidFill>
                <a:srgbClr val="FFFFFF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 marL="367029" lvl="1" indent="-183514">
              <a:buFont typeface="Arial"/>
              <a:buChar char="•"/>
            </a:pPr>
            <a:r>
              <a:rPr lang="en-US" sz="2000" dirty="0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This demographic shift places long-term pressure on health and social care systems.</a:t>
            </a:r>
          </a:p>
          <a:p>
            <a:pPr marL="367029" lvl="1" indent="-183514">
              <a:buFont typeface="Arial"/>
              <a:buChar char="•"/>
            </a:pPr>
            <a:endParaRPr lang="en-US" sz="2000" dirty="0">
              <a:solidFill>
                <a:srgbClr val="FFFFFF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 marL="367029" lvl="1" indent="-183514">
              <a:buFont typeface="Arial"/>
              <a:buChar char="•"/>
            </a:pPr>
            <a:r>
              <a:rPr lang="en-US" sz="2000" dirty="0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Healthy ageing means enabling older people to do what they value, not just managing illness (</a:t>
            </a:r>
            <a:r>
              <a:rPr lang="en-US" sz="2000" dirty="0" err="1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Cesari</a:t>
            </a:r>
            <a:r>
              <a:rPr lang="en-US" sz="2000" dirty="0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 </a:t>
            </a:r>
            <a:r>
              <a:rPr lang="en-US" sz="2000" i="1" dirty="0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et al</a:t>
            </a:r>
            <a:r>
              <a:rPr lang="en-US" sz="2000" dirty="0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., 2022).</a:t>
            </a:r>
          </a:p>
          <a:p>
            <a:pPr marL="367029" lvl="1" indent="-183514">
              <a:buFont typeface="Arial"/>
              <a:buChar char="•"/>
            </a:pPr>
            <a:endParaRPr lang="en-US" sz="2000" dirty="0">
              <a:solidFill>
                <a:srgbClr val="FFFFFF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 marL="367029" lvl="1" indent="-183514">
              <a:buFont typeface="Arial"/>
              <a:buChar char="•"/>
            </a:pPr>
            <a:r>
              <a:rPr lang="en-US" sz="2000" dirty="0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The Care Act 2014 embeds wellbeing, dignity, choice, and independence as statutory principles (GOV.UK, 2014).</a:t>
            </a:r>
          </a:p>
          <a:p>
            <a:pPr marL="367029" lvl="1" indent="-183514">
              <a:buFont typeface="Arial"/>
              <a:buChar char="•"/>
            </a:pPr>
            <a:endParaRPr lang="en-US" sz="2000" dirty="0">
              <a:solidFill>
                <a:srgbClr val="FFFFFF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 marL="367029" lvl="1" indent="-183514">
              <a:buFont typeface="Arial"/>
              <a:buChar char="•"/>
            </a:pPr>
            <a:r>
              <a:rPr lang="en-US" sz="2000" dirty="0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This presentation critically analyses care, empowerment, and support needs, evaluates UK interventions, and offers evidence-based recommendations.</a:t>
            </a:r>
          </a:p>
        </p:txBody>
      </p:sp>
      <p:pic>
        <p:nvPicPr>
          <p:cNvPr id="23" name="Audio 22">
            <a:hlinkClick r:id="" action="ppaction://media"/>
            <a:extLst>
              <a:ext uri="{FF2B5EF4-FFF2-40B4-BE49-F238E27FC236}">
                <a16:creationId xmlns:a16="http://schemas.microsoft.com/office/drawing/2014/main" id="{C8DBEA9B-D890-E4B6-2555-5D9BFA74898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rcRect l="-329688" t="-329688" r="-329688" b="-329688"/>
          <a:stretch>
            <a:fillRect/>
          </a:stretch>
        </p:blipFill>
        <p:spPr>
          <a:xfrm>
            <a:off x="15078456" y="7077456"/>
            <a:ext cx="3086100" cy="308610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87254"/>
    </mc:Choice>
    <mc:Fallback>
      <p:transition spd="slow" advTm="8725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3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2286" y="0"/>
            <a:ext cx="18283428" cy="10287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2" name="Picture 1" descr="A diagram of a health problem&#10;&#10;AI-generated content may be incorrect.">
            <a:extLst>
              <a:ext uri="{FF2B5EF4-FFF2-40B4-BE49-F238E27FC236}">
                <a16:creationId xmlns:a16="http://schemas.microsoft.com/office/drawing/2014/main" id="{0354F5B4-92BB-74F8-698D-49FD35A1E118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b="19"/>
          <a:stretch>
            <a:fillRect/>
          </a:stretch>
        </p:blipFill>
        <p:spPr>
          <a:xfrm>
            <a:off x="20" y="1923"/>
            <a:ext cx="18287980" cy="10285077"/>
          </a:xfrm>
          <a:prstGeom prst="rect">
            <a:avLst/>
          </a:prstGeom>
        </p:spPr>
      </p:pic>
      <p:pic>
        <p:nvPicPr>
          <p:cNvPr id="17" name="Audio 16">
            <a:hlinkClick r:id="" action="ppaction://media"/>
            <a:extLst>
              <a:ext uri="{FF2B5EF4-FFF2-40B4-BE49-F238E27FC236}">
                <a16:creationId xmlns:a16="http://schemas.microsoft.com/office/drawing/2014/main" id="{D4B364B4-0109-9048-058A-70359CCEFE4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329688" t="-329688" r="-329688" b="-329688"/>
          <a:stretch>
            <a:fillRect/>
          </a:stretch>
        </p:blipFill>
        <p:spPr>
          <a:xfrm>
            <a:off x="15078456" y="7077456"/>
            <a:ext cx="3086100" cy="30861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913703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3384"/>
    </mc:Choice>
    <mc:Fallback>
      <p:transition spd="slow" advTm="2338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7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AA95D0">
                <a:alpha val="100000"/>
              </a:srgbClr>
            </a:gs>
            <a:gs pos="100000">
              <a:srgbClr val="615585">
                <a:alpha val="100000"/>
              </a:srgbClr>
            </a:gs>
          </a:gsLst>
          <a:lin ang="54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-271678" y="7119019"/>
            <a:ext cx="18817070" cy="3376610"/>
          </a:xfrm>
          <a:custGeom>
            <a:avLst/>
            <a:gdLst/>
            <a:ahLst/>
            <a:cxnLst/>
            <a:rect l="l" t="t" r="r" b="b"/>
            <a:pathLst>
              <a:path w="18817070" h="3376610">
                <a:moveTo>
                  <a:pt x="0" y="0"/>
                </a:moveTo>
                <a:lnTo>
                  <a:pt x="18817070" y="0"/>
                </a:lnTo>
                <a:lnTo>
                  <a:pt x="18817070" y="3376610"/>
                </a:lnTo>
                <a:lnTo>
                  <a:pt x="0" y="3376610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alphaModFix amt="15000"/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 l="-14951" r="-15027" b="-360943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8" name="Freeform 8"/>
          <p:cNvSpPr/>
          <p:nvPr/>
        </p:nvSpPr>
        <p:spPr>
          <a:xfrm rot="5400000">
            <a:off x="0" y="0"/>
            <a:ext cx="3943087" cy="3943087"/>
          </a:xfrm>
          <a:custGeom>
            <a:avLst/>
            <a:gdLst/>
            <a:ahLst/>
            <a:cxnLst/>
            <a:rect l="l" t="t" r="r" b="b"/>
            <a:pathLst>
              <a:path w="3943087" h="3943087">
                <a:moveTo>
                  <a:pt x="0" y="0"/>
                </a:moveTo>
                <a:lnTo>
                  <a:pt x="3943087" y="0"/>
                </a:lnTo>
                <a:lnTo>
                  <a:pt x="3943087" y="3943087"/>
                </a:lnTo>
                <a:lnTo>
                  <a:pt x="0" y="3943087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9" name="Group 9"/>
          <p:cNvGrpSpPr/>
          <p:nvPr/>
        </p:nvGrpSpPr>
        <p:grpSpPr>
          <a:xfrm rot="-5400000">
            <a:off x="647869" y="8269814"/>
            <a:ext cx="53728" cy="53728"/>
            <a:chOff x="0" y="0"/>
            <a:chExt cx="812800" cy="812800"/>
          </a:xfrm>
        </p:grpSpPr>
        <p:sp>
          <p:nvSpPr>
            <p:cNvPr id="10" name="Freeform 10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7DD1C1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74078" tIns="74078" rIns="74078" bIns="74078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12" name="TextBox 12"/>
          <p:cNvSpPr txBox="1"/>
          <p:nvPr/>
        </p:nvSpPr>
        <p:spPr>
          <a:xfrm>
            <a:off x="13678586" y="9246899"/>
            <a:ext cx="814511" cy="47187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919"/>
              </a:lnSpc>
            </a:pPr>
            <a:r>
              <a:rPr lang="en-US" sz="2799" b="1" dirty="0">
                <a:solidFill>
                  <a:srgbClr val="FFFFFF"/>
                </a:solidFill>
                <a:latin typeface="Montserrat Medium"/>
                <a:ea typeface="Montserrat Medium"/>
                <a:cs typeface="Montserrat Medium"/>
                <a:sym typeface="Montserrat Medium"/>
              </a:rPr>
              <a:t>4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80156" y="1290737"/>
            <a:ext cx="8874128" cy="73981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5904"/>
              </a:lnSpc>
            </a:pPr>
            <a:r>
              <a:rPr lang="en-US" sz="4800" b="1" spc="-67" dirty="0">
                <a:solidFill>
                  <a:srgbClr val="FFFFFF"/>
                </a:solidFill>
                <a:latin typeface="Poppins Semi-Bold"/>
                <a:ea typeface="Poppins Semi-Bold"/>
                <a:cs typeface="Poppins Semi-Bold"/>
                <a:sym typeface="Poppins Semi-Bold"/>
              </a:rPr>
              <a:t>Theoretical Frameworks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499520" y="2407259"/>
            <a:ext cx="8381055" cy="536172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2239"/>
              </a:lnSpc>
            </a:pPr>
            <a:r>
              <a:rPr lang="en-US" sz="2000" dirty="0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Biological theories (programmed and damage-based) explain physiological decline but risk reducing ageing to biology alone (Walker, 2022).</a:t>
            </a:r>
          </a:p>
          <a:p>
            <a:pPr>
              <a:lnSpc>
                <a:spcPts val="2239"/>
              </a:lnSpc>
            </a:pPr>
            <a:endParaRPr lang="en-US" sz="2000" dirty="0">
              <a:solidFill>
                <a:srgbClr val="FFFFFF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>
              <a:lnSpc>
                <a:spcPts val="2239"/>
              </a:lnSpc>
            </a:pPr>
            <a:r>
              <a:rPr lang="en-US" sz="2000" dirty="0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Disengagement Theory suggests natural withdrawal between society and older people; criticised for justifying social exclusion and passive care (Zhang and Lin, 2022).</a:t>
            </a:r>
          </a:p>
          <a:p>
            <a:pPr>
              <a:lnSpc>
                <a:spcPts val="2239"/>
              </a:lnSpc>
            </a:pPr>
            <a:endParaRPr lang="en-US" sz="2000" dirty="0">
              <a:solidFill>
                <a:srgbClr val="FFFFFF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>
              <a:lnSpc>
                <a:spcPts val="2239"/>
              </a:lnSpc>
            </a:pPr>
            <a:r>
              <a:rPr lang="en-US" sz="2000" dirty="0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Activity Theory argues continued participation is essential for wellbeing, underpinning reablement and community programmes (Teles and Ribeiro, 2022).</a:t>
            </a:r>
          </a:p>
          <a:p>
            <a:pPr>
              <a:lnSpc>
                <a:spcPts val="2239"/>
              </a:lnSpc>
            </a:pPr>
            <a:endParaRPr lang="en-US" sz="2000" dirty="0">
              <a:solidFill>
                <a:srgbClr val="FFFFFF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>
              <a:lnSpc>
                <a:spcPts val="2239"/>
              </a:lnSpc>
            </a:pPr>
            <a:r>
              <a:rPr lang="en-US" sz="2000" dirty="0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Political Economy of Ageing highlights how structural inequalities, medical dominance, and welfare cuts shape dependency (Phillipson, 2025).</a:t>
            </a:r>
          </a:p>
          <a:p>
            <a:pPr>
              <a:lnSpc>
                <a:spcPts val="2239"/>
              </a:lnSpc>
            </a:pPr>
            <a:endParaRPr lang="en-US" sz="2000" dirty="0">
              <a:solidFill>
                <a:srgbClr val="FFFFFF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>
              <a:lnSpc>
                <a:spcPts val="2239"/>
              </a:lnSpc>
            </a:pPr>
            <a:r>
              <a:rPr lang="en-US" sz="2000" dirty="0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These frameworks reveal how biological reductionism, bias, and resource allocation can empower or marginalise older adults, reinforcing the need for holistic, theoretically-informed practice.</a:t>
            </a:r>
          </a:p>
        </p:txBody>
      </p:sp>
      <p:sp>
        <p:nvSpPr>
          <p:cNvPr id="15" name="Freeform 15"/>
          <p:cNvSpPr/>
          <p:nvPr/>
        </p:nvSpPr>
        <p:spPr>
          <a:xfrm rot="-1090132">
            <a:off x="6566732" y="-1476358"/>
            <a:ext cx="3905319" cy="4114800"/>
          </a:xfrm>
          <a:custGeom>
            <a:avLst/>
            <a:gdLst/>
            <a:ahLst/>
            <a:cxnLst/>
            <a:rect l="l" t="t" r="r" b="b"/>
            <a:pathLst>
              <a:path w="3905319" h="4114800">
                <a:moveTo>
                  <a:pt x="0" y="0"/>
                </a:moveTo>
                <a:lnTo>
                  <a:pt x="3905319" y="0"/>
                </a:lnTo>
                <a:lnTo>
                  <a:pt x="3905319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alphaModFix amt="19999"/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6" name="Freeform 8">
            <a:extLst>
              <a:ext uri="{FF2B5EF4-FFF2-40B4-BE49-F238E27FC236}">
                <a16:creationId xmlns:a16="http://schemas.microsoft.com/office/drawing/2014/main" id="{245B45D9-CED4-46B9-831A-29F3D673F4C5}"/>
              </a:ext>
            </a:extLst>
          </p:cNvPr>
          <p:cNvSpPr/>
          <p:nvPr/>
        </p:nvSpPr>
        <p:spPr>
          <a:xfrm>
            <a:off x="-24897" y="6351888"/>
            <a:ext cx="3967985" cy="3943087"/>
          </a:xfrm>
          <a:custGeom>
            <a:avLst/>
            <a:gdLst/>
            <a:ahLst/>
            <a:cxnLst/>
            <a:rect l="l" t="t" r="r" b="b"/>
            <a:pathLst>
              <a:path w="3943087" h="3943087">
                <a:moveTo>
                  <a:pt x="0" y="0"/>
                </a:moveTo>
                <a:lnTo>
                  <a:pt x="3943087" y="0"/>
                </a:lnTo>
                <a:lnTo>
                  <a:pt x="3943087" y="3943087"/>
                </a:lnTo>
                <a:lnTo>
                  <a:pt x="0" y="3943087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7" name="Freeform 8">
            <a:extLst>
              <a:ext uri="{FF2B5EF4-FFF2-40B4-BE49-F238E27FC236}">
                <a16:creationId xmlns:a16="http://schemas.microsoft.com/office/drawing/2014/main" id="{491FEFEC-1B6D-4A1E-B125-D41A97847671}"/>
              </a:ext>
            </a:extLst>
          </p:cNvPr>
          <p:cNvSpPr/>
          <p:nvPr/>
        </p:nvSpPr>
        <p:spPr>
          <a:xfrm rot="10800000">
            <a:off x="14344913" y="38100"/>
            <a:ext cx="3943087" cy="3943087"/>
          </a:xfrm>
          <a:custGeom>
            <a:avLst/>
            <a:gdLst/>
            <a:ahLst/>
            <a:cxnLst/>
            <a:rect l="l" t="t" r="r" b="b"/>
            <a:pathLst>
              <a:path w="3943087" h="3943087">
                <a:moveTo>
                  <a:pt x="0" y="0"/>
                </a:moveTo>
                <a:lnTo>
                  <a:pt x="3943087" y="0"/>
                </a:lnTo>
                <a:lnTo>
                  <a:pt x="3943087" y="3943087"/>
                </a:lnTo>
                <a:lnTo>
                  <a:pt x="0" y="3943087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8" name="Freeform 8">
            <a:extLst>
              <a:ext uri="{FF2B5EF4-FFF2-40B4-BE49-F238E27FC236}">
                <a16:creationId xmlns:a16="http://schemas.microsoft.com/office/drawing/2014/main" id="{03BBAD58-937C-4746-97A7-20EA84774876}"/>
              </a:ext>
            </a:extLst>
          </p:cNvPr>
          <p:cNvSpPr/>
          <p:nvPr/>
        </p:nvSpPr>
        <p:spPr>
          <a:xfrm rot="16200000">
            <a:off x="14344912" y="6319577"/>
            <a:ext cx="3943087" cy="3943087"/>
          </a:xfrm>
          <a:custGeom>
            <a:avLst/>
            <a:gdLst/>
            <a:ahLst/>
            <a:cxnLst/>
            <a:rect l="l" t="t" r="r" b="b"/>
            <a:pathLst>
              <a:path w="3943087" h="3943087">
                <a:moveTo>
                  <a:pt x="0" y="0"/>
                </a:moveTo>
                <a:lnTo>
                  <a:pt x="3943087" y="0"/>
                </a:lnTo>
                <a:lnTo>
                  <a:pt x="3943087" y="3943087"/>
                </a:lnTo>
                <a:lnTo>
                  <a:pt x="0" y="3943087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pic>
        <p:nvPicPr>
          <p:cNvPr id="22" name="Picture 21">
            <a:extLst>
              <a:ext uri="{FF2B5EF4-FFF2-40B4-BE49-F238E27FC236}">
                <a16:creationId xmlns:a16="http://schemas.microsoft.com/office/drawing/2014/main" id="{662C9F05-F79B-413D-AEBD-4FD90EBC33FF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11940254" y="178362"/>
            <a:ext cx="4848225" cy="4810125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59201591-BF18-456C-B807-E0A7421268D0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11117904" y="5482177"/>
            <a:ext cx="6524625" cy="3333750"/>
          </a:xfrm>
          <a:prstGeom prst="rect">
            <a:avLst/>
          </a:prstGeom>
        </p:spPr>
      </p:pic>
      <p:pic>
        <p:nvPicPr>
          <p:cNvPr id="23" name="Audio 22">
            <a:hlinkClick r:id="" action="ppaction://media"/>
            <a:extLst>
              <a:ext uri="{FF2B5EF4-FFF2-40B4-BE49-F238E27FC236}">
                <a16:creationId xmlns:a16="http://schemas.microsoft.com/office/drawing/2014/main" id="{25B56DE7-DCA3-5938-9504-CFA7A07E8BE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3"/>
          <a:srcRect l="-329688" t="-329688" r="-329688" b="-329688"/>
          <a:stretch>
            <a:fillRect/>
          </a:stretch>
        </p:blipFill>
        <p:spPr>
          <a:xfrm>
            <a:off x="15078456" y="7077456"/>
            <a:ext cx="3086100" cy="30861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4235575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28374"/>
    </mc:Choice>
    <mc:Fallback>
      <p:transition spd="slow" advTm="12837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3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F8F5FF">
                <a:alpha val="100000"/>
              </a:srgbClr>
            </a:gs>
            <a:gs pos="100000">
              <a:srgbClr val="CEC1E6">
                <a:alpha val="100000"/>
              </a:srgbClr>
            </a:gs>
          </a:gsLst>
          <a:lin ang="54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-271678" y="7119019"/>
            <a:ext cx="18817070" cy="3376610"/>
          </a:xfrm>
          <a:custGeom>
            <a:avLst/>
            <a:gdLst/>
            <a:ahLst/>
            <a:cxnLst/>
            <a:rect l="l" t="t" r="r" b="b"/>
            <a:pathLst>
              <a:path w="18817070" h="3376610">
                <a:moveTo>
                  <a:pt x="0" y="0"/>
                </a:moveTo>
                <a:lnTo>
                  <a:pt x="18817070" y="0"/>
                </a:lnTo>
                <a:lnTo>
                  <a:pt x="18817070" y="3376610"/>
                </a:lnTo>
                <a:lnTo>
                  <a:pt x="0" y="3376610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alphaModFix amt="15000"/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 l="-14951" r="-15027" b="-360943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 rot="5400000">
            <a:off x="0" y="0"/>
            <a:ext cx="5807672" cy="5807672"/>
          </a:xfrm>
          <a:custGeom>
            <a:avLst/>
            <a:gdLst/>
            <a:ahLst/>
            <a:cxnLst/>
            <a:rect l="l" t="t" r="r" b="b"/>
            <a:pathLst>
              <a:path w="5807672" h="5807672">
                <a:moveTo>
                  <a:pt x="0" y="0"/>
                </a:moveTo>
                <a:lnTo>
                  <a:pt x="5807672" y="0"/>
                </a:lnTo>
                <a:lnTo>
                  <a:pt x="5807672" y="5807672"/>
                </a:lnTo>
                <a:lnTo>
                  <a:pt x="0" y="5807672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Freeform 4"/>
          <p:cNvSpPr/>
          <p:nvPr/>
        </p:nvSpPr>
        <p:spPr>
          <a:xfrm>
            <a:off x="0" y="6343913"/>
            <a:ext cx="3943087" cy="3943087"/>
          </a:xfrm>
          <a:custGeom>
            <a:avLst/>
            <a:gdLst/>
            <a:ahLst/>
            <a:cxnLst/>
            <a:rect l="l" t="t" r="r" b="b"/>
            <a:pathLst>
              <a:path w="3943087" h="3943087">
                <a:moveTo>
                  <a:pt x="0" y="0"/>
                </a:moveTo>
                <a:lnTo>
                  <a:pt x="3943087" y="0"/>
                </a:lnTo>
                <a:lnTo>
                  <a:pt x="3943087" y="3943087"/>
                </a:lnTo>
                <a:lnTo>
                  <a:pt x="0" y="3943087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5" name="Group 5"/>
          <p:cNvGrpSpPr/>
          <p:nvPr/>
        </p:nvGrpSpPr>
        <p:grpSpPr>
          <a:xfrm>
            <a:off x="914400" y="1181100"/>
            <a:ext cx="16459200" cy="7924800"/>
            <a:chOff x="0" y="0"/>
            <a:chExt cx="4334933" cy="2087190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4334933" cy="2087190"/>
            </a:xfrm>
            <a:custGeom>
              <a:avLst/>
              <a:gdLst/>
              <a:ahLst/>
              <a:cxnLst/>
              <a:rect l="l" t="t" r="r" b="b"/>
              <a:pathLst>
                <a:path w="4334933" h="2087190">
                  <a:moveTo>
                    <a:pt x="23519" y="0"/>
                  </a:moveTo>
                  <a:lnTo>
                    <a:pt x="4311415" y="0"/>
                  </a:lnTo>
                  <a:cubicBezTo>
                    <a:pt x="4317652" y="0"/>
                    <a:pt x="4323635" y="2478"/>
                    <a:pt x="4328045" y="6888"/>
                  </a:cubicBezTo>
                  <a:cubicBezTo>
                    <a:pt x="4332456" y="11299"/>
                    <a:pt x="4334933" y="17281"/>
                    <a:pt x="4334933" y="23519"/>
                  </a:cubicBezTo>
                  <a:lnTo>
                    <a:pt x="4334933" y="2063672"/>
                  </a:lnTo>
                  <a:cubicBezTo>
                    <a:pt x="4334933" y="2069909"/>
                    <a:pt x="4332456" y="2075891"/>
                    <a:pt x="4328045" y="2080302"/>
                  </a:cubicBezTo>
                  <a:cubicBezTo>
                    <a:pt x="4323635" y="2084712"/>
                    <a:pt x="4317652" y="2087190"/>
                    <a:pt x="4311415" y="2087190"/>
                  </a:cubicBezTo>
                  <a:lnTo>
                    <a:pt x="23519" y="2087190"/>
                  </a:lnTo>
                  <a:cubicBezTo>
                    <a:pt x="10530" y="2087190"/>
                    <a:pt x="0" y="2076660"/>
                    <a:pt x="0" y="2063672"/>
                  </a:cubicBezTo>
                  <a:lnTo>
                    <a:pt x="0" y="23519"/>
                  </a:lnTo>
                  <a:cubicBezTo>
                    <a:pt x="0" y="17281"/>
                    <a:pt x="2478" y="11299"/>
                    <a:pt x="6888" y="6888"/>
                  </a:cubicBezTo>
                  <a:cubicBezTo>
                    <a:pt x="11299" y="2478"/>
                    <a:pt x="17281" y="0"/>
                    <a:pt x="23519" y="0"/>
                  </a:cubicBez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38100"/>
              <a:ext cx="4334933" cy="212529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1439793" y="3813179"/>
            <a:ext cx="3197426" cy="2343132"/>
            <a:chOff x="0" y="0"/>
            <a:chExt cx="756147" cy="554118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756147" cy="554118"/>
            </a:xfrm>
            <a:custGeom>
              <a:avLst/>
              <a:gdLst/>
              <a:ahLst/>
              <a:cxnLst/>
              <a:rect l="l" t="t" r="r" b="b"/>
              <a:pathLst>
                <a:path w="756147" h="554118">
                  <a:moveTo>
                    <a:pt x="48426" y="0"/>
                  </a:moveTo>
                  <a:lnTo>
                    <a:pt x="707721" y="0"/>
                  </a:lnTo>
                  <a:cubicBezTo>
                    <a:pt x="720564" y="0"/>
                    <a:pt x="732881" y="5102"/>
                    <a:pt x="741963" y="14184"/>
                  </a:cubicBezTo>
                  <a:cubicBezTo>
                    <a:pt x="751045" y="23265"/>
                    <a:pt x="756147" y="35583"/>
                    <a:pt x="756147" y="48426"/>
                  </a:cubicBezTo>
                  <a:lnTo>
                    <a:pt x="756147" y="505692"/>
                  </a:lnTo>
                  <a:cubicBezTo>
                    <a:pt x="756147" y="518535"/>
                    <a:pt x="751045" y="530853"/>
                    <a:pt x="741963" y="539934"/>
                  </a:cubicBezTo>
                  <a:cubicBezTo>
                    <a:pt x="732881" y="549016"/>
                    <a:pt x="720564" y="554118"/>
                    <a:pt x="707721" y="554118"/>
                  </a:cubicBezTo>
                  <a:lnTo>
                    <a:pt x="48426" y="554118"/>
                  </a:lnTo>
                  <a:cubicBezTo>
                    <a:pt x="35583" y="554118"/>
                    <a:pt x="23265" y="549016"/>
                    <a:pt x="14184" y="539934"/>
                  </a:cubicBezTo>
                  <a:cubicBezTo>
                    <a:pt x="5102" y="530853"/>
                    <a:pt x="0" y="518535"/>
                    <a:pt x="0" y="505692"/>
                  </a:cubicBezTo>
                  <a:lnTo>
                    <a:pt x="0" y="48426"/>
                  </a:lnTo>
                  <a:cubicBezTo>
                    <a:pt x="0" y="35583"/>
                    <a:pt x="5102" y="23265"/>
                    <a:pt x="14184" y="14184"/>
                  </a:cubicBezTo>
                  <a:cubicBezTo>
                    <a:pt x="23265" y="5102"/>
                    <a:pt x="35583" y="0"/>
                    <a:pt x="48426" y="0"/>
                  </a:cubicBezTo>
                  <a:close/>
                </a:path>
              </a:pathLst>
            </a:custGeom>
            <a:blipFill>
              <a:blip r:embed="rId11"/>
              <a:stretch>
                <a:fillRect l="-4995" r="-4995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4962841" y="3813179"/>
            <a:ext cx="3499258" cy="2343132"/>
            <a:chOff x="0" y="0"/>
            <a:chExt cx="542127" cy="363012"/>
          </a:xfrm>
        </p:grpSpPr>
        <p:sp>
          <p:nvSpPr>
            <p:cNvPr id="11" name="Freeform 11"/>
            <p:cNvSpPr/>
            <p:nvPr/>
          </p:nvSpPr>
          <p:spPr>
            <a:xfrm>
              <a:off x="0" y="0"/>
              <a:ext cx="542127" cy="363012"/>
            </a:xfrm>
            <a:custGeom>
              <a:avLst/>
              <a:gdLst/>
              <a:ahLst/>
              <a:cxnLst/>
              <a:rect l="l" t="t" r="r" b="b"/>
              <a:pathLst>
                <a:path w="542127" h="363012">
                  <a:moveTo>
                    <a:pt x="44249" y="0"/>
                  </a:moveTo>
                  <a:lnTo>
                    <a:pt x="497878" y="0"/>
                  </a:lnTo>
                  <a:cubicBezTo>
                    <a:pt x="522316" y="0"/>
                    <a:pt x="542127" y="19811"/>
                    <a:pt x="542127" y="44249"/>
                  </a:cubicBezTo>
                  <a:lnTo>
                    <a:pt x="542127" y="318764"/>
                  </a:lnTo>
                  <a:cubicBezTo>
                    <a:pt x="542127" y="343202"/>
                    <a:pt x="522316" y="363012"/>
                    <a:pt x="497878" y="363012"/>
                  </a:cubicBezTo>
                  <a:lnTo>
                    <a:pt x="44249" y="363012"/>
                  </a:lnTo>
                  <a:cubicBezTo>
                    <a:pt x="32513" y="363012"/>
                    <a:pt x="21258" y="358351"/>
                    <a:pt x="12960" y="350052"/>
                  </a:cubicBezTo>
                  <a:cubicBezTo>
                    <a:pt x="4662" y="341754"/>
                    <a:pt x="0" y="330499"/>
                    <a:pt x="0" y="318764"/>
                  </a:cubicBezTo>
                  <a:lnTo>
                    <a:pt x="0" y="44249"/>
                  </a:lnTo>
                  <a:cubicBezTo>
                    <a:pt x="0" y="19811"/>
                    <a:pt x="19811" y="0"/>
                    <a:pt x="44249" y="0"/>
                  </a:cubicBezTo>
                  <a:close/>
                </a:path>
              </a:pathLst>
            </a:custGeom>
            <a:blipFill>
              <a:blip r:embed="rId12"/>
              <a:stretch>
                <a:fillRect l="-252" r="-252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1439793" y="6346811"/>
            <a:ext cx="3197426" cy="2460513"/>
            <a:chOff x="0" y="0"/>
            <a:chExt cx="542127" cy="417182"/>
          </a:xfrm>
        </p:grpSpPr>
        <p:sp>
          <p:nvSpPr>
            <p:cNvPr id="13" name="Freeform 13"/>
            <p:cNvSpPr/>
            <p:nvPr/>
          </p:nvSpPr>
          <p:spPr>
            <a:xfrm>
              <a:off x="0" y="0"/>
              <a:ext cx="542127" cy="417182"/>
            </a:xfrm>
            <a:custGeom>
              <a:avLst/>
              <a:gdLst/>
              <a:ahLst/>
              <a:cxnLst/>
              <a:rect l="l" t="t" r="r" b="b"/>
              <a:pathLst>
                <a:path w="542127" h="417182">
                  <a:moveTo>
                    <a:pt x="48426" y="0"/>
                  </a:moveTo>
                  <a:lnTo>
                    <a:pt x="493701" y="0"/>
                  </a:lnTo>
                  <a:cubicBezTo>
                    <a:pt x="506544" y="0"/>
                    <a:pt x="518861" y="5102"/>
                    <a:pt x="527943" y="14184"/>
                  </a:cubicBezTo>
                  <a:cubicBezTo>
                    <a:pt x="537025" y="23265"/>
                    <a:pt x="542127" y="35583"/>
                    <a:pt x="542127" y="48426"/>
                  </a:cubicBezTo>
                  <a:lnTo>
                    <a:pt x="542127" y="368756"/>
                  </a:lnTo>
                  <a:cubicBezTo>
                    <a:pt x="542127" y="381600"/>
                    <a:pt x="537025" y="393917"/>
                    <a:pt x="527943" y="402999"/>
                  </a:cubicBezTo>
                  <a:cubicBezTo>
                    <a:pt x="518861" y="412080"/>
                    <a:pt x="506544" y="417182"/>
                    <a:pt x="493701" y="417182"/>
                  </a:cubicBezTo>
                  <a:lnTo>
                    <a:pt x="48426" y="417182"/>
                  </a:lnTo>
                  <a:cubicBezTo>
                    <a:pt x="35583" y="417182"/>
                    <a:pt x="23265" y="412080"/>
                    <a:pt x="14184" y="402999"/>
                  </a:cubicBezTo>
                  <a:cubicBezTo>
                    <a:pt x="5102" y="393917"/>
                    <a:pt x="0" y="381600"/>
                    <a:pt x="0" y="368756"/>
                  </a:cubicBezTo>
                  <a:lnTo>
                    <a:pt x="0" y="48426"/>
                  </a:lnTo>
                  <a:cubicBezTo>
                    <a:pt x="0" y="35583"/>
                    <a:pt x="5102" y="23265"/>
                    <a:pt x="14184" y="14184"/>
                  </a:cubicBezTo>
                  <a:cubicBezTo>
                    <a:pt x="23265" y="5102"/>
                    <a:pt x="35583" y="0"/>
                    <a:pt x="48426" y="0"/>
                  </a:cubicBezTo>
                  <a:close/>
                </a:path>
              </a:pathLst>
            </a:custGeom>
            <a:blipFill>
              <a:blip r:embed="rId13"/>
              <a:stretch>
                <a:fillRect t="-16411" r="-53413" b="-16411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4" name="Group 14"/>
          <p:cNvGrpSpPr/>
          <p:nvPr/>
        </p:nvGrpSpPr>
        <p:grpSpPr>
          <a:xfrm>
            <a:off x="4962841" y="6379569"/>
            <a:ext cx="3499258" cy="2427754"/>
            <a:chOff x="0" y="0"/>
            <a:chExt cx="542127" cy="376123"/>
          </a:xfrm>
        </p:grpSpPr>
        <p:sp>
          <p:nvSpPr>
            <p:cNvPr id="15" name="Freeform 15"/>
            <p:cNvSpPr/>
            <p:nvPr/>
          </p:nvSpPr>
          <p:spPr>
            <a:xfrm>
              <a:off x="0" y="0"/>
              <a:ext cx="542127" cy="376123"/>
            </a:xfrm>
            <a:custGeom>
              <a:avLst/>
              <a:gdLst/>
              <a:ahLst/>
              <a:cxnLst/>
              <a:rect l="l" t="t" r="r" b="b"/>
              <a:pathLst>
                <a:path w="542127" h="376123">
                  <a:moveTo>
                    <a:pt x="44249" y="0"/>
                  </a:moveTo>
                  <a:lnTo>
                    <a:pt x="497878" y="0"/>
                  </a:lnTo>
                  <a:cubicBezTo>
                    <a:pt x="522316" y="0"/>
                    <a:pt x="542127" y="19811"/>
                    <a:pt x="542127" y="44249"/>
                  </a:cubicBezTo>
                  <a:lnTo>
                    <a:pt x="542127" y="331874"/>
                  </a:lnTo>
                  <a:cubicBezTo>
                    <a:pt x="542127" y="356312"/>
                    <a:pt x="522316" y="376123"/>
                    <a:pt x="497878" y="376123"/>
                  </a:cubicBezTo>
                  <a:lnTo>
                    <a:pt x="44249" y="376123"/>
                  </a:lnTo>
                  <a:cubicBezTo>
                    <a:pt x="19811" y="376123"/>
                    <a:pt x="0" y="356312"/>
                    <a:pt x="0" y="331874"/>
                  </a:cubicBezTo>
                  <a:lnTo>
                    <a:pt x="0" y="44249"/>
                  </a:lnTo>
                  <a:cubicBezTo>
                    <a:pt x="0" y="19811"/>
                    <a:pt x="19811" y="0"/>
                    <a:pt x="44249" y="0"/>
                  </a:cubicBezTo>
                  <a:close/>
                </a:path>
              </a:pathLst>
            </a:custGeom>
            <a:blipFill>
              <a:blip r:embed="rId14"/>
              <a:stretch>
                <a:fillRect l="-2066" r="-2066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6" name="Group 16"/>
          <p:cNvGrpSpPr/>
          <p:nvPr/>
        </p:nvGrpSpPr>
        <p:grpSpPr>
          <a:xfrm rot="-5400000">
            <a:off x="647869" y="8269814"/>
            <a:ext cx="53728" cy="53728"/>
            <a:chOff x="0" y="0"/>
            <a:chExt cx="812800" cy="812800"/>
          </a:xfrm>
        </p:grpSpPr>
        <p:sp>
          <p:nvSpPr>
            <p:cNvPr id="17" name="Freeform 17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615585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74078" tIns="74078" rIns="74078" bIns="74078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19" name="TextBox 19"/>
          <p:cNvSpPr txBox="1"/>
          <p:nvPr/>
        </p:nvSpPr>
        <p:spPr>
          <a:xfrm>
            <a:off x="17098405" y="9484349"/>
            <a:ext cx="814511" cy="47187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919"/>
              </a:lnSpc>
            </a:pPr>
            <a:r>
              <a:rPr lang="en-US" sz="2799" b="1" dirty="0">
                <a:solidFill>
                  <a:srgbClr val="615585"/>
                </a:solidFill>
                <a:latin typeface="Montserrat Medium"/>
                <a:ea typeface="Montserrat Medium"/>
                <a:cs typeface="Montserrat Medium"/>
                <a:sym typeface="Montserrat Medium"/>
              </a:rPr>
              <a:t>5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439793" y="1348340"/>
            <a:ext cx="6612477" cy="227723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904"/>
              </a:lnSpc>
            </a:pPr>
            <a:r>
              <a:rPr lang="en-US" sz="4800" b="1" spc="-67" dirty="0">
                <a:solidFill>
                  <a:srgbClr val="615585"/>
                </a:solidFill>
                <a:latin typeface="Poppins Semi-Bold"/>
                <a:ea typeface="Poppins Semi-Bold"/>
                <a:cs typeface="Poppins Semi-Bold"/>
                <a:sym typeface="Poppins Semi-Bold"/>
              </a:rPr>
              <a:t>Critical Evaluation: Care, Empowerment &amp; Support Needs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785947" y="2034480"/>
            <a:ext cx="8312457" cy="615553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285750" indent="-28575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latin typeface="Poppins" panose="020B0604020202020204" charset="0"/>
                <a:cs typeface="Poppins" panose="020B0604020202020204" charset="0"/>
              </a:rPr>
              <a:t>Functional ability emphasizes daily activities, autonomy, and participation, not just disease management (Zhou and Ma, 2022).</a:t>
            </a:r>
          </a:p>
          <a:p>
            <a:pPr marL="285750" indent="-28575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>
              <a:latin typeface="Poppins" panose="020B0604020202020204" charset="0"/>
              <a:cs typeface="Poppins" panose="020B0604020202020204" charset="0"/>
            </a:endParaRPr>
          </a:p>
          <a:p>
            <a:pPr marL="285750" indent="-28575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latin typeface="Poppins" panose="020B0604020202020204" charset="0"/>
                <a:cs typeface="Poppins" panose="020B0604020202020204" charset="0"/>
              </a:rPr>
              <a:t>It results from interaction between intrinsic capacity and environment; ageing is not simply biological decline.</a:t>
            </a:r>
          </a:p>
          <a:p>
            <a:pPr marL="285750" indent="-28575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>
              <a:latin typeface="Poppins" panose="020B0604020202020204" charset="0"/>
              <a:cs typeface="Poppins" panose="020B0604020202020204" charset="0"/>
            </a:endParaRPr>
          </a:p>
          <a:p>
            <a:pPr marL="285750" indent="-28575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latin typeface="Poppins" panose="020B0604020202020204" charset="0"/>
                <a:cs typeface="Poppins" panose="020B0604020202020204" charset="0"/>
              </a:rPr>
              <a:t>Systematic physical exercise improves mobility, balance, and independence, reducing hospital admissions (Lin </a:t>
            </a:r>
            <a:r>
              <a:rPr lang="en-US" sz="2000" i="1" dirty="0">
                <a:latin typeface="Poppins" panose="020B0604020202020204" charset="0"/>
                <a:cs typeface="Poppins" panose="020B0604020202020204" charset="0"/>
              </a:rPr>
              <a:t>et al., </a:t>
            </a:r>
            <a:r>
              <a:rPr lang="en-US" sz="2000" dirty="0">
                <a:latin typeface="Poppins" panose="020B0604020202020204" charset="0"/>
                <a:cs typeface="Poppins" panose="020B0604020202020204" charset="0"/>
              </a:rPr>
              <a:t>2022).</a:t>
            </a:r>
          </a:p>
          <a:p>
            <a:pPr marL="285750" indent="-28575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>
              <a:latin typeface="Poppins" panose="020B0604020202020204" charset="0"/>
              <a:cs typeface="Poppins" panose="020B0604020202020204" charset="0"/>
            </a:endParaRPr>
          </a:p>
          <a:p>
            <a:pPr marL="285750" indent="-28575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latin typeface="Poppins" panose="020B0604020202020204" charset="0"/>
                <a:cs typeface="Poppins" panose="020B0604020202020204" charset="0"/>
              </a:rPr>
              <a:t>Occupational therapy enhances daily functioning and reduces long-term care dependency (</a:t>
            </a:r>
            <a:r>
              <a:rPr lang="en-US" sz="2000" dirty="0" err="1">
                <a:latin typeface="Poppins" panose="020B0604020202020204" charset="0"/>
                <a:cs typeface="Poppins" panose="020B0604020202020204" charset="0"/>
              </a:rPr>
              <a:t>Doğu</a:t>
            </a:r>
            <a:r>
              <a:rPr lang="en-US" sz="2000" dirty="0">
                <a:latin typeface="Poppins" panose="020B0604020202020204" charset="0"/>
                <a:cs typeface="Poppins" panose="020B0604020202020204" charset="0"/>
              </a:rPr>
              <a:t> and </a:t>
            </a:r>
            <a:r>
              <a:rPr lang="en-US" sz="2000" dirty="0" err="1">
                <a:latin typeface="Poppins" panose="020B0604020202020204" charset="0"/>
                <a:cs typeface="Poppins" panose="020B0604020202020204" charset="0"/>
              </a:rPr>
              <a:t>Özkan</a:t>
            </a:r>
            <a:r>
              <a:rPr lang="en-US" sz="2000" dirty="0">
                <a:latin typeface="Poppins" panose="020B0604020202020204" charset="0"/>
                <a:cs typeface="Poppins" panose="020B0604020202020204" charset="0"/>
              </a:rPr>
              <a:t>, 2023).</a:t>
            </a:r>
          </a:p>
          <a:p>
            <a:pPr marL="285750" indent="-28575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>
              <a:latin typeface="Poppins" panose="020B0604020202020204" charset="0"/>
              <a:cs typeface="Poppins" panose="020B0604020202020204" charset="0"/>
            </a:endParaRPr>
          </a:p>
          <a:p>
            <a:pPr marL="285750" indent="-28575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latin typeface="Poppins" panose="020B0604020202020204" charset="0"/>
                <a:cs typeface="Poppins" panose="020B0604020202020204" charset="0"/>
              </a:rPr>
              <a:t>Critics argue services remain overly medicalised, prioritising treatment over long-term functional sustainability (Mahama, 2023).</a:t>
            </a:r>
            <a:endParaRPr lang="en-US" sz="1600" dirty="0">
              <a:solidFill>
                <a:srgbClr val="2B2B2B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pic>
        <p:nvPicPr>
          <p:cNvPr id="29" name="Audio 28">
            <a:hlinkClick r:id="" action="ppaction://media"/>
            <a:extLst>
              <a:ext uri="{FF2B5EF4-FFF2-40B4-BE49-F238E27FC236}">
                <a16:creationId xmlns:a16="http://schemas.microsoft.com/office/drawing/2014/main" id="{7BBB9B4E-8F4F-3B24-AFC7-A37C0BAB245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5"/>
          <a:srcRect l="-329688" t="-329688" r="-329688" b="-329688"/>
          <a:stretch>
            <a:fillRect/>
          </a:stretch>
        </p:blipFill>
        <p:spPr>
          <a:xfrm>
            <a:off x="15078456" y="7077456"/>
            <a:ext cx="3086100" cy="308610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85850"/>
    </mc:Choice>
    <mc:Fallback>
      <p:transition spd="slow" advTm="8585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9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F8F5FF">
                <a:alpha val="100000"/>
              </a:srgbClr>
            </a:gs>
            <a:gs pos="100000">
              <a:srgbClr val="CEC1E6">
                <a:alpha val="100000"/>
              </a:srgbClr>
            </a:gs>
          </a:gsLst>
          <a:lin ang="54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-271678" y="7119019"/>
            <a:ext cx="18817070" cy="3376610"/>
          </a:xfrm>
          <a:custGeom>
            <a:avLst/>
            <a:gdLst/>
            <a:ahLst/>
            <a:cxnLst/>
            <a:rect l="l" t="t" r="r" b="b"/>
            <a:pathLst>
              <a:path w="18817070" h="3376610">
                <a:moveTo>
                  <a:pt x="0" y="0"/>
                </a:moveTo>
                <a:lnTo>
                  <a:pt x="18817070" y="0"/>
                </a:lnTo>
                <a:lnTo>
                  <a:pt x="18817070" y="3376610"/>
                </a:lnTo>
                <a:lnTo>
                  <a:pt x="0" y="3376610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alphaModFix amt="15000"/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 l="-14951" r="-15027" b="-360943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 rot="5400000">
            <a:off x="0" y="0"/>
            <a:ext cx="5807672" cy="5807672"/>
          </a:xfrm>
          <a:custGeom>
            <a:avLst/>
            <a:gdLst/>
            <a:ahLst/>
            <a:cxnLst/>
            <a:rect l="l" t="t" r="r" b="b"/>
            <a:pathLst>
              <a:path w="5807672" h="5807672">
                <a:moveTo>
                  <a:pt x="0" y="0"/>
                </a:moveTo>
                <a:lnTo>
                  <a:pt x="5807672" y="0"/>
                </a:lnTo>
                <a:lnTo>
                  <a:pt x="5807672" y="5807672"/>
                </a:lnTo>
                <a:lnTo>
                  <a:pt x="0" y="5807672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Freeform 4"/>
          <p:cNvSpPr/>
          <p:nvPr/>
        </p:nvSpPr>
        <p:spPr>
          <a:xfrm>
            <a:off x="0" y="6343913"/>
            <a:ext cx="3943087" cy="3943087"/>
          </a:xfrm>
          <a:custGeom>
            <a:avLst/>
            <a:gdLst/>
            <a:ahLst/>
            <a:cxnLst/>
            <a:rect l="l" t="t" r="r" b="b"/>
            <a:pathLst>
              <a:path w="3943087" h="3943087">
                <a:moveTo>
                  <a:pt x="0" y="0"/>
                </a:moveTo>
                <a:lnTo>
                  <a:pt x="3943087" y="0"/>
                </a:lnTo>
                <a:lnTo>
                  <a:pt x="3943087" y="3943087"/>
                </a:lnTo>
                <a:lnTo>
                  <a:pt x="0" y="3943087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5" name="Group 5"/>
          <p:cNvGrpSpPr/>
          <p:nvPr/>
        </p:nvGrpSpPr>
        <p:grpSpPr>
          <a:xfrm>
            <a:off x="914400" y="1181100"/>
            <a:ext cx="16459200" cy="7924800"/>
            <a:chOff x="0" y="0"/>
            <a:chExt cx="4334933" cy="2087190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4334933" cy="2087190"/>
            </a:xfrm>
            <a:custGeom>
              <a:avLst/>
              <a:gdLst/>
              <a:ahLst/>
              <a:cxnLst/>
              <a:rect l="l" t="t" r="r" b="b"/>
              <a:pathLst>
                <a:path w="4334933" h="2087190">
                  <a:moveTo>
                    <a:pt x="23519" y="0"/>
                  </a:moveTo>
                  <a:lnTo>
                    <a:pt x="4311415" y="0"/>
                  </a:lnTo>
                  <a:cubicBezTo>
                    <a:pt x="4317652" y="0"/>
                    <a:pt x="4323635" y="2478"/>
                    <a:pt x="4328045" y="6888"/>
                  </a:cubicBezTo>
                  <a:cubicBezTo>
                    <a:pt x="4332456" y="11299"/>
                    <a:pt x="4334933" y="17281"/>
                    <a:pt x="4334933" y="23519"/>
                  </a:cubicBezTo>
                  <a:lnTo>
                    <a:pt x="4334933" y="2063672"/>
                  </a:lnTo>
                  <a:cubicBezTo>
                    <a:pt x="4334933" y="2069909"/>
                    <a:pt x="4332456" y="2075891"/>
                    <a:pt x="4328045" y="2080302"/>
                  </a:cubicBezTo>
                  <a:cubicBezTo>
                    <a:pt x="4323635" y="2084712"/>
                    <a:pt x="4317652" y="2087190"/>
                    <a:pt x="4311415" y="2087190"/>
                  </a:cubicBezTo>
                  <a:lnTo>
                    <a:pt x="23519" y="2087190"/>
                  </a:lnTo>
                  <a:cubicBezTo>
                    <a:pt x="10530" y="2087190"/>
                    <a:pt x="0" y="2076660"/>
                    <a:pt x="0" y="2063672"/>
                  </a:cubicBezTo>
                  <a:lnTo>
                    <a:pt x="0" y="23519"/>
                  </a:lnTo>
                  <a:cubicBezTo>
                    <a:pt x="0" y="17281"/>
                    <a:pt x="2478" y="11299"/>
                    <a:pt x="6888" y="6888"/>
                  </a:cubicBezTo>
                  <a:cubicBezTo>
                    <a:pt x="11299" y="2478"/>
                    <a:pt x="17281" y="0"/>
                    <a:pt x="23519" y="0"/>
                  </a:cubicBez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38100"/>
              <a:ext cx="4334933" cy="212529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6" name="Group 16"/>
          <p:cNvGrpSpPr/>
          <p:nvPr/>
        </p:nvGrpSpPr>
        <p:grpSpPr>
          <a:xfrm rot="-5400000">
            <a:off x="647869" y="8269814"/>
            <a:ext cx="53728" cy="53728"/>
            <a:chOff x="0" y="0"/>
            <a:chExt cx="812800" cy="812800"/>
          </a:xfrm>
        </p:grpSpPr>
        <p:sp>
          <p:nvSpPr>
            <p:cNvPr id="17" name="Freeform 17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615585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74078" tIns="74078" rIns="74078" bIns="74078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19" name="TextBox 19"/>
          <p:cNvSpPr txBox="1"/>
          <p:nvPr/>
        </p:nvSpPr>
        <p:spPr>
          <a:xfrm>
            <a:off x="17098405" y="9484349"/>
            <a:ext cx="814511" cy="47187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919"/>
              </a:lnSpc>
            </a:pPr>
            <a:r>
              <a:rPr lang="en-US" sz="2799" b="1" dirty="0">
                <a:solidFill>
                  <a:srgbClr val="615585"/>
                </a:solidFill>
                <a:latin typeface="Montserrat Medium"/>
                <a:ea typeface="Montserrat Medium"/>
                <a:cs typeface="Montserrat Medium"/>
                <a:sym typeface="Montserrat Medium"/>
              </a:rPr>
              <a:t>6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439793" y="1348340"/>
            <a:ext cx="6612477" cy="22386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904"/>
              </a:lnSpc>
            </a:pPr>
            <a:r>
              <a:rPr lang="en-US" sz="4400" b="1" spc="-67" dirty="0">
                <a:solidFill>
                  <a:srgbClr val="615585"/>
                </a:solidFill>
                <a:latin typeface="Poppins Semi-Bold"/>
                <a:ea typeface="Poppins Semi-Bold"/>
                <a:cs typeface="Poppins Semi-Bold"/>
                <a:sym typeface="Poppins Semi-Bold"/>
              </a:rPr>
              <a:t>Critical Evaluation: Care, Empowerment &amp; Support Needs (Cont.)</a:t>
            </a: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450E5D79-77DD-4D80-8A1F-CC0673D6751B}"/>
              </a:ext>
            </a:extLst>
          </p:cNvPr>
          <p:cNvSpPr/>
          <p:nvPr/>
        </p:nvSpPr>
        <p:spPr>
          <a:xfrm>
            <a:off x="8577663" y="2408277"/>
            <a:ext cx="8270544" cy="65556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latin typeface="Poppins" panose="020B0604020202020204" charset="0"/>
                <a:cs typeface="Poppins" panose="020B0604020202020204" charset="0"/>
              </a:rPr>
              <a:t>Personal budgets and direct payments aim to enhance choice and control for older people.</a:t>
            </a:r>
          </a:p>
          <a:p>
            <a:pPr marL="285750" indent="-28575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>
              <a:latin typeface="Poppins" panose="020B0604020202020204" charset="0"/>
              <a:cs typeface="Poppins" panose="020B0604020202020204" charset="0"/>
            </a:endParaRPr>
          </a:p>
          <a:p>
            <a:pPr marL="285750" indent="-28575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latin typeface="Poppins" panose="020B0604020202020204" charset="0"/>
                <a:cs typeface="Poppins" panose="020B0604020202020204" charset="0"/>
              </a:rPr>
              <a:t>Reviews show higher perceived independence and satisfaction among users (</a:t>
            </a:r>
            <a:r>
              <a:rPr lang="en-US" sz="2000" dirty="0" err="1">
                <a:latin typeface="Poppins" panose="020B0604020202020204" charset="0"/>
                <a:cs typeface="Poppins" panose="020B0604020202020204" charset="0"/>
              </a:rPr>
              <a:t>Regnard-Weinrabe</a:t>
            </a:r>
            <a:r>
              <a:rPr lang="en-US" sz="2000" dirty="0">
                <a:latin typeface="Poppins" panose="020B0604020202020204" charset="0"/>
                <a:cs typeface="Poppins" panose="020B0604020202020204" charset="0"/>
              </a:rPr>
              <a:t> </a:t>
            </a:r>
            <a:r>
              <a:rPr lang="en-US" sz="2000" i="1" dirty="0">
                <a:latin typeface="Poppins" panose="020B0604020202020204" charset="0"/>
                <a:cs typeface="Poppins" panose="020B0604020202020204" charset="0"/>
              </a:rPr>
              <a:t>et al</a:t>
            </a:r>
            <a:r>
              <a:rPr lang="en-US" sz="2000" dirty="0">
                <a:latin typeface="Poppins" panose="020B0604020202020204" charset="0"/>
                <a:cs typeface="Poppins" panose="020B0604020202020204" charset="0"/>
              </a:rPr>
              <a:t>., 2024).</a:t>
            </a:r>
          </a:p>
          <a:p>
            <a:pPr marL="285750" indent="-28575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>
              <a:latin typeface="Poppins" panose="020B0604020202020204" charset="0"/>
              <a:cs typeface="Poppins" panose="020B0604020202020204" charset="0"/>
            </a:endParaRPr>
          </a:p>
          <a:p>
            <a:pPr marL="285750" indent="-28575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latin typeface="Poppins" panose="020B0604020202020204" charset="0"/>
                <a:cs typeface="Poppins" panose="020B0604020202020204" charset="0"/>
              </a:rPr>
              <a:t>However, access is unequal; those with cognitive impairment, weak support, or low digital literacy struggle with complex systems (Pardi, 2024).</a:t>
            </a:r>
          </a:p>
          <a:p>
            <a:pPr marL="285750" indent="-28575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>
              <a:latin typeface="Poppins" panose="020B0604020202020204" charset="0"/>
              <a:cs typeface="Poppins" panose="020B0604020202020204" charset="0"/>
            </a:endParaRPr>
          </a:p>
          <a:p>
            <a:pPr marL="285750" indent="-28575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latin typeface="Poppins" panose="020B0604020202020204" charset="0"/>
                <a:cs typeface="Poppins" panose="020B0604020202020204" charset="0"/>
              </a:rPr>
              <a:t>Institutional care often prioritises organisational efficiency and risk management over individual autonomy (Mahama, 2023).</a:t>
            </a:r>
          </a:p>
          <a:p>
            <a:pPr marL="285750" indent="-28575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>
              <a:latin typeface="Poppins" panose="020B0604020202020204" charset="0"/>
              <a:cs typeface="Poppins" panose="020B0604020202020204" charset="0"/>
            </a:endParaRPr>
          </a:p>
          <a:p>
            <a:pPr marL="285750" indent="-28575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latin typeface="Poppins" panose="020B0604020202020204" charset="0"/>
                <a:cs typeface="Poppins" panose="020B0604020202020204" charset="0"/>
              </a:rPr>
              <a:t>A tension exists between safeguarding and empowerment, with risk aversion undermining true involvement and co-production (</a:t>
            </a:r>
            <a:r>
              <a:rPr lang="en-US" sz="2000" dirty="0" err="1">
                <a:latin typeface="Poppins" panose="020B0604020202020204" charset="0"/>
                <a:cs typeface="Poppins" panose="020B0604020202020204" charset="0"/>
              </a:rPr>
              <a:t>Pardi</a:t>
            </a:r>
            <a:r>
              <a:rPr lang="en-US" sz="2000" dirty="0">
                <a:latin typeface="Poppins" panose="020B0604020202020204" charset="0"/>
                <a:cs typeface="Poppins" panose="020B0604020202020204" charset="0"/>
              </a:rPr>
              <a:t>, 2024).</a:t>
            </a:r>
          </a:p>
        </p:txBody>
      </p:sp>
      <p:pic>
        <p:nvPicPr>
          <p:cNvPr id="25" name="Picture 24">
            <a:extLst>
              <a:ext uri="{FF2B5EF4-FFF2-40B4-BE49-F238E27FC236}">
                <a16:creationId xmlns:a16="http://schemas.microsoft.com/office/drawing/2014/main" id="{F996C91C-9C71-4359-A627-2677C015EC27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1371600" y="3613725"/>
            <a:ext cx="6988224" cy="4656089"/>
          </a:xfrm>
          <a:prstGeom prst="rect">
            <a:avLst/>
          </a:prstGeom>
        </p:spPr>
      </p:pic>
      <p:pic>
        <p:nvPicPr>
          <p:cNvPr id="15" name="Audio 14">
            <a:hlinkClick r:id="" action="ppaction://media"/>
            <a:extLst>
              <a:ext uri="{FF2B5EF4-FFF2-40B4-BE49-F238E27FC236}">
                <a16:creationId xmlns:a16="http://schemas.microsoft.com/office/drawing/2014/main" id="{2DE413DC-1861-59D0-A88A-8D957CBFABA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2"/>
          <a:srcRect l="-329688" t="-329688" r="-329688" b="-329688"/>
          <a:stretch>
            <a:fillRect/>
          </a:stretch>
        </p:blipFill>
        <p:spPr>
          <a:xfrm>
            <a:off x="15078456" y="7077456"/>
            <a:ext cx="3086100" cy="30861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67830052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82756"/>
    </mc:Choice>
    <mc:Fallback>
      <p:transition spd="slow" advTm="8275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5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diagram of a health care system&#10;&#10;AI-generated content may be incorrect.">
            <a:extLst>
              <a:ext uri="{FF2B5EF4-FFF2-40B4-BE49-F238E27FC236}">
                <a16:creationId xmlns:a16="http://schemas.microsoft.com/office/drawing/2014/main" id="{3B05288D-D99B-4B79-E4AB-8A86A231FFD1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r="889"/>
          <a:stretch>
            <a:fillRect/>
          </a:stretch>
        </p:blipFill>
        <p:spPr>
          <a:xfrm>
            <a:off x="20" y="670162"/>
            <a:ext cx="17909382" cy="9502538"/>
          </a:xfrm>
          <a:prstGeom prst="rect">
            <a:avLst/>
          </a:prstGeom>
        </p:spPr>
      </p:pic>
      <p:sp>
        <p:nvSpPr>
          <p:cNvPr id="23" name="Rectangle 22">
            <a:extLst>
              <a:ext uri="{FF2B5EF4-FFF2-40B4-BE49-F238E27FC236}">
                <a16:creationId xmlns:a16="http://schemas.microsoft.com/office/drawing/2014/main" id="{216BB327-7AA9-4EC5-815F-9D8E6BC53E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89309" y="172789"/>
            <a:ext cx="17909382" cy="9941421"/>
          </a:xfrm>
          <a:prstGeom prst="rect">
            <a:avLst/>
          </a:prstGeom>
          <a:noFill/>
          <a:ln w="1270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5" name="Audio 14">
            <a:hlinkClick r:id="" action="ppaction://media"/>
            <a:extLst>
              <a:ext uri="{FF2B5EF4-FFF2-40B4-BE49-F238E27FC236}">
                <a16:creationId xmlns:a16="http://schemas.microsoft.com/office/drawing/2014/main" id="{DAA26781-9E8C-3A2D-293B-BA5918D3371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329688" t="-329688" r="-329688" b="-329688"/>
          <a:stretch>
            <a:fillRect/>
          </a:stretch>
        </p:blipFill>
        <p:spPr>
          <a:xfrm>
            <a:off x="15078456" y="7077456"/>
            <a:ext cx="3086100" cy="30861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23267691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7705"/>
    </mc:Choice>
    <mc:Fallback>
      <p:transition spd="slow" advTm="2770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5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AA95D0">
                <a:alpha val="100000"/>
              </a:srgbClr>
            </a:gs>
            <a:gs pos="100000">
              <a:srgbClr val="615585">
                <a:alpha val="100000"/>
              </a:srgbClr>
            </a:gs>
          </a:gsLst>
          <a:lin ang="54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-271678" y="7119019"/>
            <a:ext cx="18817070" cy="3376610"/>
          </a:xfrm>
          <a:custGeom>
            <a:avLst/>
            <a:gdLst/>
            <a:ahLst/>
            <a:cxnLst/>
            <a:rect l="l" t="t" r="r" b="b"/>
            <a:pathLst>
              <a:path w="18817070" h="3376610">
                <a:moveTo>
                  <a:pt x="0" y="0"/>
                </a:moveTo>
                <a:lnTo>
                  <a:pt x="18817070" y="0"/>
                </a:lnTo>
                <a:lnTo>
                  <a:pt x="18817070" y="3376610"/>
                </a:lnTo>
                <a:lnTo>
                  <a:pt x="0" y="3376610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alphaModFix amt="15000"/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 l="-14951" r="-15027" b="-360943"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3" name="Group 3"/>
          <p:cNvGrpSpPr/>
          <p:nvPr/>
        </p:nvGrpSpPr>
        <p:grpSpPr>
          <a:xfrm rot="2700000">
            <a:off x="11847301" y="2570364"/>
            <a:ext cx="5146271" cy="5146271"/>
            <a:chOff x="0" y="0"/>
            <a:chExt cx="812800" cy="812800"/>
          </a:xfrm>
        </p:grpSpPr>
        <p:sp>
          <p:nvSpPr>
            <p:cNvPr id="4" name="Freeform 4"/>
            <p:cNvSpPr/>
            <p:nvPr/>
          </p:nvSpPr>
          <p:spPr>
            <a:xfrm rot="-2700000">
              <a:off x="-118486" y="-118486"/>
              <a:ext cx="1049772" cy="1049772"/>
            </a:xfrm>
            <a:custGeom>
              <a:avLst/>
              <a:gdLst/>
              <a:ahLst/>
              <a:cxnLst/>
              <a:rect l="l" t="t" r="r" b="b"/>
              <a:pathLst>
                <a:path w="1049772" h="1049772">
                  <a:moveTo>
                    <a:pt x="609986" y="35250"/>
                  </a:moveTo>
                  <a:lnTo>
                    <a:pt x="1014522" y="439786"/>
                  </a:lnTo>
                  <a:cubicBezTo>
                    <a:pt x="1061522" y="486785"/>
                    <a:pt x="1061522" y="562987"/>
                    <a:pt x="1014522" y="609986"/>
                  </a:cubicBezTo>
                  <a:lnTo>
                    <a:pt x="609986" y="1014522"/>
                  </a:lnTo>
                  <a:cubicBezTo>
                    <a:pt x="562987" y="1061522"/>
                    <a:pt x="486785" y="1061522"/>
                    <a:pt x="439786" y="1014522"/>
                  </a:cubicBezTo>
                  <a:lnTo>
                    <a:pt x="35250" y="609986"/>
                  </a:lnTo>
                  <a:cubicBezTo>
                    <a:pt x="-11750" y="562987"/>
                    <a:pt x="-11750" y="486785"/>
                    <a:pt x="35250" y="439786"/>
                  </a:cubicBezTo>
                  <a:lnTo>
                    <a:pt x="439786" y="35250"/>
                  </a:lnTo>
                  <a:cubicBezTo>
                    <a:pt x="486785" y="-11750"/>
                    <a:pt x="562987" y="-11750"/>
                    <a:pt x="609986" y="35250"/>
                  </a:cubicBezTo>
                  <a:close/>
                </a:path>
              </a:pathLst>
            </a:custGeom>
            <a:blipFill>
              <a:blip r:embed="rId7"/>
              <a:stretch>
                <a:fillRect l="-14121" t="-4748" r="-49919" b="-4748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5" name="Group 5"/>
          <p:cNvGrpSpPr/>
          <p:nvPr/>
        </p:nvGrpSpPr>
        <p:grpSpPr>
          <a:xfrm rot="2700000">
            <a:off x="12060446" y="2783509"/>
            <a:ext cx="4719981" cy="4719981"/>
            <a:chOff x="0" y="0"/>
            <a:chExt cx="875019" cy="875019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875019" cy="875019"/>
            </a:xfrm>
            <a:custGeom>
              <a:avLst/>
              <a:gdLst/>
              <a:ahLst/>
              <a:cxnLst/>
              <a:rect l="l" t="t" r="r" b="b"/>
              <a:pathLst>
                <a:path w="875019" h="875019">
                  <a:moveTo>
                    <a:pt x="113177" y="0"/>
                  </a:moveTo>
                  <a:lnTo>
                    <a:pt x="761842" y="0"/>
                  </a:lnTo>
                  <a:cubicBezTo>
                    <a:pt x="791858" y="0"/>
                    <a:pt x="820645" y="11924"/>
                    <a:pt x="841870" y="33149"/>
                  </a:cubicBezTo>
                  <a:cubicBezTo>
                    <a:pt x="863095" y="54373"/>
                    <a:pt x="875019" y="83160"/>
                    <a:pt x="875019" y="113177"/>
                  </a:cubicBezTo>
                  <a:lnTo>
                    <a:pt x="875019" y="761842"/>
                  </a:lnTo>
                  <a:cubicBezTo>
                    <a:pt x="875019" y="824348"/>
                    <a:pt x="824348" y="875019"/>
                    <a:pt x="761842" y="875019"/>
                  </a:cubicBezTo>
                  <a:lnTo>
                    <a:pt x="113177" y="875019"/>
                  </a:lnTo>
                  <a:cubicBezTo>
                    <a:pt x="50671" y="875019"/>
                    <a:pt x="0" y="824348"/>
                    <a:pt x="0" y="761842"/>
                  </a:cubicBezTo>
                  <a:lnTo>
                    <a:pt x="0" y="113177"/>
                  </a:lnTo>
                  <a:cubicBezTo>
                    <a:pt x="0" y="50671"/>
                    <a:pt x="50671" y="0"/>
                    <a:pt x="113177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476250" cap="rnd">
              <a:solidFill>
                <a:srgbClr val="7DD1C1"/>
              </a:solidFill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38100"/>
              <a:ext cx="875019" cy="913119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8" name="Freeform 8"/>
          <p:cNvSpPr/>
          <p:nvPr/>
        </p:nvSpPr>
        <p:spPr>
          <a:xfrm rot="5400000">
            <a:off x="0" y="0"/>
            <a:ext cx="3943087" cy="3943087"/>
          </a:xfrm>
          <a:custGeom>
            <a:avLst/>
            <a:gdLst/>
            <a:ahLst/>
            <a:cxnLst/>
            <a:rect l="l" t="t" r="r" b="b"/>
            <a:pathLst>
              <a:path w="3943087" h="3943087">
                <a:moveTo>
                  <a:pt x="0" y="0"/>
                </a:moveTo>
                <a:lnTo>
                  <a:pt x="3943087" y="0"/>
                </a:lnTo>
                <a:lnTo>
                  <a:pt x="3943087" y="3943087"/>
                </a:lnTo>
                <a:lnTo>
                  <a:pt x="0" y="3943087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9" name="Group 9"/>
          <p:cNvGrpSpPr/>
          <p:nvPr/>
        </p:nvGrpSpPr>
        <p:grpSpPr>
          <a:xfrm rot="-5400000">
            <a:off x="647869" y="8269814"/>
            <a:ext cx="53728" cy="53728"/>
            <a:chOff x="0" y="0"/>
            <a:chExt cx="812800" cy="812800"/>
          </a:xfrm>
        </p:grpSpPr>
        <p:sp>
          <p:nvSpPr>
            <p:cNvPr id="10" name="Freeform 10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7DD1C1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74078" tIns="74078" rIns="74078" bIns="74078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12" name="TextBox 12"/>
          <p:cNvSpPr txBox="1"/>
          <p:nvPr/>
        </p:nvSpPr>
        <p:spPr>
          <a:xfrm>
            <a:off x="17098405" y="9484349"/>
            <a:ext cx="814511" cy="47187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919"/>
              </a:lnSpc>
            </a:pPr>
            <a:r>
              <a:rPr lang="en-US" sz="2799" b="1" dirty="0">
                <a:solidFill>
                  <a:srgbClr val="FFFFFF"/>
                </a:solidFill>
                <a:latin typeface="Montserrat Medium"/>
                <a:ea typeface="Montserrat Medium"/>
                <a:cs typeface="Montserrat Medium"/>
                <a:sym typeface="Montserrat Medium"/>
              </a:rPr>
              <a:t>7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257300" y="1610452"/>
            <a:ext cx="8874128" cy="153428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904"/>
              </a:lnSpc>
            </a:pPr>
            <a:r>
              <a:rPr lang="en-US" sz="4800" b="1" spc="-67" dirty="0">
                <a:solidFill>
                  <a:srgbClr val="FFFFFF"/>
                </a:solidFill>
                <a:latin typeface="Poppins Semi-Bold"/>
                <a:ea typeface="Poppins Semi-Bold"/>
                <a:cs typeface="Poppins Semi-Bold"/>
                <a:sym typeface="Poppins Semi-Bold"/>
              </a:rPr>
              <a:t>Evaluation of Approaches &amp; Interventions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28700" y="3189387"/>
            <a:ext cx="9049000" cy="584775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345439" lvl="1" indent="-172720">
              <a:spcBef>
                <a:spcPts val="600"/>
              </a:spcBef>
              <a:spcAft>
                <a:spcPts val="600"/>
              </a:spcAft>
              <a:buFont typeface="Arial"/>
              <a:buChar char="•"/>
            </a:pPr>
            <a:r>
              <a:rPr lang="en-US" sz="2000" dirty="0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UK care increasingly uses personal budgets, direct payments, and reablement to promote independence.</a:t>
            </a:r>
          </a:p>
          <a:p>
            <a:pPr marL="345439" lvl="1" indent="-172720">
              <a:spcBef>
                <a:spcPts val="600"/>
              </a:spcBef>
              <a:spcAft>
                <a:spcPts val="600"/>
              </a:spcAft>
              <a:buFont typeface="Arial"/>
              <a:buChar char="•"/>
            </a:pPr>
            <a:endParaRPr lang="en-US" sz="2000" dirty="0">
              <a:solidFill>
                <a:srgbClr val="FFFFFF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 marL="345439" lvl="1" indent="-172720">
              <a:spcBef>
                <a:spcPts val="600"/>
              </a:spcBef>
              <a:spcAft>
                <a:spcPts val="600"/>
              </a:spcAft>
              <a:buFont typeface="Arial"/>
              <a:buChar char="•"/>
            </a:pPr>
            <a:r>
              <a:rPr lang="en-US" sz="2000" dirty="0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Personal budgets improve user satisfaction, autonomy, and control over care arrangements (</a:t>
            </a:r>
            <a:r>
              <a:rPr lang="en-US" sz="2000" dirty="0" err="1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Benoot</a:t>
            </a:r>
            <a:r>
              <a:rPr lang="en-US" sz="2000" dirty="0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 </a:t>
            </a:r>
            <a:r>
              <a:rPr lang="en-US" sz="2000" i="1" dirty="0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et al</a:t>
            </a:r>
            <a:r>
              <a:rPr lang="en-US" sz="2000" dirty="0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., 2022).</a:t>
            </a:r>
          </a:p>
          <a:p>
            <a:pPr marL="345439" lvl="1" indent="-172720">
              <a:spcBef>
                <a:spcPts val="600"/>
              </a:spcBef>
              <a:spcAft>
                <a:spcPts val="600"/>
              </a:spcAft>
              <a:buFont typeface="Arial"/>
              <a:buChar char="•"/>
            </a:pPr>
            <a:endParaRPr lang="en-US" sz="2000" dirty="0">
              <a:solidFill>
                <a:srgbClr val="FFFFFF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 marL="345439" lvl="1" indent="-172720">
              <a:spcBef>
                <a:spcPts val="600"/>
              </a:spcBef>
              <a:spcAft>
                <a:spcPts val="600"/>
              </a:spcAft>
              <a:buFont typeface="Arial"/>
              <a:buChar char="•"/>
            </a:pPr>
            <a:r>
              <a:rPr lang="en-US" sz="2000" dirty="0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Reablement is effective in restoring functional ability and reducing long-term service reliance (Anthony </a:t>
            </a:r>
            <a:r>
              <a:rPr lang="en-US" sz="2000" i="1" dirty="0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et al</a:t>
            </a:r>
            <a:r>
              <a:rPr lang="en-US" sz="2000" dirty="0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., 2025).</a:t>
            </a:r>
          </a:p>
          <a:p>
            <a:pPr marL="345439" lvl="1" indent="-172720">
              <a:spcBef>
                <a:spcPts val="600"/>
              </a:spcBef>
              <a:spcAft>
                <a:spcPts val="600"/>
              </a:spcAft>
              <a:buFont typeface="Arial"/>
              <a:buChar char="•"/>
            </a:pPr>
            <a:endParaRPr lang="en-US" sz="2000" dirty="0">
              <a:solidFill>
                <a:srgbClr val="FFFFFF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 marL="345439" lvl="1" indent="-172720">
              <a:spcBef>
                <a:spcPts val="600"/>
              </a:spcBef>
              <a:spcAft>
                <a:spcPts val="600"/>
              </a:spcAft>
              <a:buFont typeface="Arial"/>
              <a:buChar char="•"/>
            </a:pPr>
            <a:r>
              <a:rPr lang="en-US" sz="2000" dirty="0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However, access to personalised care is socially unequal; disadvantaged older adults struggle with complex systems (Cohen </a:t>
            </a:r>
            <a:r>
              <a:rPr lang="en-US" sz="2000" i="1" dirty="0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et al</a:t>
            </a:r>
            <a:r>
              <a:rPr lang="en-US" sz="2000" dirty="0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., 2022).</a:t>
            </a:r>
          </a:p>
          <a:p>
            <a:pPr marL="345439" lvl="1" indent="-172720">
              <a:spcBef>
                <a:spcPts val="600"/>
              </a:spcBef>
              <a:spcAft>
                <a:spcPts val="600"/>
              </a:spcAft>
              <a:buFont typeface="Arial"/>
              <a:buChar char="•"/>
            </a:pPr>
            <a:endParaRPr lang="en-US" sz="2000" dirty="0">
              <a:solidFill>
                <a:srgbClr val="FFFFFF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 marL="345439" lvl="1" indent="-172720">
              <a:spcBef>
                <a:spcPts val="600"/>
              </a:spcBef>
              <a:spcAft>
                <a:spcPts val="600"/>
              </a:spcAft>
              <a:buFont typeface="Arial"/>
              <a:buChar char="•"/>
            </a:pPr>
            <a:r>
              <a:rPr lang="en-US" sz="2000" dirty="0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Workforce shortages in social care reduce continuity, quality, and community intervention effectiveness (Turley </a:t>
            </a:r>
            <a:r>
              <a:rPr lang="en-US" sz="2000" i="1" dirty="0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et al., </a:t>
            </a:r>
            <a:r>
              <a:rPr lang="en-US" sz="2000" dirty="0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2022).</a:t>
            </a:r>
          </a:p>
        </p:txBody>
      </p:sp>
      <p:sp>
        <p:nvSpPr>
          <p:cNvPr id="15" name="Freeform 15"/>
          <p:cNvSpPr/>
          <p:nvPr/>
        </p:nvSpPr>
        <p:spPr>
          <a:xfrm rot="-1090132">
            <a:off x="6566732" y="-1476358"/>
            <a:ext cx="3905319" cy="4114800"/>
          </a:xfrm>
          <a:custGeom>
            <a:avLst/>
            <a:gdLst/>
            <a:ahLst/>
            <a:cxnLst/>
            <a:rect l="l" t="t" r="r" b="b"/>
            <a:pathLst>
              <a:path w="3905319" h="4114800">
                <a:moveTo>
                  <a:pt x="0" y="0"/>
                </a:moveTo>
                <a:lnTo>
                  <a:pt x="3905319" y="0"/>
                </a:lnTo>
                <a:lnTo>
                  <a:pt x="3905319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alphaModFix amt="19999"/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pic>
        <p:nvPicPr>
          <p:cNvPr id="21" name="Audio 20">
            <a:hlinkClick r:id="" action="ppaction://media"/>
            <a:extLst>
              <a:ext uri="{FF2B5EF4-FFF2-40B4-BE49-F238E27FC236}">
                <a16:creationId xmlns:a16="http://schemas.microsoft.com/office/drawing/2014/main" id="{6203E923-17FB-E224-202C-582B5BA565D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2"/>
          <a:srcRect l="-329688" t="-329688" r="-329688" b="-329688"/>
          <a:stretch>
            <a:fillRect/>
          </a:stretch>
        </p:blipFill>
        <p:spPr>
          <a:xfrm>
            <a:off x="15078456" y="7077456"/>
            <a:ext cx="3086100" cy="308610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5464"/>
    </mc:Choice>
    <mc:Fallback>
      <p:transition spd="slow" advTm="7546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1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AA95D0">
                <a:alpha val="100000"/>
              </a:srgbClr>
            </a:gs>
            <a:gs pos="100000">
              <a:srgbClr val="615585">
                <a:alpha val="100000"/>
              </a:srgbClr>
            </a:gs>
          </a:gsLst>
          <a:lin ang="54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-271678" y="7119019"/>
            <a:ext cx="18817070" cy="3376610"/>
          </a:xfrm>
          <a:custGeom>
            <a:avLst/>
            <a:gdLst/>
            <a:ahLst/>
            <a:cxnLst/>
            <a:rect l="l" t="t" r="r" b="b"/>
            <a:pathLst>
              <a:path w="18817070" h="3376610">
                <a:moveTo>
                  <a:pt x="0" y="0"/>
                </a:moveTo>
                <a:lnTo>
                  <a:pt x="18817070" y="0"/>
                </a:lnTo>
                <a:lnTo>
                  <a:pt x="18817070" y="3376610"/>
                </a:lnTo>
                <a:lnTo>
                  <a:pt x="0" y="3376610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alphaModFix amt="15000"/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 l="-14951" r="-15027" b="-360943"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5" name="Group 5"/>
          <p:cNvGrpSpPr/>
          <p:nvPr/>
        </p:nvGrpSpPr>
        <p:grpSpPr>
          <a:xfrm>
            <a:off x="0" y="8734141"/>
            <a:ext cx="18288000" cy="1552859"/>
            <a:chOff x="0" y="0"/>
            <a:chExt cx="2408296" cy="293162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2408296" cy="293162"/>
            </a:xfrm>
            <a:custGeom>
              <a:avLst/>
              <a:gdLst/>
              <a:ahLst/>
              <a:cxnLst/>
              <a:rect l="l" t="t" r="r" b="b"/>
              <a:pathLst>
                <a:path w="2408296" h="293162">
                  <a:moveTo>
                    <a:pt x="0" y="0"/>
                  </a:moveTo>
                  <a:lnTo>
                    <a:pt x="2408296" y="0"/>
                  </a:lnTo>
                  <a:lnTo>
                    <a:pt x="2408296" y="293162"/>
                  </a:lnTo>
                  <a:lnTo>
                    <a:pt x="0" y="293162"/>
                  </a:lnTo>
                  <a:close/>
                </a:path>
              </a:pathLst>
            </a:custGeom>
            <a:gradFill rotWithShape="1">
              <a:gsLst>
                <a:gs pos="0">
                  <a:srgbClr val="F8F5FF">
                    <a:alpha val="100000"/>
                  </a:srgbClr>
                </a:gs>
                <a:gs pos="100000">
                  <a:srgbClr val="CEC1E6">
                    <a:alpha val="100000"/>
                  </a:srgbClr>
                </a:gs>
              </a:gsLst>
              <a:lin ang="5400000"/>
            </a:gradFill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38100"/>
              <a:ext cx="2408296" cy="331262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940"/>
                </a:lnSpc>
              </a:pPr>
              <a:endParaRPr/>
            </a:p>
          </p:txBody>
        </p:sp>
      </p:grpSp>
      <p:grpSp>
        <p:nvGrpSpPr>
          <p:cNvPr id="10" name="Group 10"/>
          <p:cNvGrpSpPr/>
          <p:nvPr/>
        </p:nvGrpSpPr>
        <p:grpSpPr>
          <a:xfrm rot="-5400000">
            <a:off x="647869" y="8269814"/>
            <a:ext cx="53728" cy="53728"/>
            <a:chOff x="0" y="0"/>
            <a:chExt cx="812800" cy="812800"/>
          </a:xfrm>
        </p:grpSpPr>
        <p:sp>
          <p:nvSpPr>
            <p:cNvPr id="11" name="Freeform 11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7DD1C1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TextBox 12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74078" tIns="74078" rIns="74078" bIns="74078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13" name="AutoShape 13"/>
          <p:cNvSpPr/>
          <p:nvPr/>
        </p:nvSpPr>
        <p:spPr>
          <a:xfrm flipV="1">
            <a:off x="10496055" y="1257300"/>
            <a:ext cx="6439890" cy="0"/>
          </a:xfrm>
          <a:prstGeom prst="line">
            <a:avLst/>
          </a:prstGeom>
          <a:ln w="28575" cap="flat">
            <a:solidFill>
              <a:srgbClr val="7DD1C1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20" name="TextBox 20"/>
          <p:cNvSpPr txBox="1"/>
          <p:nvPr/>
        </p:nvSpPr>
        <p:spPr>
          <a:xfrm>
            <a:off x="10496336" y="190500"/>
            <a:ext cx="5771983" cy="98488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r>
              <a:rPr lang="en-US" sz="3200" b="1" spc="-67" dirty="0">
                <a:solidFill>
                  <a:srgbClr val="FFFFFF"/>
                </a:solidFill>
                <a:latin typeface="Poppins Semi-Bold"/>
                <a:ea typeface="Poppins Semi-Bold"/>
                <a:cs typeface="Poppins Semi-Bold"/>
                <a:sym typeface="Poppins Semi-Bold"/>
              </a:rPr>
              <a:t>Evaluation of Approaches &amp; Interventions (Cont.)</a:t>
            </a:r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FE03240F-E257-40B7-AEC9-E904973BD6B7}"/>
              </a:ext>
            </a:extLst>
          </p:cNvPr>
          <p:cNvSpPr/>
          <p:nvPr/>
        </p:nvSpPr>
        <p:spPr>
          <a:xfrm>
            <a:off x="9466471" y="1562100"/>
            <a:ext cx="8211929" cy="686341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bg1"/>
                </a:solidFill>
                <a:latin typeface="Poppins" panose="020B0604020202020204" charset="0"/>
                <a:cs typeface="Poppins" panose="020B0604020202020204" charset="0"/>
              </a:rPr>
              <a:t>Integrated Care Systems (ICS) and multidisciplinary services aim to improve health and social care coordination (NHS, 2019).</a:t>
            </a:r>
          </a:p>
          <a:p>
            <a:pPr marL="342900" indent="-3429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>
              <a:solidFill>
                <a:schemeClr val="bg1"/>
              </a:solidFill>
              <a:latin typeface="Poppins" panose="020B0604020202020204" charset="0"/>
              <a:cs typeface="Poppins" panose="020B0604020202020204" charset="0"/>
            </a:endParaRPr>
          </a:p>
          <a:p>
            <a:pPr marL="342900" indent="-3429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bg1"/>
                </a:solidFill>
                <a:latin typeface="Poppins" panose="020B0604020202020204" charset="0"/>
                <a:cs typeface="Poppins" panose="020B0604020202020204" charset="0"/>
              </a:rPr>
              <a:t>Evidence shows integrated models improve care transitions and reduce hospital admissions.</a:t>
            </a:r>
          </a:p>
          <a:p>
            <a:pPr marL="342900" indent="-3429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>
              <a:solidFill>
                <a:schemeClr val="bg1"/>
              </a:solidFill>
              <a:latin typeface="Poppins" panose="020B0604020202020204" charset="0"/>
              <a:cs typeface="Poppins" panose="020B0604020202020204" charset="0"/>
            </a:endParaRPr>
          </a:p>
          <a:p>
            <a:pPr marL="342900" indent="-3429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bg1"/>
                </a:solidFill>
                <a:latin typeface="Poppins" panose="020B0604020202020204" charset="0"/>
                <a:cs typeface="Poppins" panose="020B0604020202020204" charset="0"/>
              </a:rPr>
              <a:t>However, implementation is inconsistent due to siloed organisations and fragmented funding (</a:t>
            </a:r>
            <a:r>
              <a:rPr lang="en-US" sz="2000" dirty="0" err="1">
                <a:solidFill>
                  <a:schemeClr val="bg1"/>
                </a:solidFill>
                <a:latin typeface="Poppins" panose="020B0604020202020204" charset="0"/>
                <a:cs typeface="Poppins" panose="020B0604020202020204" charset="0"/>
              </a:rPr>
              <a:t>Rammohan</a:t>
            </a:r>
            <a:r>
              <a:rPr lang="en-US" sz="2000" dirty="0">
                <a:solidFill>
                  <a:schemeClr val="bg1"/>
                </a:solidFill>
                <a:latin typeface="Poppins" panose="020B0604020202020204" charset="0"/>
                <a:cs typeface="Poppins" panose="020B0604020202020204" charset="0"/>
              </a:rPr>
              <a:t> </a:t>
            </a:r>
            <a:r>
              <a:rPr lang="en-US" sz="2000" i="1" dirty="0">
                <a:solidFill>
                  <a:schemeClr val="bg1"/>
                </a:solidFill>
                <a:latin typeface="Poppins" panose="020B0604020202020204" charset="0"/>
                <a:cs typeface="Poppins" panose="020B0604020202020204" charset="0"/>
              </a:rPr>
              <a:t>et al., </a:t>
            </a:r>
            <a:r>
              <a:rPr lang="en-US" sz="2000" dirty="0">
                <a:solidFill>
                  <a:schemeClr val="bg1"/>
                </a:solidFill>
                <a:latin typeface="Poppins" panose="020B0604020202020204" charset="0"/>
                <a:cs typeface="Poppins" panose="020B0604020202020204" charset="0"/>
              </a:rPr>
              <a:t>2023).</a:t>
            </a:r>
          </a:p>
          <a:p>
            <a:pPr marL="342900" indent="-3429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>
              <a:solidFill>
                <a:schemeClr val="bg1"/>
              </a:solidFill>
              <a:latin typeface="Poppins" panose="020B0604020202020204" charset="0"/>
              <a:cs typeface="Poppins" panose="020B0604020202020204" charset="0"/>
            </a:endParaRPr>
          </a:p>
          <a:p>
            <a:pPr marL="342900" indent="-3429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bg1"/>
                </a:solidFill>
                <a:latin typeface="Poppins" panose="020B0604020202020204" charset="0"/>
                <a:cs typeface="Poppins" panose="020B0604020202020204" charset="0"/>
              </a:rPr>
              <a:t>Technological innovations (telehealth, remote monitoring) support independence but risk entrenching inequalities (Nair </a:t>
            </a:r>
            <a:r>
              <a:rPr lang="en-US" sz="2000" i="1" dirty="0">
                <a:solidFill>
                  <a:schemeClr val="bg1"/>
                </a:solidFill>
                <a:latin typeface="Poppins" panose="020B0604020202020204" charset="0"/>
                <a:cs typeface="Poppins" panose="020B0604020202020204" charset="0"/>
              </a:rPr>
              <a:t>et al</a:t>
            </a:r>
            <a:r>
              <a:rPr lang="en-US" sz="2000" dirty="0">
                <a:solidFill>
                  <a:schemeClr val="bg1"/>
                </a:solidFill>
                <a:latin typeface="Poppins" panose="020B0604020202020204" charset="0"/>
                <a:cs typeface="Poppins" panose="020B0604020202020204" charset="0"/>
              </a:rPr>
              <a:t>., 2022; </a:t>
            </a:r>
            <a:r>
              <a:rPr lang="en-US" sz="2000" dirty="0" err="1">
                <a:solidFill>
                  <a:schemeClr val="bg1"/>
                </a:solidFill>
                <a:latin typeface="Poppins" panose="020B0604020202020204" charset="0"/>
                <a:cs typeface="Poppins" panose="020B0604020202020204" charset="0"/>
              </a:rPr>
              <a:t>Cesari</a:t>
            </a:r>
            <a:r>
              <a:rPr lang="en-US" sz="2000" dirty="0">
                <a:solidFill>
                  <a:schemeClr val="bg1"/>
                </a:solidFill>
                <a:latin typeface="Poppins" panose="020B0604020202020204" charset="0"/>
                <a:cs typeface="Poppins" panose="020B0604020202020204" charset="0"/>
              </a:rPr>
              <a:t> et al., 2022).</a:t>
            </a:r>
          </a:p>
          <a:p>
            <a:pPr marL="342900" indent="-3429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>
              <a:solidFill>
                <a:schemeClr val="bg1"/>
              </a:solidFill>
              <a:latin typeface="Poppins" panose="020B0604020202020204" charset="0"/>
              <a:cs typeface="Poppins" panose="020B0604020202020204" charset="0"/>
            </a:endParaRPr>
          </a:p>
          <a:p>
            <a:pPr marL="342900" indent="-3429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bg1"/>
                </a:solidFill>
                <a:latin typeface="Poppins" panose="020B0604020202020204" charset="0"/>
                <a:cs typeface="Poppins" panose="020B0604020202020204" charset="0"/>
              </a:rPr>
              <a:t>Digital exclusion among older adults (limited access, skills, confidence) challenges rights-based values of equity and dignity (Vera-Sanso, 2023).</a:t>
            </a:r>
          </a:p>
        </p:txBody>
      </p:sp>
      <p:pic>
        <p:nvPicPr>
          <p:cNvPr id="36" name="Picture 35">
            <a:extLst>
              <a:ext uri="{FF2B5EF4-FFF2-40B4-BE49-F238E27FC236}">
                <a16:creationId xmlns:a16="http://schemas.microsoft.com/office/drawing/2014/main" id="{8FC9D824-91A6-4E18-ACAD-673D987A442A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l="12255" t="4814" r="8865"/>
          <a:stretch/>
        </p:blipFill>
        <p:spPr>
          <a:xfrm>
            <a:off x="0" y="-26377"/>
            <a:ext cx="9457075" cy="8713177"/>
          </a:xfrm>
          <a:prstGeom prst="rect">
            <a:avLst/>
          </a:prstGeom>
        </p:spPr>
      </p:pic>
      <p:sp>
        <p:nvSpPr>
          <p:cNvPr id="37" name="TextBox 12">
            <a:extLst>
              <a:ext uri="{FF2B5EF4-FFF2-40B4-BE49-F238E27FC236}">
                <a16:creationId xmlns:a16="http://schemas.microsoft.com/office/drawing/2014/main" id="{B5F29A04-2884-40A3-9EA0-FDF11B50C865}"/>
              </a:ext>
            </a:extLst>
          </p:cNvPr>
          <p:cNvSpPr txBox="1"/>
          <p:nvPr/>
        </p:nvSpPr>
        <p:spPr>
          <a:xfrm>
            <a:off x="17098405" y="9484349"/>
            <a:ext cx="814511" cy="47187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919"/>
              </a:lnSpc>
            </a:pPr>
            <a:r>
              <a:rPr lang="en-US" sz="2799" b="1" dirty="0">
                <a:solidFill>
                  <a:srgbClr val="AA95D0"/>
                </a:solidFill>
                <a:latin typeface="Montserrat Medium"/>
                <a:ea typeface="Montserrat Medium"/>
                <a:cs typeface="Montserrat Medium"/>
                <a:sym typeface="Montserrat Medium"/>
              </a:rPr>
              <a:t>8</a:t>
            </a:r>
          </a:p>
        </p:txBody>
      </p:sp>
      <p:pic>
        <p:nvPicPr>
          <p:cNvPr id="15" name="Audio 14">
            <a:hlinkClick r:id="" action="ppaction://media"/>
            <a:extLst>
              <a:ext uri="{FF2B5EF4-FFF2-40B4-BE49-F238E27FC236}">
                <a16:creationId xmlns:a16="http://schemas.microsoft.com/office/drawing/2014/main" id="{F947E52B-6946-5C9D-A5F0-0A4B1F5132E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rcRect l="-329688" t="-329688" r="-329688" b="-329688"/>
          <a:stretch>
            <a:fillRect/>
          </a:stretch>
        </p:blipFill>
        <p:spPr>
          <a:xfrm>
            <a:off x="15078456" y="7077456"/>
            <a:ext cx="3086100" cy="30861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84774323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80018"/>
    </mc:Choice>
    <mc:Fallback>
      <p:transition spd="slow" advTm="8001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5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F8F5FF">
                <a:alpha val="100000"/>
              </a:srgbClr>
            </a:gs>
            <a:gs pos="100000">
              <a:srgbClr val="CEC1E6">
                <a:alpha val="100000"/>
              </a:srgbClr>
            </a:gs>
          </a:gsLst>
          <a:lin ang="54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-271678" y="7119019"/>
            <a:ext cx="18817070" cy="3376610"/>
          </a:xfrm>
          <a:custGeom>
            <a:avLst/>
            <a:gdLst/>
            <a:ahLst/>
            <a:cxnLst/>
            <a:rect l="l" t="t" r="r" b="b"/>
            <a:pathLst>
              <a:path w="18817070" h="3376610">
                <a:moveTo>
                  <a:pt x="0" y="0"/>
                </a:moveTo>
                <a:lnTo>
                  <a:pt x="18817070" y="0"/>
                </a:lnTo>
                <a:lnTo>
                  <a:pt x="18817070" y="3376610"/>
                </a:lnTo>
                <a:lnTo>
                  <a:pt x="0" y="3376610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alphaModFix amt="15000"/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 l="-14951" r="-15027" b="-360943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 rot="5400000">
            <a:off x="0" y="0"/>
            <a:ext cx="5807672" cy="5807672"/>
          </a:xfrm>
          <a:custGeom>
            <a:avLst/>
            <a:gdLst/>
            <a:ahLst/>
            <a:cxnLst/>
            <a:rect l="l" t="t" r="r" b="b"/>
            <a:pathLst>
              <a:path w="5807672" h="5807672">
                <a:moveTo>
                  <a:pt x="0" y="0"/>
                </a:moveTo>
                <a:lnTo>
                  <a:pt x="5807672" y="0"/>
                </a:lnTo>
                <a:lnTo>
                  <a:pt x="5807672" y="5807672"/>
                </a:lnTo>
                <a:lnTo>
                  <a:pt x="0" y="5807672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Freeform 4"/>
          <p:cNvSpPr/>
          <p:nvPr/>
        </p:nvSpPr>
        <p:spPr>
          <a:xfrm>
            <a:off x="0" y="6343913"/>
            <a:ext cx="3943087" cy="3943087"/>
          </a:xfrm>
          <a:custGeom>
            <a:avLst/>
            <a:gdLst/>
            <a:ahLst/>
            <a:cxnLst/>
            <a:rect l="l" t="t" r="r" b="b"/>
            <a:pathLst>
              <a:path w="3943087" h="3943087">
                <a:moveTo>
                  <a:pt x="0" y="0"/>
                </a:moveTo>
                <a:lnTo>
                  <a:pt x="3943087" y="0"/>
                </a:lnTo>
                <a:lnTo>
                  <a:pt x="3943087" y="3943087"/>
                </a:lnTo>
                <a:lnTo>
                  <a:pt x="0" y="3943087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5" name="Group 5"/>
          <p:cNvGrpSpPr/>
          <p:nvPr/>
        </p:nvGrpSpPr>
        <p:grpSpPr>
          <a:xfrm>
            <a:off x="914400" y="1181100"/>
            <a:ext cx="16459200" cy="7924800"/>
            <a:chOff x="0" y="0"/>
            <a:chExt cx="4334933" cy="2087190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4334933" cy="2087190"/>
            </a:xfrm>
            <a:custGeom>
              <a:avLst/>
              <a:gdLst/>
              <a:ahLst/>
              <a:cxnLst/>
              <a:rect l="l" t="t" r="r" b="b"/>
              <a:pathLst>
                <a:path w="4334933" h="2087190">
                  <a:moveTo>
                    <a:pt x="23519" y="0"/>
                  </a:moveTo>
                  <a:lnTo>
                    <a:pt x="4311415" y="0"/>
                  </a:lnTo>
                  <a:cubicBezTo>
                    <a:pt x="4317652" y="0"/>
                    <a:pt x="4323635" y="2478"/>
                    <a:pt x="4328045" y="6888"/>
                  </a:cubicBezTo>
                  <a:cubicBezTo>
                    <a:pt x="4332456" y="11299"/>
                    <a:pt x="4334933" y="17281"/>
                    <a:pt x="4334933" y="23519"/>
                  </a:cubicBezTo>
                  <a:lnTo>
                    <a:pt x="4334933" y="2063672"/>
                  </a:lnTo>
                  <a:cubicBezTo>
                    <a:pt x="4334933" y="2069909"/>
                    <a:pt x="4332456" y="2075891"/>
                    <a:pt x="4328045" y="2080302"/>
                  </a:cubicBezTo>
                  <a:cubicBezTo>
                    <a:pt x="4323635" y="2084712"/>
                    <a:pt x="4317652" y="2087190"/>
                    <a:pt x="4311415" y="2087190"/>
                  </a:cubicBezTo>
                  <a:lnTo>
                    <a:pt x="23519" y="2087190"/>
                  </a:lnTo>
                  <a:cubicBezTo>
                    <a:pt x="10530" y="2087190"/>
                    <a:pt x="0" y="2076660"/>
                    <a:pt x="0" y="2063672"/>
                  </a:cubicBezTo>
                  <a:lnTo>
                    <a:pt x="0" y="23519"/>
                  </a:lnTo>
                  <a:cubicBezTo>
                    <a:pt x="0" y="17281"/>
                    <a:pt x="2478" y="11299"/>
                    <a:pt x="6888" y="6888"/>
                  </a:cubicBezTo>
                  <a:cubicBezTo>
                    <a:pt x="11299" y="2478"/>
                    <a:pt x="17281" y="0"/>
                    <a:pt x="23519" y="0"/>
                  </a:cubicBez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38100"/>
              <a:ext cx="4334933" cy="212529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1771650" y="1585891"/>
            <a:ext cx="3306238" cy="2376777"/>
            <a:chOff x="0" y="0"/>
            <a:chExt cx="707541" cy="508634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707541" cy="508634"/>
            </a:xfrm>
            <a:custGeom>
              <a:avLst/>
              <a:gdLst/>
              <a:ahLst/>
              <a:cxnLst/>
              <a:rect l="l" t="t" r="r" b="b"/>
              <a:pathLst>
                <a:path w="707541" h="508634">
                  <a:moveTo>
                    <a:pt x="46832" y="0"/>
                  </a:moveTo>
                  <a:lnTo>
                    <a:pt x="660709" y="0"/>
                  </a:lnTo>
                  <a:cubicBezTo>
                    <a:pt x="686573" y="0"/>
                    <a:pt x="707541" y="20967"/>
                    <a:pt x="707541" y="46832"/>
                  </a:cubicBezTo>
                  <a:lnTo>
                    <a:pt x="707541" y="461802"/>
                  </a:lnTo>
                  <a:cubicBezTo>
                    <a:pt x="707541" y="474223"/>
                    <a:pt x="702607" y="486135"/>
                    <a:pt x="693824" y="494918"/>
                  </a:cubicBezTo>
                  <a:cubicBezTo>
                    <a:pt x="685041" y="503700"/>
                    <a:pt x="673129" y="508634"/>
                    <a:pt x="660709" y="508634"/>
                  </a:cubicBezTo>
                  <a:lnTo>
                    <a:pt x="46832" y="508634"/>
                  </a:lnTo>
                  <a:cubicBezTo>
                    <a:pt x="20967" y="508634"/>
                    <a:pt x="0" y="487667"/>
                    <a:pt x="0" y="461802"/>
                  </a:cubicBezTo>
                  <a:lnTo>
                    <a:pt x="0" y="46832"/>
                  </a:lnTo>
                  <a:cubicBezTo>
                    <a:pt x="0" y="20967"/>
                    <a:pt x="20967" y="0"/>
                    <a:pt x="46832" y="0"/>
                  </a:cubicBezTo>
                  <a:close/>
                </a:path>
              </a:pathLst>
            </a:custGeom>
            <a:blipFill>
              <a:blip r:embed="rId11"/>
              <a:stretch>
                <a:fillRect l="-3949" r="-3949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771650" y="4219985"/>
            <a:ext cx="3306238" cy="2123927"/>
            <a:chOff x="0" y="0"/>
            <a:chExt cx="747354" cy="480100"/>
          </a:xfrm>
        </p:grpSpPr>
        <p:sp>
          <p:nvSpPr>
            <p:cNvPr id="11" name="Freeform 11"/>
            <p:cNvSpPr/>
            <p:nvPr/>
          </p:nvSpPr>
          <p:spPr>
            <a:xfrm>
              <a:off x="0" y="0"/>
              <a:ext cx="747354" cy="480100"/>
            </a:xfrm>
            <a:custGeom>
              <a:avLst/>
              <a:gdLst/>
              <a:ahLst/>
              <a:cxnLst/>
              <a:rect l="l" t="t" r="r" b="b"/>
              <a:pathLst>
                <a:path w="747354" h="480100">
                  <a:moveTo>
                    <a:pt x="46832" y="0"/>
                  </a:moveTo>
                  <a:lnTo>
                    <a:pt x="700521" y="0"/>
                  </a:lnTo>
                  <a:cubicBezTo>
                    <a:pt x="712942" y="0"/>
                    <a:pt x="724854" y="4934"/>
                    <a:pt x="733637" y="13717"/>
                  </a:cubicBezTo>
                  <a:cubicBezTo>
                    <a:pt x="742419" y="22500"/>
                    <a:pt x="747354" y="34412"/>
                    <a:pt x="747354" y="46832"/>
                  </a:cubicBezTo>
                  <a:lnTo>
                    <a:pt x="747354" y="433268"/>
                  </a:lnTo>
                  <a:cubicBezTo>
                    <a:pt x="747354" y="459132"/>
                    <a:pt x="726386" y="480100"/>
                    <a:pt x="700521" y="480100"/>
                  </a:cubicBezTo>
                  <a:lnTo>
                    <a:pt x="46832" y="480100"/>
                  </a:lnTo>
                  <a:cubicBezTo>
                    <a:pt x="20967" y="480100"/>
                    <a:pt x="0" y="459132"/>
                    <a:pt x="0" y="433268"/>
                  </a:cubicBezTo>
                  <a:lnTo>
                    <a:pt x="0" y="46832"/>
                  </a:lnTo>
                  <a:cubicBezTo>
                    <a:pt x="0" y="20967"/>
                    <a:pt x="20967" y="0"/>
                    <a:pt x="46832" y="0"/>
                  </a:cubicBezTo>
                  <a:close/>
                </a:path>
              </a:pathLst>
            </a:custGeom>
            <a:blipFill>
              <a:blip r:embed="rId12"/>
              <a:stretch>
                <a:fillRect t="-1856" b="-1856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2" name="Group 12"/>
          <p:cNvGrpSpPr/>
          <p:nvPr/>
        </p:nvGrpSpPr>
        <p:grpSpPr>
          <a:xfrm rot="-5400000">
            <a:off x="647869" y="8269814"/>
            <a:ext cx="53728" cy="53728"/>
            <a:chOff x="0" y="0"/>
            <a:chExt cx="812800" cy="812800"/>
          </a:xfrm>
        </p:grpSpPr>
        <p:sp>
          <p:nvSpPr>
            <p:cNvPr id="13" name="Freeform 13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615585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74078" tIns="74078" rIns="74078" bIns="74078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15" name="Freeform 15"/>
          <p:cNvSpPr/>
          <p:nvPr/>
        </p:nvSpPr>
        <p:spPr>
          <a:xfrm>
            <a:off x="5278683" y="1585891"/>
            <a:ext cx="2632722" cy="4758022"/>
          </a:xfrm>
          <a:custGeom>
            <a:avLst/>
            <a:gdLst/>
            <a:ahLst/>
            <a:cxnLst/>
            <a:rect l="l" t="t" r="r" b="b"/>
            <a:pathLst>
              <a:path w="2632722" h="4758022">
                <a:moveTo>
                  <a:pt x="0" y="0"/>
                </a:moveTo>
                <a:lnTo>
                  <a:pt x="2632723" y="0"/>
                </a:lnTo>
                <a:lnTo>
                  <a:pt x="2632723" y="4758022"/>
                </a:lnTo>
                <a:lnTo>
                  <a:pt x="0" y="4758022"/>
                </a:lnTo>
                <a:lnTo>
                  <a:pt x="0" y="0"/>
                </a:lnTo>
                <a:close/>
              </a:path>
            </a:pathLst>
          </a:custGeom>
          <a:blipFill>
            <a:blip r:embed="rId13"/>
            <a:stretch>
              <a:fillRect l="-344" r="-344" b="-610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6" name="TextBox 16"/>
          <p:cNvSpPr txBox="1"/>
          <p:nvPr/>
        </p:nvSpPr>
        <p:spPr>
          <a:xfrm>
            <a:off x="17098405" y="9484349"/>
            <a:ext cx="814511" cy="47187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919"/>
              </a:lnSpc>
            </a:pPr>
            <a:r>
              <a:rPr lang="en-US" sz="2799" b="1" dirty="0">
                <a:solidFill>
                  <a:srgbClr val="615585"/>
                </a:solidFill>
                <a:latin typeface="Montserrat Medium"/>
                <a:ea typeface="Montserrat Medium"/>
                <a:cs typeface="Montserrat Medium"/>
                <a:sym typeface="Montserrat Medium"/>
              </a:rPr>
              <a:t>9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617230" y="6530087"/>
            <a:ext cx="6921316" cy="227723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904"/>
              </a:lnSpc>
            </a:pPr>
            <a:r>
              <a:rPr lang="en-US" sz="4800" b="1" spc="-67" dirty="0">
                <a:solidFill>
                  <a:srgbClr val="615585"/>
                </a:solidFill>
                <a:latin typeface="Poppins Semi-Bold"/>
                <a:ea typeface="Poppins Semi-Bold"/>
                <a:cs typeface="Poppins Semi-Bold"/>
                <a:sym typeface="Poppins Semi-Bold"/>
              </a:rPr>
              <a:t>Challenges to Independence &amp; Functional Ability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377609" y="1720273"/>
            <a:ext cx="8231381" cy="630942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384041" lvl="1" indent="-192020">
              <a:spcBef>
                <a:spcPts val="600"/>
              </a:spcBef>
              <a:spcAft>
                <a:spcPts val="600"/>
              </a:spcAft>
              <a:buFont typeface="Arial"/>
              <a:buChar char="•"/>
            </a:pPr>
            <a:r>
              <a:rPr lang="en-US" sz="2000" dirty="0">
                <a:solidFill>
                  <a:srgbClr val="2B2B2B"/>
                </a:solidFill>
                <a:latin typeface="Poppins"/>
                <a:ea typeface="Poppins"/>
                <a:cs typeface="Poppins"/>
                <a:sym typeface="Poppins"/>
              </a:rPr>
              <a:t>Ageing presents overlapping challenges, including chronic disease, frailty, injury, and disability.</a:t>
            </a:r>
          </a:p>
          <a:p>
            <a:pPr marL="384041" lvl="1" indent="-192020">
              <a:spcBef>
                <a:spcPts val="600"/>
              </a:spcBef>
              <a:spcAft>
                <a:spcPts val="600"/>
              </a:spcAft>
              <a:buFont typeface="Arial"/>
              <a:buChar char="•"/>
            </a:pPr>
            <a:endParaRPr lang="en-US" sz="2000" dirty="0">
              <a:solidFill>
                <a:srgbClr val="2B2B2B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 marL="384041" lvl="1" indent="-192020">
              <a:spcBef>
                <a:spcPts val="600"/>
              </a:spcBef>
              <a:spcAft>
                <a:spcPts val="600"/>
              </a:spcAft>
              <a:buFont typeface="Arial"/>
              <a:buChar char="•"/>
            </a:pPr>
            <a:r>
              <a:rPr lang="en-US" sz="2000" dirty="0">
                <a:solidFill>
                  <a:srgbClr val="2B2B2B"/>
                </a:solidFill>
                <a:latin typeface="Poppins"/>
                <a:ea typeface="Poppins"/>
                <a:cs typeface="Poppins"/>
                <a:sym typeface="Poppins"/>
              </a:rPr>
              <a:t>Over 50% of UK adults aged 65+ live with two or more chronic conditions, increasing dependency and functional decline (</a:t>
            </a:r>
            <a:r>
              <a:rPr lang="en-US" sz="2000" dirty="0" err="1">
                <a:solidFill>
                  <a:srgbClr val="2B2B2B"/>
                </a:solidFill>
                <a:latin typeface="Poppins"/>
                <a:ea typeface="Poppins"/>
                <a:cs typeface="Poppins"/>
                <a:sym typeface="Poppins"/>
              </a:rPr>
              <a:t>Skou</a:t>
            </a:r>
            <a:r>
              <a:rPr lang="en-US" sz="2000" dirty="0">
                <a:solidFill>
                  <a:srgbClr val="2B2B2B"/>
                </a:solidFill>
                <a:latin typeface="Poppins"/>
                <a:ea typeface="Poppins"/>
                <a:cs typeface="Poppins"/>
                <a:sym typeface="Poppins"/>
              </a:rPr>
              <a:t> </a:t>
            </a:r>
            <a:r>
              <a:rPr lang="en-US" sz="2000" i="1" dirty="0">
                <a:solidFill>
                  <a:srgbClr val="2B2B2B"/>
                </a:solidFill>
                <a:latin typeface="Poppins"/>
                <a:ea typeface="Poppins"/>
                <a:cs typeface="Poppins"/>
                <a:sym typeface="Poppins"/>
              </a:rPr>
              <a:t>et al., </a:t>
            </a:r>
            <a:r>
              <a:rPr lang="en-US" sz="2000" dirty="0">
                <a:solidFill>
                  <a:srgbClr val="2B2B2B"/>
                </a:solidFill>
                <a:latin typeface="Poppins"/>
                <a:ea typeface="Poppins"/>
                <a:cs typeface="Poppins"/>
                <a:sym typeface="Poppins"/>
              </a:rPr>
              <a:t>2022).</a:t>
            </a:r>
          </a:p>
          <a:p>
            <a:pPr marL="384041" lvl="1" indent="-192020">
              <a:spcBef>
                <a:spcPts val="600"/>
              </a:spcBef>
              <a:spcAft>
                <a:spcPts val="600"/>
              </a:spcAft>
              <a:buFont typeface="Arial"/>
              <a:buChar char="•"/>
            </a:pPr>
            <a:endParaRPr lang="en-US" sz="2000" dirty="0">
              <a:solidFill>
                <a:srgbClr val="2B2B2B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 marL="384041" lvl="1" indent="-192020">
              <a:spcBef>
                <a:spcPts val="600"/>
              </a:spcBef>
              <a:spcAft>
                <a:spcPts val="600"/>
              </a:spcAft>
              <a:buFont typeface="Arial"/>
              <a:buChar char="•"/>
            </a:pPr>
            <a:r>
              <a:rPr lang="en-US" sz="2000" dirty="0">
                <a:solidFill>
                  <a:srgbClr val="2B2B2B"/>
                </a:solidFill>
                <a:latin typeface="Poppins"/>
                <a:ea typeface="Poppins"/>
                <a:cs typeface="Poppins"/>
                <a:sym typeface="Poppins"/>
              </a:rPr>
              <a:t>Physical impairment is strongly linked to loss of autonomy, reduced social participation, and higher hospitalisation (</a:t>
            </a:r>
            <a:r>
              <a:rPr lang="en-US" sz="2000" dirty="0" err="1">
                <a:solidFill>
                  <a:srgbClr val="2B2B2B"/>
                </a:solidFill>
                <a:latin typeface="Poppins"/>
                <a:ea typeface="Poppins"/>
                <a:cs typeface="Poppins"/>
                <a:sym typeface="Poppins"/>
              </a:rPr>
              <a:t>Doroszkiewicz</a:t>
            </a:r>
            <a:r>
              <a:rPr lang="en-US" sz="2000" dirty="0">
                <a:solidFill>
                  <a:srgbClr val="2B2B2B"/>
                </a:solidFill>
                <a:latin typeface="Poppins"/>
                <a:ea typeface="Poppins"/>
                <a:cs typeface="Poppins"/>
                <a:sym typeface="Poppins"/>
              </a:rPr>
              <a:t>, 2023).</a:t>
            </a:r>
          </a:p>
          <a:p>
            <a:pPr marL="384041" lvl="1" indent="-192020">
              <a:spcBef>
                <a:spcPts val="600"/>
              </a:spcBef>
              <a:spcAft>
                <a:spcPts val="600"/>
              </a:spcAft>
              <a:buFont typeface="Arial"/>
              <a:buChar char="•"/>
            </a:pPr>
            <a:endParaRPr lang="en-US" sz="2000" dirty="0">
              <a:solidFill>
                <a:srgbClr val="2B2B2B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 marL="384041" lvl="1" indent="-192020">
              <a:spcBef>
                <a:spcPts val="600"/>
              </a:spcBef>
              <a:spcAft>
                <a:spcPts val="600"/>
              </a:spcAft>
              <a:buFont typeface="Arial"/>
              <a:buChar char="•"/>
            </a:pPr>
            <a:r>
              <a:rPr lang="en-US" sz="2000" dirty="0">
                <a:solidFill>
                  <a:srgbClr val="2B2B2B"/>
                </a:solidFill>
                <a:latin typeface="Poppins"/>
                <a:ea typeface="Poppins"/>
                <a:cs typeface="Poppins"/>
                <a:sym typeface="Poppins"/>
              </a:rPr>
              <a:t>Loneliness and social isolation are closely tied to depression, cognitive decline, and lower well-being.</a:t>
            </a:r>
          </a:p>
          <a:p>
            <a:pPr marL="384041" lvl="1" indent="-192020">
              <a:spcBef>
                <a:spcPts val="600"/>
              </a:spcBef>
              <a:spcAft>
                <a:spcPts val="600"/>
              </a:spcAft>
              <a:buFont typeface="Arial"/>
              <a:buChar char="•"/>
            </a:pPr>
            <a:endParaRPr lang="en-US" sz="2000" dirty="0">
              <a:solidFill>
                <a:srgbClr val="2B2B2B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 marL="384041" lvl="1" indent="-192020">
              <a:spcBef>
                <a:spcPts val="600"/>
              </a:spcBef>
              <a:spcAft>
                <a:spcPts val="600"/>
              </a:spcAft>
              <a:buFont typeface="Arial"/>
              <a:buChar char="•"/>
            </a:pPr>
            <a:r>
              <a:rPr lang="en-US" sz="2000" dirty="0">
                <a:solidFill>
                  <a:srgbClr val="2B2B2B"/>
                </a:solidFill>
                <a:latin typeface="Poppins"/>
                <a:ea typeface="Poppins"/>
                <a:cs typeface="Poppins"/>
                <a:sym typeface="Poppins"/>
              </a:rPr>
              <a:t>Bereavement and role loss further disrupt identity and meaning in later life (</a:t>
            </a:r>
            <a:r>
              <a:rPr lang="en-US" sz="2000" dirty="0" err="1">
                <a:solidFill>
                  <a:srgbClr val="2B2B2B"/>
                </a:solidFill>
                <a:latin typeface="Poppins"/>
                <a:ea typeface="Poppins"/>
                <a:cs typeface="Poppins"/>
                <a:sym typeface="Poppins"/>
              </a:rPr>
              <a:t>Doroszkiewicz</a:t>
            </a:r>
            <a:r>
              <a:rPr lang="en-US" sz="2000" dirty="0">
                <a:solidFill>
                  <a:srgbClr val="2B2B2B"/>
                </a:solidFill>
                <a:latin typeface="Poppins"/>
                <a:ea typeface="Poppins"/>
                <a:cs typeface="Poppins"/>
                <a:sym typeface="Poppins"/>
              </a:rPr>
              <a:t>, 2023).</a:t>
            </a:r>
          </a:p>
        </p:txBody>
      </p:sp>
      <p:pic>
        <p:nvPicPr>
          <p:cNvPr id="24" name="Audio 23">
            <a:hlinkClick r:id="" action="ppaction://media"/>
            <a:extLst>
              <a:ext uri="{FF2B5EF4-FFF2-40B4-BE49-F238E27FC236}">
                <a16:creationId xmlns:a16="http://schemas.microsoft.com/office/drawing/2014/main" id="{EDB6224F-2998-18AE-099E-939EF3B937D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4"/>
          <a:srcRect l="-329688" t="-329688" r="-329688" b="-329688"/>
          <a:stretch>
            <a:fillRect/>
          </a:stretch>
        </p:blipFill>
        <p:spPr>
          <a:xfrm>
            <a:off x="15078456" y="7077456"/>
            <a:ext cx="3086100" cy="308610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2660"/>
    </mc:Choice>
    <mc:Fallback>
      <p:transition spd="slow" advTm="3266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4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AA95D0">
                <a:alpha val="100000"/>
              </a:srgbClr>
            </a:gs>
            <a:gs pos="100000">
              <a:srgbClr val="615585">
                <a:alpha val="100000"/>
              </a:srgbClr>
            </a:gs>
          </a:gsLst>
          <a:lin ang="54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-271678" y="7119019"/>
            <a:ext cx="18817070" cy="3376610"/>
          </a:xfrm>
          <a:custGeom>
            <a:avLst/>
            <a:gdLst/>
            <a:ahLst/>
            <a:cxnLst/>
            <a:rect l="l" t="t" r="r" b="b"/>
            <a:pathLst>
              <a:path w="18817070" h="3376610">
                <a:moveTo>
                  <a:pt x="0" y="0"/>
                </a:moveTo>
                <a:lnTo>
                  <a:pt x="18817070" y="0"/>
                </a:lnTo>
                <a:lnTo>
                  <a:pt x="18817070" y="3376610"/>
                </a:lnTo>
                <a:lnTo>
                  <a:pt x="0" y="3376610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alphaModFix amt="15000"/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 l="-14951" r="-15027" b="-360943"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5" name="Group 5"/>
          <p:cNvGrpSpPr/>
          <p:nvPr/>
        </p:nvGrpSpPr>
        <p:grpSpPr>
          <a:xfrm>
            <a:off x="0" y="8805728"/>
            <a:ext cx="18288000" cy="1481272"/>
            <a:chOff x="0" y="0"/>
            <a:chExt cx="2408296" cy="293162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2408296" cy="293162"/>
            </a:xfrm>
            <a:custGeom>
              <a:avLst/>
              <a:gdLst/>
              <a:ahLst/>
              <a:cxnLst/>
              <a:rect l="l" t="t" r="r" b="b"/>
              <a:pathLst>
                <a:path w="2408296" h="293162">
                  <a:moveTo>
                    <a:pt x="0" y="0"/>
                  </a:moveTo>
                  <a:lnTo>
                    <a:pt x="2408296" y="0"/>
                  </a:lnTo>
                  <a:lnTo>
                    <a:pt x="2408296" y="293162"/>
                  </a:lnTo>
                  <a:lnTo>
                    <a:pt x="0" y="293162"/>
                  </a:lnTo>
                  <a:close/>
                </a:path>
              </a:pathLst>
            </a:custGeom>
            <a:gradFill rotWithShape="1">
              <a:gsLst>
                <a:gs pos="0">
                  <a:srgbClr val="F8F5FF">
                    <a:alpha val="100000"/>
                  </a:srgbClr>
                </a:gs>
                <a:gs pos="100000">
                  <a:srgbClr val="CEC1E6">
                    <a:alpha val="100000"/>
                  </a:srgbClr>
                </a:gs>
              </a:gsLst>
              <a:lin ang="5400000"/>
            </a:gradFill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38100"/>
              <a:ext cx="2408296" cy="331262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940"/>
                </a:lnSpc>
              </a:pPr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 rot="-5400000">
            <a:off x="647869" y="8269814"/>
            <a:ext cx="53728" cy="53728"/>
            <a:chOff x="0" y="0"/>
            <a:chExt cx="812800" cy="812800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7DD1C1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74078" tIns="74078" rIns="74078" bIns="74078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11" name="TextBox 11"/>
          <p:cNvSpPr txBox="1"/>
          <p:nvPr/>
        </p:nvSpPr>
        <p:spPr>
          <a:xfrm>
            <a:off x="17098405" y="9484349"/>
            <a:ext cx="814511" cy="47187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919"/>
              </a:lnSpc>
            </a:pPr>
            <a:r>
              <a:rPr lang="en-US" sz="2799" b="1" dirty="0">
                <a:solidFill>
                  <a:srgbClr val="615585"/>
                </a:solidFill>
                <a:latin typeface="Montserrat Medium"/>
                <a:ea typeface="Montserrat Medium"/>
                <a:cs typeface="Montserrat Medium"/>
                <a:sym typeface="Montserrat Medium"/>
              </a:rPr>
              <a:t>10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9318036" y="370465"/>
            <a:ext cx="8817564" cy="149643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5904"/>
              </a:lnSpc>
            </a:pPr>
            <a:r>
              <a:rPr lang="en-US" sz="4800" b="1" spc="-67" dirty="0">
                <a:solidFill>
                  <a:srgbClr val="FFFFFF"/>
                </a:solidFill>
                <a:latin typeface="Poppins Bold"/>
                <a:ea typeface="Poppins Bold"/>
                <a:cs typeface="Poppins Bold"/>
                <a:sym typeface="Poppins Bold"/>
              </a:rPr>
              <a:t>Challenges to Independence &amp; Functional Ability (cont.) 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0F1EBBF6-00C9-4FA3-BD33-BC4636DA7048}"/>
              </a:ext>
            </a:extLst>
          </p:cNvPr>
          <p:cNvSpPr/>
          <p:nvPr/>
        </p:nvSpPr>
        <p:spPr>
          <a:xfrm>
            <a:off x="9272696" y="2022622"/>
            <a:ext cx="8640220" cy="624786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bg1"/>
                </a:solidFill>
                <a:latin typeface="Poppins" panose="020B0604020202020204" charset="0"/>
                <a:cs typeface="Poppins" panose="020B0604020202020204" charset="0"/>
              </a:rPr>
              <a:t>Research supports active ageing frameworks emphasising participation, social inclusion, and autonomy over disengagement models (Cesari </a:t>
            </a:r>
            <a:r>
              <a:rPr lang="en-US" sz="2000" i="1" dirty="0">
                <a:solidFill>
                  <a:schemeClr val="bg1"/>
                </a:solidFill>
                <a:latin typeface="Poppins" panose="020B0604020202020204" charset="0"/>
                <a:cs typeface="Poppins" panose="020B0604020202020204" charset="0"/>
              </a:rPr>
              <a:t>et al</a:t>
            </a:r>
            <a:r>
              <a:rPr lang="en-US" sz="2000" dirty="0">
                <a:solidFill>
                  <a:schemeClr val="bg1"/>
                </a:solidFill>
                <a:latin typeface="Poppins" panose="020B0604020202020204" charset="0"/>
                <a:cs typeface="Poppins" panose="020B0604020202020204" charset="0"/>
              </a:rPr>
              <a:t>., 2022).</a:t>
            </a:r>
          </a:p>
          <a:p>
            <a:pPr marL="342900" indent="-3429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>
              <a:solidFill>
                <a:schemeClr val="bg1"/>
              </a:solidFill>
              <a:latin typeface="Poppins" panose="020B0604020202020204" charset="0"/>
              <a:cs typeface="Poppins" panose="020B0604020202020204" charset="0"/>
            </a:endParaRPr>
          </a:p>
          <a:p>
            <a:pPr marL="342900" indent="-3429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bg1"/>
                </a:solidFill>
                <a:latin typeface="Poppins" panose="020B0604020202020204" charset="0"/>
                <a:cs typeface="Poppins" panose="020B0604020202020204" charset="0"/>
              </a:rPr>
              <a:t>Disjointed health and social care systems create structural barriers to independence (</a:t>
            </a:r>
            <a:r>
              <a:rPr lang="en-US" sz="2000" dirty="0" err="1">
                <a:solidFill>
                  <a:schemeClr val="bg1"/>
                </a:solidFill>
                <a:latin typeface="Poppins" panose="020B0604020202020204" charset="0"/>
                <a:cs typeface="Poppins" panose="020B0604020202020204" charset="0"/>
              </a:rPr>
              <a:t>Pardi</a:t>
            </a:r>
            <a:r>
              <a:rPr lang="en-US" sz="2000" dirty="0">
                <a:solidFill>
                  <a:schemeClr val="bg1"/>
                </a:solidFill>
                <a:latin typeface="Poppins" panose="020B0604020202020204" charset="0"/>
                <a:cs typeface="Poppins" panose="020B0604020202020204" charset="0"/>
              </a:rPr>
              <a:t>, 2024).</a:t>
            </a:r>
          </a:p>
          <a:p>
            <a:pPr marL="342900" indent="-3429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>
              <a:solidFill>
                <a:schemeClr val="bg1"/>
              </a:solidFill>
              <a:latin typeface="Poppins" panose="020B0604020202020204" charset="0"/>
              <a:cs typeface="Poppins" panose="020B0604020202020204" charset="0"/>
            </a:endParaRPr>
          </a:p>
          <a:p>
            <a:pPr marL="342900" indent="-3429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bg1"/>
                </a:solidFill>
                <a:latin typeface="Poppins" panose="020B0604020202020204" charset="0"/>
                <a:cs typeface="Poppins" panose="020B0604020202020204" charset="0"/>
              </a:rPr>
              <a:t>Chronic underfunding of UK social services leads to poor delivery, inaccessibility, and delayed interventions.</a:t>
            </a:r>
          </a:p>
          <a:p>
            <a:pPr marL="342900" indent="-3429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>
              <a:solidFill>
                <a:schemeClr val="bg1"/>
              </a:solidFill>
              <a:latin typeface="Poppins" panose="020B0604020202020204" charset="0"/>
              <a:cs typeface="Poppins" panose="020B0604020202020204" charset="0"/>
            </a:endParaRPr>
          </a:p>
          <a:p>
            <a:pPr marL="342900" indent="-3429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bg1"/>
                </a:solidFill>
                <a:latin typeface="Poppins" panose="020B0604020202020204" charset="0"/>
                <a:cs typeface="Poppins" panose="020B0604020202020204" charset="0"/>
              </a:rPr>
              <a:t>Workforce shortages undermine continuity of care and relational support.</a:t>
            </a:r>
          </a:p>
          <a:p>
            <a:pPr marL="342900" indent="-3429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>
              <a:solidFill>
                <a:schemeClr val="bg1"/>
              </a:solidFill>
              <a:latin typeface="Poppins" panose="020B0604020202020204" charset="0"/>
              <a:cs typeface="Poppins" panose="020B0604020202020204" charset="0"/>
            </a:endParaRPr>
          </a:p>
          <a:p>
            <a:pPr marL="342900" indent="-3429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bg1"/>
                </a:solidFill>
                <a:latin typeface="Poppins" panose="020B0604020202020204" charset="0"/>
                <a:cs typeface="Poppins" panose="020B0604020202020204" charset="0"/>
              </a:rPr>
              <a:t>Geographical inequalities leave rural populations with fewer services and transport options, contributing to delayed hospital discharges (Nair </a:t>
            </a:r>
            <a:r>
              <a:rPr lang="en-US" sz="2000" i="1" dirty="0">
                <a:solidFill>
                  <a:schemeClr val="bg1"/>
                </a:solidFill>
                <a:latin typeface="Poppins" panose="020B0604020202020204" charset="0"/>
                <a:cs typeface="Poppins" panose="020B0604020202020204" charset="0"/>
              </a:rPr>
              <a:t>et al</a:t>
            </a:r>
            <a:r>
              <a:rPr lang="en-US" sz="2000" dirty="0">
                <a:solidFill>
                  <a:schemeClr val="bg1"/>
                </a:solidFill>
                <a:latin typeface="Poppins" panose="020B0604020202020204" charset="0"/>
                <a:cs typeface="Poppins" panose="020B0604020202020204" charset="0"/>
              </a:rPr>
              <a:t>., 2022).</a:t>
            </a: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D825726C-1204-4684-8C32-7A108D48A5DF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b="49144"/>
          <a:stretch/>
        </p:blipFill>
        <p:spPr>
          <a:xfrm>
            <a:off x="-1" y="370464"/>
            <a:ext cx="8969965" cy="4239635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D2CD0EC8-A6F4-412D-BD76-3E03984F96A4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t="50000"/>
          <a:stretch/>
        </p:blipFill>
        <p:spPr>
          <a:xfrm>
            <a:off x="-2" y="4838777"/>
            <a:ext cx="8969965" cy="4152898"/>
          </a:xfrm>
          <a:prstGeom prst="rect">
            <a:avLst/>
          </a:prstGeom>
        </p:spPr>
      </p:pic>
      <p:pic>
        <p:nvPicPr>
          <p:cNvPr id="19" name="Audio 18">
            <a:hlinkClick r:id="" action="ppaction://media"/>
            <a:extLst>
              <a:ext uri="{FF2B5EF4-FFF2-40B4-BE49-F238E27FC236}">
                <a16:creationId xmlns:a16="http://schemas.microsoft.com/office/drawing/2014/main" id="{D1E5A610-93C7-5CE6-5854-06A3E85F513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rcRect l="-329688" t="-329688" r="-329688" b="-329688"/>
          <a:stretch>
            <a:fillRect/>
          </a:stretch>
        </p:blipFill>
        <p:spPr>
          <a:xfrm>
            <a:off x="15078456" y="7077456"/>
            <a:ext cx="3086100" cy="30861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68867118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5414"/>
    </mc:Choice>
    <mc:Fallback>
      <p:transition spd="slow" advTm="2541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9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AA95D0">
                <a:alpha val="100000"/>
              </a:srgbClr>
            </a:gs>
            <a:gs pos="100000">
              <a:srgbClr val="615585">
                <a:alpha val="100000"/>
              </a:srgbClr>
            </a:gs>
          </a:gsLst>
          <a:lin ang="54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Freeform 8">
            <a:extLst>
              <a:ext uri="{FF2B5EF4-FFF2-40B4-BE49-F238E27FC236}">
                <a16:creationId xmlns:a16="http://schemas.microsoft.com/office/drawing/2014/main" id="{245B45D9-CED4-46B9-831A-29F3D673F4C5}"/>
              </a:ext>
            </a:extLst>
          </p:cNvPr>
          <p:cNvSpPr/>
          <p:nvPr/>
        </p:nvSpPr>
        <p:spPr>
          <a:xfrm>
            <a:off x="-24897" y="6351888"/>
            <a:ext cx="3967985" cy="3943087"/>
          </a:xfrm>
          <a:custGeom>
            <a:avLst/>
            <a:gdLst/>
            <a:ahLst/>
            <a:cxnLst/>
            <a:rect l="l" t="t" r="r" b="b"/>
            <a:pathLst>
              <a:path w="3943087" h="3943087">
                <a:moveTo>
                  <a:pt x="0" y="0"/>
                </a:moveTo>
                <a:lnTo>
                  <a:pt x="3943087" y="0"/>
                </a:lnTo>
                <a:lnTo>
                  <a:pt x="3943087" y="3943087"/>
                </a:lnTo>
                <a:lnTo>
                  <a:pt x="0" y="3943087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" name="Freeform 2"/>
          <p:cNvSpPr/>
          <p:nvPr/>
        </p:nvSpPr>
        <p:spPr>
          <a:xfrm>
            <a:off x="-271678" y="7119019"/>
            <a:ext cx="18817070" cy="3376610"/>
          </a:xfrm>
          <a:custGeom>
            <a:avLst/>
            <a:gdLst/>
            <a:ahLst/>
            <a:cxnLst/>
            <a:rect l="l" t="t" r="r" b="b"/>
            <a:pathLst>
              <a:path w="18817070" h="3376610">
                <a:moveTo>
                  <a:pt x="0" y="0"/>
                </a:moveTo>
                <a:lnTo>
                  <a:pt x="18817070" y="0"/>
                </a:lnTo>
                <a:lnTo>
                  <a:pt x="18817070" y="3376610"/>
                </a:lnTo>
                <a:lnTo>
                  <a:pt x="0" y="3376610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alphaModFix amt="15000"/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 l="-14951" r="-15027" b="-360943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TextBox 7"/>
          <p:cNvSpPr txBox="1"/>
          <p:nvPr/>
        </p:nvSpPr>
        <p:spPr>
          <a:xfrm rot="2700000">
            <a:off x="12133107" y="2608089"/>
            <a:ext cx="4719981" cy="4925498"/>
          </a:xfrm>
          <a:prstGeom prst="rect">
            <a:avLst/>
          </a:prstGeom>
        </p:spPr>
        <p:txBody>
          <a:bodyPr lIns="50800" tIns="50800" rIns="50800" bIns="50800" rtlCol="0" anchor="ctr"/>
          <a:lstStyle/>
          <a:p>
            <a:pPr algn="ctr">
              <a:lnSpc>
                <a:spcPts val="2659"/>
              </a:lnSpc>
            </a:pPr>
            <a:endParaRPr/>
          </a:p>
        </p:txBody>
      </p:sp>
      <p:sp>
        <p:nvSpPr>
          <p:cNvPr id="8" name="Freeform 8"/>
          <p:cNvSpPr/>
          <p:nvPr/>
        </p:nvSpPr>
        <p:spPr>
          <a:xfrm rot="5400000">
            <a:off x="0" y="0"/>
            <a:ext cx="3943087" cy="3943087"/>
          </a:xfrm>
          <a:custGeom>
            <a:avLst/>
            <a:gdLst/>
            <a:ahLst/>
            <a:cxnLst/>
            <a:rect l="l" t="t" r="r" b="b"/>
            <a:pathLst>
              <a:path w="3943087" h="3943087">
                <a:moveTo>
                  <a:pt x="0" y="0"/>
                </a:moveTo>
                <a:lnTo>
                  <a:pt x="3943087" y="0"/>
                </a:lnTo>
                <a:lnTo>
                  <a:pt x="3943087" y="3943087"/>
                </a:lnTo>
                <a:lnTo>
                  <a:pt x="0" y="3943087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9" name="Group 9"/>
          <p:cNvGrpSpPr/>
          <p:nvPr/>
        </p:nvGrpSpPr>
        <p:grpSpPr>
          <a:xfrm rot="-5400000">
            <a:off x="647869" y="8269814"/>
            <a:ext cx="53728" cy="53728"/>
            <a:chOff x="0" y="0"/>
            <a:chExt cx="812800" cy="812800"/>
          </a:xfrm>
        </p:grpSpPr>
        <p:sp>
          <p:nvSpPr>
            <p:cNvPr id="10" name="Freeform 10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7DD1C1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74078" tIns="74078" rIns="74078" bIns="74078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12" name="TextBox 12"/>
          <p:cNvSpPr txBox="1"/>
          <p:nvPr/>
        </p:nvSpPr>
        <p:spPr>
          <a:xfrm>
            <a:off x="13678586" y="9246899"/>
            <a:ext cx="814511" cy="47187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919"/>
              </a:lnSpc>
            </a:pPr>
            <a:r>
              <a:rPr lang="en-US" sz="2799" b="1" dirty="0">
                <a:solidFill>
                  <a:srgbClr val="FFFFFF"/>
                </a:solidFill>
                <a:latin typeface="Montserrat Medium"/>
                <a:ea typeface="Montserrat Medium"/>
                <a:cs typeface="Montserrat Medium"/>
                <a:sym typeface="Montserrat Medium"/>
              </a:rPr>
              <a:t>11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257300" y="2408800"/>
            <a:ext cx="8874128" cy="73981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904"/>
              </a:lnSpc>
            </a:pPr>
            <a:r>
              <a:rPr lang="en-US" sz="4800" b="1" spc="-67" dirty="0">
                <a:solidFill>
                  <a:srgbClr val="FFFFFF"/>
                </a:solidFill>
                <a:latin typeface="Poppins Semi-Bold"/>
                <a:ea typeface="Poppins Semi-Bold"/>
                <a:cs typeface="Poppins Semi-Bold"/>
                <a:sym typeface="Poppins Semi-Bold"/>
              </a:rPr>
              <a:t>Case Studies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28700" y="3463627"/>
            <a:ext cx="8874128" cy="507959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2239"/>
              </a:lnSpc>
            </a:pPr>
            <a:r>
              <a:rPr lang="en-US" sz="2000" dirty="0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The Torbay and South Devon integrated care model uses multidisciplinary teams to coordinate health and social care around patient needs (Elston </a:t>
            </a:r>
            <a:r>
              <a:rPr lang="en-US" sz="2000" i="1" dirty="0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et al., </a:t>
            </a:r>
            <a:r>
              <a:rPr lang="en-US" sz="2000" dirty="0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2022).</a:t>
            </a:r>
          </a:p>
          <a:p>
            <a:pPr>
              <a:lnSpc>
                <a:spcPts val="2239"/>
              </a:lnSpc>
            </a:pPr>
            <a:endParaRPr lang="en-US" sz="2000" dirty="0">
              <a:solidFill>
                <a:srgbClr val="FFFFFF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>
              <a:lnSpc>
                <a:spcPts val="2239"/>
              </a:lnSpc>
            </a:pPr>
            <a:r>
              <a:rPr lang="en-US" sz="2000" dirty="0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Evaluation shows improved care continuity, reduced emergency admissions, and higher user satisfaction (He </a:t>
            </a:r>
            <a:r>
              <a:rPr lang="en-US" sz="2000" i="1" dirty="0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et al., </a:t>
            </a:r>
            <a:r>
              <a:rPr lang="en-US" sz="2000" dirty="0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2025).</a:t>
            </a:r>
          </a:p>
          <a:p>
            <a:pPr>
              <a:lnSpc>
                <a:spcPts val="2239"/>
              </a:lnSpc>
            </a:pPr>
            <a:endParaRPr lang="en-US" sz="2000" dirty="0">
              <a:solidFill>
                <a:srgbClr val="FFFFFF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>
              <a:lnSpc>
                <a:spcPts val="2239"/>
              </a:lnSpc>
            </a:pPr>
            <a:r>
              <a:rPr lang="en-US" sz="2000" dirty="0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This reflects Bronfenbrenner's ecological model, translated into practice, which promotes functional ability.</a:t>
            </a:r>
          </a:p>
          <a:p>
            <a:pPr>
              <a:lnSpc>
                <a:spcPts val="2239"/>
              </a:lnSpc>
            </a:pPr>
            <a:endParaRPr lang="en-US" sz="2000" dirty="0">
              <a:solidFill>
                <a:srgbClr val="FFFFFF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>
              <a:lnSpc>
                <a:spcPts val="2239"/>
              </a:lnSpc>
            </a:pPr>
            <a:r>
              <a:rPr lang="en-US" sz="2000" dirty="0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Liverpool's remote monitoring rollout during COVID-19 revealed digital exclusion; older adults lacking skills faced isolation and delayed care (</a:t>
            </a:r>
            <a:r>
              <a:rPr lang="en-US" sz="2000" dirty="0" err="1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Fulop</a:t>
            </a:r>
            <a:r>
              <a:rPr lang="en-US" sz="2000" dirty="0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 </a:t>
            </a:r>
            <a:r>
              <a:rPr lang="en-US" sz="2000" i="1" dirty="0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et al</a:t>
            </a:r>
            <a:r>
              <a:rPr lang="en-US" sz="2000" dirty="0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., 2023; Rodrigues </a:t>
            </a:r>
            <a:r>
              <a:rPr lang="en-US" sz="2000" i="1" dirty="0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et al</a:t>
            </a:r>
            <a:r>
              <a:rPr lang="en-US" sz="2000" dirty="0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., 2022).</a:t>
            </a:r>
          </a:p>
          <a:p>
            <a:pPr>
              <a:lnSpc>
                <a:spcPts val="2239"/>
              </a:lnSpc>
            </a:pPr>
            <a:endParaRPr lang="en-US" sz="2000" dirty="0">
              <a:solidFill>
                <a:srgbClr val="FFFFFF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>
              <a:lnSpc>
                <a:spcPts val="2239"/>
              </a:lnSpc>
            </a:pPr>
            <a:r>
              <a:rPr lang="en-US" sz="2000" dirty="0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Technology-focused models risk disadvantaging people without investment in digital inclusion and human support; empowerment requires both innovative design and equitable access (Rodrigues </a:t>
            </a:r>
            <a:r>
              <a:rPr lang="en-US" sz="2000" i="1" dirty="0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et</a:t>
            </a:r>
            <a:r>
              <a:rPr lang="en-US" sz="2000" dirty="0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 </a:t>
            </a:r>
            <a:r>
              <a:rPr lang="en-US" sz="2000" i="1" dirty="0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al., </a:t>
            </a:r>
            <a:r>
              <a:rPr lang="en-US" sz="2000" dirty="0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2022).</a:t>
            </a:r>
          </a:p>
        </p:txBody>
      </p:sp>
      <p:sp>
        <p:nvSpPr>
          <p:cNvPr id="15" name="Freeform 15"/>
          <p:cNvSpPr/>
          <p:nvPr/>
        </p:nvSpPr>
        <p:spPr>
          <a:xfrm rot="-1090132">
            <a:off x="6566732" y="-1476358"/>
            <a:ext cx="3905319" cy="4114800"/>
          </a:xfrm>
          <a:custGeom>
            <a:avLst/>
            <a:gdLst/>
            <a:ahLst/>
            <a:cxnLst/>
            <a:rect l="l" t="t" r="r" b="b"/>
            <a:pathLst>
              <a:path w="3905319" h="4114800">
                <a:moveTo>
                  <a:pt x="0" y="0"/>
                </a:moveTo>
                <a:lnTo>
                  <a:pt x="3905319" y="0"/>
                </a:lnTo>
                <a:lnTo>
                  <a:pt x="3905319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alphaModFix amt="19999"/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7" name="Freeform 8">
            <a:extLst>
              <a:ext uri="{FF2B5EF4-FFF2-40B4-BE49-F238E27FC236}">
                <a16:creationId xmlns:a16="http://schemas.microsoft.com/office/drawing/2014/main" id="{491FEFEC-1B6D-4A1E-B125-D41A97847671}"/>
              </a:ext>
            </a:extLst>
          </p:cNvPr>
          <p:cNvSpPr/>
          <p:nvPr/>
        </p:nvSpPr>
        <p:spPr>
          <a:xfrm rot="10800000">
            <a:off x="14344913" y="38100"/>
            <a:ext cx="3943087" cy="3943087"/>
          </a:xfrm>
          <a:custGeom>
            <a:avLst/>
            <a:gdLst/>
            <a:ahLst/>
            <a:cxnLst/>
            <a:rect l="l" t="t" r="r" b="b"/>
            <a:pathLst>
              <a:path w="3943087" h="3943087">
                <a:moveTo>
                  <a:pt x="0" y="0"/>
                </a:moveTo>
                <a:lnTo>
                  <a:pt x="3943087" y="0"/>
                </a:lnTo>
                <a:lnTo>
                  <a:pt x="3943087" y="3943087"/>
                </a:lnTo>
                <a:lnTo>
                  <a:pt x="0" y="3943087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8" name="Freeform 8">
            <a:extLst>
              <a:ext uri="{FF2B5EF4-FFF2-40B4-BE49-F238E27FC236}">
                <a16:creationId xmlns:a16="http://schemas.microsoft.com/office/drawing/2014/main" id="{03BBAD58-937C-4746-97A7-20EA84774876}"/>
              </a:ext>
            </a:extLst>
          </p:cNvPr>
          <p:cNvSpPr/>
          <p:nvPr/>
        </p:nvSpPr>
        <p:spPr>
          <a:xfrm rot="16200000">
            <a:off x="14344912" y="6319577"/>
            <a:ext cx="3943087" cy="3943087"/>
          </a:xfrm>
          <a:custGeom>
            <a:avLst/>
            <a:gdLst/>
            <a:ahLst/>
            <a:cxnLst/>
            <a:rect l="l" t="t" r="r" b="b"/>
            <a:pathLst>
              <a:path w="3943087" h="3943087">
                <a:moveTo>
                  <a:pt x="0" y="0"/>
                </a:moveTo>
                <a:lnTo>
                  <a:pt x="3943087" y="0"/>
                </a:lnTo>
                <a:lnTo>
                  <a:pt x="3943087" y="3943087"/>
                </a:lnTo>
                <a:lnTo>
                  <a:pt x="0" y="3943087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C84673EC-D60F-4D07-8328-519B6410AD92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10131428" y="868004"/>
            <a:ext cx="7771862" cy="4518722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F52CE0F5-6EC7-40DC-9C49-3D40EDBE4072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10131428" y="5526614"/>
            <a:ext cx="7771862" cy="3598363"/>
          </a:xfrm>
          <a:prstGeom prst="rect">
            <a:avLst/>
          </a:prstGeom>
        </p:spPr>
      </p:pic>
      <p:pic>
        <p:nvPicPr>
          <p:cNvPr id="27" name="Audio 26">
            <a:hlinkClick r:id="" action="ppaction://media"/>
            <a:extLst>
              <a:ext uri="{FF2B5EF4-FFF2-40B4-BE49-F238E27FC236}">
                <a16:creationId xmlns:a16="http://schemas.microsoft.com/office/drawing/2014/main" id="{52CD21A5-81DC-4F66-FB8A-F22BA564429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3"/>
          <a:srcRect l="-329688" t="-329688" r="-329688" b="-329688"/>
          <a:stretch>
            <a:fillRect/>
          </a:stretch>
        </p:blipFill>
        <p:spPr>
          <a:xfrm>
            <a:off x="15078456" y="7077456"/>
            <a:ext cx="3086100" cy="30861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82602119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96104"/>
    </mc:Choice>
    <mc:Fallback>
      <p:transition spd="slow" advTm="9610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7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AA95D0">
                <a:alpha val="100000"/>
              </a:srgbClr>
            </a:gs>
            <a:gs pos="100000">
              <a:srgbClr val="615585">
                <a:alpha val="100000"/>
              </a:srgbClr>
            </a:gs>
          </a:gsLst>
          <a:lin ang="54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-271678" y="7119019"/>
            <a:ext cx="18817070" cy="3376610"/>
          </a:xfrm>
          <a:custGeom>
            <a:avLst/>
            <a:gdLst/>
            <a:ahLst/>
            <a:cxnLst/>
            <a:rect l="l" t="t" r="r" b="b"/>
            <a:pathLst>
              <a:path w="18817070" h="3376610">
                <a:moveTo>
                  <a:pt x="0" y="0"/>
                </a:moveTo>
                <a:lnTo>
                  <a:pt x="18817070" y="0"/>
                </a:lnTo>
                <a:lnTo>
                  <a:pt x="18817070" y="3376610"/>
                </a:lnTo>
                <a:lnTo>
                  <a:pt x="0" y="3376610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alphaModFix amt="15000"/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 l="-14951" r="-15027" b="-360943"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3" name="Group 3"/>
          <p:cNvGrpSpPr/>
          <p:nvPr/>
        </p:nvGrpSpPr>
        <p:grpSpPr>
          <a:xfrm rot="-2700000">
            <a:off x="12750199" y="-4243315"/>
            <a:ext cx="6536896" cy="12988365"/>
            <a:chOff x="0" y="0"/>
            <a:chExt cx="1012736" cy="2012238"/>
          </a:xfrm>
        </p:grpSpPr>
        <p:sp>
          <p:nvSpPr>
            <p:cNvPr id="4" name="Freeform 4"/>
            <p:cNvSpPr/>
            <p:nvPr/>
          </p:nvSpPr>
          <p:spPr>
            <a:xfrm rot="2700000">
              <a:off x="-563122" y="-63371"/>
              <a:ext cx="2138980" cy="2138980"/>
            </a:xfrm>
            <a:custGeom>
              <a:avLst/>
              <a:gdLst/>
              <a:ahLst/>
              <a:cxnLst/>
              <a:rect l="l" t="t" r="r" b="b"/>
              <a:pathLst>
                <a:path w="2138980" h="2138980">
                  <a:moveTo>
                    <a:pt x="0" y="716113"/>
                  </a:moveTo>
                  <a:lnTo>
                    <a:pt x="716113" y="0"/>
                  </a:lnTo>
                  <a:lnTo>
                    <a:pt x="2138980" y="1422867"/>
                  </a:lnTo>
                  <a:lnTo>
                    <a:pt x="1422867" y="2138980"/>
                  </a:lnTo>
                  <a:close/>
                </a:path>
              </a:pathLst>
            </a:custGeom>
            <a:blipFill>
              <a:blip r:embed="rId7"/>
              <a:stretch>
                <a:fillRect t="-7062" b="-43030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5" name="Group 5"/>
          <p:cNvGrpSpPr/>
          <p:nvPr/>
        </p:nvGrpSpPr>
        <p:grpSpPr>
          <a:xfrm rot="1821255">
            <a:off x="16545699" y="5370916"/>
            <a:ext cx="3086100" cy="6324506"/>
            <a:chOff x="0" y="0"/>
            <a:chExt cx="812800" cy="1665713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812800" cy="1665713"/>
            </a:xfrm>
            <a:custGeom>
              <a:avLst/>
              <a:gdLst/>
              <a:ahLst/>
              <a:cxnLst/>
              <a:rect l="l" t="t" r="r" b="b"/>
              <a:pathLst>
                <a:path w="812800" h="1665713">
                  <a:moveTo>
                    <a:pt x="0" y="0"/>
                  </a:moveTo>
                  <a:lnTo>
                    <a:pt x="812800" y="0"/>
                  </a:lnTo>
                  <a:lnTo>
                    <a:pt x="812800" y="1665713"/>
                  </a:lnTo>
                  <a:lnTo>
                    <a:pt x="0" y="1665713"/>
                  </a:lnTo>
                  <a:close/>
                </a:path>
              </a:pathLst>
            </a:custGeom>
            <a:solidFill>
              <a:srgbClr val="7DD1C1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38100"/>
              <a:ext cx="812800" cy="170381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 rot="-5400000">
            <a:off x="647869" y="8269814"/>
            <a:ext cx="53728" cy="53728"/>
            <a:chOff x="0" y="0"/>
            <a:chExt cx="812800" cy="812800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7DD1C1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74078" tIns="74078" rIns="74078" bIns="74078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11" name="TextBox 11"/>
          <p:cNvSpPr txBox="1"/>
          <p:nvPr/>
        </p:nvSpPr>
        <p:spPr>
          <a:xfrm>
            <a:off x="1406157" y="2469655"/>
            <a:ext cx="10355589" cy="227723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904"/>
              </a:lnSpc>
            </a:pPr>
            <a:r>
              <a:rPr lang="en-US" sz="4800" b="1" spc="-67" dirty="0">
                <a:solidFill>
                  <a:srgbClr val="FFFFFF"/>
                </a:solidFill>
                <a:latin typeface="Poppins Semi-Bold"/>
                <a:ea typeface="Poppins Semi-Bold"/>
                <a:cs typeface="Poppins Semi-Bold"/>
                <a:sym typeface="Poppins Semi-Bold"/>
              </a:rPr>
              <a:t>Recommendations for Improvement</a:t>
            </a:r>
          </a:p>
          <a:p>
            <a:pPr algn="l">
              <a:lnSpc>
                <a:spcPts val="5904"/>
              </a:lnSpc>
            </a:pPr>
            <a:endParaRPr lang="en-US" sz="4800" b="1" spc="-67" dirty="0">
              <a:solidFill>
                <a:srgbClr val="FFFFFF"/>
              </a:solidFill>
              <a:latin typeface="Poppins Semi-Bold"/>
              <a:ea typeface="Poppins Semi-Bold"/>
              <a:cs typeface="Poppins Semi-Bold"/>
              <a:sym typeface="Poppins Semi-Bold"/>
            </a:endParaRPr>
          </a:p>
        </p:txBody>
      </p:sp>
      <p:sp>
        <p:nvSpPr>
          <p:cNvPr id="12" name="Freeform 12"/>
          <p:cNvSpPr/>
          <p:nvPr/>
        </p:nvSpPr>
        <p:spPr>
          <a:xfrm rot="3298874">
            <a:off x="2060460" y="-1981200"/>
            <a:ext cx="3805276" cy="4360213"/>
          </a:xfrm>
          <a:custGeom>
            <a:avLst/>
            <a:gdLst/>
            <a:ahLst/>
            <a:cxnLst/>
            <a:rect l="l" t="t" r="r" b="b"/>
            <a:pathLst>
              <a:path w="3805276" h="4360213">
                <a:moveTo>
                  <a:pt x="0" y="0"/>
                </a:moveTo>
                <a:lnTo>
                  <a:pt x="3805276" y="0"/>
                </a:lnTo>
                <a:lnTo>
                  <a:pt x="3805276" y="4360213"/>
                </a:lnTo>
                <a:lnTo>
                  <a:pt x="0" y="4360213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3" name="TextBox 13"/>
          <p:cNvSpPr txBox="1"/>
          <p:nvPr/>
        </p:nvSpPr>
        <p:spPr>
          <a:xfrm>
            <a:off x="17098405" y="9484349"/>
            <a:ext cx="814511" cy="47187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919"/>
              </a:lnSpc>
            </a:pPr>
            <a:r>
              <a:rPr lang="en-US" sz="2799" b="1" dirty="0">
                <a:solidFill>
                  <a:srgbClr val="FFFFFF"/>
                </a:solidFill>
                <a:latin typeface="Montserrat Medium"/>
                <a:ea typeface="Montserrat Medium"/>
                <a:cs typeface="Montserrat Medium"/>
                <a:sym typeface="Montserrat Medium"/>
              </a:rPr>
              <a:t>12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406157" y="4089090"/>
            <a:ext cx="8874128" cy="158742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388618" lvl="1" indent="-194309" algn="just">
              <a:lnSpc>
                <a:spcPts val="2519"/>
              </a:lnSpc>
              <a:buFont typeface="Arial"/>
              <a:buChar char="•"/>
            </a:pPr>
            <a:endParaRPr lang="en-US" sz="1799" dirty="0">
              <a:solidFill>
                <a:srgbClr val="FFFFFF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 algn="just">
              <a:lnSpc>
                <a:spcPts val="2519"/>
              </a:lnSpc>
            </a:pPr>
            <a:endParaRPr lang="en-US" sz="1799" dirty="0">
              <a:solidFill>
                <a:srgbClr val="FFFFFF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 algn="just">
              <a:lnSpc>
                <a:spcPts val="2519"/>
              </a:lnSpc>
            </a:pPr>
            <a:endParaRPr lang="en-US" sz="1799" dirty="0">
              <a:solidFill>
                <a:srgbClr val="FFFFFF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 algn="just">
              <a:lnSpc>
                <a:spcPts val="2519"/>
              </a:lnSpc>
            </a:pPr>
            <a:endParaRPr lang="en-US" sz="1799" dirty="0">
              <a:solidFill>
                <a:srgbClr val="FFFFFF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 algn="just">
              <a:lnSpc>
                <a:spcPts val="2519"/>
              </a:lnSpc>
            </a:pPr>
            <a:endParaRPr lang="en-US" sz="1799" dirty="0">
              <a:solidFill>
                <a:srgbClr val="FFFFFF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0B272B23-8367-4A31-89F6-9F8AA4F01EE9}"/>
              </a:ext>
            </a:extLst>
          </p:cNvPr>
          <p:cNvSpPr/>
          <p:nvPr/>
        </p:nvSpPr>
        <p:spPr>
          <a:xfrm>
            <a:off x="1387042" y="4089090"/>
            <a:ext cx="10957357" cy="40934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bg1"/>
                </a:solidFill>
                <a:latin typeface="Poppins Medium" panose="020B0604020202020204" charset="0"/>
                <a:cs typeface="Poppins Medium" panose="020B0604020202020204" charset="0"/>
              </a:rPr>
              <a:t>Increase access to personalised community-based care and reablement services to enhance functional ability (</a:t>
            </a:r>
            <a:r>
              <a:rPr lang="en-US" sz="2000" dirty="0" err="1">
                <a:solidFill>
                  <a:schemeClr val="bg1"/>
                </a:solidFill>
                <a:latin typeface="Poppins Medium" panose="020B0604020202020204" charset="0"/>
                <a:cs typeface="Poppins Medium" panose="020B0604020202020204" charset="0"/>
              </a:rPr>
              <a:t>Rammohan</a:t>
            </a:r>
            <a:r>
              <a:rPr lang="en-US" sz="2000" dirty="0">
                <a:solidFill>
                  <a:schemeClr val="bg1"/>
                </a:solidFill>
                <a:latin typeface="Poppins Medium" panose="020B0604020202020204" charset="0"/>
                <a:cs typeface="Poppins Medium" panose="020B0604020202020204" charset="0"/>
              </a:rPr>
              <a:t> </a:t>
            </a:r>
            <a:r>
              <a:rPr lang="en-US" sz="2000" i="1" dirty="0">
                <a:solidFill>
                  <a:schemeClr val="bg1"/>
                </a:solidFill>
                <a:latin typeface="Poppins Medium" panose="020B0604020202020204" charset="0"/>
                <a:cs typeface="Poppins Medium" panose="020B0604020202020204" charset="0"/>
              </a:rPr>
              <a:t>et al</a:t>
            </a:r>
            <a:r>
              <a:rPr lang="en-US" sz="2000" dirty="0">
                <a:solidFill>
                  <a:schemeClr val="bg1"/>
                </a:solidFill>
                <a:latin typeface="Poppins Medium" panose="020B0604020202020204" charset="0"/>
                <a:cs typeface="Poppins Medium" panose="020B0604020202020204" charset="0"/>
              </a:rPr>
              <a:t>., 2023).</a:t>
            </a:r>
          </a:p>
          <a:p>
            <a:pPr marL="342900" indent="-3429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>
              <a:solidFill>
                <a:schemeClr val="bg1"/>
              </a:solidFill>
              <a:latin typeface="Poppins Medium" panose="020B0604020202020204" charset="0"/>
              <a:cs typeface="Poppins Medium" panose="020B0604020202020204" charset="0"/>
            </a:endParaRPr>
          </a:p>
          <a:p>
            <a:pPr marL="342900" indent="-3429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bg1"/>
                </a:solidFill>
                <a:latin typeface="Poppins Medium" panose="020B0604020202020204" charset="0"/>
                <a:cs typeface="Poppins Medium" panose="020B0604020202020204" charset="0"/>
              </a:rPr>
              <a:t>Reablement interventions significantly reduce long-term care dependence.</a:t>
            </a:r>
          </a:p>
          <a:p>
            <a:pPr marL="342900" indent="-3429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>
              <a:solidFill>
                <a:schemeClr val="bg1"/>
              </a:solidFill>
              <a:latin typeface="Poppins Medium" panose="020B0604020202020204" charset="0"/>
              <a:cs typeface="Poppins Medium" panose="020B0604020202020204" charset="0"/>
            </a:endParaRPr>
          </a:p>
          <a:p>
            <a:pPr marL="342900" indent="-3429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bg1"/>
                </a:solidFill>
                <a:latin typeface="Poppins Medium" panose="020B0604020202020204" charset="0"/>
                <a:cs typeface="Poppins Medium" panose="020B0604020202020204" charset="0"/>
              </a:rPr>
              <a:t>Workforce recruitment, training, and retention must be prioritised to address staffing shortages (</a:t>
            </a:r>
            <a:r>
              <a:rPr lang="en-US" sz="2000" dirty="0" err="1">
                <a:solidFill>
                  <a:schemeClr val="bg1"/>
                </a:solidFill>
                <a:latin typeface="Poppins Medium" panose="020B0604020202020204" charset="0"/>
                <a:cs typeface="Poppins Medium" panose="020B0604020202020204" charset="0"/>
              </a:rPr>
              <a:t>Rammohan</a:t>
            </a:r>
            <a:r>
              <a:rPr lang="en-US" sz="2000" dirty="0">
                <a:solidFill>
                  <a:schemeClr val="bg1"/>
                </a:solidFill>
                <a:latin typeface="Poppins Medium" panose="020B0604020202020204" charset="0"/>
                <a:cs typeface="Poppins Medium" panose="020B0604020202020204" charset="0"/>
              </a:rPr>
              <a:t> </a:t>
            </a:r>
            <a:r>
              <a:rPr lang="en-US" sz="2000" i="1" dirty="0">
                <a:solidFill>
                  <a:schemeClr val="bg1"/>
                </a:solidFill>
                <a:latin typeface="Poppins Medium" panose="020B0604020202020204" charset="0"/>
                <a:cs typeface="Poppins Medium" panose="020B0604020202020204" charset="0"/>
              </a:rPr>
              <a:t>et al</a:t>
            </a:r>
            <a:r>
              <a:rPr lang="en-US" sz="2000" dirty="0">
                <a:solidFill>
                  <a:schemeClr val="bg1"/>
                </a:solidFill>
                <a:latin typeface="Poppins Medium" panose="020B0604020202020204" charset="0"/>
                <a:cs typeface="Poppins Medium" panose="020B0604020202020204" charset="0"/>
              </a:rPr>
              <a:t>., 2023).</a:t>
            </a:r>
          </a:p>
          <a:p>
            <a:pPr marL="342900" indent="-3429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>
              <a:solidFill>
                <a:schemeClr val="bg1"/>
              </a:solidFill>
              <a:latin typeface="Poppins Medium" panose="020B0604020202020204" charset="0"/>
              <a:cs typeface="Poppins Medium" panose="020B0604020202020204" charset="0"/>
            </a:endParaRPr>
          </a:p>
          <a:p>
            <a:pPr marL="342900" indent="-3429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bg1"/>
                </a:solidFill>
                <a:latin typeface="Poppins Medium" panose="020B0604020202020204" charset="0"/>
                <a:cs typeface="Poppins Medium" panose="020B0604020202020204" charset="0"/>
              </a:rPr>
              <a:t>Workforce investment is essential for sustainable service delivery and continuity of care.</a:t>
            </a:r>
          </a:p>
        </p:txBody>
      </p:sp>
      <p:pic>
        <p:nvPicPr>
          <p:cNvPr id="28" name="Audio 27">
            <a:hlinkClick r:id="" action="ppaction://media"/>
            <a:extLst>
              <a:ext uri="{FF2B5EF4-FFF2-40B4-BE49-F238E27FC236}">
                <a16:creationId xmlns:a16="http://schemas.microsoft.com/office/drawing/2014/main" id="{CA00EB08-E666-5BF6-E4B5-4F5DCB715CD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rcRect l="-329688" t="-329688" r="-329688" b="-329688"/>
          <a:stretch>
            <a:fillRect/>
          </a:stretch>
        </p:blipFill>
        <p:spPr>
          <a:xfrm>
            <a:off x="15078456" y="7077456"/>
            <a:ext cx="3086100" cy="308610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9143"/>
    </mc:Choice>
    <mc:Fallback>
      <p:transition spd="slow" advTm="4914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8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AA95D0">
                <a:alpha val="100000"/>
              </a:srgbClr>
            </a:gs>
            <a:gs pos="100000">
              <a:srgbClr val="615585">
                <a:alpha val="100000"/>
              </a:srgbClr>
            </a:gs>
          </a:gsLst>
          <a:lin ang="54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-271678" y="7119019"/>
            <a:ext cx="18817070" cy="3376610"/>
          </a:xfrm>
          <a:custGeom>
            <a:avLst/>
            <a:gdLst/>
            <a:ahLst/>
            <a:cxnLst/>
            <a:rect l="l" t="t" r="r" b="b"/>
            <a:pathLst>
              <a:path w="18817070" h="3376610">
                <a:moveTo>
                  <a:pt x="0" y="0"/>
                </a:moveTo>
                <a:lnTo>
                  <a:pt x="18817070" y="0"/>
                </a:lnTo>
                <a:lnTo>
                  <a:pt x="18817070" y="3376610"/>
                </a:lnTo>
                <a:lnTo>
                  <a:pt x="0" y="3376610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alphaModFix amt="15000"/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 l="-14951" r="-15027" b="-360943"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5" name="Group 5"/>
          <p:cNvGrpSpPr/>
          <p:nvPr/>
        </p:nvGrpSpPr>
        <p:grpSpPr>
          <a:xfrm rot="1821255">
            <a:off x="16545699" y="5370916"/>
            <a:ext cx="3086100" cy="6324506"/>
            <a:chOff x="0" y="0"/>
            <a:chExt cx="812800" cy="1665713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812800" cy="1665713"/>
            </a:xfrm>
            <a:custGeom>
              <a:avLst/>
              <a:gdLst/>
              <a:ahLst/>
              <a:cxnLst/>
              <a:rect l="l" t="t" r="r" b="b"/>
              <a:pathLst>
                <a:path w="812800" h="1665713">
                  <a:moveTo>
                    <a:pt x="0" y="0"/>
                  </a:moveTo>
                  <a:lnTo>
                    <a:pt x="812800" y="0"/>
                  </a:lnTo>
                  <a:lnTo>
                    <a:pt x="812800" y="1665713"/>
                  </a:lnTo>
                  <a:lnTo>
                    <a:pt x="0" y="1665713"/>
                  </a:lnTo>
                  <a:close/>
                </a:path>
              </a:pathLst>
            </a:custGeom>
            <a:solidFill>
              <a:srgbClr val="7DD1C1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38100"/>
              <a:ext cx="812800" cy="170381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 rot="-5400000">
            <a:off x="647869" y="8269814"/>
            <a:ext cx="53728" cy="53728"/>
            <a:chOff x="0" y="0"/>
            <a:chExt cx="812800" cy="812800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7DD1C1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74078" tIns="74078" rIns="74078" bIns="74078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11" name="TextBox 11"/>
          <p:cNvSpPr txBox="1"/>
          <p:nvPr/>
        </p:nvSpPr>
        <p:spPr>
          <a:xfrm>
            <a:off x="2293611" y="2469655"/>
            <a:ext cx="10355589" cy="227723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904"/>
              </a:lnSpc>
            </a:pPr>
            <a:r>
              <a:rPr lang="en-US" sz="4800" b="1" spc="-67" dirty="0">
                <a:solidFill>
                  <a:srgbClr val="FFFFFF"/>
                </a:solidFill>
                <a:latin typeface="Poppins Semi-Bold"/>
                <a:ea typeface="Poppins Semi-Bold"/>
                <a:cs typeface="Poppins Semi-Bold"/>
                <a:sym typeface="Poppins Semi-Bold"/>
              </a:rPr>
              <a:t>Recommendations for Improvement (cont.)</a:t>
            </a:r>
          </a:p>
          <a:p>
            <a:pPr algn="l">
              <a:lnSpc>
                <a:spcPts val="5904"/>
              </a:lnSpc>
            </a:pPr>
            <a:endParaRPr lang="en-US" sz="4800" b="1" spc="-67" dirty="0">
              <a:solidFill>
                <a:srgbClr val="FFFFFF"/>
              </a:solidFill>
              <a:latin typeface="Poppins Semi-Bold"/>
              <a:ea typeface="Poppins Semi-Bold"/>
              <a:cs typeface="Poppins Semi-Bold"/>
              <a:sym typeface="Poppins Semi-Bold"/>
            </a:endParaRPr>
          </a:p>
        </p:txBody>
      </p:sp>
      <p:sp>
        <p:nvSpPr>
          <p:cNvPr id="13" name="TextBox 13"/>
          <p:cNvSpPr txBox="1"/>
          <p:nvPr/>
        </p:nvSpPr>
        <p:spPr>
          <a:xfrm>
            <a:off x="17098405" y="9484349"/>
            <a:ext cx="814511" cy="47187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919"/>
              </a:lnSpc>
            </a:pPr>
            <a:r>
              <a:rPr lang="en-US" sz="2799" b="1" dirty="0">
                <a:solidFill>
                  <a:srgbClr val="FFFFFF"/>
                </a:solidFill>
                <a:latin typeface="Montserrat Medium"/>
                <a:ea typeface="Montserrat Medium"/>
                <a:cs typeface="Montserrat Medium"/>
                <a:sym typeface="Montserrat Medium"/>
              </a:rPr>
              <a:t>13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C00B5DD-7D0E-415B-A1E5-19BF778FFCBD}"/>
              </a:ext>
            </a:extLst>
          </p:cNvPr>
          <p:cNvSpPr/>
          <p:nvPr/>
        </p:nvSpPr>
        <p:spPr>
          <a:xfrm>
            <a:off x="1905569" y="4076700"/>
            <a:ext cx="10355589" cy="563231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bg1"/>
                </a:solidFill>
                <a:latin typeface="Poppins" panose="020B0604020202020204" charset="0"/>
                <a:cs typeface="Poppins" panose="020B0604020202020204" charset="0"/>
              </a:rPr>
              <a:t>Implement structured digital literacy programmes and inclusion strategies to ensure technology benefits, not excludes, older adults (Lin </a:t>
            </a:r>
            <a:r>
              <a:rPr lang="en-US" sz="2000" i="1" dirty="0">
                <a:solidFill>
                  <a:schemeClr val="bg1"/>
                </a:solidFill>
                <a:latin typeface="Poppins" panose="020B0604020202020204" charset="0"/>
                <a:cs typeface="Poppins" panose="020B0604020202020204" charset="0"/>
              </a:rPr>
              <a:t>et al., </a:t>
            </a:r>
            <a:r>
              <a:rPr lang="en-US" sz="2000" dirty="0">
                <a:solidFill>
                  <a:schemeClr val="bg1"/>
                </a:solidFill>
                <a:latin typeface="Poppins" panose="020B0604020202020204" charset="0"/>
                <a:cs typeface="Poppins" panose="020B0604020202020204" charset="0"/>
              </a:rPr>
              <a:t>2022).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>
              <a:solidFill>
                <a:schemeClr val="bg1"/>
              </a:solidFill>
              <a:latin typeface="Poppins" panose="020B0604020202020204" charset="0"/>
              <a:cs typeface="Poppins" panose="020B0604020202020204" charset="0"/>
            </a:endParaRP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bg1"/>
                </a:solidFill>
                <a:latin typeface="Poppins" panose="020B0604020202020204" charset="0"/>
                <a:cs typeface="Poppins" panose="020B0604020202020204" charset="0"/>
              </a:rPr>
              <a:t>Strengthen integration between health, social care, and voluntary sectors to reduce fragmentation and improve continuity, aligning with the NHS Long Term Plan (NHS, 2019).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>
              <a:solidFill>
                <a:schemeClr val="bg1"/>
              </a:solidFill>
              <a:latin typeface="Poppins" panose="020B0604020202020204" charset="0"/>
              <a:cs typeface="Poppins" panose="020B0604020202020204" charset="0"/>
            </a:endParaRP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bg1"/>
                </a:solidFill>
                <a:latin typeface="Poppins" panose="020B0604020202020204" charset="0"/>
                <a:cs typeface="Poppins" panose="020B0604020202020204" charset="0"/>
              </a:rPr>
              <a:t>Embed co-production into service design and policy development.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>
              <a:solidFill>
                <a:schemeClr val="bg1"/>
              </a:solidFill>
              <a:latin typeface="Poppins" panose="020B0604020202020204" charset="0"/>
              <a:cs typeface="Poppins" panose="020B0604020202020204" charset="0"/>
            </a:endParaRP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bg1"/>
                </a:solidFill>
                <a:latin typeface="Poppins" panose="020B0604020202020204" charset="0"/>
                <a:cs typeface="Poppins" panose="020B0604020202020204" charset="0"/>
              </a:rPr>
              <a:t>Involving older people in decision-making leads to more responsive, effective, and empowering care.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>
              <a:solidFill>
                <a:schemeClr val="bg1"/>
              </a:solidFill>
              <a:latin typeface="Poppins" panose="020B0604020202020204" charset="0"/>
              <a:cs typeface="Poppins" panose="020B0604020202020204" charset="0"/>
            </a:endParaRP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bg1"/>
                </a:solidFill>
                <a:latin typeface="Poppins" panose="020B0604020202020204" charset="0"/>
                <a:cs typeface="Poppins" panose="020B0604020202020204" charset="0"/>
              </a:rPr>
              <a:t>Co-production promotes autonomy, dignity, and sustained independence (</a:t>
            </a:r>
            <a:r>
              <a:rPr lang="en-US" sz="2000" dirty="0" err="1">
                <a:solidFill>
                  <a:schemeClr val="bg1"/>
                </a:solidFill>
                <a:latin typeface="Poppins" panose="020B0604020202020204" charset="0"/>
                <a:cs typeface="Poppins" panose="020B0604020202020204" charset="0"/>
              </a:rPr>
              <a:t>Regnard-Weinrabe</a:t>
            </a:r>
            <a:r>
              <a:rPr lang="en-US" sz="2000" dirty="0">
                <a:solidFill>
                  <a:schemeClr val="bg1"/>
                </a:solidFill>
                <a:latin typeface="Poppins" panose="020B0604020202020204" charset="0"/>
                <a:cs typeface="Poppins" panose="020B0604020202020204" charset="0"/>
              </a:rPr>
              <a:t> et al., 2024).</a:t>
            </a:r>
          </a:p>
        </p:txBody>
      </p:sp>
      <p:sp>
        <p:nvSpPr>
          <p:cNvPr id="16" name="Freeform 5">
            <a:extLst>
              <a:ext uri="{FF2B5EF4-FFF2-40B4-BE49-F238E27FC236}">
                <a16:creationId xmlns:a16="http://schemas.microsoft.com/office/drawing/2014/main" id="{E15AFD1F-1397-48E0-AE6F-E2215E783542}"/>
              </a:ext>
            </a:extLst>
          </p:cNvPr>
          <p:cNvSpPr/>
          <p:nvPr/>
        </p:nvSpPr>
        <p:spPr>
          <a:xfrm rot="5400000">
            <a:off x="1457455" y="-1457456"/>
            <a:ext cx="3943087" cy="6858000"/>
          </a:xfrm>
          <a:custGeom>
            <a:avLst/>
            <a:gdLst/>
            <a:ahLst/>
            <a:cxnLst/>
            <a:rect l="l" t="t" r="r" b="b"/>
            <a:pathLst>
              <a:path w="3943087" h="3943087">
                <a:moveTo>
                  <a:pt x="0" y="0"/>
                </a:moveTo>
                <a:lnTo>
                  <a:pt x="3943087" y="0"/>
                </a:lnTo>
                <a:lnTo>
                  <a:pt x="3943087" y="3943087"/>
                </a:lnTo>
                <a:lnTo>
                  <a:pt x="0" y="3943087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F28795F8-387D-48CB-82DB-35C2E8D58601}"/>
              </a:ext>
            </a:extLst>
          </p:cNvPr>
          <p:cNvPicPr>
            <a:picLocks noChangeAspect="1"/>
          </p:cNvPicPr>
          <p:nvPr/>
        </p:nvPicPr>
        <p:blipFill rotWithShape="1">
          <a:blip r:embed="rId9"/>
          <a:srcRect b="11000"/>
          <a:stretch/>
        </p:blipFill>
        <p:spPr>
          <a:xfrm>
            <a:off x="12649200" y="42667"/>
            <a:ext cx="5638800" cy="5024633"/>
          </a:xfrm>
          <a:prstGeom prst="rect">
            <a:avLst/>
          </a:prstGeom>
        </p:spPr>
      </p:pic>
      <p:pic>
        <p:nvPicPr>
          <p:cNvPr id="24" name="Audio 23">
            <a:hlinkClick r:id="" action="ppaction://media"/>
            <a:extLst>
              <a:ext uri="{FF2B5EF4-FFF2-40B4-BE49-F238E27FC236}">
                <a16:creationId xmlns:a16="http://schemas.microsoft.com/office/drawing/2014/main" id="{03BFA3C7-6627-A497-637B-60C985E5D34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rcRect l="-329688" t="-329688" r="-329688" b="-329688"/>
          <a:stretch>
            <a:fillRect/>
          </a:stretch>
        </p:blipFill>
        <p:spPr>
          <a:xfrm>
            <a:off x="15078456" y="7077456"/>
            <a:ext cx="3086100" cy="30861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66567095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7540"/>
    </mc:Choice>
    <mc:Fallback>
      <p:transition spd="slow" advTm="3754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4"/>
                </p:tgtEl>
              </p:cMediaNode>
            </p:audi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AA95D0">
                <a:alpha val="100000"/>
              </a:srgbClr>
            </a:gs>
            <a:gs pos="100000">
              <a:srgbClr val="615585">
                <a:alpha val="100000"/>
              </a:srgbClr>
            </a:gs>
          </a:gsLst>
          <a:lin ang="54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-271678" y="7119019"/>
            <a:ext cx="18817070" cy="3376610"/>
          </a:xfrm>
          <a:custGeom>
            <a:avLst/>
            <a:gdLst/>
            <a:ahLst/>
            <a:cxnLst/>
            <a:rect l="l" t="t" r="r" b="b"/>
            <a:pathLst>
              <a:path w="18817070" h="3376610">
                <a:moveTo>
                  <a:pt x="0" y="0"/>
                </a:moveTo>
                <a:lnTo>
                  <a:pt x="18817070" y="0"/>
                </a:lnTo>
                <a:lnTo>
                  <a:pt x="18817070" y="3376610"/>
                </a:lnTo>
                <a:lnTo>
                  <a:pt x="0" y="3376610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alphaModFix amt="15000"/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 l="-14951" r="-15027" b="-360943"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3" name="Group 3"/>
          <p:cNvGrpSpPr/>
          <p:nvPr/>
        </p:nvGrpSpPr>
        <p:grpSpPr>
          <a:xfrm rot="2700000">
            <a:off x="11847301" y="2570364"/>
            <a:ext cx="5146271" cy="5146271"/>
            <a:chOff x="0" y="0"/>
            <a:chExt cx="812800" cy="812800"/>
          </a:xfrm>
        </p:grpSpPr>
        <p:sp>
          <p:nvSpPr>
            <p:cNvPr id="4" name="Freeform 4"/>
            <p:cNvSpPr/>
            <p:nvPr/>
          </p:nvSpPr>
          <p:spPr>
            <a:xfrm rot="-2700000">
              <a:off x="-118486" y="-118486"/>
              <a:ext cx="1049772" cy="1049772"/>
            </a:xfrm>
            <a:custGeom>
              <a:avLst/>
              <a:gdLst/>
              <a:ahLst/>
              <a:cxnLst/>
              <a:rect l="l" t="t" r="r" b="b"/>
              <a:pathLst>
                <a:path w="1049772" h="1049772">
                  <a:moveTo>
                    <a:pt x="609986" y="35250"/>
                  </a:moveTo>
                  <a:lnTo>
                    <a:pt x="1014522" y="439786"/>
                  </a:lnTo>
                  <a:cubicBezTo>
                    <a:pt x="1061522" y="486785"/>
                    <a:pt x="1061522" y="562987"/>
                    <a:pt x="1014522" y="609986"/>
                  </a:cubicBezTo>
                  <a:lnTo>
                    <a:pt x="609986" y="1014522"/>
                  </a:lnTo>
                  <a:cubicBezTo>
                    <a:pt x="562987" y="1061522"/>
                    <a:pt x="486785" y="1061522"/>
                    <a:pt x="439786" y="1014522"/>
                  </a:cubicBezTo>
                  <a:lnTo>
                    <a:pt x="35250" y="609986"/>
                  </a:lnTo>
                  <a:cubicBezTo>
                    <a:pt x="-11750" y="562987"/>
                    <a:pt x="-11750" y="486785"/>
                    <a:pt x="35250" y="439786"/>
                  </a:cubicBezTo>
                  <a:lnTo>
                    <a:pt x="439786" y="35250"/>
                  </a:lnTo>
                  <a:cubicBezTo>
                    <a:pt x="486785" y="-11750"/>
                    <a:pt x="562987" y="-11750"/>
                    <a:pt x="609986" y="35250"/>
                  </a:cubicBezTo>
                  <a:close/>
                </a:path>
              </a:pathLst>
            </a:custGeom>
            <a:blipFill>
              <a:blip r:embed="rId7"/>
              <a:stretch>
                <a:fillRect l="-12739" t="-4748" r="-51301" b="-4748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5" name="Group 5"/>
          <p:cNvGrpSpPr/>
          <p:nvPr/>
        </p:nvGrpSpPr>
        <p:grpSpPr>
          <a:xfrm rot="2700000">
            <a:off x="12060446" y="2783509"/>
            <a:ext cx="4719981" cy="4719981"/>
            <a:chOff x="0" y="0"/>
            <a:chExt cx="875019" cy="875019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875019" cy="875019"/>
            </a:xfrm>
            <a:custGeom>
              <a:avLst/>
              <a:gdLst/>
              <a:ahLst/>
              <a:cxnLst/>
              <a:rect l="l" t="t" r="r" b="b"/>
              <a:pathLst>
                <a:path w="875019" h="875019">
                  <a:moveTo>
                    <a:pt x="113177" y="0"/>
                  </a:moveTo>
                  <a:lnTo>
                    <a:pt x="761842" y="0"/>
                  </a:lnTo>
                  <a:cubicBezTo>
                    <a:pt x="791858" y="0"/>
                    <a:pt x="820645" y="11924"/>
                    <a:pt x="841870" y="33149"/>
                  </a:cubicBezTo>
                  <a:cubicBezTo>
                    <a:pt x="863095" y="54373"/>
                    <a:pt x="875019" y="83160"/>
                    <a:pt x="875019" y="113177"/>
                  </a:cubicBezTo>
                  <a:lnTo>
                    <a:pt x="875019" y="761842"/>
                  </a:lnTo>
                  <a:cubicBezTo>
                    <a:pt x="875019" y="824348"/>
                    <a:pt x="824348" y="875019"/>
                    <a:pt x="761842" y="875019"/>
                  </a:cubicBezTo>
                  <a:lnTo>
                    <a:pt x="113177" y="875019"/>
                  </a:lnTo>
                  <a:cubicBezTo>
                    <a:pt x="50671" y="875019"/>
                    <a:pt x="0" y="824348"/>
                    <a:pt x="0" y="761842"/>
                  </a:cubicBezTo>
                  <a:lnTo>
                    <a:pt x="0" y="113177"/>
                  </a:lnTo>
                  <a:cubicBezTo>
                    <a:pt x="0" y="50671"/>
                    <a:pt x="50671" y="0"/>
                    <a:pt x="113177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476250" cap="rnd">
              <a:solidFill>
                <a:srgbClr val="7DD1C1"/>
              </a:solidFill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38100"/>
              <a:ext cx="875019" cy="913119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8" name="Freeform 8"/>
          <p:cNvSpPr/>
          <p:nvPr/>
        </p:nvSpPr>
        <p:spPr>
          <a:xfrm rot="5400000">
            <a:off x="0" y="0"/>
            <a:ext cx="3943087" cy="3943087"/>
          </a:xfrm>
          <a:custGeom>
            <a:avLst/>
            <a:gdLst/>
            <a:ahLst/>
            <a:cxnLst/>
            <a:rect l="l" t="t" r="r" b="b"/>
            <a:pathLst>
              <a:path w="3943087" h="3943087">
                <a:moveTo>
                  <a:pt x="0" y="0"/>
                </a:moveTo>
                <a:lnTo>
                  <a:pt x="3943087" y="0"/>
                </a:lnTo>
                <a:lnTo>
                  <a:pt x="3943087" y="3943087"/>
                </a:lnTo>
                <a:lnTo>
                  <a:pt x="0" y="3943087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9" name="Group 9"/>
          <p:cNvGrpSpPr/>
          <p:nvPr/>
        </p:nvGrpSpPr>
        <p:grpSpPr>
          <a:xfrm rot="-5400000">
            <a:off x="647869" y="8269814"/>
            <a:ext cx="53728" cy="53728"/>
            <a:chOff x="0" y="0"/>
            <a:chExt cx="812800" cy="812800"/>
          </a:xfrm>
        </p:grpSpPr>
        <p:sp>
          <p:nvSpPr>
            <p:cNvPr id="10" name="Freeform 10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7DD1C1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74078" tIns="74078" rIns="74078" bIns="74078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12" name="TextBox 12"/>
          <p:cNvSpPr txBox="1"/>
          <p:nvPr/>
        </p:nvSpPr>
        <p:spPr>
          <a:xfrm>
            <a:off x="13739689" y="9246899"/>
            <a:ext cx="814511" cy="47187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919"/>
              </a:lnSpc>
            </a:pPr>
            <a:r>
              <a:rPr lang="en-US" sz="2799" b="1" dirty="0">
                <a:solidFill>
                  <a:srgbClr val="FFFFFF"/>
                </a:solidFill>
                <a:latin typeface="Montserrat Medium"/>
                <a:ea typeface="Montserrat Medium"/>
                <a:cs typeface="Montserrat Medium"/>
                <a:sym typeface="Montserrat Medium"/>
              </a:rPr>
              <a:t>14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257300" y="2408800"/>
            <a:ext cx="8874128" cy="153428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904"/>
              </a:lnSpc>
            </a:pPr>
            <a:r>
              <a:rPr lang="en-US" sz="4800" b="1" spc="-67" dirty="0">
                <a:solidFill>
                  <a:srgbClr val="FFFFFF"/>
                </a:solidFill>
                <a:latin typeface="Poppins Semi-Bold"/>
                <a:ea typeface="Poppins Semi-Bold"/>
                <a:cs typeface="Poppins Semi-Bold"/>
                <a:sym typeface="Poppins Semi-Bold"/>
              </a:rPr>
              <a:t>Conclusion</a:t>
            </a:r>
          </a:p>
          <a:p>
            <a:pPr algn="l">
              <a:lnSpc>
                <a:spcPts val="5904"/>
              </a:lnSpc>
            </a:pPr>
            <a:endParaRPr lang="en-US" sz="4800" b="1" spc="-67" dirty="0">
              <a:solidFill>
                <a:srgbClr val="FFFFFF"/>
              </a:solidFill>
              <a:latin typeface="Poppins Semi-Bold"/>
              <a:ea typeface="Poppins Semi-Bold"/>
              <a:cs typeface="Poppins Semi-Bold"/>
              <a:sym typeface="Poppins Semi-Bold"/>
            </a:endParaRPr>
          </a:p>
        </p:txBody>
      </p:sp>
      <p:sp>
        <p:nvSpPr>
          <p:cNvPr id="14" name="TextBox 14"/>
          <p:cNvSpPr txBox="1"/>
          <p:nvPr/>
        </p:nvSpPr>
        <p:spPr>
          <a:xfrm>
            <a:off x="1028700" y="3463627"/>
            <a:ext cx="8874128" cy="39439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2239"/>
              </a:lnSpc>
            </a:pPr>
            <a:r>
              <a:rPr lang="en-US" sz="2000" dirty="0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Care and support must extend beyond medicine to include functional ability, autonomy, and meaningful participation.</a:t>
            </a:r>
          </a:p>
          <a:p>
            <a:pPr>
              <a:lnSpc>
                <a:spcPts val="2239"/>
              </a:lnSpc>
            </a:pPr>
            <a:endParaRPr lang="en-US" sz="2000" dirty="0">
              <a:solidFill>
                <a:srgbClr val="FFFFFF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>
              <a:lnSpc>
                <a:spcPts val="2239"/>
              </a:lnSpc>
            </a:pPr>
            <a:r>
              <a:rPr lang="en-US" sz="2000" dirty="0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UK strategies (personalised care, community support, integration, technology) show promise but are limited by structural inequalities, workforce shortages, and fragmentation.</a:t>
            </a:r>
          </a:p>
          <a:p>
            <a:pPr>
              <a:lnSpc>
                <a:spcPts val="2239"/>
              </a:lnSpc>
            </a:pPr>
            <a:endParaRPr lang="en-US" sz="2000" dirty="0">
              <a:solidFill>
                <a:srgbClr val="FFFFFF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>
              <a:lnSpc>
                <a:spcPts val="2239"/>
              </a:lnSpc>
            </a:pPr>
            <a:r>
              <a:rPr lang="en-US" sz="2000" dirty="0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Persistent challenges like chronic illness, social isolation, and service gaps undermine independence.</a:t>
            </a:r>
          </a:p>
          <a:p>
            <a:pPr>
              <a:lnSpc>
                <a:spcPts val="2239"/>
              </a:lnSpc>
            </a:pPr>
            <a:endParaRPr lang="en-US" sz="2000" dirty="0">
              <a:solidFill>
                <a:srgbClr val="FFFFFF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>
              <a:lnSpc>
                <a:spcPts val="2239"/>
              </a:lnSpc>
            </a:pPr>
            <a:r>
              <a:rPr lang="en-US" sz="2000" dirty="0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A shift to truly person-centred, empowering, and integrated models is essential.</a:t>
            </a:r>
          </a:p>
          <a:p>
            <a:pPr>
              <a:lnSpc>
                <a:spcPts val="2239"/>
              </a:lnSpc>
            </a:pPr>
            <a:endParaRPr lang="en-US" sz="2000" dirty="0">
              <a:solidFill>
                <a:srgbClr val="FFFFFF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>
              <a:lnSpc>
                <a:spcPts val="2239"/>
              </a:lnSpc>
            </a:pPr>
            <a:r>
              <a:rPr lang="en-US" sz="2000" dirty="0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Dignity, choice, and autonomy must be at the core of future care.</a:t>
            </a:r>
          </a:p>
        </p:txBody>
      </p:sp>
      <p:sp>
        <p:nvSpPr>
          <p:cNvPr id="15" name="Freeform 15"/>
          <p:cNvSpPr/>
          <p:nvPr/>
        </p:nvSpPr>
        <p:spPr>
          <a:xfrm rot="-1090132">
            <a:off x="6566732" y="-1476358"/>
            <a:ext cx="3905319" cy="4114800"/>
          </a:xfrm>
          <a:custGeom>
            <a:avLst/>
            <a:gdLst/>
            <a:ahLst/>
            <a:cxnLst/>
            <a:rect l="l" t="t" r="r" b="b"/>
            <a:pathLst>
              <a:path w="3905319" h="4114800">
                <a:moveTo>
                  <a:pt x="0" y="0"/>
                </a:moveTo>
                <a:lnTo>
                  <a:pt x="3905319" y="0"/>
                </a:lnTo>
                <a:lnTo>
                  <a:pt x="3905319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alphaModFix amt="19999"/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6" name="Freeform 8">
            <a:extLst>
              <a:ext uri="{FF2B5EF4-FFF2-40B4-BE49-F238E27FC236}">
                <a16:creationId xmlns:a16="http://schemas.microsoft.com/office/drawing/2014/main" id="{245B45D9-CED4-46B9-831A-29F3D673F4C5}"/>
              </a:ext>
            </a:extLst>
          </p:cNvPr>
          <p:cNvSpPr/>
          <p:nvPr/>
        </p:nvSpPr>
        <p:spPr>
          <a:xfrm>
            <a:off x="-24897" y="6351888"/>
            <a:ext cx="3967985" cy="3943087"/>
          </a:xfrm>
          <a:custGeom>
            <a:avLst/>
            <a:gdLst/>
            <a:ahLst/>
            <a:cxnLst/>
            <a:rect l="l" t="t" r="r" b="b"/>
            <a:pathLst>
              <a:path w="3943087" h="3943087">
                <a:moveTo>
                  <a:pt x="0" y="0"/>
                </a:moveTo>
                <a:lnTo>
                  <a:pt x="3943087" y="0"/>
                </a:lnTo>
                <a:lnTo>
                  <a:pt x="3943087" y="3943087"/>
                </a:lnTo>
                <a:lnTo>
                  <a:pt x="0" y="3943087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7" name="Freeform 8">
            <a:extLst>
              <a:ext uri="{FF2B5EF4-FFF2-40B4-BE49-F238E27FC236}">
                <a16:creationId xmlns:a16="http://schemas.microsoft.com/office/drawing/2014/main" id="{491FEFEC-1B6D-4A1E-B125-D41A97847671}"/>
              </a:ext>
            </a:extLst>
          </p:cNvPr>
          <p:cNvSpPr/>
          <p:nvPr/>
        </p:nvSpPr>
        <p:spPr>
          <a:xfrm rot="10800000">
            <a:off x="14344913" y="38100"/>
            <a:ext cx="3943087" cy="3943087"/>
          </a:xfrm>
          <a:custGeom>
            <a:avLst/>
            <a:gdLst/>
            <a:ahLst/>
            <a:cxnLst/>
            <a:rect l="l" t="t" r="r" b="b"/>
            <a:pathLst>
              <a:path w="3943087" h="3943087">
                <a:moveTo>
                  <a:pt x="0" y="0"/>
                </a:moveTo>
                <a:lnTo>
                  <a:pt x="3943087" y="0"/>
                </a:lnTo>
                <a:lnTo>
                  <a:pt x="3943087" y="3943087"/>
                </a:lnTo>
                <a:lnTo>
                  <a:pt x="0" y="3943087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8" name="Freeform 8">
            <a:extLst>
              <a:ext uri="{FF2B5EF4-FFF2-40B4-BE49-F238E27FC236}">
                <a16:creationId xmlns:a16="http://schemas.microsoft.com/office/drawing/2014/main" id="{03BBAD58-937C-4746-97A7-20EA84774876}"/>
              </a:ext>
            </a:extLst>
          </p:cNvPr>
          <p:cNvSpPr/>
          <p:nvPr/>
        </p:nvSpPr>
        <p:spPr>
          <a:xfrm rot="16200000">
            <a:off x="14344912" y="6319577"/>
            <a:ext cx="3943087" cy="3943087"/>
          </a:xfrm>
          <a:custGeom>
            <a:avLst/>
            <a:gdLst/>
            <a:ahLst/>
            <a:cxnLst/>
            <a:rect l="l" t="t" r="r" b="b"/>
            <a:pathLst>
              <a:path w="3943087" h="3943087">
                <a:moveTo>
                  <a:pt x="0" y="0"/>
                </a:moveTo>
                <a:lnTo>
                  <a:pt x="3943087" y="0"/>
                </a:lnTo>
                <a:lnTo>
                  <a:pt x="3943087" y="3943087"/>
                </a:lnTo>
                <a:lnTo>
                  <a:pt x="0" y="3943087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pic>
        <p:nvPicPr>
          <p:cNvPr id="37" name="Audio 36">
            <a:hlinkClick r:id="" action="ppaction://media"/>
            <a:extLst>
              <a:ext uri="{FF2B5EF4-FFF2-40B4-BE49-F238E27FC236}">
                <a16:creationId xmlns:a16="http://schemas.microsoft.com/office/drawing/2014/main" id="{85422D95-CD5A-9E79-A9C7-F5B23626D75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2"/>
          <a:srcRect l="-329688" t="-329688" r="-329688" b="-329688"/>
          <a:stretch>
            <a:fillRect/>
          </a:stretch>
        </p:blipFill>
        <p:spPr>
          <a:xfrm>
            <a:off x="15078456" y="7077456"/>
            <a:ext cx="3086100" cy="308610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2843"/>
    </mc:Choice>
    <mc:Fallback>
      <p:transition spd="slow" advTm="4284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7"/>
                </p:tgtEl>
              </p:cMediaNode>
            </p:audio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AA95D0">
                <a:alpha val="100000"/>
              </a:srgbClr>
            </a:gs>
            <a:gs pos="100000">
              <a:srgbClr val="615585">
                <a:alpha val="100000"/>
              </a:srgbClr>
            </a:gs>
          </a:gsLst>
          <a:lin ang="54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-271678" y="7119019"/>
            <a:ext cx="18817070" cy="3376610"/>
          </a:xfrm>
          <a:custGeom>
            <a:avLst/>
            <a:gdLst/>
            <a:ahLst/>
            <a:cxnLst/>
            <a:rect l="l" t="t" r="r" b="b"/>
            <a:pathLst>
              <a:path w="18817070" h="3376610">
                <a:moveTo>
                  <a:pt x="0" y="0"/>
                </a:moveTo>
                <a:lnTo>
                  <a:pt x="18817070" y="0"/>
                </a:lnTo>
                <a:lnTo>
                  <a:pt x="18817070" y="3376610"/>
                </a:lnTo>
                <a:lnTo>
                  <a:pt x="0" y="3376610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alphaModFix amt="15000"/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 l="-14951" r="-15027" b="-360943"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3" name="Group 3"/>
          <p:cNvGrpSpPr/>
          <p:nvPr/>
        </p:nvGrpSpPr>
        <p:grpSpPr>
          <a:xfrm>
            <a:off x="0" y="0"/>
            <a:ext cx="7772400" cy="10287000"/>
            <a:chOff x="0" y="0"/>
            <a:chExt cx="1416645" cy="1593725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1416645" cy="1593725"/>
            </a:xfrm>
            <a:custGeom>
              <a:avLst/>
              <a:gdLst/>
              <a:ahLst/>
              <a:cxnLst/>
              <a:rect l="l" t="t" r="r" b="b"/>
              <a:pathLst>
                <a:path w="1416645" h="1593725">
                  <a:moveTo>
                    <a:pt x="0" y="0"/>
                  </a:moveTo>
                  <a:lnTo>
                    <a:pt x="1416645" y="0"/>
                  </a:lnTo>
                  <a:lnTo>
                    <a:pt x="1416645" y="1593725"/>
                  </a:lnTo>
                  <a:lnTo>
                    <a:pt x="0" y="1593725"/>
                  </a:lnTo>
                  <a:close/>
                </a:path>
              </a:pathLst>
            </a:custGeom>
            <a:blipFill>
              <a:blip r:embed="rId7"/>
              <a:stretch>
                <a:fillRect l="-34427" r="-34427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9144000" y="9173902"/>
            <a:ext cx="9144000" cy="1113098"/>
            <a:chOff x="0" y="0"/>
            <a:chExt cx="2408296" cy="293162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2408296" cy="293162"/>
            </a:xfrm>
            <a:custGeom>
              <a:avLst/>
              <a:gdLst/>
              <a:ahLst/>
              <a:cxnLst/>
              <a:rect l="l" t="t" r="r" b="b"/>
              <a:pathLst>
                <a:path w="2408296" h="293162">
                  <a:moveTo>
                    <a:pt x="0" y="0"/>
                  </a:moveTo>
                  <a:lnTo>
                    <a:pt x="2408296" y="0"/>
                  </a:lnTo>
                  <a:lnTo>
                    <a:pt x="2408296" y="293162"/>
                  </a:lnTo>
                  <a:lnTo>
                    <a:pt x="0" y="293162"/>
                  </a:lnTo>
                  <a:close/>
                </a:path>
              </a:pathLst>
            </a:custGeom>
            <a:gradFill rotWithShape="1">
              <a:gsLst>
                <a:gs pos="0">
                  <a:srgbClr val="F8F5FF">
                    <a:alpha val="100000"/>
                  </a:srgbClr>
                </a:gs>
                <a:gs pos="100000">
                  <a:srgbClr val="CEC1E6">
                    <a:alpha val="100000"/>
                  </a:srgbClr>
                </a:gs>
              </a:gsLst>
              <a:lin ang="5400000"/>
            </a:gradFill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38100"/>
              <a:ext cx="2408296" cy="331262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940"/>
                </a:lnSpc>
              </a:pPr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 rot="-5400000">
            <a:off x="647869" y="8269814"/>
            <a:ext cx="53728" cy="53728"/>
            <a:chOff x="0" y="0"/>
            <a:chExt cx="812800" cy="812800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7DD1C1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74078" tIns="74078" rIns="74078" bIns="74078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11" name="TextBox 11"/>
          <p:cNvSpPr txBox="1"/>
          <p:nvPr/>
        </p:nvSpPr>
        <p:spPr>
          <a:xfrm>
            <a:off x="17098405" y="9484349"/>
            <a:ext cx="814511" cy="47187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919"/>
              </a:lnSpc>
            </a:pPr>
            <a:r>
              <a:rPr lang="en-US" sz="2799" b="1" dirty="0">
                <a:solidFill>
                  <a:srgbClr val="615585"/>
                </a:solidFill>
                <a:latin typeface="Montserrat Medium"/>
                <a:ea typeface="Montserrat Medium"/>
                <a:cs typeface="Montserrat Medium"/>
                <a:sym typeface="Montserrat Medium"/>
              </a:rPr>
              <a:t>15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9470436" y="19050"/>
            <a:ext cx="6435728" cy="79133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904"/>
              </a:lnSpc>
            </a:pPr>
            <a:r>
              <a:rPr lang="en-US" sz="4800" b="1" spc="-67">
                <a:solidFill>
                  <a:srgbClr val="FFFFFF"/>
                </a:solidFill>
                <a:latin typeface="Poppins Bold"/>
                <a:ea typeface="Poppins Bold"/>
                <a:cs typeface="Poppins Bold"/>
                <a:sym typeface="Poppins Bold"/>
              </a:rPr>
              <a:t>References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5C9A57B7-B1E7-4340-85E4-83651CFFF553}"/>
              </a:ext>
            </a:extLst>
          </p:cNvPr>
          <p:cNvSpPr/>
          <p:nvPr/>
        </p:nvSpPr>
        <p:spPr>
          <a:xfrm>
            <a:off x="7772400" y="760849"/>
            <a:ext cx="10515600" cy="838691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marR="0" indent="-457200"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GB" sz="11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Anthony, B., Davies, J., </a:t>
            </a:r>
            <a:r>
              <a:rPr lang="en-GB" sz="1100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Pisavadia</a:t>
            </a:r>
            <a:r>
              <a:rPr lang="en-GB" sz="11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K., Roberts, S., Flynn, G., Varghese, L., Granger, R., Montgomery, M., </a:t>
            </a:r>
            <a:r>
              <a:rPr lang="en-GB" sz="1100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Rosi</a:t>
            </a:r>
            <a:r>
              <a:rPr lang="en-GB" sz="11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R., Gillen, E. and </a:t>
            </a:r>
            <a:r>
              <a:rPr lang="en-GB" sz="1100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Hounsome</a:t>
            </a:r>
            <a:r>
              <a:rPr lang="en-GB" sz="11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J., (2025) </a:t>
            </a:r>
            <a:r>
              <a:rPr lang="en-GB" sz="1100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What is the effectiveness and cost-effectiveness of at-home time-limited reablement service for improving an individual’s independence and health outcomes and reducing the need for long term care</a:t>
            </a:r>
            <a:r>
              <a:rPr lang="en-GB" sz="11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: a rapid review. </a:t>
            </a:r>
            <a:r>
              <a:rPr lang="en-GB" sz="1100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medRxiv</a:t>
            </a:r>
            <a:r>
              <a:rPr lang="en-GB" sz="11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pp.2025-06.</a:t>
            </a:r>
          </a:p>
          <a:p>
            <a:pPr marL="457200" marR="0" indent="-457200"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GB" sz="1100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Benoot</a:t>
            </a:r>
            <a:r>
              <a:rPr lang="en-GB" sz="11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T., </a:t>
            </a:r>
            <a:r>
              <a:rPr lang="en-GB" sz="1100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Dursin</a:t>
            </a:r>
            <a:r>
              <a:rPr lang="en-GB" sz="11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W., </a:t>
            </a:r>
            <a:r>
              <a:rPr lang="en-GB" sz="1100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Verschuere</a:t>
            </a:r>
            <a:r>
              <a:rPr lang="en-GB" sz="11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B. and Roose, R., (2022) </a:t>
            </a:r>
            <a:r>
              <a:rPr lang="en-GB" sz="1100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Personal budgets and the pedagogical project of care institutions in Flanders. European Journal of Social Work</a:t>
            </a:r>
            <a:r>
              <a:rPr lang="en-GB" sz="11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25(4), pp.605-616.</a:t>
            </a:r>
          </a:p>
          <a:p>
            <a:pPr marL="457200" marR="0" indent="-457200"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GB" sz="1100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Buffel</a:t>
            </a:r>
            <a:r>
              <a:rPr lang="en-GB" sz="11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T. and Phillipson, C., (2024) </a:t>
            </a:r>
            <a:r>
              <a:rPr lang="en-GB" sz="1100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Ageing in place in urban environments: Critical perspectives </a:t>
            </a:r>
            <a:r>
              <a:rPr lang="en-GB" sz="11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(p. 218). Taylor &amp; Francis.</a:t>
            </a:r>
          </a:p>
          <a:p>
            <a:pPr marL="457200" marR="0" indent="-457200"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GB" sz="1100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Cesari</a:t>
            </a:r>
            <a:r>
              <a:rPr lang="en-GB" sz="11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M., Sumi, Y., Han, Z.A., </a:t>
            </a:r>
            <a:r>
              <a:rPr lang="en-GB" sz="1100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Perracini</a:t>
            </a:r>
            <a:r>
              <a:rPr lang="en-GB" sz="11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M., Jang, H., Briggs, A., </a:t>
            </a:r>
            <a:r>
              <a:rPr lang="en-GB" sz="1100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Thiyagarajan</a:t>
            </a:r>
            <a:r>
              <a:rPr lang="en-GB" sz="11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J.A., </a:t>
            </a:r>
            <a:r>
              <a:rPr lang="en-GB" sz="1100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Sadana</a:t>
            </a:r>
            <a:r>
              <a:rPr lang="en-GB" sz="11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R. and Banerjee, A., (2022) </a:t>
            </a:r>
            <a:r>
              <a:rPr lang="en-GB" sz="1100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Implementing care for healthy ageing. BMJ global health</a:t>
            </a:r>
            <a:r>
              <a:rPr lang="en-GB" sz="11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7(2), </a:t>
            </a:r>
            <a:r>
              <a:rPr lang="en-GB" sz="1100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p.e</a:t>
            </a:r>
            <a:r>
              <a:rPr lang="en-GB" sz="11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007778.</a:t>
            </a:r>
          </a:p>
          <a:p>
            <a:pPr marL="457200" marR="0" indent="-457200"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GB" sz="11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Cohen, A.A., </a:t>
            </a:r>
            <a:r>
              <a:rPr lang="en-GB" sz="1100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Ferrucci</a:t>
            </a:r>
            <a:r>
              <a:rPr lang="en-GB" sz="11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L., </a:t>
            </a:r>
            <a:r>
              <a:rPr lang="en-GB" sz="1100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Fülöp</a:t>
            </a:r>
            <a:r>
              <a:rPr lang="en-GB" sz="11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T., Gravel, D., Hao, N., </a:t>
            </a:r>
            <a:r>
              <a:rPr lang="en-GB" sz="1100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Kriete</a:t>
            </a:r>
            <a:r>
              <a:rPr lang="en-GB" sz="11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A., Levine, M.E., Lipsitz, L.A., Olde </a:t>
            </a:r>
            <a:r>
              <a:rPr lang="en-GB" sz="1100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Rikkert</a:t>
            </a:r>
            <a:r>
              <a:rPr lang="en-GB" sz="11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M.G., Rutenberg, A. and Stroustrup, N., (2022) </a:t>
            </a:r>
            <a:r>
              <a:rPr lang="en-GB" sz="1100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 complex systems approach to aging biology.</a:t>
            </a:r>
            <a:r>
              <a:rPr lang="en-GB" sz="11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Nature aging, 2(7), pp.580-591.</a:t>
            </a:r>
          </a:p>
          <a:p>
            <a:pPr marL="457200" marR="0" indent="-457200"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GB" sz="1100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Doğu</a:t>
            </a:r>
            <a:r>
              <a:rPr lang="en-GB" sz="11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S.E. and Özkan, E., (2023) </a:t>
            </a:r>
            <a:r>
              <a:rPr lang="en-GB" sz="1100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 role of occupational therapy in substance use. Nordic Studies on Alcohol and drugs, </a:t>
            </a:r>
            <a:r>
              <a:rPr lang="en-GB" sz="11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40(4), pp.406-413.</a:t>
            </a:r>
          </a:p>
          <a:p>
            <a:pPr marL="457200" marR="0" indent="-457200"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GB" sz="1100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Doroszkiewicz</a:t>
            </a:r>
            <a:r>
              <a:rPr lang="en-GB" sz="11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H., (2022) </a:t>
            </a:r>
            <a:r>
              <a:rPr lang="en-GB" sz="1100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How the cognitive status of older people affects their care dependency level and needs: a cross-sectional study</a:t>
            </a:r>
            <a:r>
              <a:rPr lang="en-GB" sz="11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International Journal of Environmental Research and Public Health, 19(16), p.10257.</a:t>
            </a:r>
          </a:p>
          <a:p>
            <a:pPr marL="457200" marR="0" indent="-457200"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GB" sz="1100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Elston</a:t>
            </a:r>
            <a:r>
              <a:rPr lang="en-GB" sz="11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J., </a:t>
            </a:r>
            <a:r>
              <a:rPr lang="en-GB" sz="1100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Gradinger</a:t>
            </a:r>
            <a:r>
              <a:rPr lang="en-GB" sz="11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F., Asthana, S., Fox, M., Dawson, L., Butler, D. and Byng, R., (2022) </a:t>
            </a:r>
            <a:r>
              <a:rPr lang="en-GB" sz="1100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Impact of ‘</a:t>
            </a:r>
            <a:r>
              <a:rPr lang="en-GB" sz="1100" i="1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enhanced’intermediate</a:t>
            </a:r>
            <a:r>
              <a:rPr lang="en-GB" sz="1100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care integrating acute, primary and community care and the voluntary sector in Torbay and South Devon</a:t>
            </a:r>
            <a:r>
              <a:rPr lang="en-GB" sz="11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UK. International journal of integrated care, 22(1), p.14.</a:t>
            </a:r>
          </a:p>
          <a:p>
            <a:pPr marL="457200" marR="0" indent="-457200"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GB" sz="1100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Fulop</a:t>
            </a:r>
            <a:r>
              <a:rPr lang="en-GB" sz="11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N.J., Walton, H., </a:t>
            </a:r>
            <a:r>
              <a:rPr lang="en-GB" sz="1100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Crellin</a:t>
            </a:r>
            <a:r>
              <a:rPr lang="en-GB" sz="11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N., </a:t>
            </a:r>
            <a:r>
              <a:rPr lang="en-GB" sz="1100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Georghiou</a:t>
            </a:r>
            <a:r>
              <a:rPr lang="en-GB" sz="11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T., </a:t>
            </a:r>
            <a:r>
              <a:rPr lang="en-GB" sz="1100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Herlitz</a:t>
            </a:r>
            <a:r>
              <a:rPr lang="en-GB" sz="11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L., Litchfield, I., </a:t>
            </a:r>
            <a:r>
              <a:rPr lang="en-GB" sz="1100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Massou</a:t>
            </a:r>
            <a:r>
              <a:rPr lang="en-GB" sz="11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E., </a:t>
            </a:r>
            <a:r>
              <a:rPr lang="en-GB" sz="1100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Sherlaw</a:t>
            </a:r>
            <a:r>
              <a:rPr lang="en-GB" sz="11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-Johnson, C., Sidhu, M., </a:t>
            </a:r>
            <a:r>
              <a:rPr lang="en-GB" sz="1100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Tomini</a:t>
            </a:r>
            <a:r>
              <a:rPr lang="en-GB" sz="11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S.M. and </a:t>
            </a:r>
            <a:r>
              <a:rPr lang="en-GB" sz="1100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Vindrola-Padros</a:t>
            </a:r>
            <a:r>
              <a:rPr lang="en-GB" sz="11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C., (2023) </a:t>
            </a:r>
            <a:r>
              <a:rPr lang="en-GB" sz="1100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 rapid mixed-methods evaluation of remote home monitoring models during the COVID-19 pandemic in England. Health and Social Care Delivery</a:t>
            </a:r>
            <a:r>
              <a:rPr lang="en-GB" sz="11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Research, 11(13), pp.1-151.</a:t>
            </a:r>
          </a:p>
          <a:p>
            <a:pPr marL="457200" marR="0" indent="-457200"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GB" sz="1100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Gianfredi</a:t>
            </a:r>
            <a:r>
              <a:rPr lang="en-GB" sz="11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V., Nucci, D., </a:t>
            </a:r>
            <a:r>
              <a:rPr lang="en-GB" sz="1100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Pennisi</a:t>
            </a:r>
            <a:r>
              <a:rPr lang="en-GB" sz="11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F., Maggi, S., Veronese, N. and Soysal, P., (2025) </a:t>
            </a:r>
            <a:r>
              <a:rPr lang="en-GB" sz="1100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Ageing, longevity, and healthy ageing: the public health approach. Ageing Clinical and Experimental Research</a:t>
            </a:r>
            <a:r>
              <a:rPr lang="en-GB" sz="11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37(1), pp.1-12.</a:t>
            </a:r>
          </a:p>
          <a:p>
            <a:pPr marL="457200" marR="0" indent="-457200"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GB" sz="11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GOV.UK. (2014) Care act 2014 </a:t>
            </a:r>
            <a:r>
              <a:rPr lang="en-GB" sz="1100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Legislation.gov.uk. </a:t>
            </a:r>
            <a:r>
              <a:rPr lang="en-GB" sz="11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lang="en-GB" sz="11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8"/>
              </a:rPr>
              <a:t>https://www.legislation.gov.uk/ukpga/2014/23/</a:t>
            </a:r>
            <a:r>
              <a:rPr lang="en-GB" sz="11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(Accessed: 25</a:t>
            </a:r>
            <a:r>
              <a:rPr lang="en-GB" sz="1100" baseline="30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sz="11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February 2026). </a:t>
            </a:r>
          </a:p>
          <a:p>
            <a:pPr marL="457200" marR="0" indent="-457200"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GB" sz="11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He, Y., Li, R., Jiao, T., Liu, C., Chen, Y. and Li, L., (2025) </a:t>
            </a:r>
            <a:r>
              <a:rPr lang="en-GB" sz="1100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Influencing Factors of Integrated Care-Based" Unaccompanied Care" Services Based on Social Ecosystem Theory: A Qualitative Study.</a:t>
            </a:r>
          </a:p>
          <a:p>
            <a:pPr marL="457200" marR="0" indent="-457200"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GB" sz="11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Lin, I., </a:t>
            </a:r>
            <a:r>
              <a:rPr lang="en-GB" sz="1100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Glinsky</a:t>
            </a:r>
            <a:r>
              <a:rPr lang="en-GB" sz="11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J., Dean, C., Graham, P. and Scrivener, K., (2022) </a:t>
            </a:r>
            <a:r>
              <a:rPr lang="en-GB" sz="1100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Effectiveness of home-based exercise for improving physical activity, quality of life and function in older adults after hospitalisation: a systematic review and meta-analysis. Clinical Rehabilitation</a:t>
            </a:r>
            <a:r>
              <a:rPr lang="en-GB" sz="11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36(9), pp.1170-1185. </a:t>
            </a:r>
          </a:p>
          <a:p>
            <a:pPr marL="457200" marR="0" indent="-457200"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GB" sz="1100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MacLaren</a:t>
            </a:r>
            <a:r>
              <a:rPr lang="en-GB" sz="11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C., Mead, A., van </a:t>
            </a:r>
            <a:r>
              <a:rPr lang="en-GB" sz="1100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Balen</a:t>
            </a:r>
            <a:r>
              <a:rPr lang="en-GB" sz="11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D., </a:t>
            </a:r>
            <a:r>
              <a:rPr lang="en-GB" sz="1100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Claessens</a:t>
            </a:r>
            <a:r>
              <a:rPr lang="en-GB" sz="11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L., </a:t>
            </a:r>
            <a:r>
              <a:rPr lang="en-GB" sz="1100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Etana</a:t>
            </a:r>
            <a:r>
              <a:rPr lang="en-GB" sz="11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A., de </a:t>
            </a:r>
            <a:r>
              <a:rPr lang="en-GB" sz="1100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Haan</a:t>
            </a:r>
            <a:r>
              <a:rPr lang="en-GB" sz="11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J., </a:t>
            </a:r>
            <a:r>
              <a:rPr lang="en-GB" sz="1100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Haagsma</a:t>
            </a:r>
            <a:r>
              <a:rPr lang="en-GB" sz="11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W., </a:t>
            </a:r>
            <a:r>
              <a:rPr lang="en-GB" sz="1100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Jäck</a:t>
            </a:r>
            <a:r>
              <a:rPr lang="en-GB" sz="11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O., Keller, T., Labuschagne, J. and </a:t>
            </a:r>
            <a:r>
              <a:rPr lang="en-GB" sz="1100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Myrbeck</a:t>
            </a:r>
            <a:r>
              <a:rPr lang="en-GB" sz="11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Å., (2022) </a:t>
            </a:r>
            <a:r>
              <a:rPr lang="en-GB" sz="1100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Long-term evidence for ecological intensification as a pathway to sustainable agriculture. </a:t>
            </a:r>
            <a:r>
              <a:rPr lang="en-GB" sz="11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Nature Sustainability, 5(9), pp.770-779.</a:t>
            </a:r>
          </a:p>
          <a:p>
            <a:pPr marL="457200" marR="0" indent="-457200"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GB" sz="11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Mahama, H., Rana, T., Marjoribanks, T. and </a:t>
            </a:r>
            <a:r>
              <a:rPr lang="en-GB" sz="1100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Elbashir</a:t>
            </a:r>
            <a:r>
              <a:rPr lang="en-GB" sz="11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M.Z., (2023) </a:t>
            </a:r>
            <a:r>
              <a:rPr lang="en-GB" sz="1100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Principles-based risk regulatory reforms and management control practices: a field study. Accounting, Auditing &amp; Accountability Journal,</a:t>
            </a:r>
            <a:r>
              <a:rPr lang="en-GB" sz="11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36(3), pp.773-800.</a:t>
            </a:r>
          </a:p>
          <a:p>
            <a:pPr marL="457200" marR="0" indent="-457200"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GB" sz="11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Nair, P., Walters, K., Aw, S., Gould, R., </a:t>
            </a:r>
            <a:r>
              <a:rPr lang="en-GB" sz="1100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Kharicha</a:t>
            </a:r>
            <a:r>
              <a:rPr lang="en-GB" sz="11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K., </a:t>
            </a:r>
            <a:r>
              <a:rPr lang="en-GB" sz="1100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Buszewicz</a:t>
            </a:r>
            <a:r>
              <a:rPr lang="en-GB" sz="11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M.C. and Frost, R., (2022) </a:t>
            </a:r>
            <a:r>
              <a:rPr lang="en-GB" sz="1100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Self-management of depression and anxiety amongst frail older adults in the United Kingdom: A qualitative study</a:t>
            </a:r>
            <a:r>
              <a:rPr lang="en-GB" sz="11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</a:t>
            </a:r>
            <a:r>
              <a:rPr lang="en-GB" sz="1100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PLoS</a:t>
            </a:r>
            <a:r>
              <a:rPr lang="en-GB" sz="11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one, 17(12), p.e0264603.</a:t>
            </a:r>
          </a:p>
          <a:p>
            <a:pPr marL="457200" marR="0" indent="-457200"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GB" sz="11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NHS. (2019) </a:t>
            </a:r>
            <a:r>
              <a:rPr lang="en-GB" sz="1100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NHS Choices</a:t>
            </a:r>
            <a:r>
              <a:rPr lang="en-GB" sz="11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Available at: </a:t>
            </a:r>
            <a:r>
              <a:rPr lang="en-GB" sz="11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9"/>
              </a:rPr>
              <a:t>https://www.longtermplan.nhs.uk/</a:t>
            </a:r>
            <a:r>
              <a:rPr lang="en-GB" sz="11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(Accessed: 25</a:t>
            </a:r>
            <a:r>
              <a:rPr lang="en-GB" sz="1100" baseline="30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sz="11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February 2026).</a:t>
            </a:r>
          </a:p>
          <a:p>
            <a:pPr marL="457200" marR="0" indent="-457200"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GB" sz="11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Pardi, J., (2024) </a:t>
            </a:r>
            <a:r>
              <a:rPr lang="en-GB" sz="1100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Understanding Barriers and Facilitators to Dementia Risk Reduction behaviours among Indian Populations in the United Kingdom: A Thematic Analysis (Doctoral dissertation, </a:t>
            </a:r>
            <a:r>
              <a:rPr lang="en-GB" sz="11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UCL (University College London).</a:t>
            </a:r>
          </a:p>
          <a:p>
            <a:pPr marL="457200" marR="0" indent="-457200"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GB" sz="11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Phillipson, C., (2025) </a:t>
            </a:r>
            <a:r>
              <a:rPr lang="en-GB" sz="1100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 Political Economy of Ageing and the Second Coming of Neoliberalism: Building an Emancipatory Gerontology.</a:t>
            </a:r>
            <a:r>
              <a:rPr lang="en-GB" sz="11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100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KZfSS</a:t>
            </a:r>
            <a:r>
              <a:rPr lang="en-GB" sz="11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100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Kölner</a:t>
            </a:r>
            <a:r>
              <a:rPr lang="en-GB" sz="11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100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Zeitschrift</a:t>
            </a:r>
            <a:r>
              <a:rPr lang="en-GB" sz="11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100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für</a:t>
            </a:r>
            <a:r>
              <a:rPr lang="en-GB" sz="11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100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Soziologie</a:t>
            </a:r>
            <a:r>
              <a:rPr lang="en-GB" sz="11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und </a:t>
            </a:r>
            <a:r>
              <a:rPr lang="en-GB" sz="1100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Sozialpsychologie</a:t>
            </a:r>
            <a:r>
              <a:rPr lang="en-GB" sz="11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77(4), pp.505-527.</a:t>
            </a:r>
          </a:p>
          <a:p>
            <a:pPr marL="457200" marR="0" indent="-457200"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GB" sz="1100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Rammohan</a:t>
            </a:r>
            <a:r>
              <a:rPr lang="en-GB" sz="11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R., Joy, M., </a:t>
            </a:r>
            <a:r>
              <a:rPr lang="en-GB" sz="1100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Magam</a:t>
            </a:r>
            <a:r>
              <a:rPr lang="en-GB" sz="11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S.G., </a:t>
            </a:r>
            <a:r>
              <a:rPr lang="en-GB" sz="1100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Natt</a:t>
            </a:r>
            <a:r>
              <a:rPr lang="en-GB" sz="11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D., Patel, A., Akande, O., Yost, R.M., Bunting, S., Anand, P., </a:t>
            </a:r>
            <a:r>
              <a:rPr lang="en-GB" sz="1100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Mustacchia</a:t>
            </a:r>
            <a:r>
              <a:rPr lang="en-GB" sz="11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P. and Joy, M.V., (2023) </a:t>
            </a:r>
            <a:r>
              <a:rPr lang="en-GB" sz="1100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 path to sustainable healthcare: implementing care transition teams to mitigate hospital readmissions and improve patient outcomes. </a:t>
            </a:r>
            <a:r>
              <a:rPr lang="en-GB" sz="1100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Cureus</a:t>
            </a:r>
            <a:r>
              <a:rPr lang="en-GB" sz="11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15(5).</a:t>
            </a:r>
          </a:p>
          <a:p>
            <a:pPr marL="457200" marR="0" indent="-457200"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GB" sz="1100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Regnard-Weinrabe</a:t>
            </a:r>
            <a:r>
              <a:rPr lang="en-GB" sz="11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B., Johnstone, N. and Finlayson-Brown, J., (2024) </a:t>
            </a:r>
            <a:r>
              <a:rPr lang="en-GB" sz="1100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Adapting to a changing payments landscape.</a:t>
            </a:r>
            <a:r>
              <a:rPr lang="en-GB" sz="11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In FinTech (pp. 24-74). Edward Elgar Publishing.</a:t>
            </a:r>
          </a:p>
          <a:p>
            <a:pPr marL="457200" marR="0" indent="-457200"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GB" sz="11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Rodrigues, N.G., Han, C.Q.Y., </a:t>
            </a:r>
            <a:r>
              <a:rPr lang="en-GB" sz="1100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Su</a:t>
            </a:r>
            <a:r>
              <a:rPr lang="en-GB" sz="11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Y., </a:t>
            </a:r>
            <a:r>
              <a:rPr lang="en-GB" sz="1100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Klainin‐Yobas</a:t>
            </a:r>
            <a:r>
              <a:rPr lang="en-GB" sz="11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P. and Wu, X.V., (2022) </a:t>
            </a:r>
            <a:r>
              <a:rPr lang="en-GB" sz="1100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Psychological impacts and online interventions of social isolation amongst older adults during COVID‐19 pandemic: A scoping review. Journal of Advanced Nursing</a:t>
            </a:r>
            <a:r>
              <a:rPr lang="en-GB" sz="11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78(3), pp.609-644.</a:t>
            </a:r>
          </a:p>
          <a:p>
            <a:pPr marL="457200" marR="0" indent="-457200"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GB" sz="1100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Skou</a:t>
            </a:r>
            <a:r>
              <a:rPr lang="en-GB" sz="11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S.T., Mair, F.S., Fortin, M., Guthrie, B., Nunes, B.P., Miranda, J.J., Boyd, C.M., </a:t>
            </a:r>
            <a:r>
              <a:rPr lang="en-GB" sz="1100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Pati</a:t>
            </a:r>
            <a:r>
              <a:rPr lang="en-GB" sz="11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S., </a:t>
            </a:r>
            <a:r>
              <a:rPr lang="en-GB" sz="1100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Mtenga</a:t>
            </a:r>
            <a:r>
              <a:rPr lang="en-GB" sz="11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S. and Smith, S.M., (2022) </a:t>
            </a:r>
            <a:r>
              <a:rPr lang="en-GB" sz="1100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Multimorbidity. Nature reviews Disease primers, </a:t>
            </a:r>
            <a:r>
              <a:rPr lang="en-GB" sz="11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8(1), p.48.</a:t>
            </a:r>
          </a:p>
          <a:p>
            <a:pPr marL="457200" marR="0" indent="-457200"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GB" sz="1100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Teles</a:t>
            </a:r>
            <a:r>
              <a:rPr lang="en-GB" sz="11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S. and Ribeiro, O., (2022) </a:t>
            </a:r>
            <a:r>
              <a:rPr lang="en-GB" sz="1100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Activity theory. In </a:t>
            </a:r>
            <a:r>
              <a:rPr lang="en-GB" sz="1100" i="1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Encyclopedia</a:t>
            </a:r>
            <a:r>
              <a:rPr lang="en-GB" sz="1100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of gerontology and population ageing (</a:t>
            </a:r>
            <a:r>
              <a:rPr lang="en-GB" sz="11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pp. 36-44). Cham: Springer International Publishing.</a:t>
            </a:r>
          </a:p>
          <a:p>
            <a:pPr marL="457200" marR="0" indent="-457200"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GB" sz="11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Turley, R., Roberts, S., Foster, C., Warner, N., El-</a:t>
            </a:r>
            <a:r>
              <a:rPr lang="en-GB" sz="1100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Banna</a:t>
            </a:r>
            <a:r>
              <a:rPr lang="en-GB" sz="11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A., Evans, R., </a:t>
            </a:r>
            <a:r>
              <a:rPr lang="en-GB" sz="1100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Nurmatov</a:t>
            </a:r>
            <a:r>
              <a:rPr lang="en-GB" sz="11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U., </a:t>
            </a:r>
            <a:r>
              <a:rPr lang="en-GB" sz="1100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Walpita</a:t>
            </a:r>
            <a:r>
              <a:rPr lang="en-GB" sz="11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Y. and Scourfield, J., (2022) </a:t>
            </a:r>
            <a:r>
              <a:rPr lang="en-GB" sz="1100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Staff well-being and retention in children’s social work: Systematic review of interventions. </a:t>
            </a:r>
            <a:r>
              <a:rPr lang="en-GB" sz="11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Research on Social Work Practice, 32(3), pp.281-309.</a:t>
            </a:r>
          </a:p>
          <a:p>
            <a:pPr marL="457200" marR="0" indent="-457200"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GB" sz="11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Vera-Sanso, P., (2023) </a:t>
            </a:r>
            <a:r>
              <a:rPr lang="en-GB" sz="1100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Will the SDGs and the UN decade of healthy ageing leave older people behind?. Progress in Development Studies, </a:t>
            </a:r>
            <a:r>
              <a:rPr lang="en-GB" sz="11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23(4), pp.391-407.</a:t>
            </a:r>
          </a:p>
          <a:p>
            <a:pPr marL="457200" marR="0" indent="-457200"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GB" sz="11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Walker, R.F., (2022) </a:t>
            </a:r>
            <a:r>
              <a:rPr lang="en-GB" sz="1100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 mechanistic theory of development-aging continuity in humans and other mammals</a:t>
            </a:r>
            <a:r>
              <a:rPr lang="en-GB" sz="11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Cells, 11(5), p.917.</a:t>
            </a:r>
          </a:p>
          <a:p>
            <a:pPr marL="457200" marR="0" indent="-457200"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GB" sz="11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Zhang, X. and Lin, H., (2022) </a:t>
            </a:r>
            <a:r>
              <a:rPr lang="en-GB" sz="1100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Disengagement theory. In </a:t>
            </a:r>
            <a:r>
              <a:rPr lang="en-GB" sz="1100" i="1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Encyclopedia</a:t>
            </a:r>
            <a:r>
              <a:rPr lang="en-GB" sz="1100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of gerontology and population ageing </a:t>
            </a:r>
            <a:r>
              <a:rPr lang="en-GB" sz="11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(pp. 1471-1476). Cham: Springer International Publishing.</a:t>
            </a:r>
          </a:p>
          <a:p>
            <a:pPr marL="457200" marR="0" indent="-457200"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GB" sz="11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Zhou, Y. and Ma, L., (2022) </a:t>
            </a:r>
            <a:r>
              <a:rPr lang="en-GB" sz="1100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Intrinsic capacity in older adults: recent advances</a:t>
            </a:r>
            <a:r>
              <a:rPr lang="en-GB" sz="11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Ageing and disease, 13(2), p.353.</a:t>
            </a:r>
          </a:p>
        </p:txBody>
      </p:sp>
      <p:pic>
        <p:nvPicPr>
          <p:cNvPr id="23" name="Audio 22">
            <a:hlinkClick r:id="" action="ppaction://media"/>
            <a:extLst>
              <a:ext uri="{FF2B5EF4-FFF2-40B4-BE49-F238E27FC236}">
                <a16:creationId xmlns:a16="http://schemas.microsoft.com/office/drawing/2014/main" id="{58081CA1-3326-4638-A0AC-3970D21144D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rcRect l="-329688" t="-329688" r="-329688" b="-329688"/>
          <a:stretch>
            <a:fillRect/>
          </a:stretch>
        </p:blipFill>
        <p:spPr>
          <a:xfrm>
            <a:off x="15078456" y="7077456"/>
            <a:ext cx="3086100" cy="308610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0042"/>
    </mc:Choice>
    <mc:Fallback>
      <p:transition spd="slow" advTm="1004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3"/>
                </p:tgtEl>
              </p:cMediaNode>
            </p:audio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F8F5FF">
                <a:alpha val="100000"/>
              </a:srgbClr>
            </a:gs>
            <a:gs pos="100000">
              <a:srgbClr val="CEC1E6">
                <a:alpha val="100000"/>
              </a:srgbClr>
            </a:gs>
          </a:gsLst>
          <a:lin ang="54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-271678" y="7119019"/>
            <a:ext cx="18817070" cy="3376610"/>
          </a:xfrm>
          <a:custGeom>
            <a:avLst/>
            <a:gdLst/>
            <a:ahLst/>
            <a:cxnLst/>
            <a:rect l="l" t="t" r="r" b="b"/>
            <a:pathLst>
              <a:path w="18817070" h="3376610">
                <a:moveTo>
                  <a:pt x="0" y="0"/>
                </a:moveTo>
                <a:lnTo>
                  <a:pt x="18817070" y="0"/>
                </a:lnTo>
                <a:lnTo>
                  <a:pt x="18817070" y="3376610"/>
                </a:lnTo>
                <a:lnTo>
                  <a:pt x="0" y="337661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15000"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-14951" r="-15027" b="-360943"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3" name="Group 3"/>
          <p:cNvGrpSpPr/>
          <p:nvPr/>
        </p:nvGrpSpPr>
        <p:grpSpPr>
          <a:xfrm rot="2700000">
            <a:off x="1879249" y="-3526088"/>
            <a:ext cx="3844627" cy="14590542"/>
            <a:chOff x="0" y="0"/>
            <a:chExt cx="595633" cy="2260457"/>
          </a:xfrm>
        </p:grpSpPr>
        <p:sp>
          <p:nvSpPr>
            <p:cNvPr id="4" name="Freeform 4"/>
            <p:cNvSpPr/>
            <p:nvPr/>
          </p:nvSpPr>
          <p:spPr>
            <a:xfrm rot="-2700000">
              <a:off x="-711964" y="120448"/>
              <a:ext cx="2019561" cy="2019561"/>
            </a:xfrm>
            <a:custGeom>
              <a:avLst/>
              <a:gdLst/>
              <a:ahLst/>
              <a:cxnLst/>
              <a:rect l="l" t="t" r="r" b="b"/>
              <a:pathLst>
                <a:path w="2019561" h="2019561">
                  <a:moveTo>
                    <a:pt x="1598385" y="0"/>
                  </a:moveTo>
                  <a:lnTo>
                    <a:pt x="2019561" y="421176"/>
                  </a:lnTo>
                  <a:lnTo>
                    <a:pt x="421177" y="2019561"/>
                  </a:lnTo>
                  <a:lnTo>
                    <a:pt x="0" y="1598384"/>
                  </a:lnTo>
                  <a:close/>
                </a:path>
              </a:pathLst>
            </a:custGeom>
            <a:blipFill>
              <a:blip r:embed="rId4"/>
              <a:stretch>
                <a:fillRect t="-49812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5" name="Freeform 5"/>
          <p:cNvSpPr/>
          <p:nvPr/>
        </p:nvSpPr>
        <p:spPr>
          <a:xfrm rot="5400000">
            <a:off x="0" y="0"/>
            <a:ext cx="3943087" cy="3943087"/>
          </a:xfrm>
          <a:custGeom>
            <a:avLst/>
            <a:gdLst/>
            <a:ahLst/>
            <a:cxnLst/>
            <a:rect l="l" t="t" r="r" b="b"/>
            <a:pathLst>
              <a:path w="3943087" h="3943087">
                <a:moveTo>
                  <a:pt x="0" y="0"/>
                </a:moveTo>
                <a:lnTo>
                  <a:pt x="3943087" y="0"/>
                </a:lnTo>
                <a:lnTo>
                  <a:pt x="3943087" y="3943087"/>
                </a:lnTo>
                <a:lnTo>
                  <a:pt x="0" y="3943087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Freeform 6"/>
          <p:cNvSpPr/>
          <p:nvPr/>
        </p:nvSpPr>
        <p:spPr>
          <a:xfrm>
            <a:off x="0" y="6343913"/>
            <a:ext cx="3943087" cy="3943087"/>
          </a:xfrm>
          <a:custGeom>
            <a:avLst/>
            <a:gdLst/>
            <a:ahLst/>
            <a:cxnLst/>
            <a:rect l="l" t="t" r="r" b="b"/>
            <a:pathLst>
              <a:path w="3943087" h="3943087">
                <a:moveTo>
                  <a:pt x="0" y="0"/>
                </a:moveTo>
                <a:lnTo>
                  <a:pt x="3943087" y="0"/>
                </a:lnTo>
                <a:lnTo>
                  <a:pt x="3943087" y="3943087"/>
                </a:lnTo>
                <a:lnTo>
                  <a:pt x="0" y="3943087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7" name="Group 7"/>
          <p:cNvGrpSpPr/>
          <p:nvPr/>
        </p:nvGrpSpPr>
        <p:grpSpPr>
          <a:xfrm rot="-5400000">
            <a:off x="647869" y="8269814"/>
            <a:ext cx="53728" cy="53728"/>
            <a:chOff x="0" y="0"/>
            <a:chExt cx="812800" cy="812800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615585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74078" tIns="74078" rIns="74078" bIns="74078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10" name="TextBox 10"/>
          <p:cNvSpPr txBox="1"/>
          <p:nvPr/>
        </p:nvSpPr>
        <p:spPr>
          <a:xfrm>
            <a:off x="6974924" y="3776981"/>
            <a:ext cx="9293182" cy="249273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9216"/>
              </a:lnSpc>
            </a:pPr>
            <a:r>
              <a:rPr lang="en-US" sz="9600" b="1" spc="-230" dirty="0">
                <a:solidFill>
                  <a:srgbClr val="615585"/>
                </a:solidFill>
                <a:latin typeface="Poppins Bold"/>
                <a:ea typeface="Poppins Bold"/>
                <a:cs typeface="Poppins Bold"/>
                <a:sym typeface="Poppins Bold"/>
              </a:rPr>
              <a:t>Thank</a:t>
            </a:r>
          </a:p>
          <a:p>
            <a:pPr algn="ctr">
              <a:lnSpc>
                <a:spcPts val="9216"/>
              </a:lnSpc>
            </a:pPr>
            <a:r>
              <a:rPr lang="en-US" sz="9600" b="1" spc="-230" dirty="0">
                <a:solidFill>
                  <a:srgbClr val="615585"/>
                </a:solidFill>
                <a:latin typeface="Poppins Bold"/>
                <a:ea typeface="Poppins Bold"/>
                <a:cs typeface="Poppins Bold"/>
                <a:sym typeface="Poppins Bold"/>
              </a:rPr>
              <a:t>You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F8BF9AC769AD6E4EA4D545CCC79C824F" ma:contentTypeVersion="9" ma:contentTypeDescription="Create a new document." ma:contentTypeScope="" ma:versionID="0874e7246c82e67756f5a3344c18c4db">
  <xsd:schema xmlns:xsd="http://www.w3.org/2001/XMLSchema" xmlns:xs="http://www.w3.org/2001/XMLSchema" xmlns:p="http://schemas.microsoft.com/office/2006/metadata/properties" xmlns:ns3="e9586b6e-d655-4ea8-9b46-aa323587a11f" xmlns:ns4="72e6e00a-7fea-48f1-b1b6-00c90b4ff77b" targetNamespace="http://schemas.microsoft.com/office/2006/metadata/properties" ma:root="true" ma:fieldsID="39ae493f8a23db1056aa21567017f823" ns3:_="" ns4:_="">
    <xsd:import namespace="e9586b6e-d655-4ea8-9b46-aa323587a11f"/>
    <xsd:import namespace="72e6e00a-7fea-48f1-b1b6-00c90b4ff77b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3:_activity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9586b6e-d655-4ea8-9b46-aa323587a11f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  <xsd:element name="MediaServiceDateTaken" ma:index="16" nillable="true" ma:displayName="MediaServiceDateTaken" ma:hidden="true" ma:indexed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2e6e00a-7fea-48f1-b1b6-00c90b4ff77b" elementFormDefault="qualified">
    <xsd:import namespace="http://schemas.microsoft.com/office/2006/documentManagement/types"/>
    <xsd:import namespace="http://schemas.microsoft.com/office/infopath/2007/PartnerControls"/>
    <xsd:element name="SharedWithUsers" ma:index="13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4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5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e9586b6e-d655-4ea8-9b46-aa323587a11f" xsi:nil="true"/>
  </documentManagement>
</p:properties>
</file>

<file path=customXml/itemProps1.xml><?xml version="1.0" encoding="utf-8"?>
<ds:datastoreItem xmlns:ds="http://schemas.openxmlformats.org/officeDocument/2006/customXml" ds:itemID="{6B84647C-0E27-4FED-A8CD-30DDBADB8C00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e9586b6e-d655-4ea8-9b46-aa323587a11f"/>
    <ds:schemaRef ds:uri="72e6e00a-7fea-48f1-b1b6-00c90b4ff77b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DF73956B-1405-4166-8845-B374E03F05DA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AE2542F9-9394-4BF8-AB6E-8E34F9F65D84}">
  <ds:schemaRefs>
    <ds:schemaRef ds:uri="http://schemas.microsoft.com/office/infopath/2007/PartnerControls"/>
    <ds:schemaRef ds:uri="http://schemas.microsoft.com/office/2006/metadata/properties"/>
    <ds:schemaRef ds:uri="http://purl.org/dc/dcmitype/"/>
    <ds:schemaRef ds:uri="http://purl.org/dc/elements/1.1/"/>
    <ds:schemaRef ds:uri="http://www.w3.org/XML/1998/namespace"/>
    <ds:schemaRef ds:uri="http://purl.org/dc/terms/"/>
    <ds:schemaRef ds:uri="http://schemas.microsoft.com/office/2006/documentManagement/types"/>
    <ds:schemaRef ds:uri="e9586b6e-d655-4ea8-9b46-aa323587a11f"/>
    <ds:schemaRef ds:uri="http://schemas.openxmlformats.org/package/2006/metadata/core-properties"/>
    <ds:schemaRef ds:uri="72e6e00a-7fea-48f1-b1b6-00c90b4ff77b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1788</TotalTime>
  <Words>2832</Words>
  <Application>Microsoft Office PowerPoint</Application>
  <PresentationFormat>Custom</PresentationFormat>
  <Paragraphs>206</Paragraphs>
  <Slides>18</Slides>
  <Notes>15</Notes>
  <HiddenSlides>0</HiddenSlides>
  <MMClips>17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8" baseType="lpstr">
      <vt:lpstr>Poppins Medium</vt:lpstr>
      <vt:lpstr>Calibri</vt:lpstr>
      <vt:lpstr>Poppins</vt:lpstr>
      <vt:lpstr>Montserrat Bold</vt:lpstr>
      <vt:lpstr>Poppins Semi-Bold</vt:lpstr>
      <vt:lpstr>Poppins Bold</vt:lpstr>
      <vt:lpstr>Times New Roman</vt:lpstr>
      <vt:lpstr>Arial</vt:lpstr>
      <vt:lpstr>Montserrat Medium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Naznin Mahmood</dc:creator>
  <cp:lastModifiedBy>Naznin Mahmood (2215438)</cp:lastModifiedBy>
  <cp:revision>1</cp:revision>
  <dcterms:created xsi:type="dcterms:W3CDTF">2006-08-16T00:00:00Z</dcterms:created>
  <dcterms:modified xsi:type="dcterms:W3CDTF">2026-02-27T22:40:41Z</dcterms:modified>
  <dc:identifier>DAG_4irUBBc</dc:identifier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0x010100F8BF9AC769AD6E4EA4D545CCC79C824F</vt:lpwstr>
  </property>
</Properties>
</file>