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 id="259" r:id="rId7"/>
    <p:sldId id="260" r:id="rId8"/>
    <p:sldId id="261" r:id="rId9"/>
    <p:sldId id="262" r:id="rId10"/>
    <p:sldId id="263" r:id="rId11"/>
    <p:sldId id="264" r:id="rId12"/>
    <p:sldId id="265"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75" autoAdjust="0"/>
    <p:restoredTop sz="94660"/>
  </p:normalViewPr>
  <p:slideViewPr>
    <p:cSldViewPr snapToGrid="0">
      <p:cViewPr varScale="1">
        <p:scale>
          <a:sx n="59" d="100"/>
          <a:sy n="59" d="100"/>
        </p:scale>
        <p:origin x="92"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A0071-145C-4A20-A94D-968D92873B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4F50AB8-A10E-4DDC-B0B6-C7C46B6CC5A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D6D832B-74D9-4B09-9E24-418C0D619586}"/>
              </a:ext>
            </a:extLst>
          </p:cNvPr>
          <p:cNvSpPr>
            <a:spLocks noGrp="1"/>
          </p:cNvSpPr>
          <p:nvPr>
            <p:ph type="dt" sz="half" idx="10"/>
          </p:nvPr>
        </p:nvSpPr>
        <p:spPr/>
        <p:txBody>
          <a:bodyPr/>
          <a:lstStyle/>
          <a:p>
            <a:fld id="{8342BBAE-F087-4C40-8793-AC6C61C680FD}" type="datetimeFigureOut">
              <a:rPr lang="en-US" smtClean="0"/>
              <a:t>11/16/25</a:t>
            </a:fld>
            <a:endParaRPr lang="en-US"/>
          </a:p>
        </p:txBody>
      </p:sp>
      <p:sp>
        <p:nvSpPr>
          <p:cNvPr id="5" name="Footer Placeholder 4">
            <a:extLst>
              <a:ext uri="{FF2B5EF4-FFF2-40B4-BE49-F238E27FC236}">
                <a16:creationId xmlns:a16="http://schemas.microsoft.com/office/drawing/2014/main" id="{094646E0-C7EF-47AB-8E81-1A66675D5A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F05225-F4FE-429A-B3BE-327E47705705}"/>
              </a:ext>
            </a:extLst>
          </p:cNvPr>
          <p:cNvSpPr>
            <a:spLocks noGrp="1"/>
          </p:cNvSpPr>
          <p:nvPr>
            <p:ph type="sldNum" sz="quarter" idx="12"/>
          </p:nvPr>
        </p:nvSpPr>
        <p:spPr/>
        <p:txBody>
          <a:bodyPr/>
          <a:lstStyle/>
          <a:p>
            <a:fld id="{8E2B6C9F-98EE-4B9F-A082-CD48DBA45F48}" type="slidenum">
              <a:rPr lang="en-US" smtClean="0"/>
              <a:t>‹#›</a:t>
            </a:fld>
            <a:endParaRPr lang="en-US"/>
          </a:p>
        </p:txBody>
      </p:sp>
    </p:spTree>
    <p:extLst>
      <p:ext uri="{BB962C8B-B14F-4D97-AF65-F5344CB8AC3E}">
        <p14:creationId xmlns:p14="http://schemas.microsoft.com/office/powerpoint/2010/main" val="2697156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80844-6A8E-4F44-8EAA-177D75635A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ED40E0A-513E-4628-BFD2-558E5A55EF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32EC01-3D12-484A-BF40-D0FBF8062AA6}"/>
              </a:ext>
            </a:extLst>
          </p:cNvPr>
          <p:cNvSpPr>
            <a:spLocks noGrp="1"/>
          </p:cNvSpPr>
          <p:nvPr>
            <p:ph type="dt" sz="half" idx="10"/>
          </p:nvPr>
        </p:nvSpPr>
        <p:spPr/>
        <p:txBody>
          <a:bodyPr/>
          <a:lstStyle/>
          <a:p>
            <a:fld id="{8342BBAE-F087-4C40-8793-AC6C61C680FD}" type="datetimeFigureOut">
              <a:rPr lang="en-US" smtClean="0"/>
              <a:t>11/16/25</a:t>
            </a:fld>
            <a:endParaRPr lang="en-US"/>
          </a:p>
        </p:txBody>
      </p:sp>
      <p:sp>
        <p:nvSpPr>
          <p:cNvPr id="5" name="Footer Placeholder 4">
            <a:extLst>
              <a:ext uri="{FF2B5EF4-FFF2-40B4-BE49-F238E27FC236}">
                <a16:creationId xmlns:a16="http://schemas.microsoft.com/office/drawing/2014/main" id="{21709FB3-6529-40FA-A36A-0D60A51210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5293EB-36F7-44B8-97CD-9454E0AF2695}"/>
              </a:ext>
            </a:extLst>
          </p:cNvPr>
          <p:cNvSpPr>
            <a:spLocks noGrp="1"/>
          </p:cNvSpPr>
          <p:nvPr>
            <p:ph type="sldNum" sz="quarter" idx="12"/>
          </p:nvPr>
        </p:nvSpPr>
        <p:spPr/>
        <p:txBody>
          <a:bodyPr/>
          <a:lstStyle/>
          <a:p>
            <a:fld id="{8E2B6C9F-98EE-4B9F-A082-CD48DBA45F48}" type="slidenum">
              <a:rPr lang="en-US" smtClean="0"/>
              <a:t>‹#›</a:t>
            </a:fld>
            <a:endParaRPr lang="en-US"/>
          </a:p>
        </p:txBody>
      </p:sp>
    </p:spTree>
    <p:extLst>
      <p:ext uri="{BB962C8B-B14F-4D97-AF65-F5344CB8AC3E}">
        <p14:creationId xmlns:p14="http://schemas.microsoft.com/office/powerpoint/2010/main" val="994562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90207-D494-4F6B-A8D0-51B82249959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BE29A27-62E4-4309-A398-7A3FDCBAF1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275766D-649E-4A20-8C4D-C4B20553C2AD}"/>
              </a:ext>
            </a:extLst>
          </p:cNvPr>
          <p:cNvSpPr>
            <a:spLocks noGrp="1"/>
          </p:cNvSpPr>
          <p:nvPr>
            <p:ph type="dt" sz="half" idx="10"/>
          </p:nvPr>
        </p:nvSpPr>
        <p:spPr/>
        <p:txBody>
          <a:bodyPr/>
          <a:lstStyle/>
          <a:p>
            <a:fld id="{8342BBAE-F087-4C40-8793-AC6C61C680FD}" type="datetimeFigureOut">
              <a:rPr lang="en-US" smtClean="0"/>
              <a:t>11/16/25</a:t>
            </a:fld>
            <a:endParaRPr lang="en-US"/>
          </a:p>
        </p:txBody>
      </p:sp>
      <p:sp>
        <p:nvSpPr>
          <p:cNvPr id="5" name="Footer Placeholder 4">
            <a:extLst>
              <a:ext uri="{FF2B5EF4-FFF2-40B4-BE49-F238E27FC236}">
                <a16:creationId xmlns:a16="http://schemas.microsoft.com/office/drawing/2014/main" id="{94DF7C65-98F2-4B40-8D34-D2B549A96A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CF2956-516D-4A00-B25C-F5A7BDB97F3E}"/>
              </a:ext>
            </a:extLst>
          </p:cNvPr>
          <p:cNvSpPr>
            <a:spLocks noGrp="1"/>
          </p:cNvSpPr>
          <p:nvPr>
            <p:ph type="sldNum" sz="quarter" idx="12"/>
          </p:nvPr>
        </p:nvSpPr>
        <p:spPr/>
        <p:txBody>
          <a:bodyPr/>
          <a:lstStyle/>
          <a:p>
            <a:fld id="{8E2B6C9F-98EE-4B9F-A082-CD48DBA45F48}" type="slidenum">
              <a:rPr lang="en-US" smtClean="0"/>
              <a:t>‹#›</a:t>
            </a:fld>
            <a:endParaRPr lang="en-US"/>
          </a:p>
        </p:txBody>
      </p:sp>
    </p:spTree>
    <p:extLst>
      <p:ext uri="{BB962C8B-B14F-4D97-AF65-F5344CB8AC3E}">
        <p14:creationId xmlns:p14="http://schemas.microsoft.com/office/powerpoint/2010/main" val="2488674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8B86D-0034-4A44-98D3-637045970B8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91517C7-46B2-41D1-B451-4BCBE830346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C9C9E4C-6FD0-4475-AE36-5F4C13B67BB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AD0D5E-6D0A-4135-B578-62B3F81061F2}"/>
              </a:ext>
            </a:extLst>
          </p:cNvPr>
          <p:cNvSpPr>
            <a:spLocks noGrp="1"/>
          </p:cNvSpPr>
          <p:nvPr>
            <p:ph type="dt" sz="half" idx="10"/>
          </p:nvPr>
        </p:nvSpPr>
        <p:spPr/>
        <p:txBody>
          <a:bodyPr/>
          <a:lstStyle/>
          <a:p>
            <a:fld id="{8342BBAE-F087-4C40-8793-AC6C61C680FD}" type="datetimeFigureOut">
              <a:rPr lang="en-US" smtClean="0"/>
              <a:t>11/16/25</a:t>
            </a:fld>
            <a:endParaRPr lang="en-US"/>
          </a:p>
        </p:txBody>
      </p:sp>
      <p:sp>
        <p:nvSpPr>
          <p:cNvPr id="6" name="Footer Placeholder 5">
            <a:extLst>
              <a:ext uri="{FF2B5EF4-FFF2-40B4-BE49-F238E27FC236}">
                <a16:creationId xmlns:a16="http://schemas.microsoft.com/office/drawing/2014/main" id="{2D86F494-C53D-4A3D-B755-0B3046B576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1BCA1E-BEA7-4BF8-B9EF-F6804D1224E6}"/>
              </a:ext>
            </a:extLst>
          </p:cNvPr>
          <p:cNvSpPr>
            <a:spLocks noGrp="1"/>
          </p:cNvSpPr>
          <p:nvPr>
            <p:ph type="sldNum" sz="quarter" idx="12"/>
          </p:nvPr>
        </p:nvSpPr>
        <p:spPr/>
        <p:txBody>
          <a:bodyPr/>
          <a:lstStyle/>
          <a:p>
            <a:fld id="{8E2B6C9F-98EE-4B9F-A082-CD48DBA45F48}" type="slidenum">
              <a:rPr lang="en-US" smtClean="0"/>
              <a:t>‹#›</a:t>
            </a:fld>
            <a:endParaRPr lang="en-US"/>
          </a:p>
        </p:txBody>
      </p:sp>
    </p:spTree>
    <p:extLst>
      <p:ext uri="{BB962C8B-B14F-4D97-AF65-F5344CB8AC3E}">
        <p14:creationId xmlns:p14="http://schemas.microsoft.com/office/powerpoint/2010/main" val="3903380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44789-B456-4A6E-98B0-EF116B009C6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A73F1F1-A4CE-4CBD-B26E-A42714A302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0F06C7-C871-424F-AA9E-F878D6EFF16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288FEC4-9B78-424D-AC0C-21053A1B55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C02081-2265-46A2-A45C-A2F7D294FE4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F6BD4-8FED-49E6-9F47-EEDDA8A556F5}"/>
              </a:ext>
            </a:extLst>
          </p:cNvPr>
          <p:cNvSpPr>
            <a:spLocks noGrp="1"/>
          </p:cNvSpPr>
          <p:nvPr>
            <p:ph type="dt" sz="half" idx="10"/>
          </p:nvPr>
        </p:nvSpPr>
        <p:spPr/>
        <p:txBody>
          <a:bodyPr/>
          <a:lstStyle/>
          <a:p>
            <a:fld id="{8342BBAE-F087-4C40-8793-AC6C61C680FD}" type="datetimeFigureOut">
              <a:rPr lang="en-US" smtClean="0"/>
              <a:t>11/16/25</a:t>
            </a:fld>
            <a:endParaRPr lang="en-US"/>
          </a:p>
        </p:txBody>
      </p:sp>
      <p:sp>
        <p:nvSpPr>
          <p:cNvPr id="8" name="Footer Placeholder 7">
            <a:extLst>
              <a:ext uri="{FF2B5EF4-FFF2-40B4-BE49-F238E27FC236}">
                <a16:creationId xmlns:a16="http://schemas.microsoft.com/office/drawing/2014/main" id="{3F14E0A4-1154-4088-9059-84FF99C1C8B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FABD89A-D9EC-49CF-A460-B7E09C5CAE37}"/>
              </a:ext>
            </a:extLst>
          </p:cNvPr>
          <p:cNvSpPr>
            <a:spLocks noGrp="1"/>
          </p:cNvSpPr>
          <p:nvPr>
            <p:ph type="sldNum" sz="quarter" idx="12"/>
          </p:nvPr>
        </p:nvSpPr>
        <p:spPr/>
        <p:txBody>
          <a:bodyPr/>
          <a:lstStyle/>
          <a:p>
            <a:fld id="{8E2B6C9F-98EE-4B9F-A082-CD48DBA45F48}" type="slidenum">
              <a:rPr lang="en-US" smtClean="0"/>
              <a:t>‹#›</a:t>
            </a:fld>
            <a:endParaRPr lang="en-US"/>
          </a:p>
        </p:txBody>
      </p:sp>
    </p:spTree>
    <p:extLst>
      <p:ext uri="{BB962C8B-B14F-4D97-AF65-F5344CB8AC3E}">
        <p14:creationId xmlns:p14="http://schemas.microsoft.com/office/powerpoint/2010/main" val="31176575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5522B-059A-4BE1-AC5F-12A5CDAA0A0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2757BC4-341A-453C-9125-ABB4317B675E}"/>
              </a:ext>
            </a:extLst>
          </p:cNvPr>
          <p:cNvSpPr>
            <a:spLocks noGrp="1"/>
          </p:cNvSpPr>
          <p:nvPr>
            <p:ph type="dt" sz="half" idx="10"/>
          </p:nvPr>
        </p:nvSpPr>
        <p:spPr/>
        <p:txBody>
          <a:bodyPr/>
          <a:lstStyle/>
          <a:p>
            <a:fld id="{8342BBAE-F087-4C40-8793-AC6C61C680FD}" type="datetimeFigureOut">
              <a:rPr lang="en-US" smtClean="0"/>
              <a:t>11/16/25</a:t>
            </a:fld>
            <a:endParaRPr lang="en-US"/>
          </a:p>
        </p:txBody>
      </p:sp>
      <p:sp>
        <p:nvSpPr>
          <p:cNvPr id="4" name="Footer Placeholder 3">
            <a:extLst>
              <a:ext uri="{FF2B5EF4-FFF2-40B4-BE49-F238E27FC236}">
                <a16:creationId xmlns:a16="http://schemas.microsoft.com/office/drawing/2014/main" id="{4F167C5D-3B97-4F95-B295-EC6732F47B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446381-7C04-438C-B9AB-625B19FD47BF}"/>
              </a:ext>
            </a:extLst>
          </p:cNvPr>
          <p:cNvSpPr>
            <a:spLocks noGrp="1"/>
          </p:cNvSpPr>
          <p:nvPr>
            <p:ph type="sldNum" sz="quarter" idx="12"/>
          </p:nvPr>
        </p:nvSpPr>
        <p:spPr/>
        <p:txBody>
          <a:bodyPr/>
          <a:lstStyle/>
          <a:p>
            <a:fld id="{8E2B6C9F-98EE-4B9F-A082-CD48DBA45F48}" type="slidenum">
              <a:rPr lang="en-US" smtClean="0"/>
              <a:t>‹#›</a:t>
            </a:fld>
            <a:endParaRPr lang="en-US"/>
          </a:p>
        </p:txBody>
      </p:sp>
    </p:spTree>
    <p:extLst>
      <p:ext uri="{BB962C8B-B14F-4D97-AF65-F5344CB8AC3E}">
        <p14:creationId xmlns:p14="http://schemas.microsoft.com/office/powerpoint/2010/main" val="1467548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3EB9B3-91C0-4BD9-B9EB-31AEE36A0ABC}"/>
              </a:ext>
            </a:extLst>
          </p:cNvPr>
          <p:cNvSpPr>
            <a:spLocks noGrp="1"/>
          </p:cNvSpPr>
          <p:nvPr>
            <p:ph type="dt" sz="half" idx="10"/>
          </p:nvPr>
        </p:nvSpPr>
        <p:spPr/>
        <p:txBody>
          <a:bodyPr/>
          <a:lstStyle/>
          <a:p>
            <a:fld id="{8342BBAE-F087-4C40-8793-AC6C61C680FD}" type="datetimeFigureOut">
              <a:rPr lang="en-US" smtClean="0"/>
              <a:t>11/16/25</a:t>
            </a:fld>
            <a:endParaRPr lang="en-US"/>
          </a:p>
        </p:txBody>
      </p:sp>
      <p:sp>
        <p:nvSpPr>
          <p:cNvPr id="3" name="Footer Placeholder 2">
            <a:extLst>
              <a:ext uri="{FF2B5EF4-FFF2-40B4-BE49-F238E27FC236}">
                <a16:creationId xmlns:a16="http://schemas.microsoft.com/office/drawing/2014/main" id="{859401BD-6DBD-4B1C-B89C-373BB38F31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7D89E30-11E6-4F2D-8B15-4418C8D5753B}"/>
              </a:ext>
            </a:extLst>
          </p:cNvPr>
          <p:cNvSpPr>
            <a:spLocks noGrp="1"/>
          </p:cNvSpPr>
          <p:nvPr>
            <p:ph type="sldNum" sz="quarter" idx="12"/>
          </p:nvPr>
        </p:nvSpPr>
        <p:spPr/>
        <p:txBody>
          <a:bodyPr/>
          <a:lstStyle/>
          <a:p>
            <a:fld id="{8E2B6C9F-98EE-4B9F-A082-CD48DBA45F48}" type="slidenum">
              <a:rPr lang="en-US" smtClean="0"/>
              <a:t>‹#›</a:t>
            </a:fld>
            <a:endParaRPr lang="en-US"/>
          </a:p>
        </p:txBody>
      </p:sp>
    </p:spTree>
    <p:extLst>
      <p:ext uri="{BB962C8B-B14F-4D97-AF65-F5344CB8AC3E}">
        <p14:creationId xmlns:p14="http://schemas.microsoft.com/office/powerpoint/2010/main" val="4095625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7A6C2-FAC4-4AE6-9CD6-2088AF8F6A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18AAC69-0717-4D59-A106-B3CE58C39D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C460E9-236E-4E31-8D62-401433A744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06414F-55C6-4D96-8F8D-88AF97C020EE}"/>
              </a:ext>
            </a:extLst>
          </p:cNvPr>
          <p:cNvSpPr>
            <a:spLocks noGrp="1"/>
          </p:cNvSpPr>
          <p:nvPr>
            <p:ph type="dt" sz="half" idx="10"/>
          </p:nvPr>
        </p:nvSpPr>
        <p:spPr/>
        <p:txBody>
          <a:bodyPr/>
          <a:lstStyle/>
          <a:p>
            <a:fld id="{8342BBAE-F087-4C40-8793-AC6C61C680FD}" type="datetimeFigureOut">
              <a:rPr lang="en-US" smtClean="0"/>
              <a:t>11/16/25</a:t>
            </a:fld>
            <a:endParaRPr lang="en-US"/>
          </a:p>
        </p:txBody>
      </p:sp>
      <p:sp>
        <p:nvSpPr>
          <p:cNvPr id="6" name="Footer Placeholder 5">
            <a:extLst>
              <a:ext uri="{FF2B5EF4-FFF2-40B4-BE49-F238E27FC236}">
                <a16:creationId xmlns:a16="http://schemas.microsoft.com/office/drawing/2014/main" id="{A729CE0E-EFCA-43C6-BB61-A00235B6CD8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85AE35-7DE2-4C51-A3E3-296BE7B26E87}"/>
              </a:ext>
            </a:extLst>
          </p:cNvPr>
          <p:cNvSpPr>
            <a:spLocks noGrp="1"/>
          </p:cNvSpPr>
          <p:nvPr>
            <p:ph type="sldNum" sz="quarter" idx="12"/>
          </p:nvPr>
        </p:nvSpPr>
        <p:spPr/>
        <p:txBody>
          <a:bodyPr/>
          <a:lstStyle/>
          <a:p>
            <a:fld id="{8E2B6C9F-98EE-4B9F-A082-CD48DBA45F48}" type="slidenum">
              <a:rPr lang="en-US" smtClean="0"/>
              <a:t>‹#›</a:t>
            </a:fld>
            <a:endParaRPr lang="en-US"/>
          </a:p>
        </p:txBody>
      </p:sp>
    </p:spTree>
    <p:extLst>
      <p:ext uri="{BB962C8B-B14F-4D97-AF65-F5344CB8AC3E}">
        <p14:creationId xmlns:p14="http://schemas.microsoft.com/office/powerpoint/2010/main" val="3050324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CFF5A-58C7-4E49-8398-114558675D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900592-8923-4FC2-9C73-4ABBAD9155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5A8B63F-477E-4296-B226-99500AC4C7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28593B-51F0-4419-A2B9-4529781C29B5}"/>
              </a:ext>
            </a:extLst>
          </p:cNvPr>
          <p:cNvSpPr>
            <a:spLocks noGrp="1"/>
          </p:cNvSpPr>
          <p:nvPr>
            <p:ph type="dt" sz="half" idx="10"/>
          </p:nvPr>
        </p:nvSpPr>
        <p:spPr/>
        <p:txBody>
          <a:bodyPr/>
          <a:lstStyle/>
          <a:p>
            <a:fld id="{8342BBAE-F087-4C40-8793-AC6C61C680FD}" type="datetimeFigureOut">
              <a:rPr lang="en-US" smtClean="0"/>
              <a:t>11/16/25</a:t>
            </a:fld>
            <a:endParaRPr lang="en-US"/>
          </a:p>
        </p:txBody>
      </p:sp>
      <p:sp>
        <p:nvSpPr>
          <p:cNvPr id="6" name="Footer Placeholder 5">
            <a:extLst>
              <a:ext uri="{FF2B5EF4-FFF2-40B4-BE49-F238E27FC236}">
                <a16:creationId xmlns:a16="http://schemas.microsoft.com/office/drawing/2014/main" id="{EEC9B644-65FF-47E9-BE8B-D1CA07F35D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9852BDD-F1A8-4B63-B468-F2664339303D}"/>
              </a:ext>
            </a:extLst>
          </p:cNvPr>
          <p:cNvSpPr>
            <a:spLocks noGrp="1"/>
          </p:cNvSpPr>
          <p:nvPr>
            <p:ph type="sldNum" sz="quarter" idx="12"/>
          </p:nvPr>
        </p:nvSpPr>
        <p:spPr/>
        <p:txBody>
          <a:bodyPr/>
          <a:lstStyle/>
          <a:p>
            <a:fld id="{8E2B6C9F-98EE-4B9F-A082-CD48DBA45F48}" type="slidenum">
              <a:rPr lang="en-US" smtClean="0"/>
              <a:t>‹#›</a:t>
            </a:fld>
            <a:endParaRPr lang="en-US"/>
          </a:p>
        </p:txBody>
      </p:sp>
    </p:spTree>
    <p:extLst>
      <p:ext uri="{BB962C8B-B14F-4D97-AF65-F5344CB8AC3E}">
        <p14:creationId xmlns:p14="http://schemas.microsoft.com/office/powerpoint/2010/main" val="1048009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113EE-8FA6-41DC-A345-27E060C99E0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94657E4-8EF5-4720-B401-FD8F427B28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7273C6-0024-40D0-9D4D-27F68F980B97}"/>
              </a:ext>
            </a:extLst>
          </p:cNvPr>
          <p:cNvSpPr>
            <a:spLocks noGrp="1"/>
          </p:cNvSpPr>
          <p:nvPr>
            <p:ph type="dt" sz="half" idx="10"/>
          </p:nvPr>
        </p:nvSpPr>
        <p:spPr/>
        <p:txBody>
          <a:bodyPr/>
          <a:lstStyle/>
          <a:p>
            <a:fld id="{8342BBAE-F087-4C40-8793-AC6C61C680FD}" type="datetimeFigureOut">
              <a:rPr lang="en-US" smtClean="0"/>
              <a:t>11/16/25</a:t>
            </a:fld>
            <a:endParaRPr lang="en-US"/>
          </a:p>
        </p:txBody>
      </p:sp>
      <p:sp>
        <p:nvSpPr>
          <p:cNvPr id="5" name="Footer Placeholder 4">
            <a:extLst>
              <a:ext uri="{FF2B5EF4-FFF2-40B4-BE49-F238E27FC236}">
                <a16:creationId xmlns:a16="http://schemas.microsoft.com/office/drawing/2014/main" id="{4F2DD8C2-1EF1-416B-A441-3C0C12830F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361C6B-6A58-4ECD-8152-A3681CECE507}"/>
              </a:ext>
            </a:extLst>
          </p:cNvPr>
          <p:cNvSpPr>
            <a:spLocks noGrp="1"/>
          </p:cNvSpPr>
          <p:nvPr>
            <p:ph type="sldNum" sz="quarter" idx="12"/>
          </p:nvPr>
        </p:nvSpPr>
        <p:spPr/>
        <p:txBody>
          <a:bodyPr/>
          <a:lstStyle/>
          <a:p>
            <a:fld id="{8E2B6C9F-98EE-4B9F-A082-CD48DBA45F48}" type="slidenum">
              <a:rPr lang="en-US" smtClean="0"/>
              <a:t>‹#›</a:t>
            </a:fld>
            <a:endParaRPr lang="en-US"/>
          </a:p>
        </p:txBody>
      </p:sp>
    </p:spTree>
    <p:extLst>
      <p:ext uri="{BB962C8B-B14F-4D97-AF65-F5344CB8AC3E}">
        <p14:creationId xmlns:p14="http://schemas.microsoft.com/office/powerpoint/2010/main" val="1178646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217F30-12E3-4B42-9A11-C35535A6AC9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ED2CA59-6C21-4F03-9947-72E27DE2C79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D35EE33-D32C-40C6-86A5-2C2EB8D0AB8C}"/>
              </a:ext>
            </a:extLst>
          </p:cNvPr>
          <p:cNvSpPr>
            <a:spLocks noGrp="1"/>
          </p:cNvSpPr>
          <p:nvPr>
            <p:ph type="dt" sz="half" idx="10"/>
          </p:nvPr>
        </p:nvSpPr>
        <p:spPr/>
        <p:txBody>
          <a:bodyPr/>
          <a:lstStyle/>
          <a:p>
            <a:fld id="{8342BBAE-F087-4C40-8793-AC6C61C680FD}" type="datetimeFigureOut">
              <a:rPr lang="en-US" smtClean="0"/>
              <a:t>11/16/25</a:t>
            </a:fld>
            <a:endParaRPr lang="en-US"/>
          </a:p>
        </p:txBody>
      </p:sp>
      <p:sp>
        <p:nvSpPr>
          <p:cNvPr id="5" name="Footer Placeholder 4">
            <a:extLst>
              <a:ext uri="{FF2B5EF4-FFF2-40B4-BE49-F238E27FC236}">
                <a16:creationId xmlns:a16="http://schemas.microsoft.com/office/drawing/2014/main" id="{11D78C1B-C593-4D54-9C72-422DBD65E9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E4A6EA-82E8-4316-A7C4-72690CAAE250}"/>
              </a:ext>
            </a:extLst>
          </p:cNvPr>
          <p:cNvSpPr>
            <a:spLocks noGrp="1"/>
          </p:cNvSpPr>
          <p:nvPr>
            <p:ph type="sldNum" sz="quarter" idx="12"/>
          </p:nvPr>
        </p:nvSpPr>
        <p:spPr/>
        <p:txBody>
          <a:bodyPr/>
          <a:lstStyle/>
          <a:p>
            <a:fld id="{8E2B6C9F-98EE-4B9F-A082-CD48DBA45F48}" type="slidenum">
              <a:rPr lang="en-US" smtClean="0"/>
              <a:t>‹#›</a:t>
            </a:fld>
            <a:endParaRPr lang="en-US"/>
          </a:p>
        </p:txBody>
      </p:sp>
    </p:spTree>
    <p:extLst>
      <p:ext uri="{BB962C8B-B14F-4D97-AF65-F5344CB8AC3E}">
        <p14:creationId xmlns:p14="http://schemas.microsoft.com/office/powerpoint/2010/main" val="719775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8F71F2-CE59-406D-8C7F-C9F1687FB7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C067CAA-CEFF-4798-874E-917584EDEB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692467-63EA-45B2-9E41-F46AC4F4F6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42BBAE-F087-4C40-8793-AC6C61C680FD}" type="datetimeFigureOut">
              <a:rPr lang="en-US" smtClean="0"/>
              <a:t>11/16/25</a:t>
            </a:fld>
            <a:endParaRPr lang="en-US"/>
          </a:p>
        </p:txBody>
      </p:sp>
      <p:sp>
        <p:nvSpPr>
          <p:cNvPr id="5" name="Footer Placeholder 4">
            <a:extLst>
              <a:ext uri="{FF2B5EF4-FFF2-40B4-BE49-F238E27FC236}">
                <a16:creationId xmlns:a16="http://schemas.microsoft.com/office/drawing/2014/main" id="{88DF1E0F-3B68-4E83-B80A-4FFD79A52F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755EDD6-FEBD-45B2-8F09-9C2AFCB5AB3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2B6C9F-98EE-4B9F-A082-CD48DBA45F48}" type="slidenum">
              <a:rPr lang="en-US" smtClean="0"/>
              <a:t>‹#›</a:t>
            </a:fld>
            <a:endParaRPr lang="en-US"/>
          </a:p>
        </p:txBody>
      </p:sp>
    </p:spTree>
    <p:extLst>
      <p:ext uri="{BB962C8B-B14F-4D97-AF65-F5344CB8AC3E}">
        <p14:creationId xmlns:p14="http://schemas.microsoft.com/office/powerpoint/2010/main" val="1699553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2E0D34-5836-4A02-98E7-FE2C1290F40E}"/>
              </a:ext>
            </a:extLst>
          </p:cNvPr>
          <p:cNvSpPr>
            <a:spLocks noGrp="1"/>
          </p:cNvSpPr>
          <p:nvPr>
            <p:ph idx="1"/>
          </p:nvPr>
        </p:nvSpPr>
        <p:spPr>
          <a:xfrm>
            <a:off x="652914" y="993808"/>
            <a:ext cx="10886172" cy="4870383"/>
          </a:xfrm>
        </p:spPr>
        <p:txBody>
          <a:bodyPr/>
          <a:lstStyle/>
          <a:p>
            <a:pPr marL="0" indent="0" algn="just">
              <a:buNone/>
            </a:pPr>
            <a:r>
              <a:rPr lang="en-GB" dirty="0"/>
              <a:t>                                    </a:t>
            </a:r>
            <a:r>
              <a:rPr lang="en-US" dirty="0"/>
              <a:t>Task 1: Individual presentation</a:t>
            </a:r>
          </a:p>
          <a:p>
            <a:pPr marL="0" indent="0" algn="just">
              <a:buNone/>
            </a:pPr>
            <a:endParaRPr lang="en-US" dirty="0"/>
          </a:p>
          <a:p>
            <a:pPr marL="0" indent="0" algn="just">
              <a:buNone/>
            </a:pPr>
            <a:endParaRPr lang="en-US" dirty="0"/>
          </a:p>
          <a:p>
            <a:pPr marL="0" indent="0" algn="just">
              <a:buNone/>
            </a:pPr>
            <a:r>
              <a:rPr lang="en-US" dirty="0"/>
              <a:t>Name: Julaka </a:t>
            </a:r>
            <a:r>
              <a:rPr lang="en-US" dirty="0" err="1"/>
              <a:t>awal</a:t>
            </a:r>
            <a:endParaRPr lang="en-US" dirty="0"/>
          </a:p>
          <a:p>
            <a:pPr marL="0" indent="0" algn="just">
              <a:buNone/>
            </a:pPr>
            <a:r>
              <a:rPr lang="en-US" dirty="0"/>
              <a:t>Student’s ID number: 2427684</a:t>
            </a:r>
          </a:p>
          <a:p>
            <a:pPr marL="0" indent="0" algn="just">
              <a:buNone/>
            </a:pPr>
            <a:r>
              <a:rPr lang="en-US" dirty="0"/>
              <a:t>Module code: LCHS4010</a:t>
            </a:r>
          </a:p>
          <a:p>
            <a:pPr marL="0" indent="0" algn="just">
              <a:buNone/>
            </a:pPr>
            <a:r>
              <a:rPr lang="en-US" dirty="0"/>
              <a:t>Module name: Psychology in Health and Social Care </a:t>
            </a:r>
          </a:p>
          <a:p>
            <a:pPr marL="0" indent="0" algn="just">
              <a:buNone/>
            </a:pPr>
            <a:r>
              <a:rPr lang="en-US" dirty="0"/>
              <a:t>Lecturer: </a:t>
            </a:r>
            <a:r>
              <a:rPr lang="en-US" dirty="0" err="1"/>
              <a:t>Shaila</a:t>
            </a:r>
            <a:r>
              <a:rPr lang="en-US" dirty="0"/>
              <a:t> Hussain</a:t>
            </a:r>
          </a:p>
          <a:p>
            <a:pPr marL="0" indent="0" algn="just">
              <a:buNone/>
            </a:pPr>
            <a:endParaRPr lang="en-US" dirty="0"/>
          </a:p>
          <a:p>
            <a:pPr marL="0" indent="0" algn="just">
              <a:buNone/>
            </a:pPr>
            <a:endParaRPr lang="en-US" dirty="0"/>
          </a:p>
          <a:p>
            <a:pPr marL="0" indent="0" algn="just">
              <a:buNone/>
            </a:pPr>
            <a:endParaRPr lang="en-GB" dirty="0"/>
          </a:p>
        </p:txBody>
      </p:sp>
    </p:spTree>
    <p:extLst>
      <p:ext uri="{BB962C8B-B14F-4D97-AF65-F5344CB8AC3E}">
        <p14:creationId xmlns:p14="http://schemas.microsoft.com/office/powerpoint/2010/main" val="8914337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26922F-4231-4133-9666-D96D1CB524FA}"/>
              </a:ext>
            </a:extLst>
          </p:cNvPr>
          <p:cNvSpPr>
            <a:spLocks noGrp="1"/>
          </p:cNvSpPr>
          <p:nvPr>
            <p:ph type="title"/>
          </p:nvPr>
        </p:nvSpPr>
        <p:spPr>
          <a:xfrm>
            <a:off x="-62144" y="-128474"/>
            <a:ext cx="10577744" cy="1051751"/>
          </a:xfrm>
        </p:spPr>
        <p:txBody>
          <a:bodyPr>
            <a:normAutofit/>
          </a:bodyPr>
          <a:lstStyle/>
          <a:p>
            <a:r>
              <a:rPr lang="en-US" sz="2400" dirty="0">
                <a:latin typeface="Arial Rounded MT Bold" panose="020F0704030504030204" pitchFamily="34" charset="0"/>
              </a:rPr>
              <a:t>1. Introduction: Amira's Scenario &amp; Chosen Theory</a:t>
            </a:r>
          </a:p>
        </p:txBody>
      </p:sp>
      <p:sp>
        <p:nvSpPr>
          <p:cNvPr id="3" name="Content Placeholder 2">
            <a:extLst>
              <a:ext uri="{FF2B5EF4-FFF2-40B4-BE49-F238E27FC236}">
                <a16:creationId xmlns:a16="http://schemas.microsoft.com/office/drawing/2014/main" id="{F50C4BA4-ADA6-4E39-B391-5E54D3689ECA}"/>
              </a:ext>
            </a:extLst>
          </p:cNvPr>
          <p:cNvSpPr>
            <a:spLocks noGrp="1"/>
          </p:cNvSpPr>
          <p:nvPr>
            <p:ph idx="1"/>
          </p:nvPr>
        </p:nvSpPr>
        <p:spPr>
          <a:xfrm>
            <a:off x="201809" y="1003177"/>
            <a:ext cx="7581531" cy="5379867"/>
          </a:xfrm>
        </p:spPr>
        <p:txBody>
          <a:bodyPr>
            <a:normAutofit fontScale="92500" lnSpcReduction="20000"/>
          </a:bodyPr>
          <a:lstStyle/>
          <a:p>
            <a:pPr marL="0" indent="0" algn="l" rtl="0">
              <a:buNone/>
            </a:pPr>
            <a:r>
              <a:rPr lang="en-US" sz="2600" dirty="0">
                <a:effectLst/>
                <a:latin typeface="Arial Rounded MT Bold" panose="020F0704030504030204" pitchFamily="34" charset="0"/>
              </a:rPr>
              <a:t>Scenario Summary</a:t>
            </a:r>
          </a:p>
          <a:p>
            <a:pPr algn="just"/>
            <a:r>
              <a:rPr lang="en-US" sz="2600" dirty="0">
                <a:effectLst/>
                <a:latin typeface="Romen"/>
              </a:rPr>
              <a:t>Amira: a spirited 3-year-old embarking on her journey in a new nursery setting! However, she faces some challenges that stir up her world—she experiences significant anxiety when apart from her </a:t>
            </a:r>
            <a:r>
              <a:rPr lang="en-US" sz="2600" dirty="0" err="1">
                <a:effectLst/>
                <a:latin typeface="Romen"/>
              </a:rPr>
              <a:t>carers</a:t>
            </a:r>
            <a:r>
              <a:rPr lang="en-US" sz="2600" dirty="0">
                <a:effectLst/>
                <a:latin typeface="Romen"/>
              </a:rPr>
              <a:t>, communicates sparingly, and finds it tough to join in on the fun during group playtime.  </a:t>
            </a:r>
          </a:p>
          <a:p>
            <a:pPr algn="just"/>
            <a:r>
              <a:rPr lang="en-US" sz="2600" dirty="0">
                <a:effectLst/>
                <a:latin typeface="Romen"/>
              </a:rPr>
              <a:t>My Role  As a dedicated practitioner, I'm focused on understanding Amira's developmental needs and creating a support plan that fosters her emotional, social, and cognitive well-being.</a:t>
            </a:r>
          </a:p>
          <a:p>
            <a:pPr marL="0" indent="0">
              <a:buNone/>
            </a:pPr>
            <a:r>
              <a:rPr lang="en-US" sz="2600" dirty="0">
                <a:effectLst/>
                <a:latin typeface="Arial Rounded MT Bold" panose="020F0704030504030204" pitchFamily="34" charset="0"/>
              </a:rPr>
              <a:t>Chosen Lifespan Psychological Theory</a:t>
            </a:r>
          </a:p>
          <a:p>
            <a:pPr marL="0" indent="0">
              <a:buNone/>
            </a:pPr>
            <a:r>
              <a:rPr lang="en-US" sz="2600" dirty="0">
                <a:effectLst/>
                <a:latin typeface="Romen"/>
              </a:rPr>
              <a:t>Theory: Bowlby's Attachment Theory. </a:t>
            </a:r>
          </a:p>
          <a:p>
            <a:pPr algn="just"/>
            <a:r>
              <a:rPr lang="en-US" sz="2600" dirty="0">
                <a:effectLst/>
                <a:latin typeface="Romen"/>
              </a:rPr>
              <a:t> Relevance: This important idea focuses on separation anxiety, giving us key insights to help understand and improve Amira's emotional and social skills during these early years. Together, we can create a path for her to succeed and grow!</a:t>
            </a:r>
            <a:endParaRPr lang="en-US" sz="2600" dirty="0">
              <a:latin typeface="Romen"/>
            </a:endParaRPr>
          </a:p>
          <a:p>
            <a:pPr marL="0" indent="0" algn="just">
              <a:buNone/>
            </a:pPr>
            <a:endParaRPr lang="en-US" sz="2400" dirty="0">
              <a:effectLst/>
              <a:latin typeface="Romen"/>
            </a:endParaRPr>
          </a:p>
        </p:txBody>
      </p:sp>
      <p:pic>
        <p:nvPicPr>
          <p:cNvPr id="5" name="Picture 4">
            <a:extLst>
              <a:ext uri="{FF2B5EF4-FFF2-40B4-BE49-F238E27FC236}">
                <a16:creationId xmlns:a16="http://schemas.microsoft.com/office/drawing/2014/main" id="{C78125EA-B156-44A2-8DFA-105B336B3C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83340" y="2107934"/>
            <a:ext cx="4283853" cy="332071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1167333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E4753-286B-47BF-99CF-911745E91938}"/>
              </a:ext>
            </a:extLst>
          </p:cNvPr>
          <p:cNvSpPr>
            <a:spLocks noGrp="1"/>
          </p:cNvSpPr>
          <p:nvPr>
            <p:ph type="title"/>
          </p:nvPr>
        </p:nvSpPr>
        <p:spPr>
          <a:xfrm>
            <a:off x="39210" y="0"/>
            <a:ext cx="10515600" cy="1325563"/>
          </a:xfrm>
        </p:spPr>
        <p:txBody>
          <a:bodyPr>
            <a:normAutofit/>
          </a:bodyPr>
          <a:lstStyle/>
          <a:p>
            <a:r>
              <a:rPr lang="en-US" sz="2400" b="1" dirty="0">
                <a:solidFill>
                  <a:srgbClr val="000000"/>
                </a:solidFill>
                <a:latin typeface="Arial Rounded MT Bold" panose="020F0704030504030204" pitchFamily="34" charset="0"/>
              </a:rPr>
              <a:t>2. Explanation of Bowlby's Attachment Theory</a:t>
            </a:r>
            <a:endParaRPr lang="en-US" sz="2400" dirty="0">
              <a:latin typeface="Arial Rounded MT Bold" panose="020F0704030504030204" pitchFamily="34" charset="0"/>
            </a:endParaRPr>
          </a:p>
        </p:txBody>
      </p:sp>
      <p:sp>
        <p:nvSpPr>
          <p:cNvPr id="3" name="Content Placeholder 2">
            <a:extLst>
              <a:ext uri="{FF2B5EF4-FFF2-40B4-BE49-F238E27FC236}">
                <a16:creationId xmlns:a16="http://schemas.microsoft.com/office/drawing/2014/main" id="{752EBC93-EB24-4C82-B859-D8C3F953BFD3}"/>
              </a:ext>
            </a:extLst>
          </p:cNvPr>
          <p:cNvSpPr>
            <a:spLocks noGrp="1"/>
          </p:cNvSpPr>
          <p:nvPr>
            <p:ph idx="1"/>
          </p:nvPr>
        </p:nvSpPr>
        <p:spPr>
          <a:xfrm>
            <a:off x="237478" y="1185171"/>
            <a:ext cx="7574872" cy="5672830"/>
          </a:xfrm>
        </p:spPr>
        <p:txBody>
          <a:bodyPr>
            <a:normAutofit fontScale="92500" lnSpcReduction="10000"/>
          </a:bodyPr>
          <a:lstStyle/>
          <a:p>
            <a:pPr marL="0" indent="0" algn="l">
              <a:buNone/>
            </a:pPr>
            <a:r>
              <a:rPr lang="en-US" sz="2400" b="1" dirty="0">
                <a:solidFill>
                  <a:srgbClr val="000000"/>
                </a:solidFill>
                <a:effectLst/>
                <a:latin typeface="Arial Rounded MT Bold" panose="020F0704030504030204" pitchFamily="34" charset="0"/>
              </a:rPr>
              <a:t>Core Concepts</a:t>
            </a:r>
          </a:p>
          <a:p>
            <a:pPr algn="just"/>
            <a:r>
              <a:rPr lang="en-US" sz="2400" dirty="0">
                <a:solidFill>
                  <a:srgbClr val="000000"/>
                </a:solidFill>
                <a:effectLst/>
                <a:latin typeface="Romen"/>
              </a:rPr>
              <a:t>Innate Drive: Imagine an incredible biological and evolutionary impulse that ignites an infant's desire to bond with a primary caregiver! This instinct is a lifeline, driving the little one to seek closeness for safety and survival in an ever-changing world.</a:t>
            </a:r>
          </a:p>
          <a:p>
            <a:pPr algn="just"/>
            <a:r>
              <a:rPr lang="en-US" sz="2400" dirty="0">
                <a:solidFill>
                  <a:srgbClr val="000000"/>
                </a:solidFill>
                <a:effectLst/>
                <a:latin typeface="Romen"/>
              </a:rPr>
              <a:t> Secure Base: Think of the caregiver as a superhero! They create a "secure base" that empowers the child to bravely explore their surroundings, knowing there’s a comforting "haven" to return to whenever challenges arise or fears loom large.</a:t>
            </a:r>
          </a:p>
          <a:p>
            <a:pPr algn="just"/>
            <a:r>
              <a:rPr lang="en-US" sz="2400" dirty="0">
                <a:solidFill>
                  <a:srgbClr val="000000"/>
                </a:solidFill>
                <a:effectLst/>
                <a:latin typeface="Romen"/>
              </a:rPr>
              <a:t>Internal Working Model (IWM): Picture the early years of life as a crucial time for building a foundation—the Internal Working Model! This fascinating cognitive structure shapes a child's expectations about themselves (Do I deserve love?), the world around them (Are people trustworthy?), and the nature of relationships. It’s like the ultimate guidebook that influences all future connections and helps a child learn to navigate their emotions.</a:t>
            </a:r>
            <a:endParaRPr lang="en-US" sz="2400" dirty="0">
              <a:latin typeface="Romen"/>
            </a:endParaRPr>
          </a:p>
        </p:txBody>
      </p:sp>
      <p:pic>
        <p:nvPicPr>
          <p:cNvPr id="5" name="Picture 4">
            <a:extLst>
              <a:ext uri="{FF2B5EF4-FFF2-40B4-BE49-F238E27FC236}">
                <a16:creationId xmlns:a16="http://schemas.microsoft.com/office/drawing/2014/main" id="{DB8F3008-5CDF-435C-BE67-C20AF84138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78680" y="2219417"/>
            <a:ext cx="4074110" cy="31160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757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B678A9-47FE-4C18-8DBD-2EBC12F09259}"/>
              </a:ext>
            </a:extLst>
          </p:cNvPr>
          <p:cNvSpPr>
            <a:spLocks noGrp="1"/>
          </p:cNvSpPr>
          <p:nvPr>
            <p:ph idx="1"/>
          </p:nvPr>
        </p:nvSpPr>
        <p:spPr>
          <a:xfrm>
            <a:off x="97654" y="1180730"/>
            <a:ext cx="7483876" cy="5761608"/>
          </a:xfrm>
        </p:spPr>
        <p:txBody>
          <a:bodyPr/>
          <a:lstStyle/>
          <a:p>
            <a:pPr marL="0" indent="0">
              <a:buNone/>
            </a:pPr>
            <a:r>
              <a:rPr lang="en-US" sz="2200" b="1" dirty="0">
                <a:solidFill>
                  <a:srgbClr val="000000"/>
                </a:solidFill>
                <a:effectLst/>
              </a:rPr>
              <a:t>The Exciting Journey of Early Childhood Development!</a:t>
            </a:r>
          </a:p>
          <a:p>
            <a:pPr algn="just"/>
            <a:r>
              <a:rPr lang="en-US" sz="2400" b="1" dirty="0">
                <a:solidFill>
                  <a:srgbClr val="000000"/>
                </a:solidFill>
                <a:effectLst/>
              </a:rPr>
              <a:t> </a:t>
            </a:r>
            <a:r>
              <a:rPr lang="en-US" sz="2400" dirty="0">
                <a:solidFill>
                  <a:srgbClr val="000000"/>
                </a:solidFill>
                <a:effectLst/>
                <a:latin typeface="Romen"/>
              </a:rPr>
              <a:t>Imagine: the incredible impact of a strong attachment in a child's life! It's the foundation for mastering emotions, building social skills, and feeling confident during play and learning adventures. But wait, there's more!</a:t>
            </a:r>
          </a:p>
          <a:p>
            <a:pPr algn="just"/>
            <a:r>
              <a:rPr lang="en-US" sz="2400" dirty="0">
                <a:solidFill>
                  <a:srgbClr val="000000"/>
                </a:solidFill>
                <a:effectLst/>
                <a:latin typeface="Romen"/>
              </a:rPr>
              <a:t>Meet Separation Anxiety: a common expression of attachment that many children, like Amira, experience when they're learning to explore the world around them. While this protest phase is completely normal, if it becomes too intense or hangs around for too long, it could indicate an insecure attachment. Let's cheer on our little ones as they navigate this exciting journey of discovery!</a:t>
            </a:r>
            <a:endParaRPr lang="en-US" dirty="0">
              <a:latin typeface="Romen"/>
            </a:endParaRPr>
          </a:p>
        </p:txBody>
      </p:sp>
      <p:pic>
        <p:nvPicPr>
          <p:cNvPr id="4" name="Picture 3">
            <a:extLst>
              <a:ext uri="{FF2B5EF4-FFF2-40B4-BE49-F238E27FC236}">
                <a16:creationId xmlns:a16="http://schemas.microsoft.com/office/drawing/2014/main" id="{BFE3BEA6-7098-4508-ADA2-6494DCF6CF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75107" y="2159032"/>
            <a:ext cx="4119239" cy="3805003"/>
          </a:xfrm>
          <a:prstGeom prst="rect">
            <a:avLst/>
          </a:prstGeom>
          <a:ln>
            <a:noFill/>
          </a:ln>
          <a:effectLst>
            <a:softEdge rad="112500"/>
          </a:effectLst>
        </p:spPr>
      </p:pic>
    </p:spTree>
    <p:extLst>
      <p:ext uri="{BB962C8B-B14F-4D97-AF65-F5344CB8AC3E}">
        <p14:creationId xmlns:p14="http://schemas.microsoft.com/office/powerpoint/2010/main" val="14460994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2A46D-BEB2-401F-8E44-9B8A440EC4CB}"/>
              </a:ext>
            </a:extLst>
          </p:cNvPr>
          <p:cNvSpPr>
            <a:spLocks noGrp="1"/>
          </p:cNvSpPr>
          <p:nvPr>
            <p:ph type="title"/>
          </p:nvPr>
        </p:nvSpPr>
        <p:spPr>
          <a:xfrm>
            <a:off x="124286" y="110690"/>
            <a:ext cx="10998507" cy="1132184"/>
          </a:xfrm>
        </p:spPr>
        <p:txBody>
          <a:bodyPr>
            <a:normAutofit/>
          </a:bodyPr>
          <a:lstStyle/>
          <a:p>
            <a:r>
              <a:rPr lang="en-US" sz="2400" b="1" dirty="0">
                <a:solidFill>
                  <a:srgbClr val="000000"/>
                </a:solidFill>
                <a:effectLst/>
                <a:latin typeface="Arial Rounded MT Bold" panose="020F0704030504030204" pitchFamily="34" charset="0"/>
              </a:rPr>
              <a:t>3. Application of the Theory to Amira</a:t>
            </a:r>
            <a:br>
              <a:rPr lang="en-US" sz="2400" b="1" dirty="0">
                <a:solidFill>
                  <a:srgbClr val="000000"/>
                </a:solidFill>
                <a:effectLst/>
              </a:rPr>
            </a:br>
            <a:endParaRPr lang="en-US" sz="2400" dirty="0"/>
          </a:p>
        </p:txBody>
      </p:sp>
      <p:sp>
        <p:nvSpPr>
          <p:cNvPr id="3" name="Content Placeholder 2">
            <a:extLst>
              <a:ext uri="{FF2B5EF4-FFF2-40B4-BE49-F238E27FC236}">
                <a16:creationId xmlns:a16="http://schemas.microsoft.com/office/drawing/2014/main" id="{991D8B0B-2AC0-446B-841D-D3AAB949395C}"/>
              </a:ext>
            </a:extLst>
          </p:cNvPr>
          <p:cNvSpPr>
            <a:spLocks noGrp="1"/>
          </p:cNvSpPr>
          <p:nvPr>
            <p:ph idx="1"/>
          </p:nvPr>
        </p:nvSpPr>
        <p:spPr>
          <a:xfrm>
            <a:off x="0" y="958788"/>
            <a:ext cx="7759083" cy="5407177"/>
          </a:xfrm>
        </p:spPr>
        <p:txBody>
          <a:bodyPr>
            <a:normAutofit fontScale="55000" lnSpcReduction="20000"/>
          </a:bodyPr>
          <a:lstStyle/>
          <a:p>
            <a:pPr marL="0" indent="0" algn="l">
              <a:buNone/>
            </a:pPr>
            <a:r>
              <a:rPr lang="en-US" sz="5100" b="1" dirty="0">
                <a:solidFill>
                  <a:srgbClr val="000000"/>
                </a:solidFill>
                <a:effectLst/>
                <a:latin typeface="Arial Rounded MT Bold" panose="020F0704030504030204" pitchFamily="34" charset="0"/>
              </a:rPr>
              <a:t>Explaining Amira's </a:t>
            </a:r>
            <a:r>
              <a:rPr lang="en-US" sz="5100" b="1" dirty="0" err="1">
                <a:solidFill>
                  <a:srgbClr val="000000"/>
                </a:solidFill>
                <a:effectLst/>
                <a:latin typeface="Arial Rounded MT Bold" panose="020F0704030504030204" pitchFamily="34" charset="0"/>
              </a:rPr>
              <a:t>Behaviour</a:t>
            </a:r>
            <a:endParaRPr lang="en-US" sz="3400" b="1" dirty="0">
              <a:solidFill>
                <a:srgbClr val="000000"/>
              </a:solidFill>
              <a:effectLst/>
              <a:latin typeface="Arial Rounded MT Bold" panose="020F0704030504030204" pitchFamily="34" charset="0"/>
            </a:endParaRPr>
          </a:p>
          <a:p>
            <a:pPr algn="just">
              <a:buFont typeface="Arial" panose="020B0604020202020204" pitchFamily="34" charset="0"/>
              <a:buChar char="•"/>
            </a:pPr>
            <a:r>
              <a:rPr lang="en-US" sz="4400" dirty="0">
                <a:solidFill>
                  <a:srgbClr val="000000"/>
                </a:solidFill>
                <a:effectLst/>
                <a:latin typeface="Romen"/>
              </a:rPr>
              <a:t>Anxiety When Left: When Amira's secure base disappears, she experiences a surge of emotions and focuses intently on bringing her caregiver back. This could indicate an anxious-ambivalent attachment pattern, keeping her on edge about her caregiver's availability. </a:t>
            </a:r>
            <a:endParaRPr lang="en-US" sz="4400" dirty="0">
              <a:solidFill>
                <a:srgbClr val="000000"/>
              </a:solidFill>
              <a:latin typeface="Romen"/>
            </a:endParaRPr>
          </a:p>
          <a:p>
            <a:pPr algn="just">
              <a:buFont typeface="Arial" panose="020B0604020202020204" pitchFamily="34" charset="0"/>
              <a:buChar char="•"/>
            </a:pPr>
            <a:r>
              <a:rPr lang="en-US" sz="4400" dirty="0">
                <a:solidFill>
                  <a:srgbClr val="000000"/>
                </a:solidFill>
                <a:effectLst/>
                <a:latin typeface="Romen"/>
              </a:rPr>
              <a:t>Difficulty Engaging in Group Play: In the nursery, Amira doubts the safety of her new environment and the staff, which makes it hard for her to engage in group play. She lacks the emotional security needed to enjoy social interaction. </a:t>
            </a:r>
            <a:endParaRPr lang="en-US" sz="4400" dirty="0">
              <a:solidFill>
                <a:srgbClr val="000000"/>
              </a:solidFill>
              <a:latin typeface="Romen"/>
            </a:endParaRPr>
          </a:p>
          <a:p>
            <a:pPr algn="just">
              <a:buFont typeface="Arial" panose="020B0604020202020204" pitchFamily="34" charset="0"/>
              <a:buChar char="•"/>
            </a:pPr>
            <a:r>
              <a:rPr lang="en-US" sz="4400" dirty="0">
                <a:solidFill>
                  <a:srgbClr val="000000"/>
                </a:solidFill>
                <a:effectLst/>
                <a:latin typeface="Romen"/>
              </a:rPr>
              <a:t>Limited Verbal Communication: Overwhelmed by emotional distress, Amira struggles with complex cognitive and linguistic tasks. In her battle to manage her emotions, her development in these areas temporarily stalls.</a:t>
            </a:r>
          </a:p>
          <a:p>
            <a:pPr algn="just">
              <a:buFont typeface="Arial" panose="020B0604020202020204" pitchFamily="34" charset="0"/>
              <a:buChar char="•"/>
            </a:pPr>
            <a:r>
              <a:rPr lang="en-US" sz="4400" dirty="0">
                <a:solidFill>
                  <a:srgbClr val="000000"/>
                </a:solidFill>
                <a:effectLst/>
                <a:latin typeface="Romen"/>
              </a:rPr>
              <a:t>Amira's journey illustrates the vital link between emotions and development!</a:t>
            </a:r>
            <a:endParaRPr lang="en-US" sz="4400" dirty="0">
              <a:latin typeface="Romen"/>
            </a:endParaRPr>
          </a:p>
        </p:txBody>
      </p:sp>
      <p:pic>
        <p:nvPicPr>
          <p:cNvPr id="5" name="Picture 4">
            <a:extLst>
              <a:ext uri="{FF2B5EF4-FFF2-40B4-BE49-F238E27FC236}">
                <a16:creationId xmlns:a16="http://schemas.microsoft.com/office/drawing/2014/main" id="{2B62D231-46E1-4F66-A28B-B7E261AAA0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15099" y="2104007"/>
            <a:ext cx="3941685" cy="2902998"/>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28147352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BB706-5C71-4EE2-8A70-16C4AA31B760}"/>
              </a:ext>
            </a:extLst>
          </p:cNvPr>
          <p:cNvSpPr>
            <a:spLocks noGrp="1"/>
          </p:cNvSpPr>
          <p:nvPr>
            <p:ph type="title"/>
          </p:nvPr>
        </p:nvSpPr>
        <p:spPr>
          <a:xfrm>
            <a:off x="462012" y="1"/>
            <a:ext cx="11267978" cy="885524"/>
          </a:xfrm>
        </p:spPr>
        <p:txBody>
          <a:bodyPr>
            <a:normAutofit fontScale="90000"/>
          </a:bodyPr>
          <a:lstStyle/>
          <a:p>
            <a:pPr algn="ctr"/>
            <a:br>
              <a:rPr lang="en-US" sz="3000" b="1" dirty="0">
                <a:solidFill>
                  <a:srgbClr val="000000"/>
                </a:solidFill>
                <a:effectLst/>
                <a:latin typeface="Arial Rounded MT Bold" panose="020F0704030504030204" pitchFamily="34" charset="0"/>
              </a:rPr>
            </a:br>
            <a:r>
              <a:rPr lang="en-US" sz="2700" b="1" dirty="0">
                <a:solidFill>
                  <a:srgbClr val="000000"/>
                </a:solidFill>
                <a:effectLst/>
                <a:latin typeface="Arial Rounded MT Bold" panose="020F0704030504030204" pitchFamily="34" charset="0"/>
              </a:rPr>
              <a:t>4. Practical Strategies and Interventions</a:t>
            </a:r>
            <a:br>
              <a:rPr lang="en-US" sz="2700" b="1" dirty="0">
                <a:solidFill>
                  <a:srgbClr val="000000"/>
                </a:solidFill>
                <a:effectLst/>
              </a:rPr>
            </a:br>
            <a:endParaRPr lang="en-US" sz="2700" dirty="0"/>
          </a:p>
        </p:txBody>
      </p:sp>
      <p:sp>
        <p:nvSpPr>
          <p:cNvPr id="3" name="Content Placeholder 2">
            <a:extLst>
              <a:ext uri="{FF2B5EF4-FFF2-40B4-BE49-F238E27FC236}">
                <a16:creationId xmlns:a16="http://schemas.microsoft.com/office/drawing/2014/main" id="{757F5B4C-EE7E-4EBD-AF55-B421379678D5}"/>
              </a:ext>
            </a:extLst>
          </p:cNvPr>
          <p:cNvSpPr>
            <a:spLocks noGrp="1"/>
          </p:cNvSpPr>
          <p:nvPr>
            <p:ph idx="1"/>
          </p:nvPr>
        </p:nvSpPr>
        <p:spPr>
          <a:xfrm>
            <a:off x="269507" y="885525"/>
            <a:ext cx="11652986" cy="5972475"/>
          </a:xfrm>
        </p:spPr>
        <p:txBody>
          <a:bodyPr/>
          <a:lstStyle/>
          <a:p>
            <a:pPr marL="0" indent="0">
              <a:buNone/>
            </a:pPr>
            <a:r>
              <a:rPr lang="en-US" sz="2400" dirty="0">
                <a:solidFill>
                  <a:srgbClr val="000000"/>
                </a:solidFill>
                <a:effectLst/>
                <a:latin typeface="Arial Rounded MT Bold" panose="020F0704030504030204" pitchFamily="34" charset="0"/>
              </a:rPr>
              <a:t>The goal is to provide a </a:t>
            </a:r>
            <a:r>
              <a:rPr lang="en-US" sz="2400" b="1" dirty="0">
                <a:solidFill>
                  <a:srgbClr val="000000"/>
                </a:solidFill>
                <a:effectLst/>
                <a:latin typeface="Arial Rounded MT Bold" panose="020F0704030504030204" pitchFamily="34" charset="0"/>
              </a:rPr>
              <a:t>secondary secure base</a:t>
            </a:r>
            <a:r>
              <a:rPr lang="en-US" sz="2400" dirty="0">
                <a:solidFill>
                  <a:srgbClr val="000000"/>
                </a:solidFill>
                <a:effectLst/>
                <a:latin typeface="Arial Rounded MT Bold" panose="020F0704030504030204" pitchFamily="34" charset="0"/>
              </a:rPr>
              <a:t> within the nursery and facilitate the revision of her IWM through positive experiences.</a:t>
            </a:r>
          </a:p>
          <a:p>
            <a:pPr marL="0" indent="0">
              <a:buNone/>
            </a:pPr>
            <a:endParaRPr lang="en-US" dirty="0">
              <a:effectLst/>
            </a:endParaRPr>
          </a:p>
        </p:txBody>
      </p:sp>
      <p:graphicFrame>
        <p:nvGraphicFramePr>
          <p:cNvPr id="6" name="Table 6">
            <a:extLst>
              <a:ext uri="{FF2B5EF4-FFF2-40B4-BE49-F238E27FC236}">
                <a16:creationId xmlns:a16="http://schemas.microsoft.com/office/drawing/2014/main" id="{5852169B-8041-452B-A1B5-3309811EAD43}"/>
              </a:ext>
            </a:extLst>
          </p:cNvPr>
          <p:cNvGraphicFramePr>
            <a:graphicFrameLocks noGrp="1"/>
          </p:cNvGraphicFramePr>
          <p:nvPr>
            <p:extLst>
              <p:ext uri="{D42A27DB-BD31-4B8C-83A1-F6EECF244321}">
                <p14:modId xmlns:p14="http://schemas.microsoft.com/office/powerpoint/2010/main" val="1518608183"/>
              </p:ext>
            </p:extLst>
          </p:nvPr>
        </p:nvGraphicFramePr>
        <p:xfrm>
          <a:off x="288758" y="1944304"/>
          <a:ext cx="11646569" cy="4677878"/>
        </p:xfrm>
        <a:graphic>
          <a:graphicData uri="http://schemas.openxmlformats.org/drawingml/2006/table">
            <a:tbl>
              <a:tblPr firstRow="1" bandRow="1">
                <a:tableStyleId>{F5AB1C69-6EDB-4FF4-983F-18BD219EF322}</a:tableStyleId>
              </a:tblPr>
              <a:tblGrid>
                <a:gridCol w="2444817">
                  <a:extLst>
                    <a:ext uri="{9D8B030D-6E8A-4147-A177-3AD203B41FA5}">
                      <a16:colId xmlns:a16="http://schemas.microsoft.com/office/drawing/2014/main" val="3553586510"/>
                    </a:ext>
                  </a:extLst>
                </a:gridCol>
                <a:gridCol w="4966636">
                  <a:extLst>
                    <a:ext uri="{9D8B030D-6E8A-4147-A177-3AD203B41FA5}">
                      <a16:colId xmlns:a16="http://schemas.microsoft.com/office/drawing/2014/main" val="1910882700"/>
                    </a:ext>
                  </a:extLst>
                </a:gridCol>
                <a:gridCol w="4235116">
                  <a:extLst>
                    <a:ext uri="{9D8B030D-6E8A-4147-A177-3AD203B41FA5}">
                      <a16:colId xmlns:a16="http://schemas.microsoft.com/office/drawing/2014/main" val="2203717477"/>
                    </a:ext>
                  </a:extLst>
                </a:gridCol>
              </a:tblGrid>
              <a:tr h="654194">
                <a:tc>
                  <a:txBody>
                    <a:bodyPr/>
                    <a:lstStyle/>
                    <a:p>
                      <a:r>
                        <a:rPr lang="en-US" sz="1600" dirty="0">
                          <a:solidFill>
                            <a:srgbClr val="000000"/>
                          </a:solidFill>
                          <a:effectLst/>
                          <a:latin typeface="Arial Rounded MT Bold" panose="020F0704030504030204" pitchFamily="34" charset="0"/>
                        </a:rPr>
                        <a:t>Developmental Need</a:t>
                      </a:r>
                      <a:endParaRPr lang="en-US" sz="1600" dirty="0">
                        <a:latin typeface="Arial Rounded MT Bold" panose="020F0704030504030204" pitchFamily="34" charset="0"/>
                      </a:endParaRPr>
                    </a:p>
                  </a:txBody>
                  <a:tcPr/>
                </a:tc>
                <a:tc>
                  <a:txBody>
                    <a:bodyPr/>
                    <a:lstStyle/>
                    <a:p>
                      <a:pPr algn="ctr"/>
                      <a:r>
                        <a:rPr lang="en-US" sz="1600" dirty="0">
                          <a:solidFill>
                            <a:srgbClr val="000000"/>
                          </a:solidFill>
                          <a:effectLst/>
                          <a:latin typeface="Arial Rounded MT Bold" panose="020F0704030504030204" pitchFamily="34" charset="0"/>
                        </a:rPr>
                        <a:t>Strategy/Intervention</a:t>
                      </a:r>
                      <a:endParaRPr lang="en-US" sz="1600" dirty="0">
                        <a:latin typeface="Arial Rounded MT Bold" panose="020F0704030504030204" pitchFamily="34" charset="0"/>
                      </a:endParaRPr>
                    </a:p>
                  </a:txBody>
                  <a:tcPr/>
                </a:tc>
                <a:tc>
                  <a:txBody>
                    <a:bodyPr/>
                    <a:lstStyle/>
                    <a:p>
                      <a:r>
                        <a:rPr lang="en-US" sz="1600" dirty="0">
                          <a:solidFill>
                            <a:srgbClr val="000000"/>
                          </a:solidFill>
                          <a:effectLst/>
                          <a:latin typeface="Arial Rounded MT Bold" panose="020F0704030504030204" pitchFamily="34" charset="0"/>
                        </a:rPr>
                        <a:t>Rationale (Based on Attachment Theory</a:t>
                      </a:r>
                      <a:r>
                        <a:rPr lang="en-US" sz="1800" dirty="0">
                          <a:solidFill>
                            <a:srgbClr val="000000"/>
                          </a:solidFill>
                          <a:effectLst/>
                          <a:latin typeface="Aptos"/>
                        </a:rPr>
                        <a:t>)</a:t>
                      </a:r>
                      <a:endParaRPr lang="en-US" dirty="0"/>
                    </a:p>
                  </a:txBody>
                  <a:tcPr/>
                </a:tc>
                <a:extLst>
                  <a:ext uri="{0D108BD9-81ED-4DB2-BD59-A6C34878D82A}">
                    <a16:rowId xmlns:a16="http://schemas.microsoft.com/office/drawing/2014/main" val="575369476"/>
                  </a:ext>
                </a:extLst>
              </a:tr>
              <a:tr h="1185112">
                <a:tc>
                  <a:txBody>
                    <a:bodyPr/>
                    <a:lstStyle/>
                    <a:p>
                      <a:r>
                        <a:rPr lang="en-US" dirty="0">
                          <a:latin typeface="+mn-lt"/>
                        </a:rPr>
                        <a:t>Separation Anxiety</a:t>
                      </a:r>
                    </a:p>
                  </a:txBody>
                  <a:tcPr/>
                </a:tc>
                <a:tc>
                  <a:txBody>
                    <a:bodyPr/>
                    <a:lstStyle/>
                    <a:p>
                      <a:r>
                        <a:rPr lang="en-US" dirty="0"/>
                        <a:t>Implement a Key Person Approach (e.g., Sarah). Ensure Sarah is consistently present during drop-off and acts as a safe haven.</a:t>
                      </a:r>
                    </a:p>
                  </a:txBody>
                  <a:tcPr/>
                </a:tc>
                <a:tc>
                  <a:txBody>
                    <a:bodyPr/>
                    <a:lstStyle/>
                    <a:p>
                      <a:r>
                        <a:rPr lang="en-US" dirty="0"/>
                        <a:t>Builds a secondary attachment figure to allow Amira to transfer her need for security, making separation less traumatic.</a:t>
                      </a:r>
                    </a:p>
                  </a:txBody>
                  <a:tcPr/>
                </a:tc>
                <a:extLst>
                  <a:ext uri="{0D108BD9-81ED-4DB2-BD59-A6C34878D82A}">
                    <a16:rowId xmlns:a16="http://schemas.microsoft.com/office/drawing/2014/main" val="3991897518"/>
                  </a:ext>
                </a:extLst>
              </a:tr>
              <a:tr h="1441121">
                <a:tc>
                  <a:txBody>
                    <a:bodyPr/>
                    <a:lstStyle/>
                    <a:p>
                      <a:r>
                        <a:rPr lang="en-US" dirty="0"/>
                        <a:t>Lack of Exploration/Play</a:t>
                      </a:r>
                    </a:p>
                  </a:txBody>
                  <a:tcPr/>
                </a:tc>
                <a:tc>
                  <a:txBody>
                    <a:bodyPr/>
                    <a:lstStyle/>
                    <a:p>
                      <a:r>
                        <a:rPr lang="en-US" dirty="0"/>
                        <a:t>Scaffolding Play: Key Person (Sarah) should gently facilitate one-on-one play, then transition to small, managed groups, remaining physically close initially.</a:t>
                      </a:r>
                    </a:p>
                  </a:txBody>
                  <a:tcPr/>
                </a:tc>
                <a:tc>
                  <a:txBody>
                    <a:bodyPr/>
                    <a:lstStyle/>
                    <a:p>
                      <a:r>
                        <a:rPr lang="en-US" dirty="0"/>
                        <a:t>Sarah acts as the secure base. Once Amira trusts her proximity, she can venture further into the environment (the play) and gradually build confidence.</a:t>
                      </a:r>
                    </a:p>
                  </a:txBody>
                  <a:tcPr/>
                </a:tc>
                <a:extLst>
                  <a:ext uri="{0D108BD9-81ED-4DB2-BD59-A6C34878D82A}">
                    <a16:rowId xmlns:a16="http://schemas.microsoft.com/office/drawing/2014/main" val="244073062"/>
                  </a:ext>
                </a:extLst>
              </a:tr>
              <a:tr h="1397451">
                <a:tc>
                  <a:txBody>
                    <a:bodyPr/>
                    <a:lstStyle/>
                    <a:p>
                      <a:r>
                        <a:rPr lang="en-US" dirty="0"/>
                        <a:t>Limited Communication</a:t>
                      </a:r>
                    </a:p>
                  </a:txBody>
                  <a:tcPr/>
                </a:tc>
                <a:tc>
                  <a:txBody>
                    <a:bodyPr/>
                    <a:lstStyle/>
                    <a:p>
                      <a:r>
                        <a:rPr lang="en-US" dirty="0"/>
                        <a:t>Emotional Coaching: Sarah should verbally label and validate Amira's feelings ("You are feeling sad/scared right now, and that's okay. I am here.").</a:t>
                      </a:r>
                    </a:p>
                  </a:txBody>
                  <a:tcPr/>
                </a:tc>
                <a:tc>
                  <a:txBody>
                    <a:bodyPr/>
                    <a:lstStyle/>
                    <a:p>
                      <a:r>
                        <a:rPr lang="en-US" dirty="0"/>
                        <a:t>Helps Amira develop emotional regulation. When her anxiety is managed, cognitive resources are freed up for communication and learning</a:t>
                      </a:r>
                    </a:p>
                  </a:txBody>
                  <a:tcPr/>
                </a:tc>
                <a:extLst>
                  <a:ext uri="{0D108BD9-81ED-4DB2-BD59-A6C34878D82A}">
                    <a16:rowId xmlns:a16="http://schemas.microsoft.com/office/drawing/2014/main" val="3629802311"/>
                  </a:ext>
                </a:extLst>
              </a:tr>
            </a:tbl>
          </a:graphicData>
        </a:graphic>
      </p:graphicFrame>
    </p:spTree>
    <p:extLst>
      <p:ext uri="{BB962C8B-B14F-4D97-AF65-F5344CB8AC3E}">
        <p14:creationId xmlns:p14="http://schemas.microsoft.com/office/powerpoint/2010/main" val="558363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2375B-F85E-40D2-AD95-D289F2657F83}"/>
              </a:ext>
            </a:extLst>
          </p:cNvPr>
          <p:cNvSpPr>
            <a:spLocks noGrp="1"/>
          </p:cNvSpPr>
          <p:nvPr>
            <p:ph type="title"/>
          </p:nvPr>
        </p:nvSpPr>
        <p:spPr>
          <a:xfrm>
            <a:off x="0" y="0"/>
            <a:ext cx="10625832" cy="604896"/>
          </a:xfrm>
        </p:spPr>
        <p:txBody>
          <a:bodyPr>
            <a:noAutofit/>
          </a:bodyPr>
          <a:lstStyle/>
          <a:p>
            <a:br>
              <a:rPr lang="en-US" sz="3200" b="1" dirty="0">
                <a:solidFill>
                  <a:srgbClr val="000000"/>
                </a:solidFill>
                <a:effectLst/>
                <a:latin typeface="Aptos"/>
              </a:rPr>
            </a:br>
            <a:r>
              <a:rPr lang="en-US" sz="2400" b="1" dirty="0">
                <a:solidFill>
                  <a:srgbClr val="000000"/>
                </a:solidFill>
                <a:effectLst/>
                <a:latin typeface="Arial Rounded MT Bold" panose="020F0704030504030204" pitchFamily="34" charset="0"/>
              </a:rPr>
              <a:t>5. Biological and Environmental Influences (Nature and Nurture)</a:t>
            </a:r>
            <a:br>
              <a:rPr lang="en-US" sz="2400" b="1" dirty="0">
                <a:solidFill>
                  <a:srgbClr val="000000"/>
                </a:solidFill>
                <a:effectLst/>
                <a:latin typeface="Arial Rounded MT Bold" panose="020F0704030504030204" pitchFamily="34" charset="0"/>
              </a:rPr>
            </a:br>
            <a:endParaRPr lang="en-US" sz="2400" dirty="0">
              <a:latin typeface="Arial Rounded MT Bold" panose="020F0704030504030204" pitchFamily="34" charset="0"/>
            </a:endParaRPr>
          </a:p>
        </p:txBody>
      </p:sp>
      <p:sp>
        <p:nvSpPr>
          <p:cNvPr id="3" name="Content Placeholder 2">
            <a:extLst>
              <a:ext uri="{FF2B5EF4-FFF2-40B4-BE49-F238E27FC236}">
                <a16:creationId xmlns:a16="http://schemas.microsoft.com/office/drawing/2014/main" id="{FBB8F447-F74F-4E40-9EF3-28492267EE2C}"/>
              </a:ext>
            </a:extLst>
          </p:cNvPr>
          <p:cNvSpPr>
            <a:spLocks noGrp="1"/>
          </p:cNvSpPr>
          <p:nvPr>
            <p:ph idx="1"/>
          </p:nvPr>
        </p:nvSpPr>
        <p:spPr>
          <a:xfrm>
            <a:off x="0" y="798990"/>
            <a:ext cx="7519386" cy="6059010"/>
          </a:xfrm>
        </p:spPr>
        <p:txBody>
          <a:bodyPr>
            <a:normAutofit/>
          </a:bodyPr>
          <a:lstStyle/>
          <a:p>
            <a:pPr marL="0" indent="0" algn="just">
              <a:buNone/>
            </a:pPr>
            <a:r>
              <a:rPr lang="en-US" sz="2600" b="1" dirty="0">
                <a:solidFill>
                  <a:srgbClr val="000000"/>
                </a:solidFill>
                <a:effectLst/>
                <a:latin typeface="Arial Rounded MT Bold" panose="020F0704030504030204" pitchFamily="34" charset="0"/>
              </a:rPr>
              <a:t>Shaping Psychological Development</a:t>
            </a:r>
          </a:p>
          <a:p>
            <a:pPr algn="just" rtl="0">
              <a:buFont typeface="Arial" panose="020B0604020202020204" pitchFamily="34" charset="0"/>
              <a:buChar char="•"/>
            </a:pPr>
            <a:r>
              <a:rPr lang="en-US" sz="2400" b="1" dirty="0">
                <a:solidFill>
                  <a:srgbClr val="000000"/>
                </a:solidFill>
                <a:effectLst/>
                <a:latin typeface="Romen"/>
              </a:rPr>
              <a:t>Nature (Biological):</a:t>
            </a:r>
            <a:r>
              <a:rPr lang="en-US" sz="2400" dirty="0">
                <a:solidFill>
                  <a:srgbClr val="000000"/>
                </a:solidFill>
                <a:effectLst/>
                <a:latin typeface="Romen"/>
              </a:rPr>
              <a:t> The </a:t>
            </a:r>
            <a:r>
              <a:rPr lang="en-US" sz="2400" b="1" dirty="0">
                <a:solidFill>
                  <a:srgbClr val="000000"/>
                </a:solidFill>
                <a:effectLst/>
                <a:latin typeface="Romen"/>
              </a:rPr>
              <a:t>innate drive</a:t>
            </a:r>
            <a:r>
              <a:rPr lang="en-US" sz="2400" dirty="0">
                <a:solidFill>
                  <a:srgbClr val="000000"/>
                </a:solidFill>
                <a:effectLst/>
                <a:latin typeface="Romen"/>
              </a:rPr>
              <a:t> to form an attachment bond is a biological imperative. Amira is biologically programmed to protest when her primary caregiver leaves.</a:t>
            </a:r>
          </a:p>
          <a:p>
            <a:pPr algn="just" rtl="0">
              <a:buFont typeface="Arial" panose="020B0604020202020204" pitchFamily="34" charset="0"/>
              <a:buChar char="•"/>
            </a:pPr>
            <a:r>
              <a:rPr lang="en-US" sz="2400" b="1" dirty="0">
                <a:solidFill>
                  <a:srgbClr val="000000"/>
                </a:solidFill>
                <a:effectLst/>
                <a:latin typeface="Romen"/>
              </a:rPr>
              <a:t>Nurture (Environmental):</a:t>
            </a:r>
            <a:r>
              <a:rPr lang="en-US" sz="2400" dirty="0">
                <a:solidFill>
                  <a:srgbClr val="000000"/>
                </a:solidFill>
                <a:effectLst/>
                <a:latin typeface="Romen"/>
              </a:rPr>
              <a:t> The </a:t>
            </a:r>
            <a:r>
              <a:rPr lang="en-US" sz="2400" b="1" dirty="0">
                <a:solidFill>
                  <a:srgbClr val="000000"/>
                </a:solidFill>
                <a:effectLst/>
                <a:latin typeface="Romen"/>
              </a:rPr>
              <a:t>quality of caregiving</a:t>
            </a:r>
            <a:r>
              <a:rPr lang="en-US" sz="2400" dirty="0">
                <a:solidFill>
                  <a:srgbClr val="000000"/>
                </a:solidFill>
                <a:effectLst/>
                <a:latin typeface="Romen"/>
              </a:rPr>
              <a:t> received (environmental influence) determines the </a:t>
            </a:r>
            <a:r>
              <a:rPr lang="en-US" sz="2400" i="1" dirty="0">
                <a:solidFill>
                  <a:srgbClr val="000000"/>
                </a:solidFill>
                <a:effectLst/>
                <a:latin typeface="Romen"/>
              </a:rPr>
              <a:t>outcome of</a:t>
            </a:r>
            <a:r>
              <a:rPr lang="en-US" sz="2400" dirty="0">
                <a:solidFill>
                  <a:srgbClr val="000000"/>
                </a:solidFill>
                <a:effectLst/>
                <a:latin typeface="Romen"/>
              </a:rPr>
              <a:t> that drive. For Amira, her current anxiety is likely a response to the perceived </a:t>
            </a:r>
            <a:r>
              <a:rPr lang="en-US" sz="2400" b="1" dirty="0">
                <a:solidFill>
                  <a:srgbClr val="000000"/>
                </a:solidFill>
                <a:effectLst/>
                <a:latin typeface="Romen"/>
              </a:rPr>
              <a:t>consistency and responsiveness she</a:t>
            </a:r>
            <a:r>
              <a:rPr lang="en-US" sz="2400" dirty="0">
                <a:solidFill>
                  <a:srgbClr val="000000"/>
                </a:solidFill>
                <a:effectLst/>
                <a:latin typeface="Romen"/>
              </a:rPr>
              <a:t> has experienced.</a:t>
            </a:r>
          </a:p>
          <a:p>
            <a:pPr algn="just" rtl="0">
              <a:buFont typeface="Arial" panose="020B0604020202020204" pitchFamily="34" charset="0"/>
              <a:buChar char="•"/>
            </a:pPr>
            <a:r>
              <a:rPr lang="en-US" sz="2400" b="1" dirty="0">
                <a:solidFill>
                  <a:srgbClr val="000000"/>
                </a:solidFill>
                <a:effectLst/>
                <a:latin typeface="Romen"/>
              </a:rPr>
              <a:t>Intervention's Role:</a:t>
            </a:r>
            <a:r>
              <a:rPr lang="en-US" sz="2400" dirty="0">
                <a:solidFill>
                  <a:srgbClr val="000000"/>
                </a:solidFill>
                <a:effectLst/>
                <a:latin typeface="Romen"/>
              </a:rPr>
              <a:t> Our intervention (the key person's consistent, sensitive care) is a </a:t>
            </a:r>
            <a:r>
              <a:rPr lang="en-US" sz="2400" b="1" dirty="0">
                <a:solidFill>
                  <a:srgbClr val="000000"/>
                </a:solidFill>
                <a:effectLst/>
                <a:latin typeface="Romen"/>
              </a:rPr>
              <a:t>positive environmental influence</a:t>
            </a:r>
            <a:r>
              <a:rPr lang="en-US" sz="2400" dirty="0">
                <a:solidFill>
                  <a:srgbClr val="000000"/>
                </a:solidFill>
                <a:effectLst/>
                <a:latin typeface="Romen"/>
              </a:rPr>
              <a:t> designed to mitigate the effects of any prior insecure attachment, essentially offering Amira a new, corrective emotional experience to modify her IWM.</a:t>
            </a:r>
          </a:p>
          <a:p>
            <a:endParaRPr lang="en-US" dirty="0"/>
          </a:p>
        </p:txBody>
      </p:sp>
      <p:pic>
        <p:nvPicPr>
          <p:cNvPr id="5" name="Picture 4">
            <a:extLst>
              <a:ext uri="{FF2B5EF4-FFF2-40B4-BE49-F238E27FC236}">
                <a16:creationId xmlns:a16="http://schemas.microsoft.com/office/drawing/2014/main" id="{F1A10D44-D96D-4CCD-9C05-BAD85D14CE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71406" y="2210539"/>
            <a:ext cx="3808520" cy="289462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69331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67BE5-9129-46B1-8966-4A5FF2A0FC19}"/>
              </a:ext>
            </a:extLst>
          </p:cNvPr>
          <p:cNvSpPr>
            <a:spLocks noGrp="1"/>
          </p:cNvSpPr>
          <p:nvPr>
            <p:ph type="title"/>
          </p:nvPr>
        </p:nvSpPr>
        <p:spPr>
          <a:xfrm>
            <a:off x="317634" y="1"/>
            <a:ext cx="11036166" cy="770020"/>
          </a:xfrm>
        </p:spPr>
        <p:txBody>
          <a:bodyPr>
            <a:normAutofit fontScale="90000"/>
          </a:bodyPr>
          <a:lstStyle/>
          <a:p>
            <a:r>
              <a:rPr lang="en-US" sz="2400" b="1" dirty="0">
                <a:solidFill>
                  <a:srgbClr val="000000"/>
                </a:solidFill>
                <a:effectLst/>
                <a:latin typeface="Arial Rounded MT Bold" panose="020F0704030504030204" pitchFamily="34" charset="0"/>
              </a:rPr>
              <a:t>6. Critical Evaluation</a:t>
            </a:r>
            <a:br>
              <a:rPr lang="en-US" sz="1100" b="1" dirty="0">
                <a:solidFill>
                  <a:srgbClr val="000000"/>
                </a:solidFill>
                <a:effectLst/>
              </a:rPr>
            </a:br>
            <a:endParaRPr lang="en-US" sz="2800" dirty="0"/>
          </a:p>
        </p:txBody>
      </p:sp>
      <p:sp>
        <p:nvSpPr>
          <p:cNvPr id="3" name="Content Placeholder 2">
            <a:extLst>
              <a:ext uri="{FF2B5EF4-FFF2-40B4-BE49-F238E27FC236}">
                <a16:creationId xmlns:a16="http://schemas.microsoft.com/office/drawing/2014/main" id="{14317512-169C-4C89-B215-EAD213FDBE77}"/>
              </a:ext>
            </a:extLst>
          </p:cNvPr>
          <p:cNvSpPr>
            <a:spLocks noGrp="1"/>
          </p:cNvSpPr>
          <p:nvPr>
            <p:ph idx="1"/>
          </p:nvPr>
        </p:nvSpPr>
        <p:spPr>
          <a:xfrm>
            <a:off x="0" y="837398"/>
            <a:ext cx="8306601" cy="6020600"/>
          </a:xfrm>
        </p:spPr>
        <p:txBody>
          <a:bodyPr>
            <a:normAutofit fontScale="25000" lnSpcReduction="20000"/>
          </a:bodyPr>
          <a:lstStyle/>
          <a:p>
            <a:pPr marL="0" indent="0">
              <a:buNone/>
            </a:pPr>
            <a:r>
              <a:rPr lang="en-US" sz="9600" b="1" dirty="0">
                <a:solidFill>
                  <a:srgbClr val="000000"/>
                </a:solidFill>
                <a:effectLst/>
                <a:latin typeface="Romen"/>
              </a:rPr>
              <a:t>Usefulness in Health and Social Care</a:t>
            </a:r>
          </a:p>
          <a:p>
            <a:pPr algn="just"/>
            <a:r>
              <a:rPr lang="en-US" sz="9600" dirty="0">
                <a:solidFill>
                  <a:srgbClr val="000000"/>
                </a:solidFill>
                <a:effectLst/>
                <a:latin typeface="Romen"/>
              </a:rPr>
              <a:t>Foundation for Success: Attachment theory underpins innovative approaches like the Key Person method, highlighting emotional security as vital for effective learning.</a:t>
            </a:r>
          </a:p>
          <a:p>
            <a:pPr algn="just"/>
            <a:r>
              <a:rPr lang="en-US" sz="9600" dirty="0">
                <a:solidFill>
                  <a:srgbClr val="000000"/>
                </a:solidFill>
                <a:effectLst/>
                <a:latin typeface="Romen"/>
              </a:rPr>
              <a:t>Non-Judgmental Perspective:  Viewing Amira's anxiety as a natural response to insecurity helps us foster empathy and support rather than labelling it as ‘</a:t>
            </a:r>
            <a:r>
              <a:rPr lang="en-US" sz="9600" dirty="0" err="1">
                <a:solidFill>
                  <a:srgbClr val="000000"/>
                </a:solidFill>
                <a:effectLst/>
                <a:latin typeface="Romen"/>
              </a:rPr>
              <a:t>misbehaviour</a:t>
            </a:r>
            <a:r>
              <a:rPr lang="en-US" sz="9600" dirty="0">
                <a:solidFill>
                  <a:srgbClr val="000000"/>
                </a:solidFill>
                <a:effectLst/>
                <a:latin typeface="Romen"/>
              </a:rPr>
              <a:t>.’</a:t>
            </a:r>
          </a:p>
          <a:p>
            <a:pPr algn="just"/>
            <a:r>
              <a:rPr lang="en-US" sz="9600" dirty="0">
                <a:solidFill>
                  <a:srgbClr val="000000"/>
                </a:solidFill>
                <a:effectLst/>
                <a:latin typeface="Romen"/>
              </a:rPr>
              <a:t>Dynamic Interventions: This theory encourages practitioners to </a:t>
            </a:r>
            <a:r>
              <a:rPr lang="en-US" sz="9600" dirty="0" err="1">
                <a:solidFill>
                  <a:srgbClr val="000000"/>
                </a:solidFill>
                <a:effectLst/>
                <a:latin typeface="Romen"/>
              </a:rPr>
              <a:t>prioritise</a:t>
            </a:r>
            <a:r>
              <a:rPr lang="en-US" sz="9600" dirty="0">
                <a:solidFill>
                  <a:srgbClr val="000000"/>
                </a:solidFill>
                <a:effectLst/>
                <a:latin typeface="Romen"/>
              </a:rPr>
              <a:t> relationship quality, as strong connections enable every child to thrive.</a:t>
            </a:r>
            <a:endParaRPr lang="en-US" sz="9600" dirty="0">
              <a:solidFill>
                <a:srgbClr val="000000"/>
              </a:solidFill>
              <a:latin typeface="Romen"/>
            </a:endParaRPr>
          </a:p>
          <a:p>
            <a:pPr marL="0" indent="0">
              <a:buNone/>
            </a:pPr>
            <a:r>
              <a:rPr lang="en-US" sz="8800" dirty="0">
                <a:solidFill>
                  <a:srgbClr val="000000"/>
                </a:solidFill>
                <a:effectLst/>
                <a:latin typeface="Arial Rounded MT Bold" panose="020F0704030504030204" pitchFamily="34" charset="0"/>
              </a:rPr>
              <a:t>Limitations in Health and Social Care</a:t>
            </a:r>
            <a:endParaRPr lang="en-US" sz="8800" dirty="0">
              <a:solidFill>
                <a:srgbClr val="000000"/>
              </a:solidFill>
              <a:effectLst/>
              <a:latin typeface="Romen"/>
            </a:endParaRPr>
          </a:p>
          <a:p>
            <a:pPr algn="just" rtl="0">
              <a:buFont typeface="Arial" panose="020B0604020202020204" pitchFamily="34" charset="0"/>
              <a:buChar char="•"/>
            </a:pPr>
            <a:r>
              <a:rPr lang="en-US" sz="9600" dirty="0">
                <a:solidFill>
                  <a:srgbClr val="000000"/>
                </a:solidFill>
                <a:effectLst/>
                <a:latin typeface="Romen"/>
              </a:rPr>
              <a:t>Cultural Context: The original theory sparked debate by </a:t>
            </a:r>
            <a:r>
              <a:rPr lang="en-US" sz="9600" dirty="0" err="1">
                <a:solidFill>
                  <a:srgbClr val="000000"/>
                </a:solidFill>
                <a:effectLst/>
                <a:latin typeface="Romen"/>
              </a:rPr>
              <a:t>emphasising</a:t>
            </a:r>
            <a:r>
              <a:rPr lang="en-US" sz="9600" dirty="0">
                <a:solidFill>
                  <a:srgbClr val="000000"/>
                </a:solidFill>
                <a:effectLst/>
                <a:latin typeface="Romen"/>
              </a:rPr>
              <a:t> a single primary attachment figure, overlooking the diverse caregiving structures across cultures. It’s fascinating to see the variety in our attachment experiences!</a:t>
            </a:r>
          </a:p>
          <a:p>
            <a:pPr algn="just" rtl="0">
              <a:buFont typeface="Arial" panose="020B0604020202020204" pitchFamily="34" charset="0"/>
              <a:buChar char="•"/>
            </a:pPr>
            <a:r>
              <a:rPr lang="en-US" sz="9600" dirty="0">
                <a:solidFill>
                  <a:srgbClr val="000000"/>
                </a:solidFill>
                <a:effectLst/>
                <a:latin typeface="Romen"/>
              </a:rPr>
              <a:t> Risk of Determinism: Some critics claim the theory suggests early experiences are fixed. However, recent research shows that our internal working models can change through nurturing, positive relationships. Just think about how a strong bond with her Key Person can transform Amira’s outlook!</a:t>
            </a:r>
          </a:p>
        </p:txBody>
      </p:sp>
      <p:pic>
        <p:nvPicPr>
          <p:cNvPr id="7" name="Picture 6">
            <a:extLst>
              <a:ext uri="{FF2B5EF4-FFF2-40B4-BE49-F238E27FC236}">
                <a16:creationId xmlns:a16="http://schemas.microsoft.com/office/drawing/2014/main" id="{169C3C6F-9E27-4422-910A-72229EADF9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39920" y="2531443"/>
            <a:ext cx="3852080" cy="3118585"/>
          </a:xfrm>
          <a:prstGeom prst="ellipse">
            <a:avLst/>
          </a:prstGeom>
          <a:ln>
            <a:noFill/>
          </a:ln>
          <a:effectLst>
            <a:softEdge rad="112500"/>
          </a:effectLst>
        </p:spPr>
      </p:pic>
    </p:spTree>
    <p:extLst>
      <p:ext uri="{BB962C8B-B14F-4D97-AF65-F5344CB8AC3E}">
        <p14:creationId xmlns:p14="http://schemas.microsoft.com/office/powerpoint/2010/main" val="2485889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D2459-8191-4F7D-A9D9-7E8AA65AFA60}"/>
              </a:ext>
            </a:extLst>
          </p:cNvPr>
          <p:cNvSpPr>
            <a:spLocks noGrp="1"/>
          </p:cNvSpPr>
          <p:nvPr>
            <p:ph type="title"/>
          </p:nvPr>
        </p:nvSpPr>
        <p:spPr>
          <a:xfrm>
            <a:off x="3465094" y="365125"/>
            <a:ext cx="7888705" cy="1325563"/>
          </a:xfrm>
        </p:spPr>
        <p:txBody>
          <a:bodyPr/>
          <a:lstStyle/>
          <a:p>
            <a:r>
              <a:rPr lang="en-US" sz="2400" b="1" dirty="0">
                <a:solidFill>
                  <a:srgbClr val="000000"/>
                </a:solidFill>
                <a:effectLst/>
                <a:latin typeface="Arial Rounded MT Bold" panose="020F0704030504030204" pitchFamily="34" charset="0"/>
              </a:rPr>
              <a:t>7. Conclusion</a:t>
            </a:r>
            <a:br>
              <a:rPr lang="en-US" b="1" dirty="0">
                <a:solidFill>
                  <a:srgbClr val="000000"/>
                </a:solidFill>
                <a:effectLst/>
              </a:rPr>
            </a:br>
            <a:endParaRPr lang="en-US" dirty="0"/>
          </a:p>
        </p:txBody>
      </p:sp>
      <p:sp>
        <p:nvSpPr>
          <p:cNvPr id="3" name="Content Placeholder 2">
            <a:extLst>
              <a:ext uri="{FF2B5EF4-FFF2-40B4-BE49-F238E27FC236}">
                <a16:creationId xmlns:a16="http://schemas.microsoft.com/office/drawing/2014/main" id="{A73E3DB1-54B4-43A6-BD15-2FBD74043395}"/>
              </a:ext>
            </a:extLst>
          </p:cNvPr>
          <p:cNvSpPr>
            <a:spLocks noGrp="1"/>
          </p:cNvSpPr>
          <p:nvPr>
            <p:ph idx="1"/>
          </p:nvPr>
        </p:nvSpPr>
        <p:spPr>
          <a:xfrm>
            <a:off x="713072" y="1253331"/>
            <a:ext cx="8998819" cy="4351338"/>
          </a:xfrm>
        </p:spPr>
        <p:txBody>
          <a:bodyPr>
            <a:normAutofit/>
          </a:bodyPr>
          <a:lstStyle/>
          <a:p>
            <a:pPr algn="just"/>
            <a:r>
              <a:rPr lang="en-US" sz="2400" dirty="0">
                <a:solidFill>
                  <a:srgbClr val="000000"/>
                </a:solidFill>
                <a:effectLst/>
                <a:latin typeface="Aptos"/>
              </a:rPr>
              <a:t>Bowlby's Attachment Theory offers a well-supported, evidence-based framework for understanding Amira's distress by </a:t>
            </a:r>
            <a:r>
              <a:rPr lang="en-US" sz="2400" dirty="0" err="1">
                <a:solidFill>
                  <a:srgbClr val="000000"/>
                </a:solidFill>
                <a:effectLst/>
                <a:latin typeface="Aptos"/>
              </a:rPr>
              <a:t>emphasising</a:t>
            </a:r>
            <a:r>
              <a:rPr lang="en-US" sz="2400" dirty="0">
                <a:solidFill>
                  <a:srgbClr val="000000"/>
                </a:solidFill>
                <a:effectLst/>
                <a:latin typeface="Aptos"/>
              </a:rPr>
              <a:t> the importance of early emotional bonds and secure attachments. By adopting the key person approach—where a designated caregiver consistently interacts with her—we can foster a sense of safety and trust. This stability can help her gradually transition from feelings of anxiety and social withdrawal to confident exploration of her environment and active participation in nursery activities, promoting her emotional development and overall well-being</a:t>
            </a:r>
            <a:endParaRPr lang="en-US" sz="2400" dirty="0">
              <a:latin typeface="Romen"/>
            </a:endParaRPr>
          </a:p>
        </p:txBody>
      </p:sp>
    </p:spTree>
    <p:extLst>
      <p:ext uri="{BB962C8B-B14F-4D97-AF65-F5344CB8AC3E}">
        <p14:creationId xmlns:p14="http://schemas.microsoft.com/office/powerpoint/2010/main" val="11514654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62769-93F8-40AD-BBD9-4D1682B294BF}"/>
              </a:ext>
            </a:extLst>
          </p:cNvPr>
          <p:cNvSpPr>
            <a:spLocks noGrp="1"/>
          </p:cNvSpPr>
          <p:nvPr>
            <p:ph type="title"/>
          </p:nvPr>
        </p:nvSpPr>
        <p:spPr/>
        <p:txBody>
          <a:bodyPr>
            <a:normAutofit fontScale="90000"/>
          </a:bodyPr>
          <a:lstStyle/>
          <a:p>
            <a:br>
              <a:rPr lang="en-US" b="1" dirty="0">
                <a:solidFill>
                  <a:srgbClr val="000000"/>
                </a:solidFill>
                <a:effectLst/>
                <a:latin typeface="Aptos"/>
              </a:rPr>
            </a:br>
            <a:br>
              <a:rPr lang="en-US" b="1" dirty="0">
                <a:solidFill>
                  <a:srgbClr val="000000"/>
                </a:solidFill>
                <a:effectLst/>
                <a:latin typeface="Aptos"/>
              </a:rPr>
            </a:br>
            <a:r>
              <a:rPr lang="en-US" sz="2700" b="1" dirty="0">
                <a:solidFill>
                  <a:srgbClr val="000000"/>
                </a:solidFill>
                <a:effectLst/>
                <a:latin typeface="Arial Rounded MT Bold" panose="020F0704030504030204" pitchFamily="34" charset="0"/>
              </a:rPr>
              <a:t>7. References</a:t>
            </a:r>
            <a:br>
              <a:rPr lang="en-US" b="1" dirty="0">
                <a:solidFill>
                  <a:srgbClr val="000000"/>
                </a:solidFill>
                <a:effectLst/>
              </a:rPr>
            </a:br>
            <a:br>
              <a:rPr lang="en-US" b="1" dirty="0">
                <a:solidFill>
                  <a:srgbClr val="000000"/>
                </a:solidFill>
                <a:effectLst/>
              </a:rPr>
            </a:br>
            <a:endParaRPr lang="en-US" dirty="0"/>
          </a:p>
        </p:txBody>
      </p:sp>
      <p:sp>
        <p:nvSpPr>
          <p:cNvPr id="3" name="Content Placeholder 2">
            <a:extLst>
              <a:ext uri="{FF2B5EF4-FFF2-40B4-BE49-F238E27FC236}">
                <a16:creationId xmlns:a16="http://schemas.microsoft.com/office/drawing/2014/main" id="{C1636E54-D4F5-48C5-AC95-52370A328BD9}"/>
              </a:ext>
            </a:extLst>
          </p:cNvPr>
          <p:cNvSpPr>
            <a:spLocks noGrp="1"/>
          </p:cNvSpPr>
          <p:nvPr>
            <p:ph idx="1"/>
          </p:nvPr>
        </p:nvSpPr>
        <p:spPr>
          <a:xfrm>
            <a:off x="270310" y="1690688"/>
            <a:ext cx="10515600" cy="4579169"/>
          </a:xfrm>
        </p:spPr>
        <p:txBody>
          <a:bodyPr>
            <a:normAutofit/>
          </a:bodyPr>
          <a:lstStyle/>
          <a:p>
            <a:pPr algn="l" rtl="0"/>
            <a:r>
              <a:rPr lang="en-US" sz="2400" dirty="0">
                <a:solidFill>
                  <a:srgbClr val="000000"/>
                </a:solidFill>
                <a:effectLst/>
                <a:latin typeface="Romen"/>
              </a:rPr>
              <a:t>Bowlby, J. (1969). </a:t>
            </a:r>
            <a:r>
              <a:rPr lang="en-US" sz="2400" i="1" dirty="0">
                <a:solidFill>
                  <a:srgbClr val="000000"/>
                </a:solidFill>
                <a:effectLst/>
                <a:latin typeface="Romen"/>
              </a:rPr>
              <a:t>Attachment and Loss, Vol. 1: Attachment</a:t>
            </a:r>
            <a:r>
              <a:rPr lang="en-US" sz="2400" dirty="0">
                <a:solidFill>
                  <a:srgbClr val="000000"/>
                </a:solidFill>
                <a:effectLst/>
                <a:latin typeface="Romen"/>
              </a:rPr>
              <a:t>. Hogarth Press.</a:t>
            </a:r>
          </a:p>
          <a:p>
            <a:r>
              <a:rPr lang="en-US" sz="2400" dirty="0">
                <a:solidFill>
                  <a:srgbClr val="000000"/>
                </a:solidFill>
                <a:effectLst/>
                <a:latin typeface="Romen"/>
              </a:rPr>
              <a:t>Ainsworth, M. D. S. (1978). </a:t>
            </a:r>
            <a:r>
              <a:rPr lang="en-US" sz="2400" i="1" dirty="0">
                <a:solidFill>
                  <a:srgbClr val="000000"/>
                </a:solidFill>
                <a:effectLst/>
                <a:latin typeface="Romen"/>
              </a:rPr>
              <a:t>Patterns of Attachment</a:t>
            </a:r>
            <a:r>
              <a:rPr lang="en-US" sz="2400" dirty="0">
                <a:solidFill>
                  <a:srgbClr val="000000"/>
                </a:solidFill>
                <a:effectLst/>
                <a:latin typeface="Romen"/>
              </a:rPr>
              <a:t>. Erlbaum.</a:t>
            </a:r>
          </a:p>
          <a:p>
            <a:r>
              <a:rPr lang="en-US" sz="2400" dirty="0">
                <a:solidFill>
                  <a:srgbClr val="000000"/>
                </a:solidFill>
                <a:effectLst/>
                <a:latin typeface="Romen"/>
              </a:rPr>
              <a:t>Schaffer, H. R. (2009). </a:t>
            </a:r>
            <a:r>
              <a:rPr lang="en-US" sz="2400" i="1" dirty="0">
                <a:solidFill>
                  <a:srgbClr val="000000"/>
                </a:solidFill>
                <a:effectLst/>
                <a:latin typeface="Romen"/>
              </a:rPr>
              <a:t>Child Psychology</a:t>
            </a:r>
            <a:r>
              <a:rPr lang="en-US" sz="2400" dirty="0">
                <a:solidFill>
                  <a:srgbClr val="000000"/>
                </a:solidFill>
                <a:effectLst/>
                <a:latin typeface="Romen"/>
              </a:rPr>
              <a:t> (1st ed.). Sage Publications.</a:t>
            </a:r>
          </a:p>
          <a:p>
            <a:r>
              <a:rPr lang="en-US" sz="2400" dirty="0">
                <a:solidFill>
                  <a:srgbClr val="000000"/>
                </a:solidFill>
                <a:effectLst/>
                <a:latin typeface="Romen"/>
              </a:rPr>
              <a:t>Belsky, J. (2005). The development of attachment: Past and future. </a:t>
            </a:r>
            <a:r>
              <a:rPr lang="en-US" sz="2400" i="1" dirty="0">
                <a:solidFill>
                  <a:srgbClr val="000000"/>
                </a:solidFill>
                <a:effectLst/>
                <a:latin typeface="Romen"/>
              </a:rPr>
              <a:t>Child Development</a:t>
            </a:r>
            <a:r>
              <a:rPr lang="en-US" sz="2400" dirty="0">
                <a:solidFill>
                  <a:srgbClr val="000000"/>
                </a:solidFill>
                <a:effectLst/>
                <a:latin typeface="Romen"/>
              </a:rPr>
              <a:t>, </a:t>
            </a:r>
            <a:r>
              <a:rPr lang="en-US" sz="2400" i="1" dirty="0">
                <a:solidFill>
                  <a:srgbClr val="000000"/>
                </a:solidFill>
                <a:effectLst/>
                <a:latin typeface="Romen"/>
              </a:rPr>
              <a:t>76</a:t>
            </a:r>
            <a:r>
              <a:rPr lang="en-US" sz="2400" dirty="0">
                <a:solidFill>
                  <a:srgbClr val="000000"/>
                </a:solidFill>
                <a:effectLst/>
                <a:latin typeface="Romen"/>
              </a:rPr>
              <a:t>(4), 922-940.</a:t>
            </a:r>
          </a:p>
          <a:p>
            <a:r>
              <a:rPr lang="en-US" sz="2400" dirty="0" err="1">
                <a:solidFill>
                  <a:srgbClr val="000000"/>
                </a:solidFill>
                <a:effectLst/>
                <a:latin typeface="Romen"/>
              </a:rPr>
              <a:t>Goldschmied</a:t>
            </a:r>
            <a:r>
              <a:rPr lang="en-US" sz="2400" dirty="0">
                <a:solidFill>
                  <a:srgbClr val="000000"/>
                </a:solidFill>
                <a:effectLst/>
                <a:latin typeface="Romen"/>
              </a:rPr>
              <a:t>, E., &amp; Jackson, S. (2004). </a:t>
            </a:r>
            <a:r>
              <a:rPr lang="en-US" sz="2400" i="1" dirty="0">
                <a:solidFill>
                  <a:srgbClr val="000000"/>
                </a:solidFill>
                <a:effectLst/>
                <a:latin typeface="Romen"/>
              </a:rPr>
              <a:t>People Under Three: Young Children in Day Care</a:t>
            </a:r>
            <a:r>
              <a:rPr lang="en-US" sz="2400" dirty="0">
                <a:solidFill>
                  <a:srgbClr val="000000"/>
                </a:solidFill>
                <a:effectLst/>
                <a:latin typeface="Romen"/>
              </a:rPr>
              <a:t>. Routledge.</a:t>
            </a:r>
          </a:p>
          <a:p>
            <a:r>
              <a:rPr lang="en-US" sz="2400" dirty="0">
                <a:solidFill>
                  <a:srgbClr val="000000"/>
                </a:solidFill>
                <a:effectLst/>
                <a:latin typeface="Romen"/>
              </a:rPr>
              <a:t>Gerhardt, S. (2004). </a:t>
            </a:r>
            <a:r>
              <a:rPr lang="en-US" sz="2400" i="1" dirty="0">
                <a:solidFill>
                  <a:srgbClr val="000000"/>
                </a:solidFill>
                <a:effectLst/>
                <a:latin typeface="Romen"/>
              </a:rPr>
              <a:t>Why Love Matters: How Affection Shapes a Baby's Brain</a:t>
            </a:r>
            <a:r>
              <a:rPr lang="en-US" sz="2400" dirty="0">
                <a:solidFill>
                  <a:srgbClr val="000000"/>
                </a:solidFill>
                <a:effectLst/>
                <a:latin typeface="Romen"/>
              </a:rPr>
              <a:t>. Brunner-Routledge.</a:t>
            </a:r>
          </a:p>
          <a:p>
            <a:pPr marL="0" indent="0">
              <a:buNone/>
            </a:pPr>
            <a:endParaRPr lang="en-US" b="1" dirty="0">
              <a:solidFill>
                <a:srgbClr val="000000"/>
              </a:solidFill>
              <a:effectLst/>
            </a:endParaRPr>
          </a:p>
        </p:txBody>
      </p:sp>
    </p:spTree>
    <p:extLst>
      <p:ext uri="{BB962C8B-B14F-4D97-AF65-F5344CB8AC3E}">
        <p14:creationId xmlns:p14="http://schemas.microsoft.com/office/powerpoint/2010/main" val="34076012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D38C5239C7AD241AEBCE7A5605A517A" ma:contentTypeVersion="10" ma:contentTypeDescription="Create a new document." ma:contentTypeScope="" ma:versionID="33b8a63398d5203071a56bf0c5431f90">
  <xsd:schema xmlns:xsd="http://www.w3.org/2001/XMLSchema" xmlns:xs="http://www.w3.org/2001/XMLSchema" xmlns:p="http://schemas.microsoft.com/office/2006/metadata/properties" xmlns:ns3="37a0acea-1511-41cc-bfdb-5619dd373231" targetNamespace="http://schemas.microsoft.com/office/2006/metadata/properties" ma:root="true" ma:fieldsID="8dcd39df101830c97ab669d25a8e6844" ns3:_="">
    <xsd:import namespace="37a0acea-1511-41cc-bfdb-5619dd37323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a0acea-1511-41cc-bfdb-5619dd37323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37a0acea-1511-41cc-bfdb-5619dd373231" xsi:nil="true"/>
  </documentManagement>
</p:properties>
</file>

<file path=customXml/itemProps1.xml><?xml version="1.0" encoding="utf-8"?>
<ds:datastoreItem xmlns:ds="http://schemas.openxmlformats.org/officeDocument/2006/customXml" ds:itemID="{05586475-AAED-42EB-85FC-03E60E87CB6C}">
  <ds:schemaRefs>
    <ds:schemaRef ds:uri="http://schemas.microsoft.com/sharepoint/v3/contenttype/forms"/>
  </ds:schemaRefs>
</ds:datastoreItem>
</file>

<file path=customXml/itemProps2.xml><?xml version="1.0" encoding="utf-8"?>
<ds:datastoreItem xmlns:ds="http://schemas.openxmlformats.org/officeDocument/2006/customXml" ds:itemID="{30BB04DE-84C5-4DBC-9046-F435A6E4DC06}">
  <ds:schemaRefs>
    <ds:schemaRef ds:uri="http://schemas.microsoft.com/office/2006/metadata/contentType"/>
    <ds:schemaRef ds:uri="http://schemas.microsoft.com/office/2006/metadata/properties/metaAttributes"/>
    <ds:schemaRef ds:uri="http://www.w3.org/2000/xmlns/"/>
    <ds:schemaRef ds:uri="http://www.w3.org/2001/XMLSchema"/>
    <ds:schemaRef ds:uri="37a0acea-1511-41cc-bfdb-5619dd373231"/>
  </ds:schemaRefs>
</ds:datastoreItem>
</file>

<file path=customXml/itemProps3.xml><?xml version="1.0" encoding="utf-8"?>
<ds:datastoreItem xmlns:ds="http://schemas.openxmlformats.org/officeDocument/2006/customXml" ds:itemID="{46DC2305-1BE4-42B9-B821-60EA4526D57F}">
  <ds:schemaRefs>
    <ds:schemaRef ds:uri="http://schemas.microsoft.com/office/2006/metadata/properties"/>
    <ds:schemaRef ds:uri="http://www.w3.org/2000/xmlns/"/>
    <ds:schemaRef ds:uri="37a0acea-1511-41cc-bfdb-5619dd373231"/>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otalTime>13033</TotalTime>
  <Words>1344</Words>
  <Application>Microsoft Office PowerPoint</Application>
  <PresentationFormat>Widescreen</PresentationFormat>
  <Paragraphs>66</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1. Introduction: Amira's Scenario &amp; Chosen Theory</vt:lpstr>
      <vt:lpstr>2. Explanation of Bowlby's Attachment Theory</vt:lpstr>
      <vt:lpstr>PowerPoint Presentation</vt:lpstr>
      <vt:lpstr>3. Application of the Theory to Amira </vt:lpstr>
      <vt:lpstr> 4. Practical Strategies and Interventions </vt:lpstr>
      <vt:lpstr> 5. Biological and Environmental Influences (Nature and Nurture) </vt:lpstr>
      <vt:lpstr>6. Critical Evaluation </vt:lpstr>
      <vt:lpstr>7. Conclusion </vt:lpstr>
      <vt:lpstr>  7.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Julaka</dc:creator>
  <cp:lastModifiedBy>julaka awal</cp:lastModifiedBy>
  <cp:revision>39</cp:revision>
  <dcterms:created xsi:type="dcterms:W3CDTF">2025-10-23T08:38:12Z</dcterms:created>
  <dcterms:modified xsi:type="dcterms:W3CDTF">2025-11-16T00:20:22Z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0x0101002D38C5239C7AD241AEBCE7A5605A517A</vt:lpwstr>
  </property>
</Properties>
</file>