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2"/>
  </p:notesMasterIdLst>
  <p:handoutMasterIdLst>
    <p:handoutMasterId r:id="rId23"/>
  </p:handoutMasterIdLst>
  <p:sldIdLst>
    <p:sldId id="256" r:id="rId2"/>
    <p:sldId id="258" r:id="rId3"/>
    <p:sldId id="263" r:id="rId4"/>
    <p:sldId id="264" r:id="rId5"/>
    <p:sldId id="259" r:id="rId6"/>
    <p:sldId id="260" r:id="rId7"/>
    <p:sldId id="261" r:id="rId8"/>
    <p:sldId id="262" r:id="rId9"/>
    <p:sldId id="268" r:id="rId10"/>
    <p:sldId id="267" r:id="rId11"/>
    <p:sldId id="266" r:id="rId12"/>
    <p:sldId id="265" r:id="rId13"/>
    <p:sldId id="269" r:id="rId14"/>
    <p:sldId id="270" r:id="rId15"/>
    <p:sldId id="271" r:id="rId16"/>
    <p:sldId id="272" r:id="rId17"/>
    <p:sldId id="273" r:id="rId18"/>
    <p:sldId id="274" r:id="rId19"/>
    <p:sldId id="275" r:id="rId20"/>
    <p:sldId id="276" r:id="rId21"/>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7" autoAdjust="0"/>
    <p:restoredTop sz="94660"/>
  </p:normalViewPr>
  <p:slideViewPr>
    <p:cSldViewPr snapToGrid="0">
      <p:cViewPr varScale="1">
        <p:scale>
          <a:sx n="74" d="100"/>
          <a:sy n="74" d="100"/>
        </p:scale>
        <p:origin x="3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568" cy="489502"/>
          </a:xfrm>
          <a:prstGeom prst="rect">
            <a:avLst/>
          </a:prstGeom>
        </p:spPr>
        <p:txBody>
          <a:bodyPr vert="horz" lIns="91010" tIns="45505" rIns="91010" bIns="45505" rtlCol="0"/>
          <a:lstStyle>
            <a:lvl1pPr algn="l">
              <a:defRPr sz="1200"/>
            </a:lvl1pPr>
          </a:lstStyle>
          <a:p>
            <a:endParaRPr lang="en-GB"/>
          </a:p>
        </p:txBody>
      </p:sp>
      <p:sp>
        <p:nvSpPr>
          <p:cNvPr id="3" name="Date Placeholder 2"/>
          <p:cNvSpPr>
            <a:spLocks noGrp="1"/>
          </p:cNvSpPr>
          <p:nvPr>
            <p:ph type="dt" sz="quarter" idx="1"/>
          </p:nvPr>
        </p:nvSpPr>
        <p:spPr>
          <a:xfrm>
            <a:off x="3776946" y="0"/>
            <a:ext cx="2890568" cy="489502"/>
          </a:xfrm>
          <a:prstGeom prst="rect">
            <a:avLst/>
          </a:prstGeom>
        </p:spPr>
        <p:txBody>
          <a:bodyPr vert="horz" lIns="91010" tIns="45505" rIns="91010" bIns="45505" rtlCol="0"/>
          <a:lstStyle>
            <a:lvl1pPr algn="r">
              <a:defRPr sz="1200"/>
            </a:lvl1pPr>
          </a:lstStyle>
          <a:p>
            <a:fld id="{EE4FCD3F-2104-496F-9F5C-A6C2893AFBC3}" type="datetimeFigureOut">
              <a:rPr lang="en-GB" smtClean="0"/>
              <a:t>06/07/2018</a:t>
            </a:fld>
            <a:endParaRPr lang="en-GB"/>
          </a:p>
        </p:txBody>
      </p:sp>
      <p:sp>
        <p:nvSpPr>
          <p:cNvPr id="4" name="Footer Placeholder 3"/>
          <p:cNvSpPr>
            <a:spLocks noGrp="1"/>
          </p:cNvSpPr>
          <p:nvPr>
            <p:ph type="ftr" sz="quarter" idx="2"/>
          </p:nvPr>
        </p:nvSpPr>
        <p:spPr>
          <a:xfrm>
            <a:off x="0" y="9264098"/>
            <a:ext cx="2890568" cy="489502"/>
          </a:xfrm>
          <a:prstGeom prst="rect">
            <a:avLst/>
          </a:prstGeom>
        </p:spPr>
        <p:txBody>
          <a:bodyPr vert="horz" lIns="91010" tIns="45505" rIns="91010" bIns="45505" rtlCol="0" anchor="b"/>
          <a:lstStyle>
            <a:lvl1pPr algn="l">
              <a:defRPr sz="1200"/>
            </a:lvl1pPr>
          </a:lstStyle>
          <a:p>
            <a:endParaRPr lang="en-GB"/>
          </a:p>
        </p:txBody>
      </p:sp>
      <p:sp>
        <p:nvSpPr>
          <p:cNvPr id="5" name="Slide Number Placeholder 4"/>
          <p:cNvSpPr>
            <a:spLocks noGrp="1"/>
          </p:cNvSpPr>
          <p:nvPr>
            <p:ph type="sldNum" sz="quarter" idx="3"/>
          </p:nvPr>
        </p:nvSpPr>
        <p:spPr>
          <a:xfrm>
            <a:off x="3776946" y="9264098"/>
            <a:ext cx="2890568" cy="489502"/>
          </a:xfrm>
          <a:prstGeom prst="rect">
            <a:avLst/>
          </a:prstGeom>
        </p:spPr>
        <p:txBody>
          <a:bodyPr vert="horz" lIns="91010" tIns="45505" rIns="91010" bIns="45505" rtlCol="0" anchor="b"/>
          <a:lstStyle>
            <a:lvl1pPr algn="r">
              <a:defRPr sz="1200"/>
            </a:lvl1pPr>
          </a:lstStyle>
          <a:p>
            <a:fld id="{09C4D8EF-6EE1-4953-8D85-F26136401D33}" type="slidenum">
              <a:rPr lang="en-GB" smtClean="0"/>
              <a:t>‹#›</a:t>
            </a:fld>
            <a:endParaRPr lang="en-GB"/>
          </a:p>
        </p:txBody>
      </p:sp>
    </p:spTree>
    <p:extLst>
      <p:ext uri="{BB962C8B-B14F-4D97-AF65-F5344CB8AC3E}">
        <p14:creationId xmlns:p14="http://schemas.microsoft.com/office/powerpoint/2010/main" val="12140948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9374"/>
          </a:xfrm>
          <a:prstGeom prst="rect">
            <a:avLst/>
          </a:prstGeom>
        </p:spPr>
        <p:txBody>
          <a:bodyPr vert="horz" lIns="91010" tIns="45505" rIns="91010" bIns="45505"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010" tIns="45505" rIns="91010" bIns="45505" rtlCol="0"/>
          <a:lstStyle>
            <a:lvl1pPr algn="r">
              <a:defRPr sz="1200"/>
            </a:lvl1pPr>
          </a:lstStyle>
          <a:p>
            <a:fld id="{086D7A83-ED2C-46A6-A43D-D745DD3C95AE}" type="datetimeFigureOut">
              <a:rPr lang="en-GB" smtClean="0"/>
              <a:t>06/07/2018</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010" tIns="45505" rIns="91010" bIns="45505"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010" tIns="45505" rIns="91010" bIns="45505"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264227"/>
            <a:ext cx="2889938" cy="489373"/>
          </a:xfrm>
          <a:prstGeom prst="rect">
            <a:avLst/>
          </a:prstGeom>
        </p:spPr>
        <p:txBody>
          <a:bodyPr vert="horz" lIns="91010" tIns="45505" rIns="91010" bIns="45505"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9373"/>
          </a:xfrm>
          <a:prstGeom prst="rect">
            <a:avLst/>
          </a:prstGeom>
        </p:spPr>
        <p:txBody>
          <a:bodyPr vert="horz" lIns="91010" tIns="45505" rIns="91010" bIns="45505" rtlCol="0" anchor="b"/>
          <a:lstStyle>
            <a:lvl1pPr algn="r">
              <a:defRPr sz="1200"/>
            </a:lvl1pPr>
          </a:lstStyle>
          <a:p>
            <a:fld id="{59F855BD-5E6E-41AA-AE6D-F2D310F7D92C}" type="slidenum">
              <a:rPr lang="en-GB" smtClean="0"/>
              <a:t>‹#›</a:t>
            </a:fld>
            <a:endParaRPr lang="en-GB"/>
          </a:p>
        </p:txBody>
      </p:sp>
    </p:spTree>
    <p:extLst>
      <p:ext uri="{BB962C8B-B14F-4D97-AF65-F5344CB8AC3E}">
        <p14:creationId xmlns:p14="http://schemas.microsoft.com/office/powerpoint/2010/main" val="1714591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www.time-management-success.com/how-to-waste-time.html" TargetMode="External"/><Relationship Id="rId3" Type="http://schemas.openxmlformats.org/officeDocument/2006/relationships/hyperlink" Target="http://www.time-management-success.com/pickle-jar-theory.html" TargetMode="External"/><Relationship Id="rId7" Type="http://schemas.openxmlformats.org/officeDocument/2006/relationships/hyperlink" Target="http://www.time-management-success.com/changing-bad-habits.html"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time-management-success.com/delegate-work.html" TargetMode="External"/><Relationship Id="rId5" Type="http://schemas.openxmlformats.org/officeDocument/2006/relationships/hyperlink" Target="http://www.time-management-success.com/how-to-be-assertive.html" TargetMode="External"/><Relationship Id="rId4" Type="http://schemas.openxmlformats.org/officeDocument/2006/relationships/hyperlink" Target="http://time-management-success.com/managing-interruptions.html"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effectLst/>
              </a:rPr>
              <a:t>Quadrant 1 - Urgent and Important</a:t>
            </a:r>
            <a:endParaRPr lang="en-GB" b="1" dirty="0" smtClean="0"/>
          </a:p>
          <a:p>
            <a:r>
              <a:rPr lang="en-GB" dirty="0" smtClean="0"/>
              <a:t>The Quadrant of Necessities - reactive tasks that need to be done, often at the last minute. Crises, 'fire-fighting' and looming deadlines are typical examples.</a:t>
            </a:r>
            <a:br>
              <a:rPr lang="en-GB" dirty="0" smtClean="0"/>
            </a:br>
            <a:endParaRPr lang="en-GB" dirty="0" smtClean="0"/>
          </a:p>
          <a:p>
            <a:r>
              <a:rPr lang="en-GB" dirty="0" smtClean="0"/>
              <a:t>Time spent in this quadrant can't be avoided, but it can be significantly reduced if you're prepared to spend more time in...</a:t>
            </a:r>
          </a:p>
          <a:p>
            <a:r>
              <a:rPr lang="en-GB" b="1" dirty="0" smtClean="0">
                <a:effectLst/>
              </a:rPr>
              <a:t>Quadrant 2 - Important but not Urgent</a:t>
            </a:r>
            <a:endParaRPr lang="en-GB" b="1" dirty="0" smtClean="0"/>
          </a:p>
          <a:p>
            <a:r>
              <a:rPr lang="en-GB" dirty="0" smtClean="0"/>
              <a:t>The Quadrant of Quality - proactive tasks, often habitual, that maintain or improve the quality of your work and life.  This is the one to aim to spend more time in.</a:t>
            </a:r>
            <a:br>
              <a:rPr lang="en-GB" dirty="0" smtClean="0"/>
            </a:br>
            <a:endParaRPr lang="en-GB" dirty="0" smtClean="0"/>
          </a:p>
          <a:p>
            <a:r>
              <a:rPr lang="en-GB" dirty="0" smtClean="0"/>
              <a:t>The more you expand this quadrant, the more you reduce the other three, particularly 'pseudo-emergencies' that should never have been allowed to become so.  </a:t>
            </a:r>
            <a:br>
              <a:rPr lang="en-GB" dirty="0" smtClean="0"/>
            </a:br>
            <a:endParaRPr lang="en-GB" dirty="0" smtClean="0"/>
          </a:p>
          <a:p>
            <a:r>
              <a:rPr lang="en-GB" dirty="0" smtClean="0"/>
              <a:t>One useful way to evaluate what matters is explained in the </a:t>
            </a:r>
            <a:r>
              <a:rPr lang="en-GB" dirty="0" smtClean="0">
                <a:hlinkClick r:id="rId3"/>
              </a:rPr>
              <a:t>Pickle Jar theory</a:t>
            </a:r>
            <a:r>
              <a:rPr lang="en-GB" dirty="0" smtClean="0"/>
              <a:t>.</a:t>
            </a:r>
          </a:p>
          <a:p>
            <a:r>
              <a:rPr lang="en-GB" dirty="0" smtClean="0"/>
              <a:t>Examples include maintaining and building relationships, regular exercise, healthy eating or learning new skills..</a:t>
            </a:r>
          </a:p>
          <a:p>
            <a:r>
              <a:rPr lang="en-GB" b="1" dirty="0" smtClean="0">
                <a:effectLst/>
              </a:rPr>
              <a:t>Quadrant 3 - Urgent but not Important</a:t>
            </a:r>
            <a:endParaRPr lang="en-GB" b="1" dirty="0" smtClean="0"/>
          </a:p>
          <a:p>
            <a:r>
              <a:rPr lang="en-GB" dirty="0" smtClean="0"/>
              <a:t>The Quadrant of Deception - plenty of people have gone home in the evening wondering where all the time went. Well, it was here! It's so easy to get sucked into doing things that are the wrong side of the 80-20 rule.</a:t>
            </a:r>
            <a:br>
              <a:rPr lang="en-GB" dirty="0" smtClean="0"/>
            </a:br>
            <a:endParaRPr lang="en-GB" dirty="0" smtClean="0"/>
          </a:p>
          <a:p>
            <a:r>
              <a:rPr lang="en-GB" dirty="0" smtClean="0"/>
              <a:t>Many meetings, popular activities and easy tasks are probably a waste of your time. </a:t>
            </a:r>
          </a:p>
          <a:p>
            <a:r>
              <a:rPr lang="en-GB" dirty="0" smtClean="0"/>
              <a:t>Some of the worst culprits? Other people! What are you like at </a:t>
            </a:r>
            <a:r>
              <a:rPr lang="en-GB" dirty="0" smtClean="0">
                <a:hlinkClick r:id="rId4"/>
              </a:rPr>
              <a:t>managing interruptions</a:t>
            </a:r>
            <a:r>
              <a:rPr lang="en-GB" dirty="0" smtClean="0"/>
              <a:t>?</a:t>
            </a:r>
          </a:p>
          <a:p>
            <a:r>
              <a:rPr lang="en-GB" dirty="0" smtClean="0"/>
              <a:t>So, how do you deal with time wasting activities?</a:t>
            </a:r>
          </a:p>
          <a:p>
            <a:r>
              <a:rPr lang="en-GB" dirty="0" smtClean="0">
                <a:hlinkClick r:id="rId5"/>
              </a:rPr>
              <a:t>Learn how to be assertive and say 'No'</a:t>
            </a:r>
            <a:r>
              <a:rPr lang="en-GB" dirty="0" smtClean="0"/>
              <a:t>.</a:t>
            </a:r>
          </a:p>
          <a:p>
            <a:r>
              <a:rPr lang="en-GB" dirty="0" smtClean="0">
                <a:hlinkClick r:id="rId6"/>
              </a:rPr>
              <a:t>Delegate work</a:t>
            </a:r>
            <a:r>
              <a:rPr lang="en-GB" dirty="0" smtClean="0"/>
              <a:t>.</a:t>
            </a:r>
          </a:p>
          <a:p>
            <a:r>
              <a:rPr lang="en-GB" b="1" dirty="0" smtClean="0">
                <a:effectLst/>
              </a:rPr>
              <a:t>Quadrant 4 - Neither Urgent or Important</a:t>
            </a:r>
            <a:endParaRPr lang="en-GB" b="1" dirty="0" smtClean="0"/>
          </a:p>
          <a:p>
            <a:r>
              <a:rPr lang="en-GB" dirty="0" smtClean="0"/>
              <a:t>The Quadrant of Waste - you know what it is and you know when you've been in it. The trick is to know when you're </a:t>
            </a:r>
            <a:r>
              <a:rPr lang="en-GB" i="1" dirty="0" smtClean="0"/>
              <a:t>in</a:t>
            </a:r>
            <a:r>
              <a:rPr lang="en-GB" dirty="0" smtClean="0"/>
              <a:t> it. Often, it starts out as restful time (which is Quadrant 2).</a:t>
            </a:r>
            <a:br>
              <a:rPr lang="en-GB" dirty="0" smtClean="0"/>
            </a:br>
            <a:endParaRPr lang="en-GB" dirty="0" smtClean="0"/>
          </a:p>
          <a:p>
            <a:r>
              <a:rPr lang="en-GB" dirty="0" smtClean="0"/>
              <a:t>The tipping point comes when you spend too long doing mindless things.</a:t>
            </a:r>
          </a:p>
          <a:p>
            <a:r>
              <a:rPr lang="en-GB" dirty="0" smtClean="0"/>
              <a:t>Wasting time online, TV and excessively long conversations are classic examples.</a:t>
            </a:r>
          </a:p>
          <a:p>
            <a:r>
              <a:rPr lang="en-GB" dirty="0" smtClean="0"/>
              <a:t>Wasting time is inevitable, but there are </a:t>
            </a:r>
            <a:r>
              <a:rPr lang="en-GB" dirty="0" smtClean="0">
                <a:hlinkClick r:id="rId7"/>
              </a:rPr>
              <a:t>strategies for changing bad habits</a:t>
            </a:r>
            <a:r>
              <a:rPr lang="en-GB" dirty="0" smtClean="0"/>
              <a:t> that will help you waste less. You can even learn </a:t>
            </a:r>
            <a:r>
              <a:rPr lang="en-GB" dirty="0" smtClean="0">
                <a:hlinkClick r:id="rId8"/>
              </a:rPr>
              <a:t>how to waste time well</a:t>
            </a:r>
            <a:r>
              <a:rPr lang="en-GB" dirty="0" smtClean="0"/>
              <a:t>.</a:t>
            </a:r>
          </a:p>
          <a:p>
            <a:endParaRPr lang="en-GB" dirty="0"/>
          </a:p>
        </p:txBody>
      </p:sp>
      <p:sp>
        <p:nvSpPr>
          <p:cNvPr id="4" name="Slide Number Placeholder 3"/>
          <p:cNvSpPr>
            <a:spLocks noGrp="1"/>
          </p:cNvSpPr>
          <p:nvPr>
            <p:ph type="sldNum" sz="quarter" idx="10"/>
          </p:nvPr>
        </p:nvSpPr>
        <p:spPr/>
        <p:txBody>
          <a:bodyPr/>
          <a:lstStyle/>
          <a:p>
            <a:fld id="{59F855BD-5E6E-41AA-AE6D-F2D310F7D92C}" type="slidenum">
              <a:rPr lang="en-GB" smtClean="0"/>
              <a:t>8</a:t>
            </a:fld>
            <a:endParaRPr lang="en-GB"/>
          </a:p>
        </p:txBody>
      </p:sp>
    </p:spTree>
    <p:extLst>
      <p:ext uri="{BB962C8B-B14F-4D97-AF65-F5344CB8AC3E}">
        <p14:creationId xmlns:p14="http://schemas.microsoft.com/office/powerpoint/2010/main" val="6135150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Can you see the similarity to Covey’s Time Management Matrix?</a:t>
            </a:r>
            <a:endParaRPr lang="en-GB" dirty="0"/>
          </a:p>
        </p:txBody>
      </p:sp>
      <p:sp>
        <p:nvSpPr>
          <p:cNvPr id="4" name="Slide Number Placeholder 3"/>
          <p:cNvSpPr>
            <a:spLocks noGrp="1"/>
          </p:cNvSpPr>
          <p:nvPr>
            <p:ph type="sldNum" sz="quarter" idx="10"/>
          </p:nvPr>
        </p:nvSpPr>
        <p:spPr/>
        <p:txBody>
          <a:bodyPr/>
          <a:lstStyle/>
          <a:p>
            <a:fld id="{59F855BD-5E6E-41AA-AE6D-F2D310F7D92C}" type="slidenum">
              <a:rPr lang="en-GB" smtClean="0"/>
              <a:t>15</a:t>
            </a:fld>
            <a:endParaRPr lang="en-GB"/>
          </a:p>
        </p:txBody>
      </p:sp>
    </p:spTree>
    <p:extLst>
      <p:ext uri="{BB962C8B-B14F-4D97-AF65-F5344CB8AC3E}">
        <p14:creationId xmlns:p14="http://schemas.microsoft.com/office/powerpoint/2010/main" val="2192992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effectLst/>
                <a:latin typeface="ProximaNova"/>
              </a:rPr>
              <a:t>Key Points</a:t>
            </a:r>
          </a:p>
          <a:p>
            <a:r>
              <a:rPr lang="en-GB" b="0" dirty="0" smtClean="0">
                <a:effectLst/>
                <a:latin typeface="ProximaNova"/>
              </a:rPr>
              <a:t>Eisenhower's Urgent/Important Principle helps you quickly identify the activities that you should focus on, as well as the ones you should ignore.</a:t>
            </a:r>
          </a:p>
          <a:p>
            <a:r>
              <a:rPr lang="en-GB" b="0" dirty="0" smtClean="0">
                <a:effectLst/>
                <a:latin typeface="ProximaNova"/>
              </a:rPr>
              <a:t>When you use this tool to prioritize your time, you can deal with truly urgent issues, at the same time as you work towards important, longer-term goals.</a:t>
            </a:r>
          </a:p>
          <a:p>
            <a:r>
              <a:rPr lang="en-GB" b="0" dirty="0" smtClean="0">
                <a:effectLst/>
                <a:latin typeface="ProximaNova"/>
              </a:rPr>
              <a:t>To use the tool, list all of your tasks and activities, and put each into one of the following categories: </a:t>
            </a:r>
          </a:p>
          <a:p>
            <a:pPr>
              <a:buFont typeface="Arial" panose="020B0604020202020204" pitchFamily="34" charset="0"/>
              <a:buChar char="•"/>
            </a:pPr>
            <a:r>
              <a:rPr lang="en-GB" b="0" dirty="0" smtClean="0">
                <a:effectLst/>
                <a:latin typeface="ProximaNova"/>
              </a:rPr>
              <a:t>Important and urgent.</a:t>
            </a:r>
          </a:p>
          <a:p>
            <a:pPr>
              <a:buFont typeface="Arial" panose="020B0604020202020204" pitchFamily="34" charset="0"/>
              <a:buChar char="•"/>
            </a:pPr>
            <a:r>
              <a:rPr lang="en-GB" b="0" dirty="0" smtClean="0">
                <a:effectLst/>
                <a:latin typeface="ProximaNova"/>
              </a:rPr>
              <a:t>Important but not urgent.</a:t>
            </a:r>
          </a:p>
          <a:p>
            <a:pPr>
              <a:buFont typeface="Arial" panose="020B0604020202020204" pitchFamily="34" charset="0"/>
              <a:buChar char="•"/>
            </a:pPr>
            <a:r>
              <a:rPr lang="en-GB" b="0" dirty="0" smtClean="0">
                <a:effectLst/>
                <a:latin typeface="ProximaNova"/>
              </a:rPr>
              <a:t>Not important but urgent.</a:t>
            </a:r>
          </a:p>
          <a:p>
            <a:pPr>
              <a:buFont typeface="Arial" panose="020B0604020202020204" pitchFamily="34" charset="0"/>
              <a:buChar char="•"/>
            </a:pPr>
            <a:r>
              <a:rPr lang="en-GB" b="0" dirty="0" smtClean="0">
                <a:effectLst/>
                <a:latin typeface="ProximaNova"/>
              </a:rPr>
              <a:t>Not important and not urgent.</a:t>
            </a:r>
          </a:p>
          <a:p>
            <a:r>
              <a:rPr lang="en-GB" b="0" dirty="0" smtClean="0">
                <a:effectLst/>
                <a:latin typeface="ProximaNova"/>
              </a:rPr>
              <a:t>Then schedule tasks and activities based on their importance and urgency.</a:t>
            </a:r>
          </a:p>
          <a:p>
            <a:endParaRPr lang="en-GB" dirty="0"/>
          </a:p>
        </p:txBody>
      </p:sp>
      <p:sp>
        <p:nvSpPr>
          <p:cNvPr id="4" name="Slide Number Placeholder 3"/>
          <p:cNvSpPr>
            <a:spLocks noGrp="1"/>
          </p:cNvSpPr>
          <p:nvPr>
            <p:ph type="sldNum" sz="quarter" idx="10"/>
          </p:nvPr>
        </p:nvSpPr>
        <p:spPr/>
        <p:txBody>
          <a:bodyPr/>
          <a:lstStyle/>
          <a:p>
            <a:fld id="{59F855BD-5E6E-41AA-AE6D-F2D310F7D92C}" type="slidenum">
              <a:rPr lang="en-GB" smtClean="0"/>
              <a:t>19</a:t>
            </a:fld>
            <a:endParaRPr lang="en-GB"/>
          </a:p>
        </p:txBody>
      </p:sp>
    </p:spTree>
    <p:extLst>
      <p:ext uri="{BB962C8B-B14F-4D97-AF65-F5344CB8AC3E}">
        <p14:creationId xmlns:p14="http://schemas.microsoft.com/office/powerpoint/2010/main" val="3353005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7/6/2018</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amazon.com/exec/obidos/ASIN/0684802031/purchase-items-20" TargetMode="External"/><Relationship Id="rId2" Type="http://schemas.openxmlformats.org/officeDocument/2006/relationships/hyperlink" Target="http://www.amazon.com/exec/obidos/ASIN/0671708635/purchase-items-20"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Time Management Matrix</a:t>
            </a:r>
            <a:endParaRPr lang="en-GB" dirty="0"/>
          </a:p>
        </p:txBody>
      </p:sp>
      <p:sp>
        <p:nvSpPr>
          <p:cNvPr id="3" name="Subtitle 2"/>
          <p:cNvSpPr>
            <a:spLocks noGrp="1"/>
          </p:cNvSpPr>
          <p:nvPr>
            <p:ph type="subTitle" idx="1"/>
          </p:nvPr>
        </p:nvSpPr>
        <p:spPr/>
        <p:txBody>
          <a:bodyPr/>
          <a:lstStyle/>
          <a:p>
            <a:r>
              <a:rPr lang="en-GB" dirty="0" smtClean="0"/>
              <a:t>Decision Making</a:t>
            </a:r>
            <a:endParaRPr lang="en-GB" dirty="0"/>
          </a:p>
        </p:txBody>
      </p:sp>
    </p:spTree>
    <p:extLst>
      <p:ext uri="{BB962C8B-B14F-4D97-AF65-F5344CB8AC3E}">
        <p14:creationId xmlns:p14="http://schemas.microsoft.com/office/powerpoint/2010/main" val="2085044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Time Management Matrix</a:t>
            </a:r>
            <a:endParaRPr lang="en-GB" dirty="0"/>
          </a:p>
        </p:txBody>
      </p:sp>
      <p:sp>
        <p:nvSpPr>
          <p:cNvPr id="3" name="Content Placeholder 2"/>
          <p:cNvSpPr>
            <a:spLocks noGrp="1"/>
          </p:cNvSpPr>
          <p:nvPr>
            <p:ph idx="1"/>
          </p:nvPr>
        </p:nvSpPr>
        <p:spPr/>
        <p:txBody>
          <a:bodyPr/>
          <a:lstStyle/>
          <a:p>
            <a:r>
              <a:rPr lang="en-GB" dirty="0" smtClean="0"/>
              <a:t>The Time Management Matrix enables decisions makers to determine how an organisations/departments time is used</a:t>
            </a:r>
          </a:p>
          <a:p>
            <a:r>
              <a:rPr lang="en-GB" dirty="0" smtClean="0"/>
              <a:t>The matrix allows management to prioritise activities and workload appropriately</a:t>
            </a:r>
          </a:p>
          <a:p>
            <a:r>
              <a:rPr lang="en-GB" dirty="0" smtClean="0"/>
              <a:t>It is </a:t>
            </a:r>
            <a:r>
              <a:rPr lang="en-GB" dirty="0"/>
              <a:t>based on the </a:t>
            </a:r>
            <a:r>
              <a:rPr lang="en-GB" dirty="0" smtClean="0"/>
              <a:t>idea </a:t>
            </a:r>
            <a:r>
              <a:rPr lang="en-GB" dirty="0"/>
              <a:t>that </a:t>
            </a:r>
            <a:r>
              <a:rPr lang="en-GB" dirty="0" smtClean="0"/>
              <a:t>time </a:t>
            </a:r>
            <a:r>
              <a:rPr lang="en-GB" dirty="0"/>
              <a:t>is spent in a four quadrant </a:t>
            </a:r>
            <a:r>
              <a:rPr lang="en-GB" dirty="0" smtClean="0"/>
              <a:t>matrix</a:t>
            </a:r>
          </a:p>
          <a:p>
            <a:endParaRPr lang="en-GB" dirty="0"/>
          </a:p>
        </p:txBody>
      </p:sp>
    </p:spTree>
    <p:extLst>
      <p:ext uri="{BB962C8B-B14F-4D97-AF65-F5344CB8AC3E}">
        <p14:creationId xmlns:p14="http://schemas.microsoft.com/office/powerpoint/2010/main" val="3887655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Management Matrix</a:t>
            </a:r>
            <a:endParaRPr lang="en-GB" dirty="0"/>
          </a:p>
        </p:txBody>
      </p:sp>
      <p:sp>
        <p:nvSpPr>
          <p:cNvPr id="3" name="Content Placeholder 2"/>
          <p:cNvSpPr>
            <a:spLocks noGrp="1"/>
          </p:cNvSpPr>
          <p:nvPr>
            <p:ph idx="1"/>
          </p:nvPr>
        </p:nvSpPr>
        <p:spPr/>
        <p:txBody>
          <a:bodyPr/>
          <a:lstStyle/>
          <a:p>
            <a:r>
              <a:rPr lang="en-GB" dirty="0"/>
              <a:t>The Time Management Matrix was popularised as a management model by Stephen Covey in his </a:t>
            </a:r>
            <a:r>
              <a:rPr lang="en-GB" dirty="0" smtClean="0"/>
              <a:t>book </a:t>
            </a:r>
            <a:r>
              <a:rPr lang="en-GB" dirty="0"/>
              <a:t>"The 7 Habits of Highly Effective People". </a:t>
            </a:r>
            <a:endParaRPr lang="en-GB" dirty="0" smtClean="0"/>
          </a:p>
          <a:p>
            <a:r>
              <a:rPr lang="en-GB" dirty="0"/>
              <a:t>It shows how </a:t>
            </a:r>
            <a:r>
              <a:rPr lang="en-GB" dirty="0" smtClean="0"/>
              <a:t>all workplace </a:t>
            </a:r>
            <a:r>
              <a:rPr lang="en-GB" dirty="0"/>
              <a:t>tasks </a:t>
            </a:r>
            <a:r>
              <a:rPr lang="en-GB" dirty="0" smtClean="0"/>
              <a:t>can be divided according </a:t>
            </a:r>
            <a:r>
              <a:rPr lang="en-GB" dirty="0"/>
              <a:t>to two criteria: </a:t>
            </a:r>
            <a:endParaRPr lang="en-GB" dirty="0" smtClean="0"/>
          </a:p>
          <a:p>
            <a:r>
              <a:rPr lang="en-GB" dirty="0" smtClean="0"/>
              <a:t>how </a:t>
            </a:r>
            <a:r>
              <a:rPr lang="en-GB" dirty="0"/>
              <a:t>important they are (the vertical axis in the diagram) and how urgent they are (the horizontal axis). </a:t>
            </a:r>
            <a:endParaRPr lang="en-GB" dirty="0" smtClean="0"/>
          </a:p>
          <a:p>
            <a:r>
              <a:rPr lang="en-GB" dirty="0" smtClean="0"/>
              <a:t>As </a:t>
            </a:r>
            <a:r>
              <a:rPr lang="en-GB" dirty="0"/>
              <a:t>a result of these two criteria, the model creates four squares which Covey calls "quadrants" and which are the keys </a:t>
            </a:r>
            <a:r>
              <a:rPr lang="en-GB" dirty="0" smtClean="0"/>
              <a:t>to time </a:t>
            </a:r>
            <a:r>
              <a:rPr lang="en-GB" dirty="0"/>
              <a:t>management performance.</a:t>
            </a:r>
            <a:br>
              <a:rPr lang="en-GB" dirty="0"/>
            </a:br>
            <a:r>
              <a:rPr lang="en-GB" dirty="0"/>
              <a:t/>
            </a:r>
            <a:br>
              <a:rPr lang="en-GB" dirty="0"/>
            </a:br>
            <a:endParaRPr lang="en-GB" dirty="0"/>
          </a:p>
        </p:txBody>
      </p:sp>
    </p:spTree>
    <p:extLst>
      <p:ext uri="{BB962C8B-B14F-4D97-AF65-F5344CB8AC3E}">
        <p14:creationId xmlns:p14="http://schemas.microsoft.com/office/powerpoint/2010/main" val="3100846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2400" dirty="0"/>
              <a:t>Stephen Covey, author of </a:t>
            </a:r>
            <a:r>
              <a:rPr lang="en-GB" sz="2400" i="1" dirty="0">
                <a:hlinkClick r:id="rId2"/>
              </a:rPr>
              <a:t>The Seven Habits of Highly Effective People</a:t>
            </a:r>
            <a:r>
              <a:rPr lang="en-GB" sz="2400" dirty="0"/>
              <a:t> and </a:t>
            </a:r>
            <a:r>
              <a:rPr lang="en-GB" sz="2400" i="1" dirty="0">
                <a:hlinkClick r:id="rId3"/>
              </a:rPr>
              <a:t>First Things First</a:t>
            </a:r>
            <a:r>
              <a:rPr lang="en-GB" sz="2400" dirty="0"/>
              <a:t> </a:t>
            </a:r>
            <a:r>
              <a:rPr lang="en-GB" sz="2400" dirty="0" smtClean="0"/>
              <a:t>popularised </a:t>
            </a:r>
            <a:r>
              <a:rPr lang="en-GB" sz="2400" dirty="0"/>
              <a:t>the concept of a Time Management Matrix for </a:t>
            </a:r>
            <a:r>
              <a:rPr lang="en-GB" sz="2400" dirty="0" smtClean="0"/>
              <a:t>prioritising.</a:t>
            </a:r>
          </a:p>
          <a:p>
            <a:endParaRPr lang="en-GB" sz="2400" dirty="0"/>
          </a:p>
          <a:p>
            <a:r>
              <a:rPr lang="en-GB" sz="2400" dirty="0" smtClean="0"/>
              <a:t>This method</a:t>
            </a:r>
            <a:r>
              <a:rPr lang="en-GB" sz="2400" dirty="0"/>
              <a:t> advocates the use of four quadrants to determine the tasks you “need” to do and deciding what should be made a priority.</a:t>
            </a:r>
          </a:p>
        </p:txBody>
      </p:sp>
    </p:spTree>
    <p:extLst>
      <p:ext uri="{BB962C8B-B14F-4D97-AF65-F5344CB8AC3E}">
        <p14:creationId xmlns:p14="http://schemas.microsoft.com/office/powerpoint/2010/main" val="762997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Quadrant 1 - Urgent and Important</a:t>
            </a:r>
            <a:endParaRPr lang="en-GB" dirty="0"/>
          </a:p>
        </p:txBody>
      </p:sp>
      <p:sp>
        <p:nvSpPr>
          <p:cNvPr id="3" name="Content Placeholder 2"/>
          <p:cNvSpPr>
            <a:spLocks noGrp="1"/>
          </p:cNvSpPr>
          <p:nvPr>
            <p:ph idx="1"/>
          </p:nvPr>
        </p:nvSpPr>
        <p:spPr/>
        <p:txBody>
          <a:bodyPr>
            <a:normAutofit/>
          </a:bodyPr>
          <a:lstStyle/>
          <a:p>
            <a:r>
              <a:rPr lang="en-GB" dirty="0" smtClean="0"/>
              <a:t>In </a:t>
            </a:r>
            <a:r>
              <a:rPr lang="en-GB" dirty="0"/>
              <a:t>Quadrant 1 of the Time Management Matrix, (top left), are the urgent and important tasks. These are the things that we have to do because they are our responsibility and need immediate attention. </a:t>
            </a:r>
            <a:endParaRPr lang="en-GB" dirty="0" smtClean="0"/>
          </a:p>
          <a:p>
            <a:r>
              <a:rPr lang="en-GB" dirty="0" smtClean="0"/>
              <a:t>These </a:t>
            </a:r>
            <a:r>
              <a:rPr lang="en-GB" dirty="0"/>
              <a:t>are usually emergencies, crises, and pressing deadline-driven problems. </a:t>
            </a:r>
            <a:endParaRPr lang="en-GB" dirty="0" smtClean="0"/>
          </a:p>
          <a:p>
            <a:r>
              <a:rPr lang="en-GB" dirty="0" smtClean="0"/>
              <a:t>They </a:t>
            </a:r>
            <a:r>
              <a:rPr lang="en-GB" dirty="0"/>
              <a:t>may be the result of our procrastination or inability to face up to doing them at the right time. Covey calls these "</a:t>
            </a:r>
            <a:r>
              <a:rPr lang="en-GB" dirty="0" err="1"/>
              <a:t>firefighting</a:t>
            </a:r>
            <a:r>
              <a:rPr lang="en-GB" dirty="0"/>
              <a:t>" tasks.</a:t>
            </a:r>
            <a:br>
              <a:rPr lang="en-GB" dirty="0"/>
            </a:br>
            <a:r>
              <a:rPr lang="en-GB" dirty="0"/>
              <a:t/>
            </a:r>
            <a:br>
              <a:rPr lang="en-GB" dirty="0"/>
            </a:br>
            <a:r>
              <a:rPr lang="en-GB" dirty="0"/>
              <a:t>Jot down your own Quadrant 1 activities and work out how much time you spend on these in a day or a week.</a:t>
            </a:r>
            <a:br>
              <a:rPr lang="en-GB" dirty="0"/>
            </a:br>
            <a:r>
              <a:rPr lang="en-GB" dirty="0"/>
              <a:t/>
            </a:r>
            <a:br>
              <a:rPr lang="en-GB" dirty="0"/>
            </a:br>
            <a:endParaRPr lang="en-GB" dirty="0"/>
          </a:p>
        </p:txBody>
      </p:sp>
    </p:spTree>
    <p:extLst>
      <p:ext uri="{BB962C8B-B14F-4D97-AF65-F5344CB8AC3E}">
        <p14:creationId xmlns:p14="http://schemas.microsoft.com/office/powerpoint/2010/main" val="1979962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Quadrant 2 - Important but not Urgent</a:t>
            </a:r>
            <a:endParaRPr lang="en-GB" dirty="0"/>
          </a:p>
        </p:txBody>
      </p:sp>
      <p:sp>
        <p:nvSpPr>
          <p:cNvPr id="3" name="Content Placeholder 2"/>
          <p:cNvSpPr>
            <a:spLocks noGrp="1"/>
          </p:cNvSpPr>
          <p:nvPr>
            <p:ph idx="1"/>
          </p:nvPr>
        </p:nvSpPr>
        <p:spPr/>
        <p:txBody>
          <a:bodyPr>
            <a:normAutofit lnSpcReduction="10000"/>
          </a:bodyPr>
          <a:lstStyle/>
          <a:p>
            <a:r>
              <a:rPr lang="en-GB" dirty="0"/>
              <a:t>In Quadrant 2 of the Time Management Matrix, (top right), are the important but not urgent tasks. </a:t>
            </a:r>
            <a:endParaRPr lang="en-GB" dirty="0" smtClean="0"/>
          </a:p>
          <a:p>
            <a:r>
              <a:rPr lang="en-GB" dirty="0" smtClean="0"/>
              <a:t>These </a:t>
            </a:r>
            <a:r>
              <a:rPr lang="en-GB" dirty="0"/>
              <a:t>are the tasks that aren't pressing but, if we do them, will ensure fewer, if any, problems down the line. </a:t>
            </a:r>
            <a:endParaRPr lang="en-GB" dirty="0" smtClean="0"/>
          </a:p>
          <a:p>
            <a:r>
              <a:rPr lang="en-GB" dirty="0" smtClean="0"/>
              <a:t>They </a:t>
            </a:r>
            <a:r>
              <a:rPr lang="en-GB" dirty="0"/>
              <a:t>include time on personal health and development, unhurried "quality time" with others, prevention work, thinking time such as planning and preparation, and clarifying our values. Covey calls these "productive" </a:t>
            </a:r>
            <a:r>
              <a:rPr lang="en-GB" dirty="0" smtClean="0"/>
              <a:t>tasks and suggests that this is the Quadrant that requires most of our attention.</a:t>
            </a:r>
            <a:r>
              <a:rPr lang="en-GB" dirty="0"/>
              <a:t/>
            </a:r>
            <a:br>
              <a:rPr lang="en-GB" dirty="0"/>
            </a:br>
            <a:r>
              <a:rPr lang="en-GB" dirty="0"/>
              <a:t/>
            </a:r>
            <a:br>
              <a:rPr lang="en-GB" dirty="0"/>
            </a:br>
            <a:r>
              <a:rPr lang="en-GB" dirty="0"/>
              <a:t>Jot down your own Quadrant 2 activities and work out how much time you spend on these in a day or a week.</a:t>
            </a:r>
            <a:br>
              <a:rPr lang="en-GB" dirty="0"/>
            </a:br>
            <a:r>
              <a:rPr lang="en-GB" dirty="0"/>
              <a:t/>
            </a:r>
            <a:br>
              <a:rPr lang="en-GB" dirty="0"/>
            </a:br>
            <a:endParaRPr lang="en-GB" dirty="0"/>
          </a:p>
        </p:txBody>
      </p:sp>
    </p:spTree>
    <p:extLst>
      <p:ext uri="{BB962C8B-B14F-4D97-AF65-F5344CB8AC3E}">
        <p14:creationId xmlns:p14="http://schemas.microsoft.com/office/powerpoint/2010/main" val="118372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Quadrant 3 - Urgent but not Important</a:t>
            </a:r>
            <a:endParaRPr lang="en-GB" dirty="0"/>
          </a:p>
        </p:txBody>
      </p:sp>
      <p:sp>
        <p:nvSpPr>
          <p:cNvPr id="3" name="Content Placeholder 2"/>
          <p:cNvSpPr>
            <a:spLocks noGrp="1"/>
          </p:cNvSpPr>
          <p:nvPr>
            <p:ph idx="1"/>
          </p:nvPr>
        </p:nvSpPr>
        <p:spPr/>
        <p:txBody>
          <a:bodyPr/>
          <a:lstStyle/>
          <a:p>
            <a:r>
              <a:rPr lang="en-GB" dirty="0"/>
              <a:t>In Quadrant 3 of the Time Management Matrix, (bottom left), are the urgent but not important tasks. </a:t>
            </a:r>
            <a:endParaRPr lang="en-GB" dirty="0" smtClean="0"/>
          </a:p>
          <a:p>
            <a:r>
              <a:rPr lang="en-GB" dirty="0" smtClean="0"/>
              <a:t>These </a:t>
            </a:r>
            <a:r>
              <a:rPr lang="en-GB" dirty="0"/>
              <a:t>are the things that we allow to interrupt our working lives because we believe they take precedence over other tasks. </a:t>
            </a:r>
            <a:endParaRPr lang="en-GB" dirty="0" smtClean="0"/>
          </a:p>
          <a:p>
            <a:r>
              <a:rPr lang="en-GB" dirty="0" smtClean="0"/>
              <a:t>The </a:t>
            </a:r>
            <a:r>
              <a:rPr lang="en-GB" dirty="0"/>
              <a:t>worst examples of such tasks are personal "drop-in" callers, answering every phone call and wading through junk mail. Covey calls these "distractions".</a:t>
            </a:r>
            <a:br>
              <a:rPr lang="en-GB" dirty="0"/>
            </a:br>
            <a:r>
              <a:rPr lang="en-GB" dirty="0"/>
              <a:t/>
            </a:r>
            <a:br>
              <a:rPr lang="en-GB" dirty="0"/>
            </a:br>
            <a:r>
              <a:rPr lang="en-GB" dirty="0"/>
              <a:t>Jot down your own Quadrant 3 activities and work out how much time you spend on these in a day or a week.</a:t>
            </a:r>
            <a:br>
              <a:rPr lang="en-GB" dirty="0"/>
            </a:br>
            <a:r>
              <a:rPr lang="en-GB" dirty="0"/>
              <a:t/>
            </a:r>
            <a:br>
              <a:rPr lang="en-GB" dirty="0"/>
            </a:br>
            <a:endParaRPr lang="en-GB" dirty="0"/>
          </a:p>
        </p:txBody>
      </p:sp>
    </p:spTree>
    <p:extLst>
      <p:ext uri="{BB962C8B-B14F-4D97-AF65-F5344CB8AC3E}">
        <p14:creationId xmlns:p14="http://schemas.microsoft.com/office/powerpoint/2010/main" val="3564847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Quadrant 4 - Neither Urgent or Important</a:t>
            </a:r>
            <a:endParaRPr lang="en-GB" dirty="0"/>
          </a:p>
        </p:txBody>
      </p:sp>
      <p:sp>
        <p:nvSpPr>
          <p:cNvPr id="3" name="Content Placeholder 2"/>
          <p:cNvSpPr>
            <a:spLocks noGrp="1"/>
          </p:cNvSpPr>
          <p:nvPr>
            <p:ph idx="1"/>
          </p:nvPr>
        </p:nvSpPr>
        <p:spPr/>
        <p:txBody>
          <a:bodyPr/>
          <a:lstStyle/>
          <a:p>
            <a:r>
              <a:rPr lang="en-GB" dirty="0"/>
              <a:t>In Quadrant 4 of the Time Management Matrix, (bottom right), are the not important and not urgent tasks. </a:t>
            </a:r>
            <a:endParaRPr lang="en-GB" dirty="0" smtClean="0"/>
          </a:p>
          <a:p>
            <a:r>
              <a:rPr lang="en-GB" dirty="0" smtClean="0"/>
              <a:t>These </a:t>
            </a:r>
            <a:r>
              <a:rPr lang="en-GB" dirty="0"/>
              <a:t>are the things that we don't need to do but that so often we end up doing to fill in time or because we like doing them. </a:t>
            </a:r>
            <a:endParaRPr lang="en-GB" dirty="0" smtClean="0"/>
          </a:p>
          <a:p>
            <a:r>
              <a:rPr lang="en-GB" dirty="0" smtClean="0"/>
              <a:t>These </a:t>
            </a:r>
            <a:r>
              <a:rPr lang="en-GB" dirty="0"/>
              <a:t>include aimless web browsing, socialising around the drinks machine, and attending unnecessary meetings. Covey calls these "time-wasters".</a:t>
            </a:r>
            <a:br>
              <a:rPr lang="en-GB" dirty="0"/>
            </a:br>
            <a:r>
              <a:rPr lang="en-GB" dirty="0"/>
              <a:t/>
            </a:r>
            <a:br>
              <a:rPr lang="en-GB" dirty="0"/>
            </a:br>
            <a:r>
              <a:rPr lang="en-GB" dirty="0"/>
              <a:t>Jot down your own Quadrant 4 activities and work out how much time you spend on these in a day or a week.</a:t>
            </a:r>
            <a:br>
              <a:rPr lang="en-GB" dirty="0"/>
            </a:br>
            <a:endParaRPr lang="en-GB" dirty="0"/>
          </a:p>
        </p:txBody>
      </p:sp>
    </p:spTree>
    <p:extLst>
      <p:ext uri="{BB962C8B-B14F-4D97-AF65-F5344CB8AC3E}">
        <p14:creationId xmlns:p14="http://schemas.microsoft.com/office/powerpoint/2010/main" val="3257725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Quadrant 1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10449" y="2133600"/>
            <a:ext cx="5872927" cy="3778250"/>
          </a:xfrm>
        </p:spPr>
      </p:pic>
    </p:spTree>
    <p:extLst>
      <p:ext uri="{BB962C8B-B14F-4D97-AF65-F5344CB8AC3E}">
        <p14:creationId xmlns:p14="http://schemas.microsoft.com/office/powerpoint/2010/main" val="1832385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Quadrant 2</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66380" y="2133600"/>
            <a:ext cx="4361065" cy="3778250"/>
          </a:xfrm>
        </p:spPr>
      </p:pic>
    </p:spTree>
    <p:extLst>
      <p:ext uri="{BB962C8B-B14F-4D97-AF65-F5344CB8AC3E}">
        <p14:creationId xmlns:p14="http://schemas.microsoft.com/office/powerpoint/2010/main" val="4269903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Quadrant 3 -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32627" y="2137011"/>
            <a:ext cx="3428571" cy="3771428"/>
          </a:xfrm>
        </p:spPr>
      </p:pic>
    </p:spTree>
    <p:extLst>
      <p:ext uri="{BB962C8B-B14F-4D97-AF65-F5344CB8AC3E}">
        <p14:creationId xmlns:p14="http://schemas.microsoft.com/office/powerpoint/2010/main" val="17321125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Quadrant 4 – an example of inefficient use of time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67221" y="2133600"/>
            <a:ext cx="5959384" cy="3778250"/>
          </a:xfrm>
        </p:spPr>
      </p:pic>
    </p:spTree>
    <p:extLst>
      <p:ext uri="{BB962C8B-B14F-4D97-AF65-F5344CB8AC3E}">
        <p14:creationId xmlns:p14="http://schemas.microsoft.com/office/powerpoint/2010/main" val="2845843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What Are "Urgent" and "Important" Activities?</a:t>
            </a:r>
            <a:br>
              <a:rPr lang="en-GB" b="1" dirty="0"/>
            </a:br>
            <a:endParaRPr lang="en-GB" dirty="0"/>
          </a:p>
        </p:txBody>
      </p:sp>
      <p:sp>
        <p:nvSpPr>
          <p:cNvPr id="3" name="Content Placeholder 2"/>
          <p:cNvSpPr>
            <a:spLocks noGrp="1"/>
          </p:cNvSpPr>
          <p:nvPr>
            <p:ph idx="1"/>
          </p:nvPr>
        </p:nvSpPr>
        <p:spPr/>
        <p:txBody>
          <a:bodyPr/>
          <a:lstStyle/>
          <a:p>
            <a:r>
              <a:rPr lang="en-GB" dirty="0" smtClean="0"/>
              <a:t>In </a:t>
            </a:r>
            <a:r>
              <a:rPr lang="en-GB" dirty="0"/>
              <a:t>a 1954 speech to the Second Assembly of the World Council of Churches, former U.S. President Dwight D. Eisenhower, who was quoting Dr J. Roscoe Miller, president of </a:t>
            </a:r>
            <a:r>
              <a:rPr lang="en-GB" dirty="0" err="1"/>
              <a:t>Northwestern</a:t>
            </a:r>
            <a:r>
              <a:rPr lang="en-GB" dirty="0"/>
              <a:t> University, said: "I have two kinds of problems: the urgent and the important. The urgent are not important, and the important are never urgent." This "Eisenhower Principle" is said to be how he organized his workload and priorities.</a:t>
            </a:r>
          </a:p>
          <a:p>
            <a:r>
              <a:rPr lang="en-GB" dirty="0"/>
              <a:t>He recognized that great time management means being effective as well as efficient. In other words, we must spend our time on things that are important and not just the ones that are urgent. To do this, and to minimize the stress of having too many tight deadlines, we need to understand this distinction:</a:t>
            </a:r>
          </a:p>
          <a:p>
            <a:endParaRPr lang="en-GB" dirty="0"/>
          </a:p>
        </p:txBody>
      </p:sp>
    </p:spTree>
    <p:extLst>
      <p:ext uri="{BB962C8B-B14F-4D97-AF65-F5344CB8AC3E}">
        <p14:creationId xmlns:p14="http://schemas.microsoft.com/office/powerpoint/2010/main" val="2967855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2400" b="1" dirty="0"/>
              <a:t>Important</a:t>
            </a:r>
            <a:r>
              <a:rPr lang="en-GB" sz="2400" dirty="0"/>
              <a:t> activities have an outcome that leads to us achieving our goals, whether these are professional or personal</a:t>
            </a:r>
            <a:r>
              <a:rPr lang="en-GB" sz="2400" dirty="0" smtClean="0"/>
              <a:t>. </a:t>
            </a:r>
          </a:p>
          <a:p>
            <a:endParaRPr lang="en-GB" sz="2400" dirty="0"/>
          </a:p>
          <a:p>
            <a:r>
              <a:rPr lang="en-GB" sz="2400" b="1" dirty="0"/>
              <a:t>Urgent</a:t>
            </a:r>
            <a:r>
              <a:rPr lang="en-GB" sz="2400" dirty="0"/>
              <a:t> activities demand immediate attention, and are usually associated with achieving someone else's goals. </a:t>
            </a:r>
            <a:endParaRPr lang="en-GB" sz="2400" dirty="0" smtClean="0"/>
          </a:p>
          <a:p>
            <a:r>
              <a:rPr lang="en-GB" sz="2400" dirty="0" smtClean="0"/>
              <a:t>They </a:t>
            </a:r>
            <a:r>
              <a:rPr lang="en-GB" sz="2400" dirty="0"/>
              <a:t>are often the ones we concentrate on and they demand attention because the consequences of not dealing with them are immediate.</a:t>
            </a:r>
          </a:p>
          <a:p>
            <a:endParaRPr lang="en-GB" dirty="0"/>
          </a:p>
        </p:txBody>
      </p:sp>
    </p:spTree>
    <p:extLst>
      <p:ext uri="{BB962C8B-B14F-4D97-AF65-F5344CB8AC3E}">
        <p14:creationId xmlns:p14="http://schemas.microsoft.com/office/powerpoint/2010/main" val="4824395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Eisenhower's Urgent/Important Principle</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856163" y="2555875"/>
            <a:ext cx="4381500" cy="2933700"/>
          </a:xfrm>
        </p:spPr>
      </p:pic>
    </p:spTree>
    <p:extLst>
      <p:ext uri="{BB962C8B-B14F-4D97-AF65-F5344CB8AC3E}">
        <p14:creationId xmlns:p14="http://schemas.microsoft.com/office/powerpoint/2010/main" val="2019506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1. Important and Urgent</a:t>
            </a:r>
            <a:endParaRPr lang="en-GB" dirty="0"/>
          </a:p>
        </p:txBody>
      </p:sp>
      <p:sp>
        <p:nvSpPr>
          <p:cNvPr id="3" name="Content Placeholder 2"/>
          <p:cNvSpPr>
            <a:spLocks noGrp="1"/>
          </p:cNvSpPr>
          <p:nvPr>
            <p:ph idx="1"/>
          </p:nvPr>
        </p:nvSpPr>
        <p:spPr/>
        <p:txBody>
          <a:bodyPr/>
          <a:lstStyle/>
          <a:p>
            <a:r>
              <a:rPr lang="en-GB" dirty="0">
                <a:latin typeface="ProximaNova"/>
              </a:rPr>
              <a:t>There are two distinct types of urgent and important activities: ones that you could not have foreseen, and others that you've left until the last </a:t>
            </a:r>
            <a:r>
              <a:rPr lang="en-GB" dirty="0" smtClean="0">
                <a:latin typeface="ProximaNova"/>
              </a:rPr>
              <a:t>minute</a:t>
            </a:r>
          </a:p>
          <a:p>
            <a:r>
              <a:rPr lang="en-GB" dirty="0" smtClean="0"/>
              <a:t>However</a:t>
            </a:r>
            <a:r>
              <a:rPr lang="en-GB" dirty="0"/>
              <a:t>, you can't always predict or avoid some issues and </a:t>
            </a:r>
            <a:r>
              <a:rPr lang="en-GB" dirty="0" smtClean="0"/>
              <a:t>crises, particularly in organisations. </a:t>
            </a:r>
          </a:p>
          <a:p>
            <a:r>
              <a:rPr lang="en-GB" dirty="0" smtClean="0"/>
              <a:t>Here</a:t>
            </a:r>
            <a:r>
              <a:rPr lang="en-GB" dirty="0"/>
              <a:t>, the best approach is to leave some time in your schedule to handle unexpected issues and unplanned important activities. (If a major crisis arises, </a:t>
            </a:r>
            <a:r>
              <a:rPr lang="en-GB" dirty="0" smtClean="0"/>
              <a:t>then </a:t>
            </a:r>
            <a:r>
              <a:rPr lang="en-GB" dirty="0"/>
              <a:t>you'll need to reschedule other tasks</a:t>
            </a:r>
            <a:r>
              <a:rPr lang="en-GB" dirty="0" smtClean="0"/>
              <a:t>.)</a:t>
            </a:r>
          </a:p>
          <a:p>
            <a:endParaRPr lang="en-GB" dirty="0"/>
          </a:p>
        </p:txBody>
      </p:sp>
    </p:spTree>
    <p:extLst>
      <p:ext uri="{BB962C8B-B14F-4D97-AF65-F5344CB8AC3E}">
        <p14:creationId xmlns:p14="http://schemas.microsoft.com/office/powerpoint/2010/main" val="170464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2. Important but not Urgent</a:t>
            </a:r>
            <a:endParaRPr lang="en-GB" dirty="0"/>
          </a:p>
        </p:txBody>
      </p:sp>
      <p:sp>
        <p:nvSpPr>
          <p:cNvPr id="3" name="Content Placeholder 2"/>
          <p:cNvSpPr>
            <a:spLocks noGrp="1"/>
          </p:cNvSpPr>
          <p:nvPr>
            <p:ph idx="1"/>
          </p:nvPr>
        </p:nvSpPr>
        <p:spPr/>
        <p:txBody>
          <a:bodyPr/>
          <a:lstStyle/>
          <a:p>
            <a:r>
              <a:rPr lang="en-GB" dirty="0"/>
              <a:t>These are the activities that help you achieve your personal and professional goals, and complete important work. </a:t>
            </a:r>
          </a:p>
          <a:p>
            <a:r>
              <a:rPr lang="en-GB" dirty="0" smtClean="0"/>
              <a:t>It is important to ensure that there is sufficient time </a:t>
            </a:r>
            <a:r>
              <a:rPr lang="en-GB" dirty="0"/>
              <a:t>to do these things properly, so that they do not become urgent. </a:t>
            </a:r>
            <a:endParaRPr lang="en-GB" dirty="0" smtClean="0"/>
          </a:p>
          <a:p>
            <a:r>
              <a:rPr lang="en-GB" dirty="0" smtClean="0"/>
              <a:t>Furthermore, it is important to </a:t>
            </a:r>
            <a:r>
              <a:rPr lang="en-GB" dirty="0"/>
              <a:t>leave enough time in </a:t>
            </a:r>
            <a:r>
              <a:rPr lang="en-GB" dirty="0" smtClean="0"/>
              <a:t>a </a:t>
            </a:r>
            <a:r>
              <a:rPr lang="en-GB" dirty="0"/>
              <a:t>schedule to deal with unforeseen problems. This will maximize </a:t>
            </a:r>
            <a:r>
              <a:rPr lang="en-GB" dirty="0" smtClean="0"/>
              <a:t>the organisations </a:t>
            </a:r>
            <a:r>
              <a:rPr lang="en-GB" dirty="0"/>
              <a:t>chances of keeping on track, and help </a:t>
            </a:r>
            <a:r>
              <a:rPr lang="en-GB" dirty="0" smtClean="0"/>
              <a:t>reduce the possibility that the activity/work will become more </a:t>
            </a:r>
            <a:r>
              <a:rPr lang="en-GB" dirty="0"/>
              <a:t>urgent than necessary.</a:t>
            </a:r>
          </a:p>
          <a:p>
            <a:endParaRPr lang="en-GB" dirty="0"/>
          </a:p>
        </p:txBody>
      </p:sp>
    </p:spTree>
    <p:extLst>
      <p:ext uri="{BB962C8B-B14F-4D97-AF65-F5344CB8AC3E}">
        <p14:creationId xmlns:p14="http://schemas.microsoft.com/office/powerpoint/2010/main" val="15819575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3. Not Important but Urgent</a:t>
            </a:r>
            <a:endParaRPr lang="en-GB" dirty="0"/>
          </a:p>
        </p:txBody>
      </p:sp>
      <p:sp>
        <p:nvSpPr>
          <p:cNvPr id="3" name="Content Placeholder 2"/>
          <p:cNvSpPr>
            <a:spLocks noGrp="1"/>
          </p:cNvSpPr>
          <p:nvPr>
            <p:ph idx="1"/>
          </p:nvPr>
        </p:nvSpPr>
        <p:spPr/>
        <p:txBody>
          <a:bodyPr/>
          <a:lstStyle/>
          <a:p>
            <a:r>
              <a:rPr lang="en-GB" dirty="0">
                <a:latin typeface="ProximaNova"/>
              </a:rPr>
              <a:t>Urgent but not important tasks are things that </a:t>
            </a:r>
            <a:r>
              <a:rPr lang="en-GB" dirty="0" smtClean="0">
                <a:latin typeface="ProximaNova"/>
              </a:rPr>
              <a:t>can prevent an individual from </a:t>
            </a:r>
            <a:r>
              <a:rPr lang="en-GB" dirty="0">
                <a:latin typeface="ProximaNova"/>
              </a:rPr>
              <a:t>achieving </a:t>
            </a:r>
            <a:r>
              <a:rPr lang="en-GB" dirty="0" smtClean="0">
                <a:latin typeface="ProximaNova"/>
              </a:rPr>
              <a:t>their goals</a:t>
            </a:r>
          </a:p>
          <a:p>
            <a:r>
              <a:rPr lang="en-GB" dirty="0" smtClean="0"/>
              <a:t>A </a:t>
            </a:r>
            <a:r>
              <a:rPr lang="en-GB" dirty="0"/>
              <a:t>common source of such activities is other people. Sometimes it's appropriate to say "no" to people politely, or to encourage them to solve the problem themselves</a:t>
            </a:r>
            <a:r>
              <a:rPr lang="en-GB" dirty="0" smtClean="0"/>
              <a:t>.</a:t>
            </a:r>
          </a:p>
          <a:p>
            <a:r>
              <a:rPr lang="en-GB" dirty="0"/>
              <a:t>Alternatively, try to have time slots when you are available, so that people know they can speak with you then. A good way to do this is to arrange regular meetings with those who interrupt you often, so that you can deal with all their issues at once. You'll then be able to concentrate on your important activities for longer.</a:t>
            </a:r>
          </a:p>
        </p:txBody>
      </p:sp>
    </p:spTree>
    <p:extLst>
      <p:ext uri="{BB962C8B-B14F-4D97-AF65-F5344CB8AC3E}">
        <p14:creationId xmlns:p14="http://schemas.microsoft.com/office/powerpoint/2010/main" val="4137249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4. Not Important and not Urgent</a:t>
            </a:r>
            <a:endParaRPr lang="en-GB" dirty="0"/>
          </a:p>
        </p:txBody>
      </p:sp>
      <p:sp>
        <p:nvSpPr>
          <p:cNvPr id="3" name="Content Placeholder 2"/>
          <p:cNvSpPr>
            <a:spLocks noGrp="1"/>
          </p:cNvSpPr>
          <p:nvPr>
            <p:ph idx="1"/>
          </p:nvPr>
        </p:nvSpPr>
        <p:spPr/>
        <p:txBody>
          <a:bodyPr/>
          <a:lstStyle/>
          <a:p>
            <a:r>
              <a:rPr lang="en-GB" dirty="0">
                <a:latin typeface="ProximaNova"/>
              </a:rPr>
              <a:t>These activities are just a distraction – avoid them if possible.</a:t>
            </a:r>
          </a:p>
          <a:p>
            <a:r>
              <a:rPr lang="en-GB" dirty="0">
                <a:latin typeface="ProximaNova"/>
              </a:rPr>
              <a:t>You can simply ignore or cancel many of them. However, some may be activities that other people want you to do, even though they don't contribute to your own desired outcomes. Again, say "no" politely, if you can, and explain why you cannot do </a:t>
            </a:r>
            <a:r>
              <a:rPr lang="en-GB" dirty="0" smtClean="0">
                <a:latin typeface="ProximaNova"/>
              </a:rPr>
              <a:t>it</a:t>
            </a:r>
          </a:p>
          <a:p>
            <a:endParaRPr lang="en-GB" dirty="0">
              <a:effectLst/>
              <a:latin typeface="ProximaNova"/>
            </a:endParaRPr>
          </a:p>
        </p:txBody>
      </p:sp>
    </p:spTree>
    <p:extLst>
      <p:ext uri="{BB962C8B-B14F-4D97-AF65-F5344CB8AC3E}">
        <p14:creationId xmlns:p14="http://schemas.microsoft.com/office/powerpoint/2010/main" val="9899724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Why is it </a:t>
            </a:r>
            <a:r>
              <a:rPr lang="en-GB" smtClean="0"/>
              <a:t>important for </a:t>
            </a:r>
            <a:endParaRPr lang="en-GB"/>
          </a:p>
        </p:txBody>
      </p:sp>
    </p:spTree>
    <p:extLst>
      <p:ext uri="{BB962C8B-B14F-4D97-AF65-F5344CB8AC3E}">
        <p14:creationId xmlns:p14="http://schemas.microsoft.com/office/powerpoint/2010/main" val="81801562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101</TotalTime>
  <Words>1083</Words>
  <Application>Microsoft Office PowerPoint</Application>
  <PresentationFormat>Widescreen</PresentationFormat>
  <Paragraphs>91</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Century Gothic</vt:lpstr>
      <vt:lpstr>ProximaNova</vt:lpstr>
      <vt:lpstr>Wingdings 3</vt:lpstr>
      <vt:lpstr>Wisp</vt:lpstr>
      <vt:lpstr>Time Management Matrix</vt:lpstr>
      <vt:lpstr>The Time Management Matrix</vt:lpstr>
      <vt:lpstr>Time Management Matrix</vt:lpstr>
      <vt:lpstr>PowerPoint Presentation</vt:lpstr>
      <vt:lpstr>Quadrant 1 - Urgent and Important</vt:lpstr>
      <vt:lpstr>Quadrant 2 - Important but not Urgent</vt:lpstr>
      <vt:lpstr>Quadrant 3 - Urgent but not Important</vt:lpstr>
      <vt:lpstr>Quadrant 4 - Neither Urgent or Important</vt:lpstr>
      <vt:lpstr>Quadrant 1 </vt:lpstr>
      <vt:lpstr>Quadrant 2</vt:lpstr>
      <vt:lpstr>Quadrant 3 - </vt:lpstr>
      <vt:lpstr>Quadrant 4 – an example of inefficient use of time</vt:lpstr>
      <vt:lpstr>What Are "Urgent" and "Important" Activities? </vt:lpstr>
      <vt:lpstr>PowerPoint Presentation</vt:lpstr>
      <vt:lpstr>Eisenhower's Urgent/Important Principle</vt:lpstr>
      <vt:lpstr>1. Important and Urgent</vt:lpstr>
      <vt:lpstr>2. Important but not Urgent</vt:lpstr>
      <vt:lpstr>3. Not Important but Urgent</vt:lpstr>
      <vt:lpstr>4. Not Important and not Urgent</vt:lpstr>
      <vt:lpstr>PowerPoint Presentation</vt:lpstr>
    </vt:vector>
  </TitlesOfParts>
  <Company>Swansea Metropolitan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Time Management Matrix</dc:title>
  <dc:creator>test student</dc:creator>
  <cp:lastModifiedBy>Marie Pitson</cp:lastModifiedBy>
  <cp:revision>10</cp:revision>
  <cp:lastPrinted>2018-07-06T10:34:33Z</cp:lastPrinted>
  <dcterms:created xsi:type="dcterms:W3CDTF">2016-03-10T08:16:42Z</dcterms:created>
  <dcterms:modified xsi:type="dcterms:W3CDTF">2018-07-06T10:34:39Z</dcterms:modified>
</cp:coreProperties>
</file>