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5A4B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09" autoAdjust="0"/>
    <p:restoredTop sz="94655" autoAdjust="0"/>
  </p:normalViewPr>
  <p:slideViewPr>
    <p:cSldViewPr>
      <p:cViewPr>
        <p:scale>
          <a:sx n="100" d="100"/>
          <a:sy n="100" d="100"/>
        </p:scale>
        <p:origin x="-76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F3C60-785D-406D-B86B-26F17E1E2384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3D76629-F8EB-47C7-8FF0-30A921582A9D}">
      <dgm:prSet phldrT="[Text]"/>
      <dgm:spPr>
        <a:gradFill flip="none" rotWithShape="0">
          <a:gsLst>
            <a:gs pos="0">
              <a:srgbClr val="EB5A4B">
                <a:tint val="66000"/>
                <a:satMod val="160000"/>
                <a:alpha val="69000"/>
              </a:srgbClr>
            </a:gs>
            <a:gs pos="50000">
              <a:srgbClr val="EB5A4B">
                <a:tint val="44500"/>
                <a:satMod val="160000"/>
              </a:srgbClr>
            </a:gs>
            <a:gs pos="100000">
              <a:srgbClr val="EB5A4B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n-GB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Care Assistant</a:t>
          </a:r>
          <a:endParaRPr lang="en-GB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7A128088-FD43-4364-A1D4-9685AAC45F5A}" type="parTrans" cxnId="{3D761D9F-7C14-4197-AA1E-C57A1BE24A94}">
      <dgm:prSet/>
      <dgm:spPr/>
      <dgm:t>
        <a:bodyPr/>
        <a:lstStyle/>
        <a:p>
          <a:endParaRPr lang="en-GB"/>
        </a:p>
      </dgm:t>
    </dgm:pt>
    <dgm:pt modelId="{05C7E291-0611-4EFF-9328-287F59350C7C}" type="sibTrans" cxnId="{3D761D9F-7C14-4197-AA1E-C57A1BE24A94}">
      <dgm:prSet/>
      <dgm:spPr/>
      <dgm:t>
        <a:bodyPr/>
        <a:lstStyle/>
        <a:p>
          <a:endParaRPr lang="en-GB"/>
        </a:p>
      </dgm:t>
    </dgm:pt>
    <dgm:pt modelId="{AD998138-6B4B-42A1-BF32-B42950AE3AFF}">
      <dgm:prSet phldrT="[Text]"/>
      <dgm:spPr>
        <a:gradFill flip="none" rotWithShape="0">
          <a:gsLst>
            <a:gs pos="0">
              <a:srgbClr val="00B050">
                <a:shade val="30000"/>
                <a:satMod val="115000"/>
                <a:alpha val="61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n-GB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Nurses</a:t>
          </a:r>
          <a:endParaRPr lang="en-GB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9DB95B80-EE85-438A-958A-3A1C5EF77673}" type="parTrans" cxnId="{1334B50E-7855-4481-A77F-ADECA4CADC5C}">
      <dgm:prSet/>
      <dgm:spPr/>
      <dgm:t>
        <a:bodyPr/>
        <a:lstStyle/>
        <a:p>
          <a:endParaRPr lang="en-GB"/>
        </a:p>
      </dgm:t>
    </dgm:pt>
    <dgm:pt modelId="{613F23BA-F2B1-4084-98AF-4F67E6F26986}" type="sibTrans" cxnId="{1334B50E-7855-4481-A77F-ADECA4CADC5C}">
      <dgm:prSet/>
      <dgm:spPr/>
      <dgm:t>
        <a:bodyPr/>
        <a:lstStyle/>
        <a:p>
          <a:endParaRPr lang="en-GB"/>
        </a:p>
      </dgm:t>
    </dgm:pt>
    <dgm:pt modelId="{AC96C016-E0FA-44BB-BB58-33B038BB2232}">
      <dgm:prSet phldrT="[Text]"/>
      <dgm:spPr>
        <a:gradFill flip="none" rotWithShape="0">
          <a:gsLst>
            <a:gs pos="0">
              <a:srgbClr val="7030A0">
                <a:shade val="30000"/>
                <a:satMod val="115000"/>
                <a:alpha val="78000"/>
              </a:srgbClr>
            </a:gs>
            <a:gs pos="46000">
              <a:srgbClr val="7030A0">
                <a:shade val="67500"/>
                <a:satMod val="115000"/>
                <a:alpha val="78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n-GB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Doctors</a:t>
          </a:r>
          <a:endParaRPr lang="en-GB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4A72694A-C97F-4987-B8E8-A4C75C72EBCC}" type="parTrans" cxnId="{851594CC-45FC-4F89-ACF1-FD906A93BC09}">
      <dgm:prSet/>
      <dgm:spPr/>
      <dgm:t>
        <a:bodyPr/>
        <a:lstStyle/>
        <a:p>
          <a:endParaRPr lang="en-GB"/>
        </a:p>
      </dgm:t>
    </dgm:pt>
    <dgm:pt modelId="{7895D622-7983-418C-B721-445AA0AA37D7}" type="sibTrans" cxnId="{851594CC-45FC-4F89-ACF1-FD906A93BC09}">
      <dgm:prSet/>
      <dgm:spPr/>
      <dgm:t>
        <a:bodyPr/>
        <a:lstStyle/>
        <a:p>
          <a:endParaRPr lang="en-GB"/>
        </a:p>
      </dgm:t>
    </dgm:pt>
    <dgm:pt modelId="{D200D172-A484-41C3-8B35-B8A866526A50}">
      <dgm:prSet phldrT="[Text]" custT="1"/>
      <dgm:spPr>
        <a:solidFill>
          <a:srgbClr val="002060">
            <a:alpha val="71000"/>
          </a:srgbClr>
        </a:solidFill>
      </dgm:spPr>
      <dgm:t>
        <a:bodyPr/>
        <a:lstStyle/>
        <a:p>
          <a:r>
            <a:rPr lang="en-GB" sz="12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Police</a:t>
          </a:r>
          <a:endParaRPr lang="en-GB" sz="1200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C7327A28-8D90-4906-A116-C09B10C3A47D}" type="parTrans" cxnId="{8B521DBE-A750-448E-A298-332850FB3F37}">
      <dgm:prSet/>
      <dgm:spPr/>
      <dgm:t>
        <a:bodyPr/>
        <a:lstStyle/>
        <a:p>
          <a:endParaRPr lang="en-GB"/>
        </a:p>
      </dgm:t>
    </dgm:pt>
    <dgm:pt modelId="{EEC63DD1-1653-4765-9950-917CD66EDB91}" type="sibTrans" cxnId="{8B521DBE-A750-448E-A298-332850FB3F37}">
      <dgm:prSet/>
      <dgm:spPr/>
      <dgm:t>
        <a:bodyPr/>
        <a:lstStyle/>
        <a:p>
          <a:endParaRPr lang="en-GB"/>
        </a:p>
      </dgm:t>
    </dgm:pt>
    <dgm:pt modelId="{307BD1A3-CC15-49D3-BC03-C04DDB722058}">
      <dgm:prSet phldrT="[Text]" custT="1"/>
      <dgm:spPr>
        <a:gradFill flip="none" rotWithShape="0">
          <a:gsLst>
            <a:gs pos="0">
              <a:srgbClr val="FF0000">
                <a:shade val="30000"/>
                <a:satMod val="115000"/>
                <a:alpha val="68000"/>
              </a:srgbClr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n-GB" sz="1100" b="0" dirty="0" smtClean="0"/>
            <a:t>Pharmacists</a:t>
          </a:r>
          <a:endParaRPr lang="en-GB" sz="1100" b="0" dirty="0"/>
        </a:p>
      </dgm:t>
    </dgm:pt>
    <dgm:pt modelId="{35C4B818-A5AC-4F6F-A772-2CEA6A6EFA69}" type="parTrans" cxnId="{5FFB9B99-0DBF-4057-B10B-943559EBCCB6}">
      <dgm:prSet/>
      <dgm:spPr/>
      <dgm:t>
        <a:bodyPr/>
        <a:lstStyle/>
        <a:p>
          <a:endParaRPr lang="en-GB"/>
        </a:p>
      </dgm:t>
    </dgm:pt>
    <dgm:pt modelId="{9B248478-0F3A-452E-B342-AE00AAB92490}" type="sibTrans" cxnId="{5FFB9B99-0DBF-4057-B10B-943559EBCCB6}">
      <dgm:prSet/>
      <dgm:spPr/>
      <dgm:t>
        <a:bodyPr/>
        <a:lstStyle/>
        <a:p>
          <a:endParaRPr lang="en-GB"/>
        </a:p>
      </dgm:t>
    </dgm:pt>
    <dgm:pt modelId="{DB60E2BE-3A4D-4D11-BB80-065A1AA65892}">
      <dgm:prSet phldrT="[Text]"/>
      <dgm:spPr>
        <a:gradFill flip="none" rotWithShape="0">
          <a:gsLst>
            <a:gs pos="0">
              <a:srgbClr val="FFC000">
                <a:shade val="30000"/>
                <a:satMod val="115000"/>
                <a:alpha val="84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n-GB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Family members</a:t>
          </a:r>
          <a:endParaRPr lang="en-GB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30627D9A-DC54-4191-BC22-DB0BC6BBB0AB}" type="parTrans" cxnId="{F8B5C032-9398-4259-8017-17AE1DA86794}">
      <dgm:prSet/>
      <dgm:spPr/>
      <dgm:t>
        <a:bodyPr/>
        <a:lstStyle/>
        <a:p>
          <a:endParaRPr lang="en-GB"/>
        </a:p>
      </dgm:t>
    </dgm:pt>
    <dgm:pt modelId="{64C3874A-2824-4C1C-8F66-6195000301B9}" type="sibTrans" cxnId="{F8B5C032-9398-4259-8017-17AE1DA86794}">
      <dgm:prSet/>
      <dgm:spPr/>
      <dgm:t>
        <a:bodyPr/>
        <a:lstStyle/>
        <a:p>
          <a:endParaRPr lang="en-GB"/>
        </a:p>
      </dgm:t>
    </dgm:pt>
    <dgm:pt modelId="{46C61494-AB97-40D3-AB9C-188FF0D88518}">
      <dgm:prSet phldrT="[Text]"/>
      <dgm:spPr>
        <a:gradFill flip="none" rotWithShape="0">
          <a:gsLst>
            <a:gs pos="0">
              <a:srgbClr val="00B0F0">
                <a:shade val="30000"/>
                <a:satMod val="115000"/>
                <a:alpha val="76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en-GB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Social Services</a:t>
          </a:r>
          <a:endParaRPr lang="en-GB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62B0A0BA-41A4-44C3-AF7E-1278BB73E3B7}" type="parTrans" cxnId="{C279D3A0-BCA5-4057-A78C-2EF549F73E97}">
      <dgm:prSet/>
      <dgm:spPr/>
      <dgm:t>
        <a:bodyPr/>
        <a:lstStyle/>
        <a:p>
          <a:endParaRPr lang="en-GB"/>
        </a:p>
      </dgm:t>
    </dgm:pt>
    <dgm:pt modelId="{3DFF84FE-0C21-49CF-8112-C4F5E5B58239}" type="sibTrans" cxnId="{C279D3A0-BCA5-4057-A78C-2EF549F73E97}">
      <dgm:prSet/>
      <dgm:spPr/>
      <dgm:t>
        <a:bodyPr/>
        <a:lstStyle/>
        <a:p>
          <a:endParaRPr lang="en-GB"/>
        </a:p>
      </dgm:t>
    </dgm:pt>
    <dgm:pt modelId="{9D6F41D5-E243-44FA-86F6-A55F9A40FAC1}" type="pres">
      <dgm:prSet presAssocID="{01AF3C60-785D-406D-B86B-26F17E1E238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B855505-30E4-4070-97F9-21E5D2002FD8}" type="pres">
      <dgm:prSet presAssocID="{E3D76629-F8EB-47C7-8FF0-30A921582A9D}" presName="centerShape" presStyleLbl="node0" presStyleIdx="0" presStyleCnt="1"/>
      <dgm:spPr/>
      <dgm:t>
        <a:bodyPr/>
        <a:lstStyle/>
        <a:p>
          <a:endParaRPr lang="en-GB"/>
        </a:p>
      </dgm:t>
    </dgm:pt>
    <dgm:pt modelId="{5A94B375-FB20-4C15-99A6-1C0BA82E468B}" type="pres">
      <dgm:prSet presAssocID="{9DB95B80-EE85-438A-958A-3A1C5EF77673}" presName="Name9" presStyleLbl="parChTrans1D2" presStyleIdx="0" presStyleCnt="6"/>
      <dgm:spPr/>
      <dgm:t>
        <a:bodyPr/>
        <a:lstStyle/>
        <a:p>
          <a:endParaRPr lang="en-GB"/>
        </a:p>
      </dgm:t>
    </dgm:pt>
    <dgm:pt modelId="{2289893A-3D2C-4975-AFF1-757F5EFD27D8}" type="pres">
      <dgm:prSet presAssocID="{9DB95B80-EE85-438A-958A-3A1C5EF77673}" presName="connTx" presStyleLbl="parChTrans1D2" presStyleIdx="0" presStyleCnt="6"/>
      <dgm:spPr/>
      <dgm:t>
        <a:bodyPr/>
        <a:lstStyle/>
        <a:p>
          <a:endParaRPr lang="en-GB"/>
        </a:p>
      </dgm:t>
    </dgm:pt>
    <dgm:pt modelId="{665A9E51-9222-432B-955F-5E6ED1547306}" type="pres">
      <dgm:prSet presAssocID="{AD998138-6B4B-42A1-BF32-B42950AE3AFF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8618587-848E-4A52-BBED-D135DADEACBB}" type="pres">
      <dgm:prSet presAssocID="{4A72694A-C97F-4987-B8E8-A4C75C72EBCC}" presName="Name9" presStyleLbl="parChTrans1D2" presStyleIdx="1" presStyleCnt="6"/>
      <dgm:spPr/>
      <dgm:t>
        <a:bodyPr/>
        <a:lstStyle/>
        <a:p>
          <a:endParaRPr lang="en-GB"/>
        </a:p>
      </dgm:t>
    </dgm:pt>
    <dgm:pt modelId="{BA4B01B0-C2A3-4AA0-ABB4-DB9835D9CE19}" type="pres">
      <dgm:prSet presAssocID="{4A72694A-C97F-4987-B8E8-A4C75C72EBCC}" presName="connTx" presStyleLbl="parChTrans1D2" presStyleIdx="1" presStyleCnt="6"/>
      <dgm:spPr/>
      <dgm:t>
        <a:bodyPr/>
        <a:lstStyle/>
        <a:p>
          <a:endParaRPr lang="en-GB"/>
        </a:p>
      </dgm:t>
    </dgm:pt>
    <dgm:pt modelId="{F8824FA7-9B6C-485B-95AB-8C5117E1B7EC}" type="pres">
      <dgm:prSet presAssocID="{AC96C016-E0FA-44BB-BB58-33B038BB223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6BCDE3A-3103-405E-AE04-825665AF100E}" type="pres">
      <dgm:prSet presAssocID="{C7327A28-8D90-4906-A116-C09B10C3A47D}" presName="Name9" presStyleLbl="parChTrans1D2" presStyleIdx="2" presStyleCnt="6"/>
      <dgm:spPr/>
      <dgm:t>
        <a:bodyPr/>
        <a:lstStyle/>
        <a:p>
          <a:endParaRPr lang="en-GB"/>
        </a:p>
      </dgm:t>
    </dgm:pt>
    <dgm:pt modelId="{438A7A14-CDC2-49F1-BDE3-CA9D9A220A30}" type="pres">
      <dgm:prSet presAssocID="{C7327A28-8D90-4906-A116-C09B10C3A47D}" presName="connTx" presStyleLbl="parChTrans1D2" presStyleIdx="2" presStyleCnt="6"/>
      <dgm:spPr/>
      <dgm:t>
        <a:bodyPr/>
        <a:lstStyle/>
        <a:p>
          <a:endParaRPr lang="en-GB"/>
        </a:p>
      </dgm:t>
    </dgm:pt>
    <dgm:pt modelId="{AF61095B-3791-4267-88CC-DE215E1B5B69}" type="pres">
      <dgm:prSet presAssocID="{D200D172-A484-41C3-8B35-B8A866526A5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A5DD8E9-EE47-434E-8A94-AC46A1E40A0D}" type="pres">
      <dgm:prSet presAssocID="{35C4B818-A5AC-4F6F-A772-2CEA6A6EFA69}" presName="Name9" presStyleLbl="parChTrans1D2" presStyleIdx="3" presStyleCnt="6"/>
      <dgm:spPr/>
      <dgm:t>
        <a:bodyPr/>
        <a:lstStyle/>
        <a:p>
          <a:endParaRPr lang="en-GB"/>
        </a:p>
      </dgm:t>
    </dgm:pt>
    <dgm:pt modelId="{224DD628-4B8D-43D6-BD04-9D1D31CFA28D}" type="pres">
      <dgm:prSet presAssocID="{35C4B818-A5AC-4F6F-A772-2CEA6A6EFA69}" presName="connTx" presStyleLbl="parChTrans1D2" presStyleIdx="3" presStyleCnt="6"/>
      <dgm:spPr/>
      <dgm:t>
        <a:bodyPr/>
        <a:lstStyle/>
        <a:p>
          <a:endParaRPr lang="en-GB"/>
        </a:p>
      </dgm:t>
    </dgm:pt>
    <dgm:pt modelId="{1DA67C78-2130-4E8A-956B-F74C8560CCD0}" type="pres">
      <dgm:prSet presAssocID="{307BD1A3-CC15-49D3-BC03-C04DDB72205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1B4E35-96D2-46FE-87CC-90013CCD1405}" type="pres">
      <dgm:prSet presAssocID="{30627D9A-DC54-4191-BC22-DB0BC6BBB0AB}" presName="Name9" presStyleLbl="parChTrans1D2" presStyleIdx="4" presStyleCnt="6"/>
      <dgm:spPr/>
      <dgm:t>
        <a:bodyPr/>
        <a:lstStyle/>
        <a:p>
          <a:endParaRPr lang="en-GB"/>
        </a:p>
      </dgm:t>
    </dgm:pt>
    <dgm:pt modelId="{12655F1A-441A-4D39-B79B-FEFACACF7575}" type="pres">
      <dgm:prSet presAssocID="{30627D9A-DC54-4191-BC22-DB0BC6BBB0AB}" presName="connTx" presStyleLbl="parChTrans1D2" presStyleIdx="4" presStyleCnt="6"/>
      <dgm:spPr/>
      <dgm:t>
        <a:bodyPr/>
        <a:lstStyle/>
        <a:p>
          <a:endParaRPr lang="en-GB"/>
        </a:p>
      </dgm:t>
    </dgm:pt>
    <dgm:pt modelId="{F343FC58-32D8-4B08-A404-5B5267C9B962}" type="pres">
      <dgm:prSet presAssocID="{DB60E2BE-3A4D-4D11-BB80-065A1AA6589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23C1CE-2588-4E48-9873-1BEE7B2945F5}" type="pres">
      <dgm:prSet presAssocID="{62B0A0BA-41A4-44C3-AF7E-1278BB73E3B7}" presName="Name9" presStyleLbl="parChTrans1D2" presStyleIdx="5" presStyleCnt="6"/>
      <dgm:spPr/>
      <dgm:t>
        <a:bodyPr/>
        <a:lstStyle/>
        <a:p>
          <a:endParaRPr lang="en-GB"/>
        </a:p>
      </dgm:t>
    </dgm:pt>
    <dgm:pt modelId="{DBF35397-6FE4-41C5-9046-BAB07B797484}" type="pres">
      <dgm:prSet presAssocID="{62B0A0BA-41A4-44C3-AF7E-1278BB73E3B7}" presName="connTx" presStyleLbl="parChTrans1D2" presStyleIdx="5" presStyleCnt="6"/>
      <dgm:spPr/>
      <dgm:t>
        <a:bodyPr/>
        <a:lstStyle/>
        <a:p>
          <a:endParaRPr lang="en-GB"/>
        </a:p>
      </dgm:t>
    </dgm:pt>
    <dgm:pt modelId="{785F3B02-72B5-43DB-8645-A8F3254D0F3A}" type="pres">
      <dgm:prSet presAssocID="{46C61494-AB97-40D3-AB9C-188FF0D8851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48EFEC6-B07A-45D8-BD95-257161EF9A6D}" type="presOf" srcId="{62B0A0BA-41A4-44C3-AF7E-1278BB73E3B7}" destId="{DBF35397-6FE4-41C5-9046-BAB07B797484}" srcOrd="1" destOrd="0" presId="urn:microsoft.com/office/officeart/2005/8/layout/radial1"/>
    <dgm:cxn modelId="{851594CC-45FC-4F89-ACF1-FD906A93BC09}" srcId="{E3D76629-F8EB-47C7-8FF0-30A921582A9D}" destId="{AC96C016-E0FA-44BB-BB58-33B038BB2232}" srcOrd="1" destOrd="0" parTransId="{4A72694A-C97F-4987-B8E8-A4C75C72EBCC}" sibTransId="{7895D622-7983-418C-B721-445AA0AA37D7}"/>
    <dgm:cxn modelId="{B76BD741-41D5-48C8-8644-FC418C77BC00}" type="presOf" srcId="{307BD1A3-CC15-49D3-BC03-C04DDB722058}" destId="{1DA67C78-2130-4E8A-956B-F74C8560CCD0}" srcOrd="0" destOrd="0" presId="urn:microsoft.com/office/officeart/2005/8/layout/radial1"/>
    <dgm:cxn modelId="{F6B48781-E4BF-47F2-AA49-461A84E1E7E0}" type="presOf" srcId="{30627D9A-DC54-4191-BC22-DB0BC6BBB0AB}" destId="{12655F1A-441A-4D39-B79B-FEFACACF7575}" srcOrd="1" destOrd="0" presId="urn:microsoft.com/office/officeart/2005/8/layout/radial1"/>
    <dgm:cxn modelId="{F8B5C032-9398-4259-8017-17AE1DA86794}" srcId="{E3D76629-F8EB-47C7-8FF0-30A921582A9D}" destId="{DB60E2BE-3A4D-4D11-BB80-065A1AA65892}" srcOrd="4" destOrd="0" parTransId="{30627D9A-DC54-4191-BC22-DB0BC6BBB0AB}" sibTransId="{64C3874A-2824-4C1C-8F66-6195000301B9}"/>
    <dgm:cxn modelId="{5FFB9B99-0DBF-4057-B10B-943559EBCCB6}" srcId="{E3D76629-F8EB-47C7-8FF0-30A921582A9D}" destId="{307BD1A3-CC15-49D3-BC03-C04DDB722058}" srcOrd="3" destOrd="0" parTransId="{35C4B818-A5AC-4F6F-A772-2CEA6A6EFA69}" sibTransId="{9B248478-0F3A-452E-B342-AE00AAB92490}"/>
    <dgm:cxn modelId="{9544EF87-C72A-4A09-80E7-67B1F5CA6F51}" type="presOf" srcId="{AD998138-6B4B-42A1-BF32-B42950AE3AFF}" destId="{665A9E51-9222-432B-955F-5E6ED1547306}" srcOrd="0" destOrd="0" presId="urn:microsoft.com/office/officeart/2005/8/layout/radial1"/>
    <dgm:cxn modelId="{8B521DBE-A750-448E-A298-332850FB3F37}" srcId="{E3D76629-F8EB-47C7-8FF0-30A921582A9D}" destId="{D200D172-A484-41C3-8B35-B8A866526A50}" srcOrd="2" destOrd="0" parTransId="{C7327A28-8D90-4906-A116-C09B10C3A47D}" sibTransId="{EEC63DD1-1653-4765-9950-917CD66EDB91}"/>
    <dgm:cxn modelId="{7034DB8C-2EF5-4B7B-BF40-E1A2FA9BA93D}" type="presOf" srcId="{4A72694A-C97F-4987-B8E8-A4C75C72EBCC}" destId="{38618587-848E-4A52-BBED-D135DADEACBB}" srcOrd="0" destOrd="0" presId="urn:microsoft.com/office/officeart/2005/8/layout/radial1"/>
    <dgm:cxn modelId="{2CD1ED8D-B184-45B2-807A-E84F49CA561E}" type="presOf" srcId="{AC96C016-E0FA-44BB-BB58-33B038BB2232}" destId="{F8824FA7-9B6C-485B-95AB-8C5117E1B7EC}" srcOrd="0" destOrd="0" presId="urn:microsoft.com/office/officeart/2005/8/layout/radial1"/>
    <dgm:cxn modelId="{85340E03-F761-4A49-985D-BF25B481BB10}" type="presOf" srcId="{E3D76629-F8EB-47C7-8FF0-30A921582A9D}" destId="{AB855505-30E4-4070-97F9-21E5D2002FD8}" srcOrd="0" destOrd="0" presId="urn:microsoft.com/office/officeart/2005/8/layout/radial1"/>
    <dgm:cxn modelId="{491AC940-695B-491B-B6F7-FB15C665D28B}" type="presOf" srcId="{9DB95B80-EE85-438A-958A-3A1C5EF77673}" destId="{5A94B375-FB20-4C15-99A6-1C0BA82E468B}" srcOrd="0" destOrd="0" presId="urn:microsoft.com/office/officeart/2005/8/layout/radial1"/>
    <dgm:cxn modelId="{8568928B-3814-443F-B086-EA7F325BF90B}" type="presOf" srcId="{01AF3C60-785D-406D-B86B-26F17E1E2384}" destId="{9D6F41D5-E243-44FA-86F6-A55F9A40FAC1}" srcOrd="0" destOrd="0" presId="urn:microsoft.com/office/officeart/2005/8/layout/radial1"/>
    <dgm:cxn modelId="{CAF8CB46-7F68-4602-AA8A-E9710D89573D}" type="presOf" srcId="{DB60E2BE-3A4D-4D11-BB80-065A1AA65892}" destId="{F343FC58-32D8-4B08-A404-5B5267C9B962}" srcOrd="0" destOrd="0" presId="urn:microsoft.com/office/officeart/2005/8/layout/radial1"/>
    <dgm:cxn modelId="{DF986FBA-94B6-49E3-B06F-C4FF996863CC}" type="presOf" srcId="{35C4B818-A5AC-4F6F-A772-2CEA6A6EFA69}" destId="{224DD628-4B8D-43D6-BD04-9D1D31CFA28D}" srcOrd="1" destOrd="0" presId="urn:microsoft.com/office/officeart/2005/8/layout/radial1"/>
    <dgm:cxn modelId="{1D8F0BDE-85F8-45B0-8554-6445EB17EB8C}" type="presOf" srcId="{9DB95B80-EE85-438A-958A-3A1C5EF77673}" destId="{2289893A-3D2C-4975-AFF1-757F5EFD27D8}" srcOrd="1" destOrd="0" presId="urn:microsoft.com/office/officeart/2005/8/layout/radial1"/>
    <dgm:cxn modelId="{1334B50E-7855-4481-A77F-ADECA4CADC5C}" srcId="{E3D76629-F8EB-47C7-8FF0-30A921582A9D}" destId="{AD998138-6B4B-42A1-BF32-B42950AE3AFF}" srcOrd="0" destOrd="0" parTransId="{9DB95B80-EE85-438A-958A-3A1C5EF77673}" sibTransId="{613F23BA-F2B1-4084-98AF-4F67E6F26986}"/>
    <dgm:cxn modelId="{961C73E3-11D4-49F4-BA8C-667A325BE2E0}" type="presOf" srcId="{35C4B818-A5AC-4F6F-A772-2CEA6A6EFA69}" destId="{EA5DD8E9-EE47-434E-8A94-AC46A1E40A0D}" srcOrd="0" destOrd="0" presId="urn:microsoft.com/office/officeart/2005/8/layout/radial1"/>
    <dgm:cxn modelId="{84C64FB4-EC9B-42D4-BE30-F789D3EA0AAF}" type="presOf" srcId="{4A72694A-C97F-4987-B8E8-A4C75C72EBCC}" destId="{BA4B01B0-C2A3-4AA0-ABB4-DB9835D9CE19}" srcOrd="1" destOrd="0" presId="urn:microsoft.com/office/officeart/2005/8/layout/radial1"/>
    <dgm:cxn modelId="{3D761D9F-7C14-4197-AA1E-C57A1BE24A94}" srcId="{01AF3C60-785D-406D-B86B-26F17E1E2384}" destId="{E3D76629-F8EB-47C7-8FF0-30A921582A9D}" srcOrd="0" destOrd="0" parTransId="{7A128088-FD43-4364-A1D4-9685AAC45F5A}" sibTransId="{05C7E291-0611-4EFF-9328-287F59350C7C}"/>
    <dgm:cxn modelId="{C279D3A0-BCA5-4057-A78C-2EF549F73E97}" srcId="{E3D76629-F8EB-47C7-8FF0-30A921582A9D}" destId="{46C61494-AB97-40D3-AB9C-188FF0D88518}" srcOrd="5" destOrd="0" parTransId="{62B0A0BA-41A4-44C3-AF7E-1278BB73E3B7}" sibTransId="{3DFF84FE-0C21-49CF-8112-C4F5E5B58239}"/>
    <dgm:cxn modelId="{D4E306E5-AD24-419F-A63A-AC9D6A2F092D}" type="presOf" srcId="{C7327A28-8D90-4906-A116-C09B10C3A47D}" destId="{C6BCDE3A-3103-405E-AE04-825665AF100E}" srcOrd="0" destOrd="0" presId="urn:microsoft.com/office/officeart/2005/8/layout/radial1"/>
    <dgm:cxn modelId="{2D4C58EF-A854-401A-9980-EB4367D47737}" type="presOf" srcId="{C7327A28-8D90-4906-A116-C09B10C3A47D}" destId="{438A7A14-CDC2-49F1-BDE3-CA9D9A220A30}" srcOrd="1" destOrd="0" presId="urn:microsoft.com/office/officeart/2005/8/layout/radial1"/>
    <dgm:cxn modelId="{0353B624-FDD2-44B9-BF83-2E71A4824CA4}" type="presOf" srcId="{46C61494-AB97-40D3-AB9C-188FF0D88518}" destId="{785F3B02-72B5-43DB-8645-A8F3254D0F3A}" srcOrd="0" destOrd="0" presId="urn:microsoft.com/office/officeart/2005/8/layout/radial1"/>
    <dgm:cxn modelId="{53786916-490F-47EF-A866-42B77C0886C7}" type="presOf" srcId="{62B0A0BA-41A4-44C3-AF7E-1278BB73E3B7}" destId="{2123C1CE-2588-4E48-9873-1BEE7B2945F5}" srcOrd="0" destOrd="0" presId="urn:microsoft.com/office/officeart/2005/8/layout/radial1"/>
    <dgm:cxn modelId="{93DB5EB6-F7AD-48C6-9CEC-709F35AC0A60}" type="presOf" srcId="{D200D172-A484-41C3-8B35-B8A866526A50}" destId="{AF61095B-3791-4267-88CC-DE215E1B5B69}" srcOrd="0" destOrd="0" presId="urn:microsoft.com/office/officeart/2005/8/layout/radial1"/>
    <dgm:cxn modelId="{EFA172CE-E304-41B6-BA65-E946EA3E3893}" type="presOf" srcId="{30627D9A-DC54-4191-BC22-DB0BC6BBB0AB}" destId="{A31B4E35-96D2-46FE-87CC-90013CCD1405}" srcOrd="0" destOrd="0" presId="urn:microsoft.com/office/officeart/2005/8/layout/radial1"/>
    <dgm:cxn modelId="{BCBA6988-13C9-4DF5-9372-3D6F08EEAB27}" type="presParOf" srcId="{9D6F41D5-E243-44FA-86F6-A55F9A40FAC1}" destId="{AB855505-30E4-4070-97F9-21E5D2002FD8}" srcOrd="0" destOrd="0" presId="urn:microsoft.com/office/officeart/2005/8/layout/radial1"/>
    <dgm:cxn modelId="{9163DA0E-9D89-497E-93E7-2221E38AC35D}" type="presParOf" srcId="{9D6F41D5-E243-44FA-86F6-A55F9A40FAC1}" destId="{5A94B375-FB20-4C15-99A6-1C0BA82E468B}" srcOrd="1" destOrd="0" presId="urn:microsoft.com/office/officeart/2005/8/layout/radial1"/>
    <dgm:cxn modelId="{1487042C-046C-4669-AA1D-778AE9ADF44D}" type="presParOf" srcId="{5A94B375-FB20-4C15-99A6-1C0BA82E468B}" destId="{2289893A-3D2C-4975-AFF1-757F5EFD27D8}" srcOrd="0" destOrd="0" presId="urn:microsoft.com/office/officeart/2005/8/layout/radial1"/>
    <dgm:cxn modelId="{BE5A2620-28D0-4FA5-B6E3-AE875D1F284C}" type="presParOf" srcId="{9D6F41D5-E243-44FA-86F6-A55F9A40FAC1}" destId="{665A9E51-9222-432B-955F-5E6ED1547306}" srcOrd="2" destOrd="0" presId="urn:microsoft.com/office/officeart/2005/8/layout/radial1"/>
    <dgm:cxn modelId="{B3D295B5-253F-49D4-89A1-005CFAC6FE6F}" type="presParOf" srcId="{9D6F41D5-E243-44FA-86F6-A55F9A40FAC1}" destId="{38618587-848E-4A52-BBED-D135DADEACBB}" srcOrd="3" destOrd="0" presId="urn:microsoft.com/office/officeart/2005/8/layout/radial1"/>
    <dgm:cxn modelId="{69A172D1-0C8A-40F3-8CF3-646882F7965F}" type="presParOf" srcId="{38618587-848E-4A52-BBED-D135DADEACBB}" destId="{BA4B01B0-C2A3-4AA0-ABB4-DB9835D9CE19}" srcOrd="0" destOrd="0" presId="urn:microsoft.com/office/officeart/2005/8/layout/radial1"/>
    <dgm:cxn modelId="{2303AB85-070B-4530-9778-E75E661FC6DE}" type="presParOf" srcId="{9D6F41D5-E243-44FA-86F6-A55F9A40FAC1}" destId="{F8824FA7-9B6C-485B-95AB-8C5117E1B7EC}" srcOrd="4" destOrd="0" presId="urn:microsoft.com/office/officeart/2005/8/layout/radial1"/>
    <dgm:cxn modelId="{78582B61-0E58-426B-A600-033FE11A239B}" type="presParOf" srcId="{9D6F41D5-E243-44FA-86F6-A55F9A40FAC1}" destId="{C6BCDE3A-3103-405E-AE04-825665AF100E}" srcOrd="5" destOrd="0" presId="urn:microsoft.com/office/officeart/2005/8/layout/radial1"/>
    <dgm:cxn modelId="{CCA1BDA9-5C5D-411F-8ECC-2BA49CE39904}" type="presParOf" srcId="{C6BCDE3A-3103-405E-AE04-825665AF100E}" destId="{438A7A14-CDC2-49F1-BDE3-CA9D9A220A30}" srcOrd="0" destOrd="0" presId="urn:microsoft.com/office/officeart/2005/8/layout/radial1"/>
    <dgm:cxn modelId="{355CC009-77C5-4CAA-9D97-A57A39EADBCD}" type="presParOf" srcId="{9D6F41D5-E243-44FA-86F6-A55F9A40FAC1}" destId="{AF61095B-3791-4267-88CC-DE215E1B5B69}" srcOrd="6" destOrd="0" presId="urn:microsoft.com/office/officeart/2005/8/layout/radial1"/>
    <dgm:cxn modelId="{097D70E2-C58C-4036-9D01-FB4AD6417E3F}" type="presParOf" srcId="{9D6F41D5-E243-44FA-86F6-A55F9A40FAC1}" destId="{EA5DD8E9-EE47-434E-8A94-AC46A1E40A0D}" srcOrd="7" destOrd="0" presId="urn:microsoft.com/office/officeart/2005/8/layout/radial1"/>
    <dgm:cxn modelId="{7CFBB63A-63A9-4CD8-8891-782279B7DE28}" type="presParOf" srcId="{EA5DD8E9-EE47-434E-8A94-AC46A1E40A0D}" destId="{224DD628-4B8D-43D6-BD04-9D1D31CFA28D}" srcOrd="0" destOrd="0" presId="urn:microsoft.com/office/officeart/2005/8/layout/radial1"/>
    <dgm:cxn modelId="{93C97954-714D-432B-9033-3C038202EEC2}" type="presParOf" srcId="{9D6F41D5-E243-44FA-86F6-A55F9A40FAC1}" destId="{1DA67C78-2130-4E8A-956B-F74C8560CCD0}" srcOrd="8" destOrd="0" presId="urn:microsoft.com/office/officeart/2005/8/layout/radial1"/>
    <dgm:cxn modelId="{C8BED5FA-2F99-4BDC-A941-8459F3CB198C}" type="presParOf" srcId="{9D6F41D5-E243-44FA-86F6-A55F9A40FAC1}" destId="{A31B4E35-96D2-46FE-87CC-90013CCD1405}" srcOrd="9" destOrd="0" presId="urn:microsoft.com/office/officeart/2005/8/layout/radial1"/>
    <dgm:cxn modelId="{8D109CE8-6871-4617-A8B0-22012B92B5D4}" type="presParOf" srcId="{A31B4E35-96D2-46FE-87CC-90013CCD1405}" destId="{12655F1A-441A-4D39-B79B-FEFACACF7575}" srcOrd="0" destOrd="0" presId="urn:microsoft.com/office/officeart/2005/8/layout/radial1"/>
    <dgm:cxn modelId="{FBED171C-DEDE-4F5F-837C-5E920A86AF31}" type="presParOf" srcId="{9D6F41D5-E243-44FA-86F6-A55F9A40FAC1}" destId="{F343FC58-32D8-4B08-A404-5B5267C9B962}" srcOrd="10" destOrd="0" presId="urn:microsoft.com/office/officeart/2005/8/layout/radial1"/>
    <dgm:cxn modelId="{1D0500D5-8B63-474A-B1DF-E7996A72088B}" type="presParOf" srcId="{9D6F41D5-E243-44FA-86F6-A55F9A40FAC1}" destId="{2123C1CE-2588-4E48-9873-1BEE7B2945F5}" srcOrd="11" destOrd="0" presId="urn:microsoft.com/office/officeart/2005/8/layout/radial1"/>
    <dgm:cxn modelId="{22F6FD0B-D04B-492E-9F7C-1EFABC12146C}" type="presParOf" srcId="{2123C1CE-2588-4E48-9873-1BEE7B2945F5}" destId="{DBF35397-6FE4-41C5-9046-BAB07B797484}" srcOrd="0" destOrd="0" presId="urn:microsoft.com/office/officeart/2005/8/layout/radial1"/>
    <dgm:cxn modelId="{0E08F130-E14D-4261-ADB3-7E1A89B2008B}" type="presParOf" srcId="{9D6F41D5-E243-44FA-86F6-A55F9A40FAC1}" destId="{785F3B02-72B5-43DB-8645-A8F3254D0F3A}" srcOrd="12" destOrd="0" presId="urn:microsoft.com/office/officeart/2005/8/layout/radial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855505-30E4-4070-97F9-21E5D2002FD8}">
      <dsp:nvSpPr>
        <dsp:cNvPr id="0" name=""/>
        <dsp:cNvSpPr/>
      </dsp:nvSpPr>
      <dsp:spPr>
        <a:xfrm>
          <a:off x="2488348" y="1472348"/>
          <a:ext cx="1119303" cy="1119303"/>
        </a:xfrm>
        <a:prstGeom prst="ellipse">
          <a:avLst/>
        </a:prstGeom>
        <a:gradFill flip="none" rotWithShape="0">
          <a:gsLst>
            <a:gs pos="0">
              <a:srgbClr val="EB5A4B">
                <a:tint val="66000"/>
                <a:satMod val="160000"/>
                <a:alpha val="69000"/>
              </a:srgbClr>
            </a:gs>
            <a:gs pos="50000">
              <a:srgbClr val="EB5A4B">
                <a:tint val="44500"/>
                <a:satMod val="160000"/>
              </a:srgbClr>
            </a:gs>
            <a:gs pos="100000">
              <a:srgbClr val="EB5A4B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Care Assistant</a:t>
          </a:r>
          <a:endParaRPr lang="en-GB" sz="10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2652266" y="1636266"/>
        <a:ext cx="791467" cy="791467"/>
      </dsp:txXfrm>
    </dsp:sp>
    <dsp:sp modelId="{5A94B375-FB20-4C15-99A6-1C0BA82E468B}">
      <dsp:nvSpPr>
        <dsp:cNvPr id="0" name=""/>
        <dsp:cNvSpPr/>
      </dsp:nvSpPr>
      <dsp:spPr>
        <a:xfrm rot="16200000">
          <a:off x="2878775" y="1286598"/>
          <a:ext cx="33844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38449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3039538" y="1294661"/>
        <a:ext cx="16922" cy="16922"/>
      </dsp:txXfrm>
    </dsp:sp>
    <dsp:sp modelId="{665A9E51-9222-432B-955F-5E6ED1547306}">
      <dsp:nvSpPr>
        <dsp:cNvPr id="0" name=""/>
        <dsp:cNvSpPr/>
      </dsp:nvSpPr>
      <dsp:spPr>
        <a:xfrm>
          <a:off x="2488348" y="14594"/>
          <a:ext cx="1119303" cy="1119303"/>
        </a:xfrm>
        <a:prstGeom prst="ellipse">
          <a:avLst/>
        </a:prstGeom>
        <a:gradFill flip="none" rotWithShape="0">
          <a:gsLst>
            <a:gs pos="0">
              <a:srgbClr val="00B050">
                <a:shade val="30000"/>
                <a:satMod val="115000"/>
                <a:alpha val="61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Nurses</a:t>
          </a:r>
          <a:endParaRPr lang="en-GB" sz="11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2652266" y="178512"/>
        <a:ext cx="791467" cy="791467"/>
      </dsp:txXfrm>
    </dsp:sp>
    <dsp:sp modelId="{38618587-848E-4A52-BBED-D135DADEACBB}">
      <dsp:nvSpPr>
        <dsp:cNvPr id="0" name=""/>
        <dsp:cNvSpPr/>
      </dsp:nvSpPr>
      <dsp:spPr>
        <a:xfrm rot="19800000">
          <a:off x="3510000" y="1651036"/>
          <a:ext cx="33844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38449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3670764" y="1659100"/>
        <a:ext cx="16922" cy="16922"/>
      </dsp:txXfrm>
    </dsp:sp>
    <dsp:sp modelId="{F8824FA7-9B6C-485B-95AB-8C5117E1B7EC}">
      <dsp:nvSpPr>
        <dsp:cNvPr id="0" name=""/>
        <dsp:cNvSpPr/>
      </dsp:nvSpPr>
      <dsp:spPr>
        <a:xfrm>
          <a:off x="3750799" y="743471"/>
          <a:ext cx="1119303" cy="1119303"/>
        </a:xfrm>
        <a:prstGeom prst="ellipse">
          <a:avLst/>
        </a:prstGeom>
        <a:gradFill flip="none" rotWithShape="0">
          <a:gsLst>
            <a:gs pos="0">
              <a:srgbClr val="7030A0">
                <a:shade val="30000"/>
                <a:satMod val="115000"/>
                <a:alpha val="78000"/>
              </a:srgbClr>
            </a:gs>
            <a:gs pos="46000">
              <a:srgbClr val="7030A0">
                <a:shade val="67500"/>
                <a:satMod val="115000"/>
                <a:alpha val="78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Doctors</a:t>
          </a:r>
          <a:endParaRPr lang="en-GB" sz="11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914717" y="907389"/>
        <a:ext cx="791467" cy="791467"/>
      </dsp:txXfrm>
    </dsp:sp>
    <dsp:sp modelId="{C6BCDE3A-3103-405E-AE04-825665AF100E}">
      <dsp:nvSpPr>
        <dsp:cNvPr id="0" name=""/>
        <dsp:cNvSpPr/>
      </dsp:nvSpPr>
      <dsp:spPr>
        <a:xfrm rot="1800000">
          <a:off x="3510000" y="2379913"/>
          <a:ext cx="33844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38449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3670764" y="2387977"/>
        <a:ext cx="16922" cy="16922"/>
      </dsp:txXfrm>
    </dsp:sp>
    <dsp:sp modelId="{AF61095B-3791-4267-88CC-DE215E1B5B69}">
      <dsp:nvSpPr>
        <dsp:cNvPr id="0" name=""/>
        <dsp:cNvSpPr/>
      </dsp:nvSpPr>
      <dsp:spPr>
        <a:xfrm>
          <a:off x="3750799" y="2201224"/>
          <a:ext cx="1119303" cy="1119303"/>
        </a:xfrm>
        <a:prstGeom prst="ellipse">
          <a:avLst/>
        </a:prstGeom>
        <a:solidFill>
          <a:srgbClr val="002060">
            <a:alpha val="71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Police</a:t>
          </a:r>
          <a:endParaRPr lang="en-GB" sz="12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914717" y="2365142"/>
        <a:ext cx="791467" cy="791467"/>
      </dsp:txXfrm>
    </dsp:sp>
    <dsp:sp modelId="{EA5DD8E9-EE47-434E-8A94-AC46A1E40A0D}">
      <dsp:nvSpPr>
        <dsp:cNvPr id="0" name=""/>
        <dsp:cNvSpPr/>
      </dsp:nvSpPr>
      <dsp:spPr>
        <a:xfrm rot="5400000">
          <a:off x="2878775" y="2744351"/>
          <a:ext cx="33844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38449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3039538" y="2752415"/>
        <a:ext cx="16922" cy="16922"/>
      </dsp:txXfrm>
    </dsp:sp>
    <dsp:sp modelId="{1DA67C78-2130-4E8A-956B-F74C8560CCD0}">
      <dsp:nvSpPr>
        <dsp:cNvPr id="0" name=""/>
        <dsp:cNvSpPr/>
      </dsp:nvSpPr>
      <dsp:spPr>
        <a:xfrm>
          <a:off x="2488348" y="2930101"/>
          <a:ext cx="1119303" cy="1119303"/>
        </a:xfrm>
        <a:prstGeom prst="ellipse">
          <a:avLst/>
        </a:prstGeom>
        <a:gradFill flip="none" rotWithShape="0">
          <a:gsLst>
            <a:gs pos="0">
              <a:srgbClr val="FF0000">
                <a:shade val="30000"/>
                <a:satMod val="115000"/>
                <a:alpha val="68000"/>
              </a:srgbClr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0" kern="1200" dirty="0" smtClean="0"/>
            <a:t>Pharmacists</a:t>
          </a:r>
          <a:endParaRPr lang="en-GB" sz="1100" b="0" kern="1200" dirty="0"/>
        </a:p>
      </dsp:txBody>
      <dsp:txXfrm>
        <a:off x="2652266" y="3094019"/>
        <a:ext cx="791467" cy="791467"/>
      </dsp:txXfrm>
    </dsp:sp>
    <dsp:sp modelId="{A31B4E35-96D2-46FE-87CC-90013CCD1405}">
      <dsp:nvSpPr>
        <dsp:cNvPr id="0" name=""/>
        <dsp:cNvSpPr/>
      </dsp:nvSpPr>
      <dsp:spPr>
        <a:xfrm rot="9000000">
          <a:off x="2247549" y="2379913"/>
          <a:ext cx="33844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38449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2408312" y="2387977"/>
        <a:ext cx="16922" cy="16922"/>
      </dsp:txXfrm>
    </dsp:sp>
    <dsp:sp modelId="{F343FC58-32D8-4B08-A404-5B5267C9B962}">
      <dsp:nvSpPr>
        <dsp:cNvPr id="0" name=""/>
        <dsp:cNvSpPr/>
      </dsp:nvSpPr>
      <dsp:spPr>
        <a:xfrm>
          <a:off x="1225896" y="2201224"/>
          <a:ext cx="1119303" cy="1119303"/>
        </a:xfrm>
        <a:prstGeom prst="ellipse">
          <a:avLst/>
        </a:prstGeom>
        <a:gradFill flip="none" rotWithShape="0">
          <a:gsLst>
            <a:gs pos="0">
              <a:srgbClr val="FFC000">
                <a:shade val="30000"/>
                <a:satMod val="115000"/>
                <a:alpha val="84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Family members</a:t>
          </a:r>
          <a:endParaRPr lang="en-GB" sz="11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1389814" y="2365142"/>
        <a:ext cx="791467" cy="791467"/>
      </dsp:txXfrm>
    </dsp:sp>
    <dsp:sp modelId="{2123C1CE-2588-4E48-9873-1BEE7B2945F5}">
      <dsp:nvSpPr>
        <dsp:cNvPr id="0" name=""/>
        <dsp:cNvSpPr/>
      </dsp:nvSpPr>
      <dsp:spPr>
        <a:xfrm rot="12600000">
          <a:off x="2247549" y="1651036"/>
          <a:ext cx="33844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38449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2408312" y="1659100"/>
        <a:ext cx="16922" cy="16922"/>
      </dsp:txXfrm>
    </dsp:sp>
    <dsp:sp modelId="{785F3B02-72B5-43DB-8645-A8F3254D0F3A}">
      <dsp:nvSpPr>
        <dsp:cNvPr id="0" name=""/>
        <dsp:cNvSpPr/>
      </dsp:nvSpPr>
      <dsp:spPr>
        <a:xfrm>
          <a:off x="1225896" y="743471"/>
          <a:ext cx="1119303" cy="1119303"/>
        </a:xfrm>
        <a:prstGeom prst="ellipse">
          <a:avLst/>
        </a:prstGeom>
        <a:gradFill flip="none" rotWithShape="0">
          <a:gsLst>
            <a:gs pos="0">
              <a:srgbClr val="00B0F0">
                <a:shade val="30000"/>
                <a:satMod val="115000"/>
                <a:alpha val="76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Social Services</a:t>
          </a:r>
          <a:endParaRPr lang="en-GB" sz="11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1389814" y="907389"/>
        <a:ext cx="791467" cy="7914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18377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DA56D9D-88F1-4E8D-B841-4BDCFC4E9B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7985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4FE4154-E4D7-4F4C-BFA6-6F55A353D5D5}" type="slidenum">
              <a:rPr lang="en-US"/>
              <a:pPr/>
              <a:t>1</a:t>
            </a:fld>
            <a:endParaRPr 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F26EE4F-7AB9-4413-AE7F-FAFDFA61A4FE}" type="slidenum">
              <a:rPr lang="en-US"/>
              <a:pPr/>
              <a:t>2</a:t>
            </a:fld>
            <a:endParaRPr 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1D13269-71A6-4612-839B-4A8BE40B154E}" type="slidenum">
              <a:rPr lang="en-US"/>
              <a:pPr/>
              <a:t>3</a:t>
            </a:fld>
            <a:endParaRPr 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1D13269-71A6-4612-839B-4A8BE40B154E}" type="slidenum">
              <a:rPr lang="en-US"/>
              <a:pPr/>
              <a:t>4</a:t>
            </a:fld>
            <a:endParaRPr 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1D13269-71A6-4612-839B-4A8BE40B154E}" type="slidenum">
              <a:rPr lang="en-US"/>
              <a:pPr/>
              <a:t>5</a:t>
            </a:fld>
            <a:endParaRPr 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950" y="4149725"/>
            <a:ext cx="6048375" cy="750888"/>
          </a:xfrm>
        </p:spPr>
        <p:txBody>
          <a:bodyPr/>
          <a:lstStyle>
            <a:lvl1pPr>
              <a:defRPr sz="2800" b="1">
                <a:solidFill>
                  <a:srgbClr val="080808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ru-RU" noProof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950" y="4870450"/>
            <a:ext cx="6048375" cy="503238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7088" y="1196975"/>
            <a:ext cx="3487737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67225" y="1196975"/>
            <a:ext cx="348932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175375" y="404813"/>
            <a:ext cx="1781175" cy="59039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27088" y="404813"/>
            <a:ext cx="5195887" cy="59039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404813"/>
            <a:ext cx="655161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088" y="1196975"/>
            <a:ext cx="7129462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08080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rgbClr val="080808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80808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504" y="1988840"/>
            <a:ext cx="5976664" cy="3096344"/>
          </a:xfrm>
          <a:noFill/>
        </p:spPr>
        <p:txBody>
          <a:bodyPr/>
          <a:lstStyle/>
          <a:p>
            <a:pPr eaLnBrk="1" hangingPunct="1"/>
            <a:r>
              <a:rPr lang="en-US" sz="6300" dirty="0" smtClean="0">
                <a:solidFill>
                  <a:srgbClr val="002060"/>
                </a:solidFill>
              </a:rPr>
              <a:t>Community Care Assistant</a:t>
            </a:r>
            <a:endParaRPr lang="uk-UA" sz="6300" dirty="0" smtClean="0">
              <a:solidFill>
                <a:srgbClr val="00206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51520" y="4581128"/>
            <a:ext cx="561662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0"/>
            <a:ext cx="7416105" cy="980728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002060"/>
                </a:solidFill>
              </a:rPr>
              <a:t>What is the role of a Community Care Assistant?</a:t>
            </a:r>
            <a:endParaRPr lang="uk-UA" sz="2400" b="1" dirty="0" smtClean="0">
              <a:solidFill>
                <a:srgbClr val="00206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1340768"/>
            <a:ext cx="6911975" cy="3456384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GB" sz="2000" dirty="0" smtClean="0"/>
          </a:p>
          <a:p>
            <a:pPr algn="just">
              <a:lnSpc>
                <a:spcPct val="80000"/>
              </a:lnSpc>
            </a:pPr>
            <a:r>
              <a:rPr lang="en-GB" sz="2000" dirty="0" smtClean="0">
                <a:solidFill>
                  <a:srgbClr val="002060"/>
                </a:solidFill>
              </a:rPr>
              <a:t>Care </a:t>
            </a:r>
            <a:r>
              <a:rPr lang="en-GB" sz="2000" dirty="0">
                <a:solidFill>
                  <a:srgbClr val="002060"/>
                </a:solidFill>
              </a:rPr>
              <a:t>assistants are</a:t>
            </a:r>
            <a:r>
              <a:rPr lang="en-GB" sz="2000" b="1" dirty="0">
                <a:solidFill>
                  <a:srgbClr val="002060"/>
                </a:solidFill>
              </a:rPr>
              <a:t> part of a team supporting people with all aspects of their day to day living</a:t>
            </a:r>
            <a:r>
              <a:rPr lang="en-GB" sz="2000" dirty="0">
                <a:solidFill>
                  <a:srgbClr val="002060"/>
                </a:solidFill>
              </a:rPr>
              <a:t>, </a:t>
            </a:r>
            <a:r>
              <a:rPr lang="en-GB" sz="2000" dirty="0" smtClean="0">
                <a:solidFill>
                  <a:srgbClr val="002060"/>
                </a:solidFill>
              </a:rPr>
              <a:t>this includes </a:t>
            </a:r>
            <a:r>
              <a:rPr lang="en-GB" sz="2000" dirty="0">
                <a:solidFill>
                  <a:srgbClr val="002060"/>
                </a:solidFill>
              </a:rPr>
              <a:t>social and physical activities, personal care, mobility and meal times. Care assistants usually work as part of a team in a residential care or nursing home</a:t>
            </a:r>
            <a:r>
              <a:rPr lang="en-GB" sz="2000" dirty="0" smtClean="0">
                <a:solidFill>
                  <a:srgbClr val="002060"/>
                </a:solidFill>
              </a:rPr>
              <a:t>.</a:t>
            </a:r>
          </a:p>
          <a:p>
            <a:pPr algn="just">
              <a:lnSpc>
                <a:spcPct val="80000"/>
              </a:lnSpc>
            </a:pPr>
            <a:endParaRPr lang="en-GB" sz="2000" dirty="0">
              <a:solidFill>
                <a:srgbClr val="002060"/>
              </a:solidFill>
              <a:ea typeface="굴림" charset="-127"/>
            </a:endParaRPr>
          </a:p>
          <a:p>
            <a:pPr algn="just">
              <a:lnSpc>
                <a:spcPct val="80000"/>
              </a:lnSpc>
            </a:pPr>
            <a:r>
              <a:rPr lang="en-GB" sz="2000" dirty="0">
                <a:solidFill>
                  <a:srgbClr val="002060"/>
                </a:solidFill>
              </a:rPr>
              <a:t>Care assistants who work in the community are sometimes called domiciliary carers which require travelling to different people’s houses. (Swansea Council Care Home, 2021)</a:t>
            </a:r>
            <a:endParaRPr lang="en-GB" sz="2000" dirty="0" smtClean="0">
              <a:solidFill>
                <a:srgbClr val="002060"/>
              </a:solidFill>
            </a:endParaRPr>
          </a:p>
          <a:p>
            <a:pPr algn="just">
              <a:lnSpc>
                <a:spcPct val="80000"/>
              </a:lnSpc>
            </a:pPr>
            <a:endParaRPr lang="en-GB" sz="2000" dirty="0">
              <a:solidFill>
                <a:srgbClr val="002060"/>
              </a:solidFill>
              <a:ea typeface="굴림" charset="-127"/>
            </a:endParaRPr>
          </a:p>
          <a:p>
            <a:pPr algn="just">
              <a:lnSpc>
                <a:spcPct val="80000"/>
              </a:lnSpc>
            </a:pPr>
            <a:endParaRPr lang="en-US" sz="2000" dirty="0" smtClean="0">
              <a:solidFill>
                <a:srgbClr val="002060"/>
              </a:solidFill>
              <a:ea typeface="굴림" charset="-127"/>
            </a:endParaRP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en-US" sz="20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116632"/>
            <a:ext cx="7056438" cy="719138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002060"/>
                </a:solidFill>
              </a:rPr>
              <a:t>Duties of a Community Care Assistant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704" y="1038895"/>
            <a:ext cx="7056438" cy="583247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000" dirty="0" smtClean="0">
                <a:solidFill>
                  <a:srgbClr val="002060"/>
                </a:solidFill>
              </a:rPr>
              <a:t>Providing care and support to individuals living in their own homes, this includes:</a:t>
            </a:r>
          </a:p>
          <a:p>
            <a:pPr marL="0" indent="0" eaLnBrk="1" hangingPunct="1">
              <a:buNone/>
            </a:pPr>
            <a:endParaRPr lang="en-US" sz="1100" dirty="0" smtClean="0">
              <a:solidFill>
                <a:srgbClr val="002060"/>
              </a:solidFill>
            </a:endParaRP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Helping with personal care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Supporting with mobility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Making appointments and taking them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Providing support during meal times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Monitoring health conditions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Taking temperature, checking pulse, weight etc.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Give medications</a:t>
            </a:r>
          </a:p>
          <a:p>
            <a:pPr lvl="2"/>
            <a:r>
              <a:rPr lang="en-US" sz="1800" dirty="0">
                <a:solidFill>
                  <a:srgbClr val="002060"/>
                </a:solidFill>
              </a:rPr>
              <a:t>O</a:t>
            </a:r>
            <a:r>
              <a:rPr lang="en-US" sz="1800" dirty="0" smtClean="0">
                <a:solidFill>
                  <a:srgbClr val="002060"/>
                </a:solidFill>
              </a:rPr>
              <a:t>rder repeat prescriptions</a:t>
            </a:r>
          </a:p>
          <a:p>
            <a:pPr lvl="2"/>
            <a:r>
              <a:rPr lang="en-US" sz="1800" dirty="0" smtClean="0">
                <a:solidFill>
                  <a:srgbClr val="002060"/>
                </a:solidFill>
              </a:rPr>
              <a:t>End of life care</a:t>
            </a:r>
          </a:p>
          <a:p>
            <a:pPr lvl="2"/>
            <a:endParaRPr lang="en-US" sz="1800" dirty="0" smtClean="0">
              <a:solidFill>
                <a:schemeClr val="tx2"/>
              </a:solidFill>
            </a:endParaRPr>
          </a:p>
          <a:p>
            <a:pPr lvl="2"/>
            <a:endParaRPr lang="en-US" sz="1800" dirty="0" smtClean="0">
              <a:solidFill>
                <a:schemeClr val="tx2"/>
              </a:solidFill>
            </a:endParaRPr>
          </a:p>
          <a:p>
            <a:pPr eaLnBrk="1" hangingPunct="1"/>
            <a:endParaRPr lang="en-US" sz="2000" dirty="0" smtClean="0">
              <a:solidFill>
                <a:schemeClr val="tx2"/>
              </a:solidFill>
            </a:endParaRPr>
          </a:p>
        </p:txBody>
      </p:sp>
      <p:pic>
        <p:nvPicPr>
          <p:cNvPr id="1028" name="Picture 4" descr="C:\Users\MAHBUB-E\AppData\Local\Microsoft\Windows\INetCache\IE\LWGSJP17\image-20150317-22305-1sx3sn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26192"/>
            <a:ext cx="1455823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HBUB-E\AppData\Local\Microsoft\Windows\INetCache\IE\E7SQ0H5X\f321a2b057524ea18de50fdadc1b3a60.jpg_srz_498_331_75_22_0.5_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284984"/>
            <a:ext cx="1462406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HBUB-E\AppData\Local\Microsoft\Windows\INetCache\IE\R632AZKL\31-1011.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37112"/>
            <a:ext cx="1454400" cy="81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AHBUB-E\AppData\Local\Microsoft\Windows\INetCache\IE\E7SQ0H5X\estabrooks-keefe-nursing-home-care-aides-are-the-real-heroes-1-e158748820231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1" y="5445224"/>
            <a:ext cx="1458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699792" y="188640"/>
            <a:ext cx="4824536" cy="719138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002060"/>
                </a:solidFill>
              </a:rPr>
              <a:t>Working with multi-agencies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704" y="1038895"/>
            <a:ext cx="7056438" cy="5832475"/>
          </a:xfrm>
        </p:spPr>
        <p:txBody>
          <a:bodyPr/>
          <a:lstStyle/>
          <a:p>
            <a:pPr marL="914400" lvl="2" indent="0">
              <a:buNone/>
            </a:pPr>
            <a:endParaRPr lang="en-US" sz="1800" dirty="0" smtClean="0">
              <a:solidFill>
                <a:schemeClr val="tx2"/>
              </a:solidFill>
            </a:endParaRPr>
          </a:p>
          <a:p>
            <a:pPr lvl="2"/>
            <a:endParaRPr lang="en-US" sz="1800" dirty="0" smtClean="0">
              <a:solidFill>
                <a:schemeClr val="tx2"/>
              </a:solidFill>
            </a:endParaRPr>
          </a:p>
          <a:p>
            <a:pPr eaLnBrk="1" hangingPunct="1"/>
            <a:endParaRPr lang="en-US" sz="2000" dirty="0" smtClean="0">
              <a:solidFill>
                <a:schemeClr val="tx2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12993811"/>
              </p:ext>
            </p:extLst>
          </p:nvPr>
        </p:nvGraphicFramePr>
        <p:xfrm>
          <a:off x="2123728" y="14847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04" y="2348880"/>
            <a:ext cx="15841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rgbClr val="002060"/>
                </a:solidFill>
              </a:rPr>
              <a:t>Reporting information about the individuals</a:t>
            </a:r>
          </a:p>
          <a:p>
            <a:endParaRPr lang="en-GB" sz="1100" dirty="0">
              <a:solidFill>
                <a:srgbClr val="002060"/>
              </a:solidFill>
            </a:endParaRPr>
          </a:p>
          <a:p>
            <a:r>
              <a:rPr lang="en-GB" sz="1100" dirty="0" smtClean="0">
                <a:solidFill>
                  <a:srgbClr val="002060"/>
                </a:solidFill>
              </a:rPr>
              <a:t>Seeking medical advice or support</a:t>
            </a:r>
          </a:p>
          <a:p>
            <a:endParaRPr lang="en-GB" sz="1100" dirty="0">
              <a:solidFill>
                <a:srgbClr val="002060"/>
              </a:solidFill>
            </a:endParaRPr>
          </a:p>
          <a:p>
            <a:r>
              <a:rPr lang="en-GB" sz="1100" dirty="0" smtClean="0">
                <a:solidFill>
                  <a:srgbClr val="002060"/>
                </a:solidFill>
              </a:rPr>
              <a:t>Report concerning incidents</a:t>
            </a:r>
          </a:p>
          <a:p>
            <a:endParaRPr lang="en-GB" sz="1100" dirty="0">
              <a:solidFill>
                <a:srgbClr val="002060"/>
              </a:solidFill>
            </a:endParaRPr>
          </a:p>
          <a:p>
            <a:r>
              <a:rPr lang="en-GB" sz="1100" dirty="0" smtClean="0">
                <a:solidFill>
                  <a:srgbClr val="002060"/>
                </a:solidFill>
              </a:rPr>
              <a:t>Gathering information about an individual, their likes etc</a:t>
            </a:r>
            <a:r>
              <a:rPr lang="en-GB" sz="1100" dirty="0">
                <a:solidFill>
                  <a:srgbClr val="002060"/>
                </a:solidFill>
              </a:rPr>
              <a:t>. (Health and Care Learning Wales </a:t>
            </a:r>
            <a:r>
              <a:rPr lang="en-GB" sz="1100" dirty="0" smtClean="0">
                <a:solidFill>
                  <a:srgbClr val="002060"/>
                </a:solidFill>
              </a:rPr>
              <a:t>2019)</a:t>
            </a:r>
          </a:p>
          <a:p>
            <a:endParaRPr lang="en-GB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84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B855505-30E4-4070-97F9-21E5D2002F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A94B375-FB20-4C15-99A6-1C0BA82E4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65A9E51-9222-432B-955F-5E6ED1547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8618587-848E-4A52-BBED-D135DADEAC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8824FA7-9B6C-485B-95AB-8C5117E1B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6BCDE3A-3103-405E-AE04-825665AF1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F61095B-3791-4267-88CC-DE215E1B5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A5DD8E9-EE47-434E-8A94-AC46A1E40A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DA67C78-2130-4E8A-956B-F74C8560C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31B4E35-96D2-46FE-87CC-90013CCD14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43FC58-32D8-4B08-A404-5B5267C9B9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123C1CE-2588-4E48-9873-1BEE7B2945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85F3B02-72B5-43DB-8645-A8F3254D0F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Graphic spid="2" grpId="0">
        <p:bldSub>
          <a:bldDgm bld="one"/>
        </p:bldSub>
      </p:bldGraphic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188640"/>
            <a:ext cx="6120680" cy="719138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002060"/>
                </a:solidFill>
              </a:rPr>
              <a:t>Qualifications and training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704" y="1038895"/>
            <a:ext cx="7056438" cy="5832475"/>
          </a:xfrm>
        </p:spPr>
        <p:txBody>
          <a:bodyPr/>
          <a:lstStyle/>
          <a:p>
            <a:pPr marL="914400" lvl="2" indent="0">
              <a:buNone/>
            </a:pPr>
            <a:endParaRPr lang="en-US" sz="1800" dirty="0" smtClean="0">
              <a:solidFill>
                <a:schemeClr val="tx2"/>
              </a:solidFill>
            </a:endParaRPr>
          </a:p>
          <a:p>
            <a:pPr lvl="2"/>
            <a:endParaRPr lang="en-US" sz="1800" dirty="0" smtClean="0">
              <a:solidFill>
                <a:schemeClr val="tx2"/>
              </a:solidFill>
            </a:endParaRPr>
          </a:p>
          <a:p>
            <a:pPr eaLnBrk="1" hangingPunct="1"/>
            <a:endParaRPr lang="en-US" sz="2000" dirty="0" smtClean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2348880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2060"/>
                </a:solidFill>
              </a:rPr>
              <a:t>IMPORTANT:</a:t>
            </a:r>
          </a:p>
          <a:p>
            <a:endParaRPr lang="en-GB" sz="1200" dirty="0" smtClean="0">
              <a:solidFill>
                <a:srgbClr val="002060"/>
              </a:solidFill>
            </a:endParaRPr>
          </a:p>
          <a:p>
            <a:r>
              <a:rPr lang="en-GB" sz="1200" dirty="0" smtClean="0">
                <a:solidFill>
                  <a:srgbClr val="002060"/>
                </a:solidFill>
              </a:rPr>
              <a:t>All care workers have to be registered with Social Care Wales</a:t>
            </a:r>
            <a:endParaRPr lang="en-GB" sz="12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836712"/>
            <a:ext cx="64087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You don’t necessarily need any qualifications to become a care worker.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Important to have the correct values and behaviour.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Employers may ask for GCSE Maths and English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QCF Level 2/3 in Health and Social Care (this can be done once you have the job)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Useful to have experience through voluntary work or an apprenticeship</a:t>
            </a:r>
            <a:r>
              <a:rPr lang="en-GB" dirty="0">
                <a:solidFill>
                  <a:srgbClr val="002060"/>
                </a:solidFill>
              </a:rPr>
              <a:t>. (Social Care Wales, 2021)</a:t>
            </a:r>
            <a:endParaRPr lang="en-GB" dirty="0" smtClean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dirty="0" smtClean="0">
              <a:solidFill>
                <a:srgbClr val="002060"/>
              </a:solidFill>
            </a:endParaRPr>
          </a:p>
          <a:p>
            <a:r>
              <a:rPr lang="en-GB" dirty="0" smtClean="0">
                <a:solidFill>
                  <a:srgbClr val="002060"/>
                </a:solidFill>
              </a:rPr>
              <a:t>Essential training: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First Aid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Medication Management Training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Manual Handling Training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Food and Hygiene Training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Health and Safety Awareness Training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2060"/>
                </a:solidFill>
              </a:rPr>
              <a:t>Safeguarding of Vulnerable Adults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72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dirty="0" smtClean="0">
                <a:solidFill>
                  <a:srgbClr val="002060"/>
                </a:solidFill>
              </a:rPr>
              <a:t>References</a:t>
            </a:r>
            <a:endParaRPr lang="en-GB" sz="24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solidFill>
                  <a:srgbClr val="002060"/>
                </a:solidFill>
              </a:rPr>
              <a:t>Health Care Learning Wales (</a:t>
            </a:r>
            <a:r>
              <a:rPr lang="en-GB" sz="1800" dirty="0" smtClean="0">
                <a:solidFill>
                  <a:srgbClr val="002060"/>
                </a:solidFill>
              </a:rPr>
              <a:t>2019) </a:t>
            </a:r>
            <a:r>
              <a:rPr lang="en-GB" sz="1800" dirty="0">
                <a:solidFill>
                  <a:srgbClr val="002060"/>
                </a:solidFill>
              </a:rPr>
              <a:t>Principles and Values of Health and Social Care. [Online] Available at https://www.healthandcarelearning.wales/resources/hsc-l2-core-unit-001-principles-and-values-of-health-and-social-care-adults [Accessed at </a:t>
            </a:r>
            <a:r>
              <a:rPr lang="en-GB" sz="1800" dirty="0" smtClean="0">
                <a:solidFill>
                  <a:srgbClr val="002060"/>
                </a:solidFill>
              </a:rPr>
              <a:t>5th November </a:t>
            </a:r>
            <a:r>
              <a:rPr lang="en-GB" sz="1800" dirty="0">
                <a:solidFill>
                  <a:srgbClr val="002060"/>
                </a:solidFill>
              </a:rPr>
              <a:t>2021</a:t>
            </a:r>
            <a:r>
              <a:rPr lang="en-GB" sz="1800" dirty="0" smtClean="0">
                <a:solidFill>
                  <a:srgbClr val="002060"/>
                </a:solidFill>
              </a:rPr>
              <a:t>].</a:t>
            </a:r>
          </a:p>
          <a:p>
            <a:r>
              <a:rPr lang="en-GB" sz="1800" dirty="0">
                <a:solidFill>
                  <a:srgbClr val="002060"/>
                </a:solidFill>
              </a:rPr>
              <a:t>Swansea Council (2021) Care at Home. [Online] Available at: https://www.swansea.gov.uk/careathome [Accessed at </a:t>
            </a:r>
            <a:r>
              <a:rPr lang="en-GB" sz="1800" dirty="0" smtClean="0">
                <a:solidFill>
                  <a:srgbClr val="002060"/>
                </a:solidFill>
              </a:rPr>
              <a:t>5th November </a:t>
            </a:r>
            <a:r>
              <a:rPr lang="en-GB" sz="1800" dirty="0">
                <a:solidFill>
                  <a:srgbClr val="002060"/>
                </a:solidFill>
              </a:rPr>
              <a:t>2021</a:t>
            </a:r>
            <a:r>
              <a:rPr lang="en-GB" sz="1800" dirty="0" smtClean="0">
                <a:solidFill>
                  <a:srgbClr val="002060"/>
                </a:solidFill>
              </a:rPr>
              <a:t>].</a:t>
            </a:r>
          </a:p>
          <a:p>
            <a:r>
              <a:rPr lang="en-GB" sz="1800" dirty="0" smtClean="0">
                <a:solidFill>
                  <a:srgbClr val="002060"/>
                </a:solidFill>
              </a:rPr>
              <a:t> </a:t>
            </a:r>
            <a:r>
              <a:rPr lang="en-GB" sz="1800" dirty="0">
                <a:solidFill>
                  <a:srgbClr val="002060"/>
                </a:solidFill>
              </a:rPr>
              <a:t>Social Care Wales (2021) Registration. [Online] Available at: https://socialcare.wales/registration [Accessed at 5</a:t>
            </a:r>
            <a:r>
              <a:rPr lang="en-GB" sz="1800" dirty="0" smtClean="0">
                <a:solidFill>
                  <a:srgbClr val="002060"/>
                </a:solidFill>
              </a:rPr>
              <a:t>th November </a:t>
            </a:r>
            <a:r>
              <a:rPr lang="en-GB" sz="1800" dirty="0">
                <a:solidFill>
                  <a:srgbClr val="002060"/>
                </a:solidFill>
              </a:rPr>
              <a:t>2021</a:t>
            </a:r>
            <a:r>
              <a:rPr lang="en-GB" sz="1800" dirty="0" smtClean="0">
                <a:solidFill>
                  <a:srgbClr val="002060"/>
                </a:solidFill>
              </a:rPr>
              <a:t>].</a:t>
            </a:r>
          </a:p>
          <a:p>
            <a:endParaRPr lang="en-GB" sz="1800" dirty="0"/>
          </a:p>
          <a:p>
            <a:pPr marL="0" indent="0">
              <a:buNone/>
            </a:pPr>
            <a:r>
              <a:rPr lang="en-GB" sz="1800" dirty="0" smtClean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917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template 8">
      <a:dk1>
        <a:srgbClr val="4D4D4D"/>
      </a:dk1>
      <a:lt1>
        <a:srgbClr val="FFFFFF"/>
      </a:lt1>
      <a:dk2>
        <a:srgbClr val="4D4D4D"/>
      </a:dk2>
      <a:lt2>
        <a:srgbClr val="393939"/>
      </a:lt2>
      <a:accent1>
        <a:srgbClr val="858585"/>
      </a:accent1>
      <a:accent2>
        <a:srgbClr val="939393"/>
      </a:accent2>
      <a:accent3>
        <a:srgbClr val="FFFFFF"/>
      </a:accent3>
      <a:accent4>
        <a:srgbClr val="404040"/>
      </a:accent4>
      <a:accent5>
        <a:srgbClr val="C2C2C2"/>
      </a:accent5>
      <a:accent6>
        <a:srgbClr val="858585"/>
      </a:accent6>
      <a:hlink>
        <a:srgbClr val="696969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165</TotalTime>
  <Words>313</Words>
  <Application>Microsoft Office PowerPoint</Application>
  <PresentationFormat>On-screen Show (4:3)</PresentationFormat>
  <Paragraphs>67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template</vt:lpstr>
      <vt:lpstr>Community Care Assistant</vt:lpstr>
      <vt:lpstr>What is the role of a Community Care Assistant?</vt:lpstr>
      <vt:lpstr>Duties of a Community Care Assistant</vt:lpstr>
      <vt:lpstr>Working with multi-agencies</vt:lpstr>
      <vt:lpstr>Qualifications and training</vt:lpstr>
      <vt:lpstr>References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 of a Community Care Assistant</dc:title>
  <dc:creator>MAHBUB-E ELAHI</dc:creator>
  <cp:lastModifiedBy>MAHBUB-E ELAHI</cp:lastModifiedBy>
  <cp:revision>16</cp:revision>
  <dcterms:created xsi:type="dcterms:W3CDTF">2021-10-15T18:54:09Z</dcterms:created>
  <dcterms:modified xsi:type="dcterms:W3CDTF">2021-11-08T18:20:20Z</dcterms:modified>
</cp:coreProperties>
</file>