
<file path=[Content_Types].xml><?xml version="1.0" encoding="utf-8"?>
<Types xmlns="http://schemas.openxmlformats.org/package/2006/content-types">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charts/chart2.xml" ContentType="application/vnd.openxmlformats-officedocument.drawingml.chart+xml"/>
  <Override PartName="/word/charts/style2.xml" ContentType="application/vnd.ms-office.chartstyle+xml"/>
  <Override PartName="/word/charts/colors2.xml" ContentType="application/vnd.ms-office.chartcolorstyle+xml"/>
  <Override PartName="/word/charts/chart3.xml" ContentType="application/vnd.openxmlformats-officedocument.drawingml.chart+xml"/>
  <Override PartName="/word/charts/style3.xml" ContentType="application/vnd.ms-office.chartstyle+xml"/>
  <Override PartName="/word/charts/colors3.xml" ContentType="application/vnd.ms-office.chartcolorstyle+xml"/>
  <Override PartName="/word/charts/chart4.xml" ContentType="application/vnd.openxmlformats-officedocument.drawingml.chart+xml"/>
  <Override PartName="/word/charts/style4.xml" ContentType="application/vnd.ms-office.chartstyle+xml"/>
  <Override PartName="/word/charts/colors4.xml" ContentType="application/vnd.ms-office.chartcolorstyle+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tbl>
      <w:tblPr>
        <w:tblW w:w="10915" w:type="dxa"/>
        <w:tblLayout w:type="fixed"/>
        <w:tblLook w:val="04A0" w:firstRow="1" w:lastRow="0" w:firstColumn="1" w:lastColumn="0" w:noHBand="0" w:noVBand="1"/>
      </w:tblPr>
      <w:tblGrid>
        <w:gridCol w:w="10915"/>
      </w:tblGrid>
      <w:tr w:rsidR="001D78B9" w:rsidRPr="00EF0FA6" w14:paraId="1A000F84" w14:textId="77777777" w:rsidTr="00EF0FA6">
        <w:trPr>
          <w:trHeight w:val="1605"/>
        </w:trPr>
        <w:tc>
          <w:tcPr>
            <w:tcW w:w="10915" w:type="dxa"/>
            <w:vAlign w:val="center"/>
          </w:tcPr>
          <w:p w14:paraId="2F7E00C4" w14:textId="52A8C68D" w:rsidR="00EF0FA6" w:rsidRPr="00EF0FA6" w:rsidRDefault="00EF0FA6" w:rsidP="00EF0FA6">
            <w:pPr>
              <w:pStyle w:val="Heading1"/>
              <w:rPr>
                <w:sz w:val="40"/>
                <w:szCs w:val="21"/>
              </w:rPr>
            </w:pPr>
            <w:bookmarkStart w:id="0" w:name="_Toc71184710"/>
            <w:r w:rsidRPr="00EF0FA6">
              <w:rPr>
                <w:sz w:val="44"/>
                <w:szCs w:val="22"/>
              </w:rPr>
              <w:t xml:space="preserve">The </w:t>
            </w:r>
            <w:r w:rsidR="008B45A8">
              <w:rPr>
                <w:sz w:val="44"/>
                <w:szCs w:val="22"/>
              </w:rPr>
              <w:t>Impact</w:t>
            </w:r>
            <w:r w:rsidRPr="00EF0FA6">
              <w:rPr>
                <w:sz w:val="44"/>
                <w:szCs w:val="22"/>
              </w:rPr>
              <w:t xml:space="preserve"> of the Usage of Moodle</w:t>
            </w:r>
            <w:r w:rsidR="008B45A8">
              <w:rPr>
                <w:sz w:val="44"/>
                <w:szCs w:val="22"/>
              </w:rPr>
              <w:t xml:space="preserve"> </w:t>
            </w:r>
            <w:r w:rsidRPr="00EF0FA6">
              <w:rPr>
                <w:sz w:val="44"/>
                <w:szCs w:val="22"/>
              </w:rPr>
              <w:t>a</w:t>
            </w:r>
            <w:r w:rsidR="008B45A8">
              <w:rPr>
                <w:sz w:val="44"/>
                <w:szCs w:val="22"/>
              </w:rPr>
              <w:t>nd</w:t>
            </w:r>
            <w:r w:rsidRPr="00EF0FA6">
              <w:rPr>
                <w:sz w:val="44"/>
                <w:szCs w:val="22"/>
              </w:rPr>
              <w:t xml:space="preserve"> Virtual Learning Environment</w:t>
            </w:r>
            <w:r w:rsidR="008B45A8">
              <w:rPr>
                <w:sz w:val="44"/>
                <w:szCs w:val="22"/>
              </w:rPr>
              <w:t>s</w:t>
            </w:r>
            <w:r w:rsidRPr="00EF0FA6">
              <w:rPr>
                <w:sz w:val="44"/>
                <w:szCs w:val="22"/>
              </w:rPr>
              <w:t xml:space="preserve"> (VLE</w:t>
            </w:r>
            <w:r w:rsidR="008B45A8">
              <w:rPr>
                <w:sz w:val="44"/>
                <w:szCs w:val="22"/>
              </w:rPr>
              <w:t>s</w:t>
            </w:r>
            <w:r w:rsidRPr="00EF0FA6">
              <w:rPr>
                <w:sz w:val="44"/>
                <w:szCs w:val="22"/>
              </w:rPr>
              <w:t>)</w:t>
            </w:r>
            <w:r w:rsidR="008B45A8">
              <w:rPr>
                <w:sz w:val="44"/>
                <w:szCs w:val="22"/>
              </w:rPr>
              <w:t xml:space="preserve"> on student’s learning experience.</w:t>
            </w:r>
            <w:bookmarkEnd w:id="0"/>
          </w:p>
          <w:p w14:paraId="2A690560" w14:textId="0FF03706" w:rsidR="001D78B9" w:rsidRPr="00EF0FA6" w:rsidRDefault="00A8743D" w:rsidP="00216DB3">
            <w:pPr>
              <w:pStyle w:val="Heading1"/>
              <w:rPr>
                <w:sz w:val="52"/>
                <w:szCs w:val="28"/>
              </w:rPr>
            </w:pPr>
            <w:r w:rsidRPr="00EF0FA6">
              <w:rPr>
                <w:sz w:val="52"/>
                <w:szCs w:val="28"/>
              </w:rPr>
              <w:t xml:space="preserve"> </w:t>
            </w:r>
          </w:p>
        </w:tc>
      </w:tr>
      <w:tr w:rsidR="00637B83" w:rsidRPr="00EF0FA6" w14:paraId="6F2259EE" w14:textId="77777777" w:rsidTr="00EF0FA6">
        <w:trPr>
          <w:trHeight w:val="11259"/>
        </w:trPr>
        <w:tc>
          <w:tcPr>
            <w:tcW w:w="10915" w:type="dxa"/>
            <w:vAlign w:val="center"/>
          </w:tcPr>
          <w:p w14:paraId="159BFE7A" w14:textId="7CDA8BB7" w:rsidR="00637B83" w:rsidRPr="00EF0FA6" w:rsidRDefault="00EF0FA6" w:rsidP="00216DB3">
            <w:pPr>
              <w:jc w:val="center"/>
              <w:rPr>
                <w:noProof/>
                <w:sz w:val="52"/>
                <w:szCs w:val="28"/>
                <w:lang w:eastAsia="en-AU"/>
              </w:rPr>
            </w:pPr>
            <w:r w:rsidRPr="00EF0FA6">
              <w:rPr>
                <w:noProof/>
                <w:sz w:val="52"/>
                <w:szCs w:val="28"/>
                <w:lang w:eastAsia="en-AU"/>
              </w:rPr>
              <mc:AlternateContent>
                <mc:Choice Requires="wps">
                  <w:drawing>
                    <wp:anchor distT="0" distB="0" distL="114300" distR="114300" simplePos="0" relativeHeight="251670528" behindDoc="0" locked="0" layoutInCell="1" allowOverlap="1" wp14:anchorId="6BC18AFB" wp14:editId="36B2E701">
                      <wp:simplePos x="0" y="0"/>
                      <wp:positionH relativeFrom="column">
                        <wp:posOffset>134620</wp:posOffset>
                      </wp:positionH>
                      <wp:positionV relativeFrom="paragraph">
                        <wp:posOffset>-72390</wp:posOffset>
                      </wp:positionV>
                      <wp:extent cx="6388100" cy="5664200"/>
                      <wp:effectExtent l="0" t="0" r="0" b="0"/>
                      <wp:wrapNone/>
                      <wp:docPr id="21" name="Shape">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Shape">
                          <wps:wsp>
                            <wps:cNvSpPr/>
                            <wps:spPr>
                              <a:xfrm>
                                <a:off x="0" y="0"/>
                                <a:ext cx="6388100" cy="5664200"/>
                              </a:xfrm>
                              <a:custGeom>
                                <a:avLst/>
                                <a:gdLst/>
                                <a:ahLst/>
                                <a:cxnLst>
                                  <a:cxn ang="0">
                                    <a:pos x="wd2" y="hd2"/>
                                  </a:cxn>
                                  <a:cxn ang="5400000">
                                    <a:pos x="wd2" y="hd2"/>
                                  </a:cxn>
                                  <a:cxn ang="10800000">
                                    <a:pos x="wd2" y="hd2"/>
                                  </a:cxn>
                                  <a:cxn ang="16200000">
                                    <a:pos x="wd2" y="hd2"/>
                                  </a:cxn>
                                </a:cxnLst>
                                <a:rect l="0" t="0" r="r" b="b"/>
                                <a:pathLst>
                                  <a:path w="21600" h="21600" extrusionOk="0">
                                    <a:moveTo>
                                      <a:pt x="13049" y="221"/>
                                    </a:moveTo>
                                    <a:lnTo>
                                      <a:pt x="185" y="12839"/>
                                    </a:lnTo>
                                    <a:cubicBezTo>
                                      <a:pt x="212" y="12983"/>
                                      <a:pt x="243" y="13123"/>
                                      <a:pt x="275" y="13263"/>
                                    </a:cubicBezTo>
                                    <a:lnTo>
                                      <a:pt x="13072" y="225"/>
                                    </a:lnTo>
                                    <a:cubicBezTo>
                                      <a:pt x="13063" y="225"/>
                                      <a:pt x="13058" y="225"/>
                                      <a:pt x="13049" y="221"/>
                                    </a:cubicBezTo>
                                    <a:close/>
                                    <a:moveTo>
                                      <a:pt x="14603" y="671"/>
                                    </a:moveTo>
                                    <a:lnTo>
                                      <a:pt x="612" y="14424"/>
                                    </a:lnTo>
                                    <a:cubicBezTo>
                                      <a:pt x="657" y="14546"/>
                                      <a:pt x="702" y="14667"/>
                                      <a:pt x="752" y="14789"/>
                                    </a:cubicBezTo>
                                    <a:lnTo>
                                      <a:pt x="14630" y="680"/>
                                    </a:lnTo>
                                    <a:cubicBezTo>
                                      <a:pt x="14621" y="680"/>
                                      <a:pt x="14612" y="675"/>
                                      <a:pt x="14603" y="671"/>
                                    </a:cubicBezTo>
                                    <a:close/>
                                    <a:moveTo>
                                      <a:pt x="15976" y="1297"/>
                                    </a:moveTo>
                                    <a:lnTo>
                                      <a:pt x="1225" y="15824"/>
                                    </a:lnTo>
                                    <a:cubicBezTo>
                                      <a:pt x="1279" y="15932"/>
                                      <a:pt x="1337" y="16036"/>
                                      <a:pt x="1396" y="16139"/>
                                    </a:cubicBezTo>
                                    <a:lnTo>
                                      <a:pt x="16008" y="1310"/>
                                    </a:lnTo>
                                    <a:cubicBezTo>
                                      <a:pt x="15998" y="1310"/>
                                      <a:pt x="15985" y="1301"/>
                                      <a:pt x="15976" y="1297"/>
                                    </a:cubicBezTo>
                                    <a:close/>
                                    <a:moveTo>
                                      <a:pt x="9136" y="122"/>
                                    </a:moveTo>
                                    <a:lnTo>
                                      <a:pt x="176" y="8846"/>
                                    </a:lnTo>
                                    <a:cubicBezTo>
                                      <a:pt x="140" y="9044"/>
                                      <a:pt x="108" y="9247"/>
                                      <a:pt x="81" y="9449"/>
                                    </a:cubicBezTo>
                                    <a:lnTo>
                                      <a:pt x="9172" y="113"/>
                                    </a:lnTo>
                                    <a:cubicBezTo>
                                      <a:pt x="9163" y="117"/>
                                      <a:pt x="9150" y="117"/>
                                      <a:pt x="9136" y="122"/>
                                    </a:cubicBezTo>
                                    <a:close/>
                                    <a:moveTo>
                                      <a:pt x="11266" y="0"/>
                                    </a:moveTo>
                                    <a:lnTo>
                                      <a:pt x="0" y="11021"/>
                                    </a:lnTo>
                                    <a:cubicBezTo>
                                      <a:pt x="5" y="11187"/>
                                      <a:pt x="9" y="11354"/>
                                      <a:pt x="23" y="11520"/>
                                    </a:cubicBezTo>
                                    <a:lnTo>
                                      <a:pt x="11293" y="0"/>
                                    </a:lnTo>
                                    <a:cubicBezTo>
                                      <a:pt x="11280" y="0"/>
                                      <a:pt x="11275" y="0"/>
                                      <a:pt x="11266" y="0"/>
                                    </a:cubicBezTo>
                                    <a:close/>
                                    <a:moveTo>
                                      <a:pt x="6191" y="1031"/>
                                    </a:moveTo>
                                    <a:lnTo>
                                      <a:pt x="1193" y="5861"/>
                                    </a:lnTo>
                                    <a:cubicBezTo>
                                      <a:pt x="1054" y="6132"/>
                                      <a:pt x="923" y="6406"/>
                                      <a:pt x="811" y="6690"/>
                                    </a:cubicBezTo>
                                    <a:lnTo>
                                      <a:pt x="6362" y="950"/>
                                    </a:lnTo>
                                    <a:cubicBezTo>
                                      <a:pt x="6304" y="977"/>
                                      <a:pt x="6245" y="999"/>
                                      <a:pt x="6191" y="1031"/>
                                    </a:cubicBezTo>
                                    <a:close/>
                                    <a:moveTo>
                                      <a:pt x="17196" y="2071"/>
                                    </a:moveTo>
                                    <a:lnTo>
                                      <a:pt x="1990" y="17071"/>
                                    </a:lnTo>
                                    <a:cubicBezTo>
                                      <a:pt x="2058" y="17161"/>
                                      <a:pt x="2121" y="17256"/>
                                      <a:pt x="2188" y="17346"/>
                                    </a:cubicBezTo>
                                    <a:lnTo>
                                      <a:pt x="17237" y="2098"/>
                                    </a:lnTo>
                                    <a:cubicBezTo>
                                      <a:pt x="17223" y="2089"/>
                                      <a:pt x="17210" y="2080"/>
                                      <a:pt x="17196" y="2071"/>
                                    </a:cubicBezTo>
                                    <a:close/>
                                    <a:moveTo>
                                      <a:pt x="21285" y="8045"/>
                                    </a:moveTo>
                                    <a:lnTo>
                                      <a:pt x="8002" y="21267"/>
                                    </a:lnTo>
                                    <a:cubicBezTo>
                                      <a:pt x="8033" y="21276"/>
                                      <a:pt x="8069" y="21285"/>
                                      <a:pt x="8101" y="21294"/>
                                    </a:cubicBezTo>
                                    <a:lnTo>
                                      <a:pt x="21285" y="8049"/>
                                    </a:lnTo>
                                    <a:cubicBezTo>
                                      <a:pt x="21285" y="8049"/>
                                      <a:pt x="21285" y="8045"/>
                                      <a:pt x="21285" y="8045"/>
                                    </a:cubicBezTo>
                                    <a:close/>
                                    <a:moveTo>
                                      <a:pt x="21591" y="9742"/>
                                    </a:moveTo>
                                    <a:lnTo>
                                      <a:pt x="9690" y="21577"/>
                                    </a:lnTo>
                                    <a:cubicBezTo>
                                      <a:pt x="9731" y="21582"/>
                                      <a:pt x="9771" y="21582"/>
                                      <a:pt x="9812" y="21586"/>
                                    </a:cubicBezTo>
                                    <a:lnTo>
                                      <a:pt x="21591" y="9747"/>
                                    </a:lnTo>
                                    <a:cubicBezTo>
                                      <a:pt x="21591" y="9747"/>
                                      <a:pt x="21591" y="9747"/>
                                      <a:pt x="21591" y="9742"/>
                                    </a:cubicBezTo>
                                    <a:close/>
                                    <a:moveTo>
                                      <a:pt x="18286" y="2980"/>
                                    </a:moveTo>
                                    <a:lnTo>
                                      <a:pt x="2895" y="18183"/>
                                    </a:lnTo>
                                    <a:cubicBezTo>
                                      <a:pt x="2967" y="18264"/>
                                      <a:pt x="3044" y="18341"/>
                                      <a:pt x="3120" y="18417"/>
                                    </a:cubicBezTo>
                                    <a:lnTo>
                                      <a:pt x="18331" y="3021"/>
                                    </a:lnTo>
                                    <a:cubicBezTo>
                                      <a:pt x="18313" y="3007"/>
                                      <a:pt x="18299" y="2994"/>
                                      <a:pt x="18286" y="2980"/>
                                    </a:cubicBezTo>
                                    <a:close/>
                                    <a:moveTo>
                                      <a:pt x="11676" y="21600"/>
                                    </a:moveTo>
                                    <a:cubicBezTo>
                                      <a:pt x="11721" y="21595"/>
                                      <a:pt x="11770" y="21595"/>
                                      <a:pt x="11815" y="21591"/>
                                    </a:cubicBezTo>
                                    <a:lnTo>
                                      <a:pt x="21600" y="11745"/>
                                    </a:lnTo>
                                    <a:cubicBezTo>
                                      <a:pt x="21600" y="11741"/>
                                      <a:pt x="21600" y="11741"/>
                                      <a:pt x="21600" y="11736"/>
                                    </a:cubicBezTo>
                                    <a:lnTo>
                                      <a:pt x="11676" y="21600"/>
                                    </a:lnTo>
                                    <a:close/>
                                    <a:moveTo>
                                      <a:pt x="14368" y="21037"/>
                                    </a:moveTo>
                                    <a:lnTo>
                                      <a:pt x="21073" y="14284"/>
                                    </a:lnTo>
                                    <a:cubicBezTo>
                                      <a:pt x="21078" y="14275"/>
                                      <a:pt x="21078" y="14266"/>
                                      <a:pt x="21082" y="14262"/>
                                    </a:cubicBezTo>
                                    <a:lnTo>
                                      <a:pt x="14188" y="21100"/>
                                    </a:lnTo>
                                    <a:cubicBezTo>
                                      <a:pt x="14247" y="21078"/>
                                      <a:pt x="14305" y="21060"/>
                                      <a:pt x="14368" y="21037"/>
                                    </a:cubicBezTo>
                                    <a:close/>
                                    <a:moveTo>
                                      <a:pt x="19263" y="4043"/>
                                    </a:moveTo>
                                    <a:lnTo>
                                      <a:pt x="4021" y="19232"/>
                                    </a:lnTo>
                                    <a:cubicBezTo>
                                      <a:pt x="4044" y="19250"/>
                                      <a:pt x="4066" y="19268"/>
                                      <a:pt x="4089" y="19282"/>
                                    </a:cubicBezTo>
                                    <a:lnTo>
                                      <a:pt x="19272" y="4052"/>
                                    </a:lnTo>
                                    <a:cubicBezTo>
                                      <a:pt x="19268" y="4052"/>
                                      <a:pt x="19263" y="4047"/>
                                      <a:pt x="19263" y="4043"/>
                                    </a:cubicBezTo>
                                    <a:close/>
                                    <a:moveTo>
                                      <a:pt x="20771" y="6550"/>
                                    </a:moveTo>
                                    <a:lnTo>
                                      <a:pt x="6516" y="20745"/>
                                    </a:lnTo>
                                    <a:cubicBezTo>
                                      <a:pt x="6543" y="20758"/>
                                      <a:pt x="6574" y="20772"/>
                                      <a:pt x="6601" y="20785"/>
                                    </a:cubicBezTo>
                                    <a:lnTo>
                                      <a:pt x="20776" y="6559"/>
                                    </a:lnTo>
                                    <a:cubicBezTo>
                                      <a:pt x="20771" y="6555"/>
                                      <a:pt x="20771" y="6555"/>
                                      <a:pt x="20771" y="6550"/>
                                    </a:cubicBezTo>
                                    <a:close/>
                                    <a:moveTo>
                                      <a:pt x="20092" y="5222"/>
                                    </a:moveTo>
                                    <a:lnTo>
                                      <a:pt x="5196" y="20065"/>
                                    </a:lnTo>
                                    <a:cubicBezTo>
                                      <a:pt x="5223" y="20078"/>
                                      <a:pt x="5246" y="20096"/>
                                      <a:pt x="5273" y="20110"/>
                                    </a:cubicBezTo>
                                    <a:lnTo>
                                      <a:pt x="20096" y="5236"/>
                                    </a:lnTo>
                                    <a:cubicBezTo>
                                      <a:pt x="20092" y="5231"/>
                                      <a:pt x="20092" y="5227"/>
                                      <a:pt x="20092" y="5222"/>
                                    </a:cubicBezTo>
                                    <a:close/>
                                  </a:path>
                                </a:pathLst>
                              </a:custGeom>
                              <a:gradFill flip="none" rotWithShape="1">
                                <a:gsLst>
                                  <a:gs pos="0">
                                    <a:schemeClr val="accent2"/>
                                  </a:gs>
                                  <a:gs pos="100000">
                                    <a:schemeClr val="accent3"/>
                                  </a:gs>
                                </a:gsLst>
                                <a:lin ang="0" scaled="1"/>
                                <a:tileRect/>
                              </a:gradFill>
                              <a:ln w="12700">
                                <a:miter lim="400000"/>
                              </a:ln>
                            </wps:spPr>
                            <wps:bodyPr lIns="38100" tIns="38100" rIns="38100" bIns="38100" anchor="ctr"/>
                          </wps:wsp>
                        </a:graphicData>
                      </a:graphic>
                      <wp14:sizeRelH relativeFrom="page">
                        <wp14:pctWidth>0</wp14:pctWidth>
                      </wp14:sizeRelH>
                      <wp14:sizeRelV relativeFrom="page">
                        <wp14:pctHeight>0</wp14:pctHeight>
                      </wp14:sizeRelV>
                    </wp:anchor>
                  </w:drawing>
                </mc:Choice>
                <mc:Fallback>
                  <w:pict>
                    <v:shape w14:anchorId="321BE86F" id="Shape" o:spid="_x0000_s1026" alt="&quot;&quot;" style="position:absolute;margin-left:10.6pt;margin-top:-5.7pt;width:503pt;height:446pt;z-index:251670528;visibility:visible;mso-wrap-style:square;mso-width-percent:0;mso-height-percent:0;mso-wrap-distance-left:9pt;mso-wrap-distance-top:0;mso-wrap-distance-right:9pt;mso-wrap-distance-bottom:0;mso-position-horizontal:absolute;mso-position-horizontal-relative:text;mso-position-vertical:absolute;mso-position-vertical-relative:text;mso-width-percent:0;mso-height-percent:0;mso-width-relative:page;mso-height-relative:page;v-text-anchor:middle" coordsize="21600,21600"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pPFyAUgcAAAkaAAAOAAAAZHJzL2Uyb0RvYy54bWysWdtu4zYQfS/QfxD83g1JSZQYbLJAu9ii&#13;&#10;QNEuulv0WZHl2KhsGZI2yfbre8jhyB47vnTRPDiySc7MOXPhkHr77mXdJk9NP6y6zd1Mv1GzpNnU&#13;&#10;3Xy1ebyb/fn5ww/lLBnGajOv2m7T3M2+NsPs3f3337193t42plt27bzpEwjZDLfP27vZchy3tzc3&#13;&#10;Q71s1tXwpts2Gwwuun5djfjaP97M++oZ0tftjVHK3jx3/Xzbd3UzDPj1PQ3O7oP8xaKpx98Xi6EZ&#13;&#10;k/ZuBtvG8NmHzwf/eXP/trp97KvtclVHM6pvsGJdrTZQOol6X41V8qVfHYlar+q+G7rF+Kbu1jfd&#13;&#10;YrGqm4ABaLQ6QPNpWW2bgAXkDNuJpuH/E1v/9vSxT1bzu5nRs2RTreEjUgtmnrfDLSZ82n7s47cB&#13;&#10;jx7my6Jf+/8AkLwENr9ObDYvY1LjR5uWpVYgvcZYbm0Gf3m+b3bL6y/D+HPTBVHV06/DSO6Y81O1&#13;&#10;5Kf6ZYNHrxJPSeWjSwXCt93gLXiem1kCPUv8Jx2YJ6bnmfJ//22RVuW3rLKAep0ukLGD1iNcDwO1&#13;&#10;nyUI1AcK1G01ekY8Lv+YPHu3Wc/xcnoC/f0Xn46//80crbun5nMXVo2eLJ2qzAW6DLxOdO3mtBsx&#13;&#10;t8zDTG3K1MW5PKP+8rCqf2z+2Z9vNDlCG1em0eqg1GQpCUq1kQNF1JAaGwY8J0Iy69uy9QXpMCa/&#13;&#10;wiKghVwfHHE+yGNBOcrTqwNH/EiL6rYbmhCsO96i0Mwq0maLS9xa5irLTHYFEpsXRGGWZ3af20JF&#13;&#10;0jNrCzGQ80BRsvckkgNuM5simkCJLTlZeYZcN6H1dWM3f+I2Y3AW7g1MTSuO+JGSz3Cbu8ISA8YF&#13;&#10;nAiVnQPY0KjIe9tbpvPyKna1KSgpdO7SUEUmMGkaiYdvBfE6ddEgi8foQgnnwCpkK8WcTvVVDOfO&#13;&#10;yQWTVbnj3ExVCLW9kWOepFWnSXYaEANvhkvpSYqjlrKkcIQ3GK3Uxq6n0HIqC9E+mRsZcSYTwVtS&#13;&#10;ZLkMyUhFSkplXSTd6VgVtOYqwhPkMp4ei4LWQqnTOVl59PsRLVLsaUa1NpYoZYefIpQ1q6ksn4MQ&#13;&#10;w1vrUiIg7+k0Fyyj6Aav6tywGRIAq4rOQgGnFTybx+WqaTbqhZcfZk+eRU6RlYc/HxAiZZ6m0mpH&#13;&#10;QaFVeqm6ah0B5KXluWcxKBDmISCVRfq7SJ3NlEj+UsfSZx1zJHGwNuLIppaKsUOEUTzzBLmMpysy&#13;&#10;xxXCvdZkRKlzIS2Y69eokXJP06oLHeuYURd3Le0AN4RSsZt8DolRcZuFGvIE24xmIbqzMLng1ugy&#13;&#10;Vr0inYqLhMMqYwQWJhZpo1AwL/OLchH9ahTtjWwVRlCaPUKMyMB9jSdp1WmSATbW61LBhWThqUqA&#13;&#10;tjP2OCgewf8Ximup0tjkIOcElaWysdkLBkAvA0V7TvTDNMcNiIQjSRYQuCjzFLmQvHK8gHWLEdEh&#13;&#10;HI8cNYTnSM5jhXBFdmn/cj5xg591Tkl2gWRXoOrEBaWsEQXy5vWRMnZ5Bo1IcMwRHGaQOduDcI3r&#13;&#10;IXiHWdSKK0eYJ+nB0yTr0gBJQOumNvFUJJvSxY2q1HQiuECycQh4LxxqrNjCcGyhkghBmeh4cKaI&#13;&#10;NanMNHMm4UiSISG6Mr1us8UC9BXerFQpQTLMRCUmNiiLOMZf5UladYZkbWN7RUe8w3oh5cQi6EsX&#13;&#10;mYKYEFmFdqaYgv1wqNTkIooX0iTlS/biodP7SBdTLeM5ciUHdTimxhXCd1LY6SHqvC8kj36Vtcmy&#13;&#10;M8e21MazIFoLjqCTMa1VEdupzJRcOSct4vDK+FURN7TM90R7VRibzW4IfZEcQpkJuZAZdA+XPaMz&#13;&#10;3jiN9pcvtOKcZRpnT8o3MmRPvc5SxYGhrNwJs9f4kp4/E9vOH/U9rkzhWoCMPEV25hM0cIBGjDk4&#13;&#10;hwgyY5lwhlotTkg0cPFsAwNCk7AbQQ8QlVBlvxRozsTzRqZwyL6C56CSMNMC1q332ZClZX+EebqW&#13;&#10;ZLRycU+y+dRxniLZ5jpWdHVdQts83udADdq7vajBLQXR7w0IzDBQa7nfQMRzByThsF9j1kACmQUI&#13;&#10;V/Ub+5hlll03whkjrTodybjoc5Shubl4Xs53XbayjJ8RS42EHzJjU4c9R5CcG3TFPpi8AaJm5CaW&#13;&#10;JlwoTzcMUjirZJK9BC8rN1ON5Sly4W4BY6ZTGDtYsCEiWYxwukjhTDISz19uhovi6cIzZOPushg3&#13;&#10;9vMPq7ZNFu0Kbw02eLcwS/pu/Gs1LsP1NXamcNP7OMT70schwVUx34iG9wvNT22fPFV4M1DVdbMZ&#13;&#10;2azHwbfIvABVlK9yX13FaelXwcpJYbua7qmToa7aBnfscXMbV23zB+56qWgwFq+03fg7XXTw8aJ6&#13;&#10;vRrxeqRdrX2lDHZwoYEyfz1PF/L+6aGbf8VVfvvLBihTunkf97/0+18e9r9Um3rZ4aVIPfahkHlx&#13;&#10;eN9AeOjdiH+hsf89qN+9wbn/FwAA//8DAFBLAwQUAAYACAAAACEAliXA6OMAAAAQAQAADwAAAGRy&#13;&#10;cy9kb3ducmV2LnhtbExPyU7DMBC9I/EP1iBxa+1EpVhpnIpFiBtVSy/c3HhIonpJYzcNf8/0BJeR&#13;&#10;Zt6bt5TryVk24hC74BVkcwEMfR1M5xsF+8+3mQQWk/ZG2+BRwQ9GWFe3N6UuTLj4LY671DAS8bHQ&#13;&#10;CtqU+oLzWLfodJyHHj1h32FwOtE6NNwM+kLizvJciCV3uvPk0OoeX1qsj7uzUzAdcbPYy7F5Pr3b&#13;&#10;LzyZUT58bJS6v5teVzSeVsASTunvA64dKD9UFOwQzt5EZhXkWU5MBbMsWwC7EkT+SKeDAinFEnhV&#13;&#10;8v9Fql8AAAD//wMAUEsBAi0AFAAGAAgAAAAhALaDOJL+AAAA4QEAABMAAAAAAAAAAAAAAAAAAAAA&#13;&#10;AFtDb250ZW50X1R5cGVzXS54bWxQSwECLQAUAAYACAAAACEAOP0h/9YAAACUAQAACwAAAAAAAAAA&#13;&#10;AAAAAAAvAQAAX3JlbHMvLnJlbHNQSwECLQAUAAYACAAAACEAqTxcgFIHAAAJGgAADgAAAAAAAAAA&#13;&#10;AAAAAAAuAgAAZHJzL2Uyb0RvYy54bWxQSwECLQAUAAYACAAAACEAliXA6OMAAAAQAQAADwAAAAAA&#13;&#10;AAAAAAAAAACsCQAAZHJzL2Rvd25yZXYueG1sUEsFBgAAAAAEAAQA8wAAALwKAAAAAA==&#13;&#10;" path="m13049,221l185,12839v27,144,58,284,90,424l13072,225v-9,,-14,,-23,-4xm14603,671l612,14424v45,122,90,243,140,365l14630,680v-9,,-18,-5,-27,-9xm15976,1297l1225,15824v54,108,112,212,171,315l16008,1310v-10,,-23,-9,-32,-13xm9136,122l176,8846v-36,198,-68,401,-95,603l9172,113v-9,4,-22,4,-36,9xm11266,l,11021v5,166,9,333,23,499l11293,v-13,,-18,,-27,xm6191,1031l1193,5861v-139,271,-270,545,-382,829l6362,950v-58,27,-117,49,-171,81xm17196,2071l1990,17071v68,90,131,185,198,275l17237,2098v-14,-9,-27,-18,-41,-27xm21285,8045l8002,21267v31,9,67,18,99,27l21285,8049v,,,-4,,-4xm21591,9742l9690,21577v41,5,81,5,122,9l21591,9747v,,,,,-5xm18286,2980l2895,18183v72,81,149,158,225,234l18331,3021v-18,-14,-32,-27,-45,-41xm11676,21600v45,-5,94,-5,139,-9l21600,11745v,-4,,-4,,-9l11676,21600xm14368,21037r6705,-6753c21078,14275,21078,14266,21082,14262r-6894,6838c14247,21078,14305,21060,14368,21037xm19263,4043l4021,19232v23,18,45,36,68,50l19272,4052v-4,,-9,-5,-9,-9xm20771,6550l6516,20745v27,13,58,27,85,40l20776,6559v-5,-4,-5,-4,-5,-9xm20092,5222l5196,20065v27,13,50,31,77,45l20096,5236v-4,-5,-4,-9,-4,-14xe" fillcolor="#ff1571 [3205]" stroked="f" strokeweight="1pt">
                      <v:fill color2="#fdc082 [3206]" rotate="t" angle="90" focus="100%" type="gradient"/>
                      <v:stroke miterlimit="4" joinstyle="miter"/>
                      <v:path arrowok="t" o:extrusionok="f" o:connecttype="custom" o:connectlocs="3194050,2832100;3194050,2832100;3194050,2832100;3194050,2832100" o:connectangles="0,90,180,270"/>
                    </v:shape>
                  </w:pict>
                </mc:Fallback>
              </mc:AlternateContent>
            </w:r>
          </w:p>
          <w:p w14:paraId="32D17F3B" w14:textId="4AE27146" w:rsidR="003B2BFB" w:rsidRPr="00EF0FA6" w:rsidRDefault="003B2BFB" w:rsidP="003B2BFB">
            <w:pPr>
              <w:rPr>
                <w:sz w:val="52"/>
                <w:szCs w:val="28"/>
              </w:rPr>
            </w:pPr>
          </w:p>
          <w:p w14:paraId="7AC3A704" w14:textId="2403D4B1" w:rsidR="003B2BFB" w:rsidRPr="00EF0FA6" w:rsidRDefault="003B2BFB" w:rsidP="003B2BFB">
            <w:pPr>
              <w:rPr>
                <w:sz w:val="52"/>
                <w:szCs w:val="28"/>
              </w:rPr>
            </w:pPr>
          </w:p>
          <w:p w14:paraId="6003D1D1" w14:textId="39DCD1E1" w:rsidR="003B2BFB" w:rsidRPr="00EF0FA6" w:rsidRDefault="003B2BFB" w:rsidP="003B2BFB">
            <w:pPr>
              <w:rPr>
                <w:sz w:val="52"/>
                <w:szCs w:val="28"/>
              </w:rPr>
            </w:pPr>
          </w:p>
          <w:p w14:paraId="0A9392AD" w14:textId="77777777" w:rsidR="00EF0FA6" w:rsidRPr="00EF0FA6" w:rsidRDefault="00EF0FA6" w:rsidP="003B2BFB">
            <w:pPr>
              <w:rPr>
                <w:sz w:val="52"/>
                <w:szCs w:val="28"/>
              </w:rPr>
            </w:pPr>
          </w:p>
          <w:p w14:paraId="60BA38A5" w14:textId="77777777" w:rsidR="00EF0FA6" w:rsidRPr="00EF0FA6" w:rsidRDefault="00EF0FA6" w:rsidP="003B2BFB">
            <w:pPr>
              <w:rPr>
                <w:sz w:val="52"/>
                <w:szCs w:val="28"/>
              </w:rPr>
            </w:pPr>
          </w:p>
          <w:p w14:paraId="11B5247B" w14:textId="77777777" w:rsidR="00EF0FA6" w:rsidRPr="00EF0FA6" w:rsidRDefault="00EF0FA6" w:rsidP="003B2BFB">
            <w:pPr>
              <w:rPr>
                <w:sz w:val="52"/>
                <w:szCs w:val="28"/>
              </w:rPr>
            </w:pPr>
          </w:p>
          <w:p w14:paraId="139A704D" w14:textId="77777777" w:rsidR="00EF0FA6" w:rsidRPr="00EF0FA6" w:rsidRDefault="00EF0FA6" w:rsidP="003B2BFB">
            <w:pPr>
              <w:rPr>
                <w:sz w:val="52"/>
                <w:szCs w:val="28"/>
              </w:rPr>
            </w:pPr>
          </w:p>
          <w:p w14:paraId="077B88F7" w14:textId="77777777" w:rsidR="00EF0FA6" w:rsidRPr="00EF0FA6" w:rsidRDefault="00EF0FA6" w:rsidP="003B2BFB">
            <w:pPr>
              <w:rPr>
                <w:sz w:val="52"/>
                <w:szCs w:val="28"/>
              </w:rPr>
            </w:pPr>
          </w:p>
          <w:p w14:paraId="6B8E2513" w14:textId="77777777" w:rsidR="00EF0FA6" w:rsidRPr="00EF0FA6" w:rsidRDefault="00EF0FA6" w:rsidP="003B2BFB">
            <w:pPr>
              <w:rPr>
                <w:sz w:val="52"/>
                <w:szCs w:val="28"/>
              </w:rPr>
            </w:pPr>
          </w:p>
          <w:p w14:paraId="473FD336" w14:textId="77777777" w:rsidR="00EF0FA6" w:rsidRPr="00EF0FA6" w:rsidRDefault="00EF0FA6" w:rsidP="003B2BFB">
            <w:pPr>
              <w:rPr>
                <w:sz w:val="52"/>
                <w:szCs w:val="28"/>
              </w:rPr>
            </w:pPr>
          </w:p>
          <w:p w14:paraId="0D409133" w14:textId="77777777" w:rsidR="00EF0FA6" w:rsidRPr="00EF0FA6" w:rsidRDefault="00EF0FA6" w:rsidP="003B2BFB">
            <w:pPr>
              <w:rPr>
                <w:sz w:val="52"/>
                <w:szCs w:val="28"/>
              </w:rPr>
            </w:pPr>
          </w:p>
          <w:p w14:paraId="3BAF6176" w14:textId="77777777" w:rsidR="00EF0FA6" w:rsidRPr="00EF0FA6" w:rsidRDefault="00EF0FA6" w:rsidP="003B2BFB">
            <w:pPr>
              <w:rPr>
                <w:sz w:val="52"/>
                <w:szCs w:val="28"/>
              </w:rPr>
            </w:pPr>
          </w:p>
          <w:p w14:paraId="346C0622" w14:textId="77777777" w:rsidR="00EF0FA6" w:rsidRPr="00EF0FA6" w:rsidRDefault="00EF0FA6" w:rsidP="003B2BFB">
            <w:pPr>
              <w:rPr>
                <w:sz w:val="52"/>
                <w:szCs w:val="28"/>
              </w:rPr>
            </w:pPr>
          </w:p>
          <w:p w14:paraId="79EF9592" w14:textId="77777777" w:rsidR="00EF0FA6" w:rsidRPr="00EF0FA6" w:rsidRDefault="00EF0FA6" w:rsidP="003B2BFB">
            <w:pPr>
              <w:rPr>
                <w:sz w:val="52"/>
                <w:szCs w:val="28"/>
              </w:rPr>
            </w:pPr>
          </w:p>
          <w:p w14:paraId="2B9C0C1C" w14:textId="2F3406A4" w:rsidR="003B2BFB" w:rsidRPr="00EF0FA6" w:rsidRDefault="003B2BFB" w:rsidP="003B2BFB">
            <w:pPr>
              <w:rPr>
                <w:sz w:val="36"/>
                <w:szCs w:val="20"/>
              </w:rPr>
            </w:pPr>
            <w:r w:rsidRPr="00EF0FA6">
              <w:rPr>
                <w:sz w:val="36"/>
                <w:szCs w:val="20"/>
              </w:rPr>
              <w:t>Natasha Tshili</w:t>
            </w:r>
          </w:p>
          <w:p w14:paraId="289AD228" w14:textId="01C0D845" w:rsidR="003B2BFB" w:rsidRPr="00EF0FA6" w:rsidRDefault="003B2BFB" w:rsidP="003B2BFB">
            <w:pPr>
              <w:rPr>
                <w:sz w:val="36"/>
                <w:szCs w:val="20"/>
              </w:rPr>
            </w:pPr>
            <w:r w:rsidRPr="00EF0FA6">
              <w:rPr>
                <w:sz w:val="36"/>
                <w:szCs w:val="20"/>
              </w:rPr>
              <w:t>Student Number: 2020475</w:t>
            </w:r>
          </w:p>
          <w:p w14:paraId="49962D33" w14:textId="2187BD1A" w:rsidR="003B2BFB" w:rsidRPr="00EF0FA6" w:rsidRDefault="003B2BFB" w:rsidP="003B2BFB">
            <w:pPr>
              <w:rPr>
                <w:sz w:val="36"/>
                <w:szCs w:val="20"/>
              </w:rPr>
            </w:pPr>
            <w:r w:rsidRPr="00EF0FA6">
              <w:rPr>
                <w:sz w:val="36"/>
                <w:szCs w:val="20"/>
              </w:rPr>
              <w:t xml:space="preserve">Lecturer: John </w:t>
            </w:r>
            <w:proofErr w:type="spellStart"/>
            <w:r w:rsidRPr="00EF0FA6">
              <w:rPr>
                <w:sz w:val="36"/>
                <w:szCs w:val="20"/>
              </w:rPr>
              <w:t>Ma</w:t>
            </w:r>
            <w:r w:rsidR="00907697">
              <w:rPr>
                <w:sz w:val="36"/>
                <w:szCs w:val="20"/>
              </w:rPr>
              <w:t>lagila</w:t>
            </w:r>
            <w:proofErr w:type="spellEnd"/>
          </w:p>
          <w:p w14:paraId="0BEEAEC7" w14:textId="695F69B6" w:rsidR="003B2BFB" w:rsidRPr="00EF0FA6" w:rsidRDefault="003B2BFB" w:rsidP="003B2BFB">
            <w:pPr>
              <w:rPr>
                <w:sz w:val="36"/>
                <w:szCs w:val="20"/>
              </w:rPr>
            </w:pPr>
            <w:r w:rsidRPr="00EF0FA6">
              <w:rPr>
                <w:sz w:val="36"/>
                <w:szCs w:val="20"/>
              </w:rPr>
              <w:t>Module Code: BMSW4003_LON</w:t>
            </w:r>
          </w:p>
          <w:p w14:paraId="0F5FF40D" w14:textId="467FF562" w:rsidR="003B2BFB" w:rsidRPr="008B45A8" w:rsidRDefault="00EF0FA6" w:rsidP="003B2BFB">
            <w:pPr>
              <w:rPr>
                <w:sz w:val="36"/>
                <w:szCs w:val="20"/>
              </w:rPr>
            </w:pPr>
            <w:r w:rsidRPr="00EF0FA6">
              <w:rPr>
                <w:sz w:val="36"/>
                <w:szCs w:val="20"/>
              </w:rPr>
              <w:t>Digital Skills and Research Methods</w:t>
            </w:r>
          </w:p>
        </w:tc>
      </w:tr>
    </w:tbl>
    <w:p w14:paraId="09FA57AA" w14:textId="6FEC889A" w:rsidR="000C4ED1" w:rsidRDefault="000C4ED1" w:rsidP="005A2DF7"/>
    <w:p w14:paraId="604175ED" w14:textId="4A55FA36" w:rsidR="003B2BFB" w:rsidRDefault="003B2BFB" w:rsidP="005A2DF7"/>
    <w:p w14:paraId="5F6CBFC8" w14:textId="6A065783" w:rsidR="003B2BFB" w:rsidRDefault="003B2BFB" w:rsidP="005A2DF7"/>
    <w:p w14:paraId="10582019" w14:textId="77777777" w:rsidR="003B2BFB" w:rsidRDefault="003B2BFB" w:rsidP="005A2DF7"/>
    <w:p w14:paraId="6401DA70" w14:textId="77777777" w:rsidR="000F0731" w:rsidRDefault="00036DC3" w:rsidP="005A2DF7">
      <w:r>
        <w:rPr>
          <w:noProof/>
        </w:rPr>
        <mc:AlternateContent>
          <mc:Choice Requires="wpg">
            <w:drawing>
              <wp:anchor distT="0" distB="0" distL="114300" distR="114300" simplePos="0" relativeHeight="251669504" behindDoc="1" locked="0" layoutInCell="1" allowOverlap="1" wp14:anchorId="73AF8A31" wp14:editId="3055701D">
                <wp:simplePos x="0" y="0"/>
                <wp:positionH relativeFrom="column">
                  <wp:posOffset>33020</wp:posOffset>
                </wp:positionH>
                <wp:positionV relativeFrom="paragraph">
                  <wp:posOffset>76835</wp:posOffset>
                </wp:positionV>
                <wp:extent cx="6791960" cy="8465820"/>
                <wp:effectExtent l="0" t="0" r="8890" b="0"/>
                <wp:wrapNone/>
                <wp:docPr id="6" name="Group 6">
                  <a:extLst xmlns:a="http://schemas.openxmlformats.org/drawingml/2006/main">
                    <a:ext uri="{C183D7F6-B498-43B3-948B-1728B52AA6E4}">
                      <adec:decorative xmlns:adec="http://schemas.microsoft.com/office/drawing/2017/decorative" val="1"/>
                    </a:ext>
                  </a:extLst>
                </wp:docPr>
                <wp:cNvGraphicFramePr/>
                <a:graphic xmlns:a="http://schemas.openxmlformats.org/drawingml/2006/main">
                  <a:graphicData uri="http://schemas.microsoft.com/office/word/2010/wordprocessingGroup">
                    <wpg:wgp>
                      <wpg:cNvGrpSpPr/>
                      <wpg:grpSpPr>
                        <a:xfrm>
                          <a:off x="0" y="0"/>
                          <a:ext cx="6791960" cy="8465820"/>
                          <a:chOff x="0" y="0"/>
                          <a:chExt cx="6791961" cy="8465820"/>
                        </a:xfrm>
                      </wpg:grpSpPr>
                      <wps:wsp>
                        <wps:cNvPr id="20" name="Shape"/>
                        <wps:cNvSpPr/>
                        <wps:spPr>
                          <a:xfrm>
                            <a:off x="0" y="0"/>
                            <a:ext cx="3500121" cy="3543300"/>
                          </a:xfrm>
                          <a:custGeom>
                            <a:avLst/>
                            <a:gdLst/>
                            <a:ahLst/>
                            <a:cxnLst>
                              <a:cxn ang="0">
                                <a:pos x="wd2" y="hd2"/>
                              </a:cxn>
                              <a:cxn ang="5400000">
                                <a:pos x="wd2" y="hd2"/>
                              </a:cxn>
                              <a:cxn ang="10800000">
                                <a:pos x="wd2" y="hd2"/>
                              </a:cxn>
                              <a:cxn ang="16200000">
                                <a:pos x="wd2" y="hd2"/>
                              </a:cxn>
                            </a:cxnLst>
                            <a:rect l="0" t="0" r="r" b="b"/>
                            <a:pathLst>
                              <a:path w="21600" h="21600" extrusionOk="0">
                                <a:moveTo>
                                  <a:pt x="0" y="7161"/>
                                </a:moveTo>
                                <a:lnTo>
                                  <a:pt x="0" y="7649"/>
                                </a:lnTo>
                                <a:lnTo>
                                  <a:pt x="7493" y="0"/>
                                </a:lnTo>
                                <a:lnTo>
                                  <a:pt x="0" y="7161"/>
                                </a:lnTo>
                                <a:close/>
                                <a:moveTo>
                                  <a:pt x="0" y="11133"/>
                                </a:moveTo>
                                <a:lnTo>
                                  <a:pt x="0" y="11636"/>
                                </a:lnTo>
                                <a:lnTo>
                                  <a:pt x="11521" y="0"/>
                                </a:lnTo>
                                <a:lnTo>
                                  <a:pt x="0" y="11133"/>
                                </a:lnTo>
                                <a:close/>
                                <a:moveTo>
                                  <a:pt x="0" y="9143"/>
                                </a:moveTo>
                                <a:lnTo>
                                  <a:pt x="0" y="9639"/>
                                </a:lnTo>
                                <a:lnTo>
                                  <a:pt x="9507" y="0"/>
                                </a:lnTo>
                                <a:lnTo>
                                  <a:pt x="0" y="9143"/>
                                </a:lnTo>
                                <a:close/>
                                <a:moveTo>
                                  <a:pt x="0" y="3205"/>
                                </a:moveTo>
                                <a:lnTo>
                                  <a:pt x="0" y="3639"/>
                                </a:lnTo>
                                <a:lnTo>
                                  <a:pt x="3456" y="0"/>
                                </a:lnTo>
                                <a:lnTo>
                                  <a:pt x="0" y="3205"/>
                                </a:lnTo>
                                <a:close/>
                                <a:moveTo>
                                  <a:pt x="0" y="5179"/>
                                </a:moveTo>
                                <a:lnTo>
                                  <a:pt x="0" y="5652"/>
                                </a:lnTo>
                                <a:lnTo>
                                  <a:pt x="5471" y="8"/>
                                </a:lnTo>
                                <a:lnTo>
                                  <a:pt x="0" y="5179"/>
                                </a:lnTo>
                                <a:close/>
                                <a:moveTo>
                                  <a:pt x="0" y="1262"/>
                                </a:moveTo>
                                <a:lnTo>
                                  <a:pt x="0" y="1603"/>
                                </a:lnTo>
                                <a:lnTo>
                                  <a:pt x="1442" y="0"/>
                                </a:lnTo>
                                <a:lnTo>
                                  <a:pt x="0" y="1262"/>
                                </a:lnTo>
                                <a:close/>
                                <a:moveTo>
                                  <a:pt x="0" y="19092"/>
                                </a:moveTo>
                                <a:lnTo>
                                  <a:pt x="0" y="19610"/>
                                </a:lnTo>
                                <a:lnTo>
                                  <a:pt x="19594" y="0"/>
                                </a:lnTo>
                                <a:lnTo>
                                  <a:pt x="0" y="19092"/>
                                </a:lnTo>
                                <a:close/>
                                <a:moveTo>
                                  <a:pt x="0" y="21081"/>
                                </a:moveTo>
                                <a:lnTo>
                                  <a:pt x="0" y="21600"/>
                                </a:lnTo>
                                <a:lnTo>
                                  <a:pt x="21600" y="0"/>
                                </a:lnTo>
                                <a:lnTo>
                                  <a:pt x="0" y="21081"/>
                                </a:lnTo>
                                <a:close/>
                                <a:moveTo>
                                  <a:pt x="0" y="15112"/>
                                </a:moveTo>
                                <a:lnTo>
                                  <a:pt x="0" y="15623"/>
                                </a:lnTo>
                                <a:lnTo>
                                  <a:pt x="15557" y="0"/>
                                </a:lnTo>
                                <a:lnTo>
                                  <a:pt x="0" y="15112"/>
                                </a:lnTo>
                                <a:close/>
                                <a:moveTo>
                                  <a:pt x="0" y="17102"/>
                                </a:moveTo>
                                <a:lnTo>
                                  <a:pt x="0" y="17621"/>
                                </a:lnTo>
                                <a:lnTo>
                                  <a:pt x="17572" y="0"/>
                                </a:lnTo>
                                <a:lnTo>
                                  <a:pt x="0" y="17102"/>
                                </a:lnTo>
                                <a:close/>
                                <a:moveTo>
                                  <a:pt x="0" y="13123"/>
                                </a:moveTo>
                                <a:lnTo>
                                  <a:pt x="0" y="13634"/>
                                </a:lnTo>
                                <a:lnTo>
                                  <a:pt x="13543" y="0"/>
                                </a:lnTo>
                                <a:lnTo>
                                  <a:pt x="0" y="13123"/>
                                </a:lnTo>
                                <a:close/>
                              </a:path>
                            </a:pathLst>
                          </a:custGeom>
                          <a:gradFill>
                            <a:gsLst>
                              <a:gs pos="0">
                                <a:schemeClr val="accent2"/>
                              </a:gs>
                              <a:gs pos="100000">
                                <a:schemeClr val="accent3"/>
                              </a:gs>
                            </a:gsLst>
                            <a:lin ang="0" scaled="1"/>
                          </a:gradFill>
                          <a:ln w="12700">
                            <a:miter lim="400000"/>
                          </a:ln>
                        </wps:spPr>
                        <wps:bodyPr lIns="38100" tIns="38100" rIns="38100" bIns="38100" anchor="ctr"/>
                      </wps:wsp>
                      <wps:wsp>
                        <wps:cNvPr id="11" name="Shape"/>
                        <wps:cNvSpPr/>
                        <wps:spPr>
                          <a:xfrm rot="10800000">
                            <a:off x="3291840" y="4922520"/>
                            <a:ext cx="3500121" cy="3543300"/>
                          </a:xfrm>
                          <a:custGeom>
                            <a:avLst/>
                            <a:gdLst/>
                            <a:ahLst/>
                            <a:cxnLst>
                              <a:cxn ang="0">
                                <a:pos x="wd2" y="hd2"/>
                              </a:cxn>
                              <a:cxn ang="5400000">
                                <a:pos x="wd2" y="hd2"/>
                              </a:cxn>
                              <a:cxn ang="10800000">
                                <a:pos x="wd2" y="hd2"/>
                              </a:cxn>
                              <a:cxn ang="16200000">
                                <a:pos x="wd2" y="hd2"/>
                              </a:cxn>
                            </a:cxnLst>
                            <a:rect l="0" t="0" r="r" b="b"/>
                            <a:pathLst>
                              <a:path w="21600" h="21600" extrusionOk="0">
                                <a:moveTo>
                                  <a:pt x="0" y="7161"/>
                                </a:moveTo>
                                <a:lnTo>
                                  <a:pt x="0" y="7649"/>
                                </a:lnTo>
                                <a:lnTo>
                                  <a:pt x="7493" y="0"/>
                                </a:lnTo>
                                <a:lnTo>
                                  <a:pt x="0" y="7161"/>
                                </a:lnTo>
                                <a:close/>
                                <a:moveTo>
                                  <a:pt x="0" y="11133"/>
                                </a:moveTo>
                                <a:lnTo>
                                  <a:pt x="0" y="11636"/>
                                </a:lnTo>
                                <a:lnTo>
                                  <a:pt x="11521" y="0"/>
                                </a:lnTo>
                                <a:lnTo>
                                  <a:pt x="0" y="11133"/>
                                </a:lnTo>
                                <a:close/>
                                <a:moveTo>
                                  <a:pt x="0" y="9143"/>
                                </a:moveTo>
                                <a:lnTo>
                                  <a:pt x="0" y="9639"/>
                                </a:lnTo>
                                <a:lnTo>
                                  <a:pt x="9507" y="0"/>
                                </a:lnTo>
                                <a:lnTo>
                                  <a:pt x="0" y="9143"/>
                                </a:lnTo>
                                <a:close/>
                                <a:moveTo>
                                  <a:pt x="0" y="3205"/>
                                </a:moveTo>
                                <a:lnTo>
                                  <a:pt x="0" y="3639"/>
                                </a:lnTo>
                                <a:lnTo>
                                  <a:pt x="3456" y="0"/>
                                </a:lnTo>
                                <a:lnTo>
                                  <a:pt x="0" y="3205"/>
                                </a:lnTo>
                                <a:close/>
                                <a:moveTo>
                                  <a:pt x="0" y="5179"/>
                                </a:moveTo>
                                <a:lnTo>
                                  <a:pt x="0" y="5652"/>
                                </a:lnTo>
                                <a:lnTo>
                                  <a:pt x="5471" y="8"/>
                                </a:lnTo>
                                <a:lnTo>
                                  <a:pt x="0" y="5179"/>
                                </a:lnTo>
                                <a:close/>
                                <a:moveTo>
                                  <a:pt x="0" y="1262"/>
                                </a:moveTo>
                                <a:lnTo>
                                  <a:pt x="0" y="1603"/>
                                </a:lnTo>
                                <a:lnTo>
                                  <a:pt x="1442" y="0"/>
                                </a:lnTo>
                                <a:lnTo>
                                  <a:pt x="0" y="1262"/>
                                </a:lnTo>
                                <a:close/>
                                <a:moveTo>
                                  <a:pt x="0" y="19092"/>
                                </a:moveTo>
                                <a:lnTo>
                                  <a:pt x="0" y="19610"/>
                                </a:lnTo>
                                <a:lnTo>
                                  <a:pt x="19594" y="0"/>
                                </a:lnTo>
                                <a:lnTo>
                                  <a:pt x="0" y="19092"/>
                                </a:lnTo>
                                <a:close/>
                                <a:moveTo>
                                  <a:pt x="0" y="21081"/>
                                </a:moveTo>
                                <a:lnTo>
                                  <a:pt x="0" y="21600"/>
                                </a:lnTo>
                                <a:lnTo>
                                  <a:pt x="21600" y="0"/>
                                </a:lnTo>
                                <a:lnTo>
                                  <a:pt x="0" y="21081"/>
                                </a:lnTo>
                                <a:close/>
                                <a:moveTo>
                                  <a:pt x="0" y="15112"/>
                                </a:moveTo>
                                <a:lnTo>
                                  <a:pt x="0" y="15623"/>
                                </a:lnTo>
                                <a:lnTo>
                                  <a:pt x="15557" y="0"/>
                                </a:lnTo>
                                <a:lnTo>
                                  <a:pt x="0" y="15112"/>
                                </a:lnTo>
                                <a:close/>
                                <a:moveTo>
                                  <a:pt x="0" y="17102"/>
                                </a:moveTo>
                                <a:lnTo>
                                  <a:pt x="0" y="17621"/>
                                </a:lnTo>
                                <a:lnTo>
                                  <a:pt x="17572" y="0"/>
                                </a:lnTo>
                                <a:lnTo>
                                  <a:pt x="0" y="17102"/>
                                </a:lnTo>
                                <a:close/>
                                <a:moveTo>
                                  <a:pt x="0" y="13123"/>
                                </a:moveTo>
                                <a:lnTo>
                                  <a:pt x="0" y="13634"/>
                                </a:lnTo>
                                <a:lnTo>
                                  <a:pt x="13543" y="0"/>
                                </a:lnTo>
                                <a:lnTo>
                                  <a:pt x="0" y="13123"/>
                                </a:lnTo>
                                <a:close/>
                              </a:path>
                            </a:pathLst>
                          </a:custGeom>
                          <a:gradFill>
                            <a:gsLst>
                              <a:gs pos="0">
                                <a:schemeClr val="accent2"/>
                              </a:gs>
                              <a:gs pos="100000">
                                <a:schemeClr val="accent3"/>
                              </a:gs>
                            </a:gsLst>
                            <a:lin ang="0" scaled="1"/>
                          </a:gradFill>
                          <a:ln w="12700">
                            <a:miter lim="400000"/>
                          </a:ln>
                        </wps:spPr>
                        <wps:bodyPr lIns="38100" tIns="38100" rIns="38100" bIns="38100" anchor="ctr"/>
                      </wps:wsp>
                    </wpg:wgp>
                  </a:graphicData>
                </a:graphic>
              </wp:anchor>
            </w:drawing>
          </mc:Choice>
          <mc:Fallback>
            <w:pict>
              <v:group w14:anchorId="5893BDAC" id="Group 6" o:spid="_x0000_s1026" alt="&quot;&quot;" style="position:absolute;margin-left:2.6pt;margin-top:6.05pt;width:534.8pt;height:666.6pt;z-index:-251646976" coordsize="67919,84658"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O0zlIXwQAAOUYAAAOAAAAZHJzL2Uyb0RvYy54bWzsWdFunDgUfV9p/8HifTMYMAyjTPqw3UYr&#13;&#10;rbaV2n6AYxhACxjZZCb5+722MeNMuuBm1T5NHrAZ2/ceH99rH5Pbd09di46lkA3v9wG+CQNU9owX&#13;&#10;TV/tg69fPvy2DZAcaV/QlvflPnguZfDu7tdfbk/Drox4zduiFAiM9HJ3GvZBPY7DbrORrC47Km/4&#13;&#10;UPbQeOCioyO8impTCHoC6127icIw3Zy4KAbBWSkl/PreNAZ32v7hULLx4+EgyxG1+wCwjfop9PNB&#13;&#10;PTd3t3RXCTrUDZtg0Deg6GjTg9PZ1Hs6UvQomlemuoYJLvlhvGG82/DDoWGlngPMBocXs7kX/HHQ&#13;&#10;c6l2p2qYaQJqL3h6s1n29/GTQE2xD9IA9bSDJdJeUaqoOQ3VDnrci+Hz8ElMP1TmTc326SA6VcI8&#13;&#10;0JMm9XkmtXwaEYMf0yzHeQrcM2jbJinZRhPtrIa1eTWO1X+8GIlfjdxYxxuFb4ZzGiCE5Jkl+f9Y&#13;&#10;+lzTodTkS8XBxBJgn2gy7ZoT3WFmSO4kkOVLT0zCEEfTJGOSxHGo6ZknSXfsUY73JddM0+NfcjRB&#13;&#10;W9garW2NPfVQVa6hhqjKwVCH5cClIvpURAGCZaihBCPgA/q96E6SUP193yAcbt8yKoUE9vNlgE5T&#13;&#10;E5DUl+ksAgTp/GDSeaCjYkTNS1XRaR9EOIVJoXquQXSKR7VpffzHctTxY/mF61HjOSoznOKJq3OH&#13;&#10;tv9GxzTJp4622ZaDtpcleazZt+trm21pugFMWCHHrW1mLZelXvozEHcIxjiOvaBinMY6v4FXa92W&#13;&#10;xiLGRMWkzeb/7GfAup6tnTW0OU78wOZpvMxrTsLMG6rj1hdpHIXEi9Z4DWmcENhlPUl13PoiJTiz&#13;&#10;VJ1DxA52Q4WkxG4AttmWphtJMrP828WQNsvvuLVW1lYfR6kFsIwU8taGibVtyylSk8TsaT5Z5bi1&#13;&#10;VlaR5mHuCTVP8TIInJM88Q4A7Hj2RRvBVuy3XZkd0RwC1rotDbPTnukZrq5na2eVW4KxJ7ckjVbi&#13;&#10;gBDivw1gx7M32gyHnmizFHbPJW5xRrLvCFvHszfaGM+MraQY7FvJMlqlS/zj1vF8iRYOEnUka+kx&#13;&#10;H9PqdHckDqjx4kPTtuokruR0kFcSgYaxR7W+HpS/twIdKQh7yljZj3ZtKmlGmgH4rDG+OcpGlRoF&#13;&#10;QGaHbTMLKCQZbUuQyHZNXYRtr/QFjrJJNHXNCBeatun2wSSlbByAfSVRjThUtQdePIOsbP/sYWLx&#13;&#10;FpDCBcV9Ee7Lg/tCe1ZzuMawUeiVm7SvUuw/QQRjOBvMXcFTBCPB4eb1QiZOV4Y4yvE2MedIkkcR&#13;&#10;sZcDe3246mMPLa4yaJb+V3183u9c0eOq1HMPu0O97HnVx+ebwdop7gjVZVqv+ni+ba1x6gjVZU6v&#13;&#10;+lgf2zaL13h1VeoysVd9bPWUL7fYUanL3OKrPr7Q2zZur/r4B+tj/ckYvqUbsW+++6uP9e67Furn&#13;&#10;/07c/QsAAP//AwBQSwMEFAAGAAgAAAAhAI+4ck/jAAAADwEAAA8AAABkcnMvZG93bnJldi54bWxM&#13;&#10;T0trwzAMvg/2H4wGu63Oo9lKGqeU7nEqg7WD0ZubqEloLIfYTdJ/P/W0XYSkT/oe2WoyrRiwd40l&#13;&#10;BeEsAIFU2LKhSsH3/v1pAcJ5TaVuLaGCKzpY5fd3mU5LO9IXDjtfCSYhl2oFtfddKqUrajTazWyH&#13;&#10;xNjJ9kZ7HvtKlr0emdy0MgqCZ2l0Q6xQ6w43NRbn3cUo+Bj1uI7Dt2F7Pm2uh33y+bMNUanHh+l1&#13;&#10;yWW9BOFx8n8fcMvA/iFnY0d7odKJVkES8SGvoxDEDQ5e5pznyF08T2KQeSb/58h/AQAA//8DAFBL&#13;&#10;AQItABQABgAIAAAAIQC2gziS/gAAAOEBAAATAAAAAAAAAAAAAAAAAAAAAABbQ29udGVudF9UeXBl&#13;&#10;c10ueG1sUEsBAi0AFAAGAAgAAAAhADj9If/WAAAAlAEAAAsAAAAAAAAAAAAAAAAALwEAAF9yZWxz&#13;&#10;Ly5yZWxzUEsBAi0AFAAGAAgAAAAhAA7TOUhfBAAA5RgAAA4AAAAAAAAAAAAAAAAALgIAAGRycy9l&#13;&#10;Mm9Eb2MueG1sUEsBAi0AFAAGAAgAAAAhAI+4ck/jAAAADwEAAA8AAAAAAAAAAAAAAAAAuQYAAGRy&#13;&#10;cy9kb3ducmV2LnhtbFBLBQYAAAAABAAEAPMAAADJBwAAAAA=&#13;&#10;">
                <v:shape id="Shape" o:spid="_x0000_s1027" style="position:absolute;width:35001;height:35433;visibility:visible;mso-wrap-style:square;v-text-anchor:middle" coordsize="21600,216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BvQtxUxgAAAOAAAAAPAAAAZHJzL2Rvd25yZXYueG1sRI9Ba8JA&#13;&#10;EIXvhf6HZQre6kYRlegqYhV6NXqwt2l2TILZ2bC7Nem/7xwKXgYew/se33o7uFY9KMTGs4HJOANF&#13;&#10;XHrbcGXgcj6+L0HFhGyx9UwGfinCdvP6ssbc+p5P9ChSpQTCMUcDdUpdrnUsa3IYx74jlt/NB4dJ&#13;&#10;Yqi0DdgL3LV6mmVz7bBhWaixo31N5b34cQYOuC9OX2H2fbsuFnPrmyos770xo7fhYyVntwKVaEjP&#13;&#10;xj/i0xqYioIIiQzozR8AAAD//wMAUEsBAi0AFAAGAAgAAAAhANvh9svuAAAAhQEAABMAAAAAAAAA&#13;&#10;AAAAAAAAAAAAAFtDb250ZW50X1R5cGVzXS54bWxQSwECLQAUAAYACAAAACEAWvQsW78AAAAVAQAA&#13;&#10;CwAAAAAAAAAAAAAAAAAfAQAAX3JlbHMvLnJlbHNQSwECLQAUAAYACAAAACEAb0LcVMYAAADgAAAA&#13;&#10;DwAAAAAAAAAAAAAAAAAHAgAAZHJzL2Rvd25yZXYueG1sUEsFBgAAAAADAAMAtwAAAPoCAAAAAA==&#13;&#10;" path="m,7161r,488l7493,,,7161xm,11133r,503l11521,,,11133xm,9143r,496l9507,,,9143xm,3205r,434l3456,,,3205xm,5179r,473l5471,8,,5179xm,1262r,341l1442,,,1262xm,19092r,518l19594,,,19092xm,21081r,519l21600,,,21081xm,15112r,511l15557,,,15112xm,17102r,519l17572,,,17102xm,13123r,511l13543,,,13123xe" fillcolor="#ff1571 [3205]" stroked="f" strokeweight="1pt">
                  <v:fill color2="#fdc082 [3206]" angle="90" focus="100%" type="gradient"/>
                  <v:stroke miterlimit="4" joinstyle="miter"/>
                  <v:path arrowok="t" o:extrusionok="f" o:connecttype="custom" o:connectlocs="1750061,1771650;1750061,1771650;1750061,1771650;1750061,1771650" o:connectangles="0,90,180,270"/>
                </v:shape>
                <v:shape id="Shape" o:spid="_x0000_s1028" style="position:absolute;left:32918;top:49225;width:35001;height:35433;rotation:180;visibility:visible;mso-wrap-style:square;v-text-anchor:middle" coordsize="21600,21600" o:gfxdata="UEsDBBQABgAIAAAAIQDb4fbL7gAAAIUBAAATAAAAW0NvbnRlbnRfVHlwZXNdLnhtbHyQz07DMAyH&#13;&#10;70i8Q+QralM4IITa7kDhCAiNB7ASt43WOlEcyvb2pNu4IODoPz9/n1xv9vOkForiPDdwXVagiI23&#13;&#10;jocG3rdPxR0oScgWJ8/UwIEENu3lRb09BBKV0ywNjCmFe63FjDSjlD4Q50nv44wpl3HQAc0OB9I3&#13;&#10;VXWrjedEnIq03oC27qjHjympx31un0wiTQLq4bS4shrAECZnMGVTvbD9QSnOhDInjzsyuiBXWQP0&#13;&#10;r4R18jfgnHvJr4nOknrFmJ5xzhraRtHWf3Kkpfz/yGo5S+H73hkquyhdjr3R8m2lj09svwAAAP//&#13;&#10;AwBQSwMEFAAGAAgAAAAhAFr0LFu/AAAAFQEAAAsAAABfcmVscy8ucmVsc2zPwWrDMAwG4Ptg72B0&#13;&#10;X5TuUMaI01uh19I+gLGVxCy2jGSy9e1nemrHjpL4P0nD4SetZiPRyNnCruvBUPYcYp4tXC/Htw8w&#13;&#10;Wl0ObuVMFm6kcBhfX4Yzra62kC6xqGlKVgtLreUTUf1CyWnHhXKbTCzJ1VbKjMX5LzcTvvf9HuXR&#13;&#10;gPHJNKdgQU5hB+ZyK23zHztFL6w81c5zQp6m6P9TMfB3PtPWFCczVQtB9N4U2rp2HOA44NMz4y8A&#13;&#10;AAD//wMAUEsDBBQABgAIAAAAIQDyuBS+xwAAAOAAAAAPAAAAZHJzL2Rvd25yZXYueG1sRI9Na8JA&#13;&#10;EIbvgv9hGaEX0Y2hqERXKUqhPWor4m3ITpPQ7Gya3Xz9+64geBlmeHmf4dnue1OKlmpXWFawmEcg&#13;&#10;iFOrC84UfH+9z9YgnEfWWFomBQM52O/Goy0m2nZ8ovbsMxEg7BJUkHtfJVK6NCeDbm4r4pD92Nqg&#13;&#10;D2edSV1jF+CmlHEULaXBgsOHHCs65JT+nhuj4Gqav5sZPuXqcnq107UtXLwalHqZ9MdNGG8bEJ56&#13;&#10;/2w8EB86OCzgLhQWkLt/AAAA//8DAFBLAQItABQABgAIAAAAIQDb4fbL7gAAAIUBAAATAAAAAAAA&#13;&#10;AAAAAAAAAAAAAABbQ29udGVudF9UeXBlc10ueG1sUEsBAi0AFAAGAAgAAAAhAFr0LFu/AAAAFQEA&#13;&#10;AAsAAAAAAAAAAAAAAAAAHwEAAF9yZWxzLy5yZWxzUEsBAi0AFAAGAAgAAAAhAPK4FL7HAAAA4AAA&#13;&#10;AA8AAAAAAAAAAAAAAAAABwIAAGRycy9kb3ducmV2LnhtbFBLBQYAAAAAAwADALcAAAD7AgAAAAA=&#13;&#10;" path="m,7161r,488l7493,,,7161xm,11133r,503l11521,,,11133xm,9143r,496l9507,,,9143xm,3205r,434l3456,,,3205xm,5179r,473l5471,8,,5179xm,1262r,341l1442,,,1262xm,19092r,518l19594,,,19092xm,21081r,519l21600,,,21081xm,15112r,511l15557,,,15112xm,17102r,519l17572,,,17102xm,13123r,511l13543,,,13123xe" fillcolor="#ff1571 [3205]" stroked="f" strokeweight="1pt">
                  <v:fill color2="#fdc082 [3206]" angle="90" focus="100%" type="gradient"/>
                  <v:stroke miterlimit="4" joinstyle="miter"/>
                  <v:path arrowok="t" o:extrusionok="f" o:connecttype="custom" o:connectlocs="1750061,1771650;1750061,1771650;1750061,1771650;1750061,1771650" o:connectangles="0,90,180,270"/>
                </v:shape>
              </v:group>
            </w:pict>
          </mc:Fallback>
        </mc:AlternateContent>
      </w:r>
    </w:p>
    <w:tbl>
      <w:tblPr>
        <w:tblW w:w="10773" w:type="dxa"/>
        <w:tblLayout w:type="fixed"/>
        <w:tblLook w:val="04A0" w:firstRow="1" w:lastRow="0" w:firstColumn="1" w:lastColumn="0" w:noHBand="0" w:noVBand="1"/>
      </w:tblPr>
      <w:tblGrid>
        <w:gridCol w:w="426"/>
        <w:gridCol w:w="4961"/>
        <w:gridCol w:w="4961"/>
        <w:gridCol w:w="425"/>
      </w:tblGrid>
      <w:tr w:rsidR="001205A1" w14:paraId="4FE7E6D1" w14:textId="77777777" w:rsidTr="00036DC3">
        <w:trPr>
          <w:trHeight w:val="396"/>
        </w:trPr>
        <w:tc>
          <w:tcPr>
            <w:tcW w:w="426" w:type="dxa"/>
          </w:tcPr>
          <w:p w14:paraId="3625F80B" w14:textId="77777777" w:rsidR="00A81248" w:rsidRDefault="00A81248" w:rsidP="00216DB3">
            <w:pPr>
              <w:pStyle w:val="Text"/>
            </w:pPr>
          </w:p>
        </w:tc>
        <w:tc>
          <w:tcPr>
            <w:tcW w:w="4961" w:type="dxa"/>
          </w:tcPr>
          <w:p w14:paraId="69A9936A" w14:textId="77777777" w:rsidR="00A81248" w:rsidRDefault="00A81248" w:rsidP="00216DB3">
            <w:pPr>
              <w:pStyle w:val="Text"/>
            </w:pPr>
          </w:p>
        </w:tc>
        <w:tc>
          <w:tcPr>
            <w:tcW w:w="4961" w:type="dxa"/>
          </w:tcPr>
          <w:p w14:paraId="2989260C" w14:textId="77777777" w:rsidR="00A81248" w:rsidRDefault="00A81248" w:rsidP="00216DB3">
            <w:pPr>
              <w:pStyle w:val="Text"/>
            </w:pPr>
          </w:p>
        </w:tc>
        <w:tc>
          <w:tcPr>
            <w:tcW w:w="425" w:type="dxa"/>
          </w:tcPr>
          <w:p w14:paraId="0D855A5A" w14:textId="77777777" w:rsidR="00A81248" w:rsidRDefault="00A81248" w:rsidP="00216DB3">
            <w:pPr>
              <w:pStyle w:val="Text"/>
            </w:pPr>
          </w:p>
        </w:tc>
      </w:tr>
      <w:tr w:rsidR="001205A1" w14:paraId="3180C990" w14:textId="77777777" w:rsidTr="00216DB3">
        <w:trPr>
          <w:trHeight w:val="5274"/>
        </w:trPr>
        <w:tc>
          <w:tcPr>
            <w:tcW w:w="426" w:type="dxa"/>
          </w:tcPr>
          <w:p w14:paraId="0E8EBBA4" w14:textId="77777777" w:rsidR="001205A1" w:rsidRDefault="001205A1" w:rsidP="005A2DF7"/>
        </w:tc>
        <w:tc>
          <w:tcPr>
            <w:tcW w:w="9922" w:type="dxa"/>
            <w:gridSpan w:val="2"/>
            <w:tcBorders>
              <w:bottom w:val="single" w:sz="18" w:space="0" w:color="26414C" w:themeColor="accent5" w:themeShade="40"/>
            </w:tcBorders>
            <w:shd w:val="clear" w:color="auto" w:fill="FFFFFF" w:themeFill="background1"/>
          </w:tcPr>
          <w:p w14:paraId="14C142A5" w14:textId="51B17464" w:rsidR="001205A1" w:rsidRDefault="00FE1F7B" w:rsidP="005A2DF7">
            <w:pPr>
              <w:pStyle w:val="Heading3"/>
            </w:pPr>
            <w:bookmarkStart w:id="1" w:name="_Toc71184711"/>
            <w:r>
              <w:t>ABSTRACT</w:t>
            </w:r>
            <w:bookmarkEnd w:id="1"/>
          </w:p>
          <w:p w14:paraId="55267308" w14:textId="77777777" w:rsidR="001205A1" w:rsidRDefault="001205A1" w:rsidP="005F4A20"/>
          <w:p w14:paraId="3AE62110" w14:textId="77777777" w:rsidR="001205A1" w:rsidRDefault="003E38A5" w:rsidP="00B71982">
            <w:pPr>
              <w:pStyle w:val="Heading4"/>
              <w:spacing w:line="360" w:lineRule="auto"/>
              <w:rPr>
                <w:sz w:val="28"/>
                <w:szCs w:val="28"/>
              </w:rPr>
            </w:pPr>
            <w:r w:rsidRPr="00B71982">
              <w:rPr>
                <w:sz w:val="28"/>
                <w:szCs w:val="28"/>
              </w:rPr>
              <w:t>During this term I conducted an online survey of students’ views on the effectiveness of the usage of Moodle</w:t>
            </w:r>
            <w:r w:rsidR="00B635DC" w:rsidRPr="00B71982">
              <w:rPr>
                <w:sz w:val="28"/>
                <w:szCs w:val="28"/>
              </w:rPr>
              <w:t>,</w:t>
            </w:r>
            <w:r w:rsidRPr="00B71982">
              <w:rPr>
                <w:sz w:val="28"/>
                <w:szCs w:val="28"/>
              </w:rPr>
              <w:t xml:space="preserve"> the University of Wales Trinity Saint David</w:t>
            </w:r>
            <w:r w:rsidR="00A8743D" w:rsidRPr="00B71982">
              <w:rPr>
                <w:sz w:val="28"/>
                <w:szCs w:val="28"/>
              </w:rPr>
              <w:t>’s</w:t>
            </w:r>
            <w:r w:rsidRPr="00B71982">
              <w:rPr>
                <w:sz w:val="28"/>
                <w:szCs w:val="28"/>
              </w:rPr>
              <w:t xml:space="preserve"> Virtual Learning Environment (VLE). The survey </w:t>
            </w:r>
            <w:r w:rsidR="001F486F" w:rsidRPr="00B71982">
              <w:rPr>
                <w:sz w:val="28"/>
                <w:szCs w:val="28"/>
              </w:rPr>
              <w:t xml:space="preserve">consisted of six questions and was </w:t>
            </w:r>
            <w:r w:rsidRPr="00B71982">
              <w:rPr>
                <w:sz w:val="28"/>
                <w:szCs w:val="28"/>
              </w:rPr>
              <w:t>sent out via email to the students in my Digital skills and Research Methods class</w:t>
            </w:r>
            <w:r w:rsidR="00D04306" w:rsidRPr="00B71982">
              <w:rPr>
                <w:sz w:val="28"/>
                <w:szCs w:val="28"/>
              </w:rPr>
              <w:t xml:space="preserve"> at the London Campus</w:t>
            </w:r>
            <w:r w:rsidRPr="00B71982">
              <w:rPr>
                <w:sz w:val="28"/>
                <w:szCs w:val="28"/>
              </w:rPr>
              <w:t xml:space="preserve"> and was responded to anonymously. The </w:t>
            </w:r>
            <w:r w:rsidR="0093000B" w:rsidRPr="00B71982">
              <w:rPr>
                <w:sz w:val="28"/>
                <w:szCs w:val="28"/>
              </w:rPr>
              <w:t>sample</w:t>
            </w:r>
            <w:r w:rsidRPr="00B71982">
              <w:rPr>
                <w:sz w:val="28"/>
                <w:szCs w:val="28"/>
              </w:rPr>
              <w:t xml:space="preserve"> of participants is largely made up of first-time university students</w:t>
            </w:r>
            <w:r w:rsidR="00A8743D" w:rsidRPr="00B71982">
              <w:rPr>
                <w:sz w:val="28"/>
                <w:szCs w:val="28"/>
              </w:rPr>
              <w:t>,</w:t>
            </w:r>
            <w:r w:rsidRPr="00B71982">
              <w:rPr>
                <w:sz w:val="28"/>
                <w:szCs w:val="28"/>
              </w:rPr>
              <w:t xml:space="preserve"> who gained </w:t>
            </w:r>
            <w:r w:rsidR="00A8743D" w:rsidRPr="00B71982">
              <w:rPr>
                <w:sz w:val="28"/>
                <w:szCs w:val="28"/>
              </w:rPr>
              <w:t xml:space="preserve">university </w:t>
            </w:r>
            <w:r w:rsidRPr="00B71982">
              <w:rPr>
                <w:sz w:val="28"/>
                <w:szCs w:val="28"/>
              </w:rPr>
              <w:t xml:space="preserve">entrance </w:t>
            </w:r>
            <w:r w:rsidR="00A8743D" w:rsidRPr="00B71982">
              <w:rPr>
                <w:sz w:val="28"/>
                <w:szCs w:val="28"/>
              </w:rPr>
              <w:t>from</w:t>
            </w:r>
            <w:r w:rsidRPr="00B71982">
              <w:rPr>
                <w:sz w:val="28"/>
                <w:szCs w:val="28"/>
              </w:rPr>
              <w:t xml:space="preserve"> non-traditional </w:t>
            </w:r>
            <w:r w:rsidR="00A8743D" w:rsidRPr="00B71982">
              <w:rPr>
                <w:sz w:val="28"/>
                <w:szCs w:val="28"/>
              </w:rPr>
              <w:t>backgrounds</w:t>
            </w:r>
            <w:r w:rsidRPr="00B71982">
              <w:rPr>
                <w:sz w:val="28"/>
                <w:szCs w:val="28"/>
              </w:rPr>
              <w:t>.</w:t>
            </w:r>
            <w:r w:rsidR="001F486F" w:rsidRPr="00B71982">
              <w:rPr>
                <w:sz w:val="28"/>
                <w:szCs w:val="28"/>
              </w:rPr>
              <w:t xml:space="preserve"> This study highlights the main </w:t>
            </w:r>
            <w:r w:rsidR="006D01CC" w:rsidRPr="00B71982">
              <w:rPr>
                <w:sz w:val="28"/>
                <w:szCs w:val="28"/>
              </w:rPr>
              <w:t>advantages</w:t>
            </w:r>
            <w:r w:rsidR="001F486F" w:rsidRPr="00B71982">
              <w:rPr>
                <w:sz w:val="28"/>
                <w:szCs w:val="28"/>
              </w:rPr>
              <w:t xml:space="preserve"> and </w:t>
            </w:r>
            <w:r w:rsidR="006D01CC" w:rsidRPr="00B71982">
              <w:rPr>
                <w:sz w:val="28"/>
                <w:szCs w:val="28"/>
              </w:rPr>
              <w:t>barriers to the effectiveness of Moodle and V</w:t>
            </w:r>
            <w:r w:rsidR="00476293" w:rsidRPr="00B71982">
              <w:rPr>
                <w:sz w:val="28"/>
                <w:szCs w:val="28"/>
              </w:rPr>
              <w:t xml:space="preserve">irtual </w:t>
            </w:r>
            <w:r w:rsidR="006D01CC" w:rsidRPr="00B71982">
              <w:rPr>
                <w:sz w:val="28"/>
                <w:szCs w:val="28"/>
              </w:rPr>
              <w:t>L</w:t>
            </w:r>
            <w:r w:rsidR="00E439C0" w:rsidRPr="00B71982">
              <w:rPr>
                <w:sz w:val="28"/>
                <w:szCs w:val="28"/>
              </w:rPr>
              <w:t xml:space="preserve">earning </w:t>
            </w:r>
            <w:r w:rsidR="006D01CC" w:rsidRPr="00B71982">
              <w:rPr>
                <w:sz w:val="28"/>
                <w:szCs w:val="28"/>
              </w:rPr>
              <w:t>E</w:t>
            </w:r>
            <w:r w:rsidR="00E439C0" w:rsidRPr="00B71982">
              <w:rPr>
                <w:sz w:val="28"/>
                <w:szCs w:val="28"/>
              </w:rPr>
              <w:t>nvironment</w:t>
            </w:r>
            <w:r w:rsidR="006D01CC" w:rsidRPr="00B71982">
              <w:rPr>
                <w:sz w:val="28"/>
                <w:szCs w:val="28"/>
              </w:rPr>
              <w:t>’s in general</w:t>
            </w:r>
            <w:r w:rsidR="003B2BFB" w:rsidRPr="00B71982">
              <w:rPr>
                <w:sz w:val="28"/>
                <w:szCs w:val="28"/>
              </w:rPr>
              <w:t>, based on primary and secondary data</w:t>
            </w:r>
            <w:r w:rsidR="006D01CC" w:rsidRPr="00B71982">
              <w:rPr>
                <w:sz w:val="28"/>
                <w:szCs w:val="28"/>
              </w:rPr>
              <w:t xml:space="preserve">. </w:t>
            </w:r>
            <w:r w:rsidR="004B7E26" w:rsidRPr="00B71982">
              <w:rPr>
                <w:sz w:val="28"/>
                <w:szCs w:val="28"/>
              </w:rPr>
              <w:t xml:space="preserve">Overall, the study concluded that students </w:t>
            </w:r>
            <w:r w:rsidR="0093397C" w:rsidRPr="00B71982">
              <w:rPr>
                <w:sz w:val="28"/>
                <w:szCs w:val="28"/>
              </w:rPr>
              <w:t>referred frequently to the VLE on a weekly basis</w:t>
            </w:r>
            <w:r w:rsidR="009206FB" w:rsidRPr="00B71982">
              <w:rPr>
                <w:sz w:val="28"/>
                <w:szCs w:val="28"/>
              </w:rPr>
              <w:t xml:space="preserve"> and find that it</w:t>
            </w:r>
            <w:r w:rsidR="00BA42C5" w:rsidRPr="00B71982">
              <w:rPr>
                <w:sz w:val="28"/>
                <w:szCs w:val="28"/>
              </w:rPr>
              <w:t xml:space="preserve"> provides access to course materials and assignment br</w:t>
            </w:r>
            <w:r w:rsidR="003825CC" w:rsidRPr="00B71982">
              <w:rPr>
                <w:sz w:val="28"/>
                <w:szCs w:val="28"/>
              </w:rPr>
              <w:t>iefs</w:t>
            </w:r>
            <w:r w:rsidR="0093397C" w:rsidRPr="00B71982">
              <w:rPr>
                <w:sz w:val="28"/>
                <w:szCs w:val="28"/>
              </w:rPr>
              <w:t xml:space="preserve">. </w:t>
            </w:r>
            <w:r w:rsidR="00BC7AA8" w:rsidRPr="00B71982">
              <w:rPr>
                <w:sz w:val="28"/>
                <w:szCs w:val="28"/>
              </w:rPr>
              <w:t>However,</w:t>
            </w:r>
            <w:r w:rsidR="00985145" w:rsidRPr="00B71982">
              <w:rPr>
                <w:sz w:val="28"/>
                <w:szCs w:val="28"/>
              </w:rPr>
              <w:t xml:space="preserve"> there</w:t>
            </w:r>
            <w:r w:rsidR="0093397C" w:rsidRPr="00B71982">
              <w:rPr>
                <w:sz w:val="28"/>
                <w:szCs w:val="28"/>
              </w:rPr>
              <w:t xml:space="preserve"> were recomme</w:t>
            </w:r>
            <w:r w:rsidR="005526AA" w:rsidRPr="00B71982">
              <w:rPr>
                <w:sz w:val="28"/>
                <w:szCs w:val="28"/>
              </w:rPr>
              <w:t xml:space="preserve">ndations to include training for easier </w:t>
            </w:r>
            <w:r w:rsidR="00F64F56" w:rsidRPr="00B71982">
              <w:rPr>
                <w:sz w:val="28"/>
                <w:szCs w:val="28"/>
              </w:rPr>
              <w:t xml:space="preserve">navigation, additional information and </w:t>
            </w:r>
            <w:r w:rsidR="00BC7AA8" w:rsidRPr="00B71982">
              <w:rPr>
                <w:sz w:val="28"/>
                <w:szCs w:val="28"/>
              </w:rPr>
              <w:t>access to tutorial videos for refreshers</w:t>
            </w:r>
            <w:r w:rsidR="001F3257" w:rsidRPr="00B71982">
              <w:rPr>
                <w:sz w:val="28"/>
                <w:szCs w:val="28"/>
              </w:rPr>
              <w:t>. The</w:t>
            </w:r>
            <w:r w:rsidR="006D01CC" w:rsidRPr="00B71982">
              <w:rPr>
                <w:sz w:val="28"/>
                <w:szCs w:val="28"/>
              </w:rPr>
              <w:t xml:space="preserve"> report addresses the hinderances I faced whilst conducting the </w:t>
            </w:r>
            <w:r w:rsidR="004021F7" w:rsidRPr="00B71982">
              <w:rPr>
                <w:sz w:val="28"/>
                <w:szCs w:val="28"/>
              </w:rPr>
              <w:t>survey, given the Covid 19 pandemic</w:t>
            </w:r>
            <w:r w:rsidR="006D01CC" w:rsidRPr="00B71982">
              <w:rPr>
                <w:sz w:val="28"/>
                <w:szCs w:val="28"/>
              </w:rPr>
              <w:t xml:space="preserve"> and learning opportunities for future</w:t>
            </w:r>
            <w:r w:rsidR="00B635DC" w:rsidRPr="00B71982">
              <w:rPr>
                <w:sz w:val="28"/>
                <w:szCs w:val="28"/>
              </w:rPr>
              <w:t xml:space="preserve"> research projects.</w:t>
            </w:r>
          </w:p>
          <w:p w14:paraId="745F03A2" w14:textId="77777777" w:rsidR="00E3462B" w:rsidRDefault="00E3462B" w:rsidP="00E3462B"/>
          <w:p w14:paraId="40DD11DE" w14:textId="77777777" w:rsidR="00E3462B" w:rsidRDefault="00E3462B" w:rsidP="00E3462B"/>
          <w:p w14:paraId="25A1CA04" w14:textId="77777777" w:rsidR="00E3462B" w:rsidRDefault="00E3462B" w:rsidP="00E3462B"/>
          <w:p w14:paraId="1E092008" w14:textId="77777777" w:rsidR="00E3462B" w:rsidRDefault="00E3462B" w:rsidP="00E3462B"/>
          <w:p w14:paraId="30CB72A3" w14:textId="77777777" w:rsidR="00E3462B" w:rsidRDefault="00E3462B" w:rsidP="00E3462B"/>
          <w:p w14:paraId="0FC8463F" w14:textId="77777777" w:rsidR="00E3462B" w:rsidRDefault="00E3462B" w:rsidP="00E3462B"/>
          <w:p w14:paraId="35878A2A" w14:textId="4D3FA8D6" w:rsidR="00E3462B" w:rsidRDefault="00E3462B" w:rsidP="00E3462B"/>
          <w:p w14:paraId="1E3D0A23" w14:textId="2C33B28B" w:rsidR="005F247F" w:rsidRDefault="005F247F" w:rsidP="00E3462B"/>
          <w:p w14:paraId="56555869" w14:textId="232D8CC9" w:rsidR="005F247F" w:rsidRDefault="005F247F" w:rsidP="00E3462B"/>
          <w:p w14:paraId="257ED04A" w14:textId="0D09757C" w:rsidR="005F247F" w:rsidRDefault="005F247F" w:rsidP="00E3462B"/>
          <w:p w14:paraId="3EECDE47" w14:textId="20182788" w:rsidR="005F247F" w:rsidRDefault="005F247F" w:rsidP="00E3462B"/>
          <w:p w14:paraId="59B148CC" w14:textId="0142A363" w:rsidR="005F247F" w:rsidRDefault="005F247F" w:rsidP="00E3462B"/>
          <w:p w14:paraId="7482C84E" w14:textId="584B5325" w:rsidR="005F247F" w:rsidRDefault="005F247F" w:rsidP="00E3462B"/>
          <w:p w14:paraId="5CC18CBB" w14:textId="0840B70E" w:rsidR="005F247F" w:rsidRDefault="005F247F" w:rsidP="00E3462B"/>
          <w:p w14:paraId="35BB54C0" w14:textId="6EAF1A38" w:rsidR="005F247F" w:rsidRDefault="005F247F" w:rsidP="00E3462B"/>
          <w:p w14:paraId="1D30E735" w14:textId="0881CA29" w:rsidR="00672D29" w:rsidRDefault="00672D29" w:rsidP="00672D29">
            <w:pPr>
              <w:pStyle w:val="Heading3"/>
            </w:pPr>
            <w:r>
              <w:t>Table of Contents</w:t>
            </w:r>
          </w:p>
          <w:p w14:paraId="65523351" w14:textId="77777777" w:rsidR="00672D29" w:rsidRPr="008C3DE8" w:rsidRDefault="00672D29" w:rsidP="008C3DE8">
            <w:pPr>
              <w:spacing w:line="360" w:lineRule="auto"/>
              <w:rPr>
                <w:color w:val="FF1571" w:themeColor="accent2"/>
                <w:sz w:val="32"/>
                <w:szCs w:val="32"/>
              </w:rPr>
            </w:pPr>
          </w:p>
          <w:p w14:paraId="4E8DD9B1" w14:textId="4381FFA2" w:rsidR="005F247F" w:rsidRPr="008C3DE8" w:rsidRDefault="00012338" w:rsidP="008C3DE8">
            <w:pPr>
              <w:pStyle w:val="ListParagraph"/>
              <w:numPr>
                <w:ilvl w:val="0"/>
                <w:numId w:val="4"/>
              </w:numPr>
              <w:spacing w:line="360" w:lineRule="auto"/>
              <w:rPr>
                <w:color w:val="FF1571" w:themeColor="accent2"/>
                <w:sz w:val="32"/>
                <w:szCs w:val="32"/>
              </w:rPr>
            </w:pPr>
            <w:r w:rsidRPr="008C3DE8">
              <w:rPr>
                <w:color w:val="FF1571" w:themeColor="accent2"/>
                <w:sz w:val="32"/>
                <w:szCs w:val="32"/>
              </w:rPr>
              <w:t>Introduction</w:t>
            </w:r>
          </w:p>
          <w:p w14:paraId="6D38CCD4" w14:textId="4FAA4322" w:rsidR="00012338" w:rsidRPr="008C3DE8" w:rsidRDefault="00012338" w:rsidP="008C3DE8">
            <w:pPr>
              <w:pStyle w:val="ListParagraph"/>
              <w:numPr>
                <w:ilvl w:val="0"/>
                <w:numId w:val="4"/>
              </w:numPr>
              <w:spacing w:line="360" w:lineRule="auto"/>
              <w:rPr>
                <w:color w:val="FF1571" w:themeColor="accent2"/>
                <w:sz w:val="32"/>
                <w:szCs w:val="32"/>
              </w:rPr>
            </w:pPr>
            <w:r w:rsidRPr="008C3DE8">
              <w:rPr>
                <w:color w:val="FF1571" w:themeColor="accent2"/>
                <w:sz w:val="32"/>
                <w:szCs w:val="32"/>
              </w:rPr>
              <w:t xml:space="preserve">Literature Review: Uses of </w:t>
            </w:r>
            <w:proofErr w:type="spellStart"/>
            <w:r w:rsidRPr="008C3DE8">
              <w:rPr>
                <w:color w:val="FF1571" w:themeColor="accent2"/>
                <w:sz w:val="32"/>
                <w:szCs w:val="32"/>
              </w:rPr>
              <w:t>VLe</w:t>
            </w:r>
            <w:proofErr w:type="spellEnd"/>
          </w:p>
          <w:p w14:paraId="51DE545B" w14:textId="6B7CB994" w:rsidR="00012338" w:rsidRPr="008C3DE8" w:rsidRDefault="00012338" w:rsidP="008C3DE8">
            <w:pPr>
              <w:pStyle w:val="ListParagraph"/>
              <w:numPr>
                <w:ilvl w:val="1"/>
                <w:numId w:val="4"/>
              </w:numPr>
              <w:spacing w:line="360" w:lineRule="auto"/>
              <w:rPr>
                <w:color w:val="FF1571" w:themeColor="accent2"/>
                <w:sz w:val="32"/>
                <w:szCs w:val="32"/>
              </w:rPr>
            </w:pPr>
            <w:r w:rsidRPr="008C3DE8">
              <w:rPr>
                <w:color w:val="FF1571" w:themeColor="accent2"/>
                <w:sz w:val="32"/>
                <w:szCs w:val="32"/>
              </w:rPr>
              <w:t>Negative Impact of VLE</w:t>
            </w:r>
          </w:p>
          <w:p w14:paraId="2AE84B4B" w14:textId="2D9078B6" w:rsidR="00012338" w:rsidRPr="008C3DE8" w:rsidRDefault="00012338" w:rsidP="008C3DE8">
            <w:pPr>
              <w:pStyle w:val="ListParagraph"/>
              <w:numPr>
                <w:ilvl w:val="1"/>
                <w:numId w:val="4"/>
              </w:numPr>
              <w:spacing w:line="360" w:lineRule="auto"/>
              <w:rPr>
                <w:color w:val="FF1571" w:themeColor="accent2"/>
                <w:sz w:val="32"/>
                <w:szCs w:val="32"/>
              </w:rPr>
            </w:pPr>
            <w:r w:rsidRPr="008C3DE8">
              <w:rPr>
                <w:color w:val="FF1571" w:themeColor="accent2"/>
                <w:sz w:val="32"/>
                <w:szCs w:val="32"/>
              </w:rPr>
              <w:t>Positive Impact of VLE</w:t>
            </w:r>
          </w:p>
          <w:p w14:paraId="1A73B2B7" w14:textId="1A01CAAB" w:rsidR="00012338" w:rsidRPr="008C3DE8" w:rsidRDefault="00012338" w:rsidP="008C3DE8">
            <w:pPr>
              <w:pStyle w:val="ListParagraph"/>
              <w:numPr>
                <w:ilvl w:val="0"/>
                <w:numId w:val="4"/>
              </w:numPr>
              <w:spacing w:line="360" w:lineRule="auto"/>
              <w:rPr>
                <w:color w:val="FF1571" w:themeColor="accent2"/>
                <w:sz w:val="32"/>
                <w:szCs w:val="32"/>
              </w:rPr>
            </w:pPr>
            <w:r w:rsidRPr="008C3DE8">
              <w:rPr>
                <w:color w:val="FF1571" w:themeColor="accent2"/>
                <w:sz w:val="32"/>
                <w:szCs w:val="32"/>
              </w:rPr>
              <w:t>Methodology</w:t>
            </w:r>
          </w:p>
          <w:p w14:paraId="51C8BC7D" w14:textId="2991E181" w:rsidR="00012338" w:rsidRPr="008C3DE8" w:rsidRDefault="00012338" w:rsidP="008C3DE8">
            <w:pPr>
              <w:pStyle w:val="ListParagraph"/>
              <w:numPr>
                <w:ilvl w:val="0"/>
                <w:numId w:val="4"/>
              </w:numPr>
              <w:spacing w:line="360" w:lineRule="auto"/>
              <w:rPr>
                <w:color w:val="FF1571" w:themeColor="accent2"/>
                <w:sz w:val="32"/>
                <w:szCs w:val="32"/>
              </w:rPr>
            </w:pPr>
            <w:r w:rsidRPr="008C3DE8">
              <w:rPr>
                <w:color w:val="FF1571" w:themeColor="accent2"/>
                <w:sz w:val="32"/>
                <w:szCs w:val="32"/>
              </w:rPr>
              <w:t>Findings</w:t>
            </w:r>
          </w:p>
          <w:p w14:paraId="34A1FE28" w14:textId="3D14BD29" w:rsidR="00012338" w:rsidRPr="008C3DE8" w:rsidRDefault="00012338" w:rsidP="008C3DE8">
            <w:pPr>
              <w:pStyle w:val="ListParagraph"/>
              <w:numPr>
                <w:ilvl w:val="0"/>
                <w:numId w:val="4"/>
              </w:numPr>
              <w:spacing w:line="360" w:lineRule="auto"/>
              <w:rPr>
                <w:color w:val="FF1571" w:themeColor="accent2"/>
                <w:sz w:val="32"/>
                <w:szCs w:val="32"/>
              </w:rPr>
            </w:pPr>
            <w:r w:rsidRPr="008C3DE8">
              <w:rPr>
                <w:color w:val="FF1571" w:themeColor="accent2"/>
                <w:sz w:val="32"/>
                <w:szCs w:val="32"/>
              </w:rPr>
              <w:t>Conclusions and Recommendations</w:t>
            </w:r>
          </w:p>
          <w:p w14:paraId="5FA9AEB4" w14:textId="11B3FBE3" w:rsidR="00012338" w:rsidRPr="008C3DE8" w:rsidRDefault="008C3DE8" w:rsidP="008C3DE8">
            <w:pPr>
              <w:pStyle w:val="ListParagraph"/>
              <w:numPr>
                <w:ilvl w:val="0"/>
                <w:numId w:val="4"/>
              </w:numPr>
              <w:spacing w:line="360" w:lineRule="auto"/>
              <w:rPr>
                <w:color w:val="FF1571" w:themeColor="accent2"/>
                <w:sz w:val="32"/>
                <w:szCs w:val="32"/>
              </w:rPr>
            </w:pPr>
            <w:r w:rsidRPr="008C3DE8">
              <w:rPr>
                <w:color w:val="FF1571" w:themeColor="accent2"/>
                <w:sz w:val="32"/>
                <w:szCs w:val="32"/>
              </w:rPr>
              <w:t>Appendices</w:t>
            </w:r>
          </w:p>
          <w:p w14:paraId="40D2DBB4" w14:textId="0E5720DC" w:rsidR="008C3DE8" w:rsidRPr="008C3DE8" w:rsidRDefault="008C3DE8" w:rsidP="008C3DE8">
            <w:pPr>
              <w:pStyle w:val="ListParagraph"/>
              <w:numPr>
                <w:ilvl w:val="0"/>
                <w:numId w:val="4"/>
              </w:numPr>
              <w:spacing w:line="360" w:lineRule="auto"/>
              <w:rPr>
                <w:color w:val="FF1571" w:themeColor="accent2"/>
                <w:sz w:val="32"/>
                <w:szCs w:val="32"/>
              </w:rPr>
            </w:pPr>
            <w:r w:rsidRPr="008C3DE8">
              <w:rPr>
                <w:color w:val="FF1571" w:themeColor="accent2"/>
                <w:sz w:val="32"/>
                <w:szCs w:val="32"/>
              </w:rPr>
              <w:t xml:space="preserve">Refences </w:t>
            </w:r>
          </w:p>
          <w:p w14:paraId="209B9C14" w14:textId="0CBF5EBF" w:rsidR="005F247F" w:rsidRDefault="005F247F" w:rsidP="00E3462B"/>
          <w:p w14:paraId="24A270B3" w14:textId="06CA360F" w:rsidR="005F247F" w:rsidRDefault="005F247F" w:rsidP="00E3462B"/>
          <w:p w14:paraId="16888550" w14:textId="0E6F19D1" w:rsidR="005F247F" w:rsidRDefault="005F247F" w:rsidP="00E3462B"/>
          <w:p w14:paraId="573E32E7" w14:textId="0833A8CE" w:rsidR="005F247F" w:rsidRDefault="005F247F" w:rsidP="00E3462B"/>
          <w:p w14:paraId="40DF94FE" w14:textId="5C63A9EA" w:rsidR="005F247F" w:rsidRDefault="005F247F" w:rsidP="00E3462B"/>
          <w:p w14:paraId="767A6772" w14:textId="50DF80C4" w:rsidR="005F247F" w:rsidRDefault="005F247F" w:rsidP="00E3462B"/>
          <w:p w14:paraId="295BBEE3" w14:textId="3FB6E295" w:rsidR="005F247F" w:rsidRDefault="005F247F" w:rsidP="00E3462B"/>
          <w:p w14:paraId="661F38FB" w14:textId="77777777" w:rsidR="005F247F" w:rsidRDefault="005F247F" w:rsidP="00E3462B"/>
          <w:p w14:paraId="5651E171" w14:textId="77777777" w:rsidR="00E3462B" w:rsidRDefault="00E3462B" w:rsidP="00E3462B"/>
          <w:p w14:paraId="411E681E" w14:textId="2BCC43CD" w:rsidR="00E3462B" w:rsidRPr="00E3462B" w:rsidRDefault="00E3462B" w:rsidP="00E3462B"/>
        </w:tc>
        <w:tc>
          <w:tcPr>
            <w:tcW w:w="425" w:type="dxa"/>
          </w:tcPr>
          <w:p w14:paraId="468D303F" w14:textId="77777777" w:rsidR="001205A1" w:rsidRDefault="001205A1" w:rsidP="005A2DF7"/>
        </w:tc>
      </w:tr>
    </w:tbl>
    <w:p w14:paraId="2CDCCCA1" w14:textId="77777777" w:rsidR="00E61F1F" w:rsidRDefault="00E61F1F"/>
    <w:tbl>
      <w:tblPr>
        <w:tblpPr w:leftFromText="180" w:rightFromText="180" w:vertAnchor="text" w:tblpY="1"/>
        <w:tblOverlap w:val="never"/>
        <w:tblW w:w="10891" w:type="dxa"/>
        <w:tblLayout w:type="fixed"/>
        <w:tblLook w:val="0600" w:firstRow="0" w:lastRow="0" w:firstColumn="0" w:lastColumn="0" w:noHBand="1" w:noVBand="1"/>
      </w:tblPr>
      <w:tblGrid>
        <w:gridCol w:w="430"/>
        <w:gridCol w:w="429"/>
        <w:gridCol w:w="9317"/>
        <w:gridCol w:w="286"/>
        <w:gridCol w:w="429"/>
      </w:tblGrid>
      <w:tr w:rsidR="0031055C" w14:paraId="232BA966" w14:textId="77777777" w:rsidTr="008C3DE8">
        <w:trPr>
          <w:trHeight w:val="6730"/>
        </w:trPr>
        <w:tc>
          <w:tcPr>
            <w:tcW w:w="430" w:type="dxa"/>
            <w:shd w:val="clear" w:color="auto" w:fill="FFFFFF" w:themeFill="background1"/>
          </w:tcPr>
          <w:p w14:paraId="76F65349" w14:textId="77777777" w:rsidR="0031055C" w:rsidRDefault="0031055C" w:rsidP="008C3DE8"/>
          <w:p w14:paraId="2E9F17BF" w14:textId="77777777" w:rsidR="005F247F" w:rsidRDefault="005F247F" w:rsidP="008C3DE8"/>
          <w:p w14:paraId="59652237" w14:textId="77777777" w:rsidR="005F247F" w:rsidRDefault="005F247F" w:rsidP="008C3DE8"/>
          <w:p w14:paraId="4D11A7D4" w14:textId="77777777" w:rsidR="005F247F" w:rsidRDefault="005F247F" w:rsidP="008C3DE8"/>
          <w:p w14:paraId="40682C6D" w14:textId="77777777" w:rsidR="005F247F" w:rsidRDefault="005F247F" w:rsidP="008C3DE8"/>
          <w:p w14:paraId="175A207A" w14:textId="77777777" w:rsidR="005F247F" w:rsidRDefault="005F247F" w:rsidP="008C3DE8"/>
          <w:p w14:paraId="4D7C3981" w14:textId="77777777" w:rsidR="005F247F" w:rsidRDefault="005F247F" w:rsidP="008C3DE8"/>
          <w:p w14:paraId="539D1BC8" w14:textId="77777777" w:rsidR="005F247F" w:rsidRDefault="005F247F" w:rsidP="008C3DE8"/>
          <w:p w14:paraId="319FC22E" w14:textId="31B6F9E2" w:rsidR="005F247F" w:rsidRDefault="005F247F" w:rsidP="008C3DE8"/>
        </w:tc>
        <w:tc>
          <w:tcPr>
            <w:tcW w:w="9746" w:type="dxa"/>
            <w:gridSpan w:val="2"/>
            <w:tcBorders>
              <w:bottom w:val="single" w:sz="18" w:space="0" w:color="FF1571" w:themeColor="accent2"/>
            </w:tcBorders>
            <w:shd w:val="clear" w:color="auto" w:fill="FFFFFF" w:themeFill="background1"/>
          </w:tcPr>
          <w:p w14:paraId="58E93913" w14:textId="5FD3A5ED" w:rsidR="002B6593" w:rsidRDefault="00B635DC" w:rsidP="008C3DE8">
            <w:pPr>
              <w:pStyle w:val="Heading3"/>
              <w:numPr>
                <w:ilvl w:val="0"/>
                <w:numId w:val="1"/>
              </w:numPr>
            </w:pPr>
            <w:bookmarkStart w:id="2" w:name="_Toc71184713"/>
            <w:bookmarkStart w:id="3" w:name="_Introduction"/>
            <w:bookmarkEnd w:id="3"/>
            <w:r>
              <w:t>Introduction</w:t>
            </w:r>
            <w:bookmarkEnd w:id="2"/>
            <w:r>
              <w:t xml:space="preserve"> </w:t>
            </w:r>
          </w:p>
          <w:p w14:paraId="063F69FE" w14:textId="77777777" w:rsidR="002B6593" w:rsidRDefault="002B6593" w:rsidP="008C3DE8"/>
          <w:p w14:paraId="2ECF0AAC" w14:textId="1C5F734A" w:rsidR="00AC1323" w:rsidRDefault="003B2BFB" w:rsidP="008C3DE8">
            <w:pPr>
              <w:pStyle w:val="Text"/>
              <w:spacing w:line="360" w:lineRule="auto"/>
            </w:pPr>
            <w:r w:rsidRPr="0080630D">
              <w:t>Virtual Learning Environment</w:t>
            </w:r>
            <w:r w:rsidR="00F14B94" w:rsidRPr="0080630D">
              <w:t>s</w:t>
            </w:r>
            <w:r w:rsidRPr="0080630D">
              <w:t xml:space="preserve"> (VLE</w:t>
            </w:r>
            <w:r w:rsidR="00F14B94" w:rsidRPr="0080630D">
              <w:t>s</w:t>
            </w:r>
            <w:r w:rsidRPr="0080630D">
              <w:t>)</w:t>
            </w:r>
            <w:r w:rsidR="00F14B94" w:rsidRPr="0080630D">
              <w:t xml:space="preserve"> are</w:t>
            </w:r>
            <w:r w:rsidRPr="0080630D">
              <w:t xml:space="preserve"> </w:t>
            </w:r>
            <w:r w:rsidR="00594810" w:rsidRPr="0080630D">
              <w:t>also referred to as Online Learning Management Systems</w:t>
            </w:r>
            <w:r w:rsidR="00892C7F" w:rsidRPr="0080630D">
              <w:t xml:space="preserve"> </w:t>
            </w:r>
            <w:r w:rsidR="00460962" w:rsidRPr="0080630D">
              <w:t>(LMS</w:t>
            </w:r>
            <w:r w:rsidR="00892C7F" w:rsidRPr="0080630D">
              <w:t>)</w:t>
            </w:r>
            <w:r w:rsidR="00965BE9" w:rsidRPr="0080630D">
              <w:t xml:space="preserve">, are </w:t>
            </w:r>
            <w:r w:rsidR="00F0738D" w:rsidRPr="0080630D">
              <w:t>online classroom</w:t>
            </w:r>
            <w:r w:rsidR="000A7667" w:rsidRPr="0080630D">
              <w:t>s</w:t>
            </w:r>
            <w:r w:rsidR="00F0738D" w:rsidRPr="0080630D">
              <w:t xml:space="preserve"> that allow </w:t>
            </w:r>
            <w:r w:rsidR="00AD4EAF" w:rsidRPr="0080630D">
              <w:t>educators and their students to communicate information</w:t>
            </w:r>
            <w:r w:rsidR="00E136F6" w:rsidRPr="0080630D">
              <w:t>, publish learning materials and assignments.</w:t>
            </w:r>
            <w:r w:rsidR="008034E1" w:rsidRPr="0080630D">
              <w:t xml:space="preserve"> The University of Wales Trinity Saint David</w:t>
            </w:r>
            <w:r w:rsidR="00DE41E0" w:rsidRPr="0080630D">
              <w:t xml:space="preserve"> (UWTSD)</w:t>
            </w:r>
            <w:r w:rsidR="008034E1" w:rsidRPr="0080630D">
              <w:t xml:space="preserve"> uses the VLE Moodle to </w:t>
            </w:r>
            <w:r w:rsidR="001C3A86" w:rsidRPr="0080630D">
              <w:t>facilitate</w:t>
            </w:r>
            <w:r w:rsidR="008034E1" w:rsidRPr="0080630D">
              <w:t xml:space="preserve"> its </w:t>
            </w:r>
            <w:r w:rsidR="001C3A86" w:rsidRPr="0080630D">
              <w:t>virtual learning experience for students.</w:t>
            </w:r>
            <w:r w:rsidR="000674E6" w:rsidRPr="0080630D">
              <w:t xml:space="preserve"> </w:t>
            </w:r>
            <w:r w:rsidR="003876E9" w:rsidRPr="0080630D">
              <w:t xml:space="preserve">This study focuses on the first year Certificate in Higher education students in the Digital Skills and </w:t>
            </w:r>
            <w:r w:rsidR="00E32060" w:rsidRPr="0080630D">
              <w:t>Research Methods module, and their views on their experience using Moodle</w:t>
            </w:r>
            <w:r w:rsidR="00703C04" w:rsidRPr="0080630D">
              <w:t xml:space="preserve"> (VLE) and the impact on their learning experience. </w:t>
            </w:r>
            <w:r w:rsidR="00B80BA9" w:rsidRPr="0080630D">
              <w:t>There is evidence that suggests that a VLE has an impact on students’ motivation to learn, achievement and promotes independent learning (JISC, 2008).</w:t>
            </w:r>
            <w:r w:rsidR="00D654AE">
              <w:t xml:space="preserve"> </w:t>
            </w:r>
            <w:r w:rsidR="00D654AE" w:rsidRPr="00B71982">
              <w:rPr>
                <w:szCs w:val="28"/>
              </w:rPr>
              <w:t xml:space="preserve">Although </w:t>
            </w:r>
            <w:r w:rsidR="00D654AE">
              <w:rPr>
                <w:szCs w:val="28"/>
              </w:rPr>
              <w:t>it is</w:t>
            </w:r>
            <w:r w:rsidR="00D654AE" w:rsidRPr="00B71982">
              <w:rPr>
                <w:szCs w:val="28"/>
              </w:rPr>
              <w:t xml:space="preserve"> true</w:t>
            </w:r>
            <w:r w:rsidR="00D654AE">
              <w:rPr>
                <w:szCs w:val="28"/>
              </w:rPr>
              <w:t xml:space="preserve"> that VLE’s impact is more positive in aiding the student’s learning experience;</w:t>
            </w:r>
            <w:r w:rsidR="00D654AE" w:rsidRPr="00B71982">
              <w:rPr>
                <w:szCs w:val="28"/>
              </w:rPr>
              <w:t xml:space="preserve"> in the context of a VLE being optimally utilised by the student, however there are </w:t>
            </w:r>
            <w:r w:rsidR="00D654AE">
              <w:rPr>
                <w:szCs w:val="28"/>
              </w:rPr>
              <w:t xml:space="preserve">negative </w:t>
            </w:r>
            <w:r w:rsidR="00D654AE" w:rsidRPr="00B71982">
              <w:rPr>
                <w:szCs w:val="28"/>
              </w:rPr>
              <w:t>factors that impact the effectiveness of the VLE.</w:t>
            </w:r>
            <w:r w:rsidR="00D65FE0">
              <w:rPr>
                <w:szCs w:val="28"/>
              </w:rPr>
              <w:t xml:space="preserve"> These include a digital divide, the functionality of the VLE itself </w:t>
            </w:r>
            <w:r w:rsidR="00057490">
              <w:rPr>
                <w:szCs w:val="28"/>
              </w:rPr>
              <w:t>,</w:t>
            </w:r>
            <w:r w:rsidR="00D65FE0">
              <w:rPr>
                <w:szCs w:val="28"/>
              </w:rPr>
              <w:t>and the active participation of the student</w:t>
            </w:r>
            <w:r w:rsidR="00057490">
              <w:rPr>
                <w:szCs w:val="28"/>
              </w:rPr>
              <w:t xml:space="preserve"> in seeking after the skills needed to gain from the VLE.</w:t>
            </w:r>
          </w:p>
          <w:p w14:paraId="7F8B6C75" w14:textId="22CCBAE5" w:rsidR="005F247F" w:rsidRDefault="005F247F" w:rsidP="008C3DE8">
            <w:pPr>
              <w:pStyle w:val="Text"/>
              <w:spacing w:line="360" w:lineRule="auto"/>
            </w:pPr>
          </w:p>
          <w:p w14:paraId="5F392157" w14:textId="77777777" w:rsidR="00AC1323" w:rsidRDefault="00AC1323" w:rsidP="008C3DE8">
            <w:pPr>
              <w:pStyle w:val="Text"/>
            </w:pPr>
          </w:p>
          <w:p w14:paraId="67A93798" w14:textId="141FAE58" w:rsidR="00AC1323" w:rsidRPr="005B1546" w:rsidRDefault="00FA438D" w:rsidP="008C3DE8">
            <w:pPr>
              <w:pStyle w:val="Text"/>
              <w:numPr>
                <w:ilvl w:val="0"/>
                <w:numId w:val="1"/>
              </w:numPr>
              <w:rPr>
                <w:rFonts w:asciiTheme="majorHAnsi" w:eastAsiaTheme="majorEastAsia" w:hAnsiTheme="majorHAnsi" w:cstheme="majorBidi"/>
                <w:b/>
                <w:color w:val="FF1571" w:themeColor="accent2"/>
                <w:sz w:val="36"/>
              </w:rPr>
            </w:pPr>
            <w:r w:rsidRPr="00FA438D">
              <w:rPr>
                <w:rFonts w:asciiTheme="majorHAnsi" w:eastAsiaTheme="majorEastAsia" w:hAnsiTheme="majorHAnsi" w:cstheme="majorBidi"/>
                <w:b/>
                <w:color w:val="FF1571" w:themeColor="accent2"/>
                <w:sz w:val="36"/>
              </w:rPr>
              <w:t>Literature Review</w:t>
            </w:r>
            <w:r>
              <w:rPr>
                <w:rFonts w:asciiTheme="majorHAnsi" w:eastAsiaTheme="majorEastAsia" w:hAnsiTheme="majorHAnsi" w:cstheme="majorBidi"/>
                <w:b/>
                <w:color w:val="FF1571" w:themeColor="accent2"/>
                <w:sz w:val="36"/>
              </w:rPr>
              <w:t xml:space="preserve">: VLE </w:t>
            </w:r>
            <w:r w:rsidR="00253B9F">
              <w:rPr>
                <w:rFonts w:asciiTheme="majorHAnsi" w:eastAsiaTheme="majorEastAsia" w:hAnsiTheme="majorHAnsi" w:cstheme="majorBidi"/>
                <w:b/>
                <w:color w:val="FF1571" w:themeColor="accent2"/>
                <w:sz w:val="36"/>
              </w:rPr>
              <w:t>Uses</w:t>
            </w:r>
          </w:p>
          <w:p w14:paraId="5A1A3B1B" w14:textId="77777777" w:rsidR="005E10EB" w:rsidRDefault="005E10EB" w:rsidP="008C3DE8">
            <w:pPr>
              <w:pStyle w:val="Text"/>
            </w:pPr>
          </w:p>
          <w:p w14:paraId="137115DA" w14:textId="6F85103A" w:rsidR="005E10EB" w:rsidRPr="00B71982" w:rsidRDefault="005E10EB" w:rsidP="008C3DE8">
            <w:pPr>
              <w:pStyle w:val="Text"/>
              <w:spacing w:line="360" w:lineRule="auto"/>
              <w:rPr>
                <w:szCs w:val="28"/>
              </w:rPr>
            </w:pPr>
            <w:r w:rsidRPr="00B71982">
              <w:rPr>
                <w:szCs w:val="28"/>
              </w:rPr>
              <w:t xml:space="preserve">In this Literature Review I will highlight </w:t>
            </w:r>
            <w:r w:rsidR="00D3226D" w:rsidRPr="00B71982">
              <w:rPr>
                <w:szCs w:val="28"/>
              </w:rPr>
              <w:t>some</w:t>
            </w:r>
            <w:r w:rsidR="00B171AE" w:rsidRPr="00B71982">
              <w:rPr>
                <w:szCs w:val="28"/>
              </w:rPr>
              <w:t xml:space="preserve"> </w:t>
            </w:r>
            <w:r w:rsidR="006E5856" w:rsidRPr="00B71982">
              <w:rPr>
                <w:szCs w:val="28"/>
              </w:rPr>
              <w:t>negative and positive impacts of VLE</w:t>
            </w:r>
            <w:r w:rsidR="00D3226D" w:rsidRPr="00B71982">
              <w:rPr>
                <w:szCs w:val="28"/>
              </w:rPr>
              <w:t>s</w:t>
            </w:r>
            <w:r w:rsidR="006E5856" w:rsidRPr="00B71982">
              <w:rPr>
                <w:szCs w:val="28"/>
              </w:rPr>
              <w:t xml:space="preserve"> on student’s learning experience. I will discuss my choice of </w:t>
            </w:r>
            <w:r w:rsidR="00F95994" w:rsidRPr="00B71982">
              <w:rPr>
                <w:szCs w:val="28"/>
              </w:rPr>
              <w:t xml:space="preserve">questions for my survey and the </w:t>
            </w:r>
            <w:r w:rsidR="006F19D8" w:rsidRPr="00B71982">
              <w:rPr>
                <w:szCs w:val="28"/>
              </w:rPr>
              <w:t>reason I wanted to investigate them further through my research.</w:t>
            </w:r>
          </w:p>
          <w:p w14:paraId="2130E30C" w14:textId="77777777" w:rsidR="005E10EB" w:rsidRPr="00B71982" w:rsidRDefault="005E10EB" w:rsidP="008C3DE8">
            <w:pPr>
              <w:pStyle w:val="Text"/>
              <w:spacing w:line="360" w:lineRule="auto"/>
              <w:rPr>
                <w:szCs w:val="28"/>
              </w:rPr>
            </w:pPr>
          </w:p>
          <w:p w14:paraId="13FEE8FC" w14:textId="2465D279" w:rsidR="00BC5EF6" w:rsidRDefault="00B80BA9" w:rsidP="008C3DE8">
            <w:pPr>
              <w:pStyle w:val="Text"/>
              <w:numPr>
                <w:ilvl w:val="1"/>
                <w:numId w:val="1"/>
              </w:numPr>
              <w:rPr>
                <w:rFonts w:asciiTheme="majorHAnsi" w:eastAsiaTheme="majorEastAsia" w:hAnsiTheme="majorHAnsi" w:cstheme="majorBidi"/>
                <w:b/>
                <w:color w:val="FF1571" w:themeColor="accent2"/>
                <w:szCs w:val="28"/>
              </w:rPr>
            </w:pPr>
            <w:r w:rsidRPr="00B71982">
              <w:rPr>
                <w:rFonts w:asciiTheme="majorHAnsi" w:eastAsiaTheme="majorEastAsia" w:hAnsiTheme="majorHAnsi" w:cstheme="majorBidi"/>
                <w:b/>
                <w:color w:val="FF1571" w:themeColor="accent2"/>
                <w:szCs w:val="28"/>
              </w:rPr>
              <w:t>Negative Im</w:t>
            </w:r>
            <w:r w:rsidR="00BC5EF6" w:rsidRPr="00B71982">
              <w:rPr>
                <w:rFonts w:asciiTheme="majorHAnsi" w:eastAsiaTheme="majorEastAsia" w:hAnsiTheme="majorHAnsi" w:cstheme="majorBidi"/>
                <w:b/>
                <w:color w:val="FF1571" w:themeColor="accent2"/>
                <w:szCs w:val="28"/>
              </w:rPr>
              <w:t>pact of VLE</w:t>
            </w:r>
          </w:p>
          <w:p w14:paraId="201C3C68" w14:textId="77777777" w:rsidR="005B1546" w:rsidRPr="00B71982" w:rsidRDefault="005B1546" w:rsidP="008C3DE8">
            <w:pPr>
              <w:pStyle w:val="Text"/>
              <w:rPr>
                <w:rFonts w:asciiTheme="majorHAnsi" w:eastAsiaTheme="majorEastAsia" w:hAnsiTheme="majorHAnsi" w:cstheme="majorBidi"/>
                <w:b/>
                <w:color w:val="FF1571" w:themeColor="accent2"/>
                <w:szCs w:val="28"/>
              </w:rPr>
            </w:pPr>
          </w:p>
          <w:p w14:paraId="39D6B405" w14:textId="209D1625" w:rsidR="006724DB" w:rsidRDefault="001F74C7" w:rsidP="008C3DE8">
            <w:pPr>
              <w:pStyle w:val="Text"/>
              <w:spacing w:line="360" w:lineRule="auto"/>
              <w:rPr>
                <w:szCs w:val="28"/>
              </w:rPr>
            </w:pPr>
            <w:r w:rsidRPr="00B71982">
              <w:rPr>
                <w:szCs w:val="28"/>
              </w:rPr>
              <w:t xml:space="preserve">A lack </w:t>
            </w:r>
            <w:r w:rsidR="00EF79E2" w:rsidRPr="00B71982">
              <w:rPr>
                <w:szCs w:val="28"/>
              </w:rPr>
              <w:t>of digital literacy</w:t>
            </w:r>
            <w:r w:rsidRPr="00B71982">
              <w:rPr>
                <w:szCs w:val="28"/>
              </w:rPr>
              <w:t xml:space="preserve"> skills</w:t>
            </w:r>
            <w:r w:rsidR="00EF79E2" w:rsidRPr="00B71982">
              <w:rPr>
                <w:szCs w:val="28"/>
              </w:rPr>
              <w:t xml:space="preserve">, which </w:t>
            </w:r>
            <w:r w:rsidR="0044406D" w:rsidRPr="00B71982">
              <w:rPr>
                <w:szCs w:val="28"/>
              </w:rPr>
              <w:t xml:space="preserve">often results in the gaps and differences between </w:t>
            </w:r>
            <w:r w:rsidR="00BD2842" w:rsidRPr="00B71982">
              <w:rPr>
                <w:szCs w:val="28"/>
              </w:rPr>
              <w:t>students’ digital capabilities</w:t>
            </w:r>
            <w:r w:rsidR="00F97192">
              <w:rPr>
                <w:szCs w:val="28"/>
              </w:rPr>
              <w:t>, can be a barrier</w:t>
            </w:r>
            <w:r w:rsidR="00515CE2">
              <w:rPr>
                <w:szCs w:val="28"/>
              </w:rPr>
              <w:t xml:space="preserve"> to the effectiveness of the VLE</w:t>
            </w:r>
            <w:r w:rsidR="00BD2842" w:rsidRPr="00B71982">
              <w:rPr>
                <w:szCs w:val="28"/>
              </w:rPr>
              <w:t xml:space="preserve">. </w:t>
            </w:r>
            <w:r w:rsidR="00200ABA" w:rsidRPr="00B71982">
              <w:rPr>
                <w:szCs w:val="28"/>
              </w:rPr>
              <w:t xml:space="preserve">This is discussed in </w:t>
            </w:r>
            <w:r w:rsidR="00ED679A" w:rsidRPr="00B71982">
              <w:rPr>
                <w:szCs w:val="28"/>
              </w:rPr>
              <w:t xml:space="preserve">Prensky’s concept of the ‘digital native’, which is disadvantageous </w:t>
            </w:r>
            <w:r w:rsidR="006144E0" w:rsidRPr="00B71982">
              <w:rPr>
                <w:szCs w:val="28"/>
              </w:rPr>
              <w:t xml:space="preserve">to </w:t>
            </w:r>
            <w:r w:rsidR="007B69F3" w:rsidRPr="00B71982">
              <w:rPr>
                <w:szCs w:val="28"/>
              </w:rPr>
              <w:t>students because</w:t>
            </w:r>
            <w:r w:rsidR="00DD3680" w:rsidRPr="00B71982">
              <w:rPr>
                <w:szCs w:val="28"/>
              </w:rPr>
              <w:t xml:space="preserve"> it assumes students are all used to technology </w:t>
            </w:r>
            <w:r w:rsidR="00DD3680" w:rsidRPr="00B71982">
              <w:rPr>
                <w:szCs w:val="28"/>
              </w:rPr>
              <w:lastRenderedPageBreak/>
              <w:t>and its functionality</w:t>
            </w:r>
            <w:r w:rsidR="00EC48D7">
              <w:rPr>
                <w:szCs w:val="28"/>
              </w:rPr>
              <w:t xml:space="preserve"> because they are living in the digital age</w:t>
            </w:r>
            <w:r w:rsidR="00550227" w:rsidRPr="00B71982">
              <w:rPr>
                <w:szCs w:val="28"/>
              </w:rPr>
              <w:t xml:space="preserve">. </w:t>
            </w:r>
            <w:r w:rsidR="003469F4" w:rsidRPr="00B71982">
              <w:rPr>
                <w:szCs w:val="28"/>
              </w:rPr>
              <w:t>(Reedy and Parker 2017, p.11</w:t>
            </w:r>
            <w:r w:rsidR="00DE41E0" w:rsidRPr="00B71982">
              <w:rPr>
                <w:szCs w:val="28"/>
              </w:rPr>
              <w:t>). This</w:t>
            </w:r>
            <w:r w:rsidR="003469F4" w:rsidRPr="00B71982">
              <w:rPr>
                <w:szCs w:val="28"/>
              </w:rPr>
              <w:t xml:space="preserve"> was a finding in my survey question</w:t>
            </w:r>
            <w:r w:rsidR="00E0393D" w:rsidRPr="00B71982">
              <w:rPr>
                <w:szCs w:val="28"/>
              </w:rPr>
              <w:t>s</w:t>
            </w:r>
            <w:r w:rsidR="003469F4" w:rsidRPr="00B71982">
              <w:rPr>
                <w:szCs w:val="28"/>
              </w:rPr>
              <w:t>, where</w:t>
            </w:r>
            <w:r w:rsidR="00E0393D" w:rsidRPr="00B71982">
              <w:rPr>
                <w:szCs w:val="28"/>
              </w:rPr>
              <w:t xml:space="preserve"> I found that</w:t>
            </w:r>
            <w:r w:rsidR="003469F4" w:rsidRPr="00B71982">
              <w:rPr>
                <w:szCs w:val="28"/>
              </w:rPr>
              <w:t xml:space="preserve"> 60% of the students</w:t>
            </w:r>
            <w:r w:rsidR="00E0393D" w:rsidRPr="00B71982">
              <w:rPr>
                <w:szCs w:val="28"/>
              </w:rPr>
              <w:t xml:space="preserve"> had never used a VLE prior to </w:t>
            </w:r>
            <w:r w:rsidR="00DE41E0" w:rsidRPr="00B71982">
              <w:rPr>
                <w:szCs w:val="28"/>
              </w:rPr>
              <w:t xml:space="preserve">attending </w:t>
            </w:r>
            <w:r w:rsidR="00A123EF" w:rsidRPr="00B71982">
              <w:rPr>
                <w:szCs w:val="28"/>
              </w:rPr>
              <w:t xml:space="preserve">UWTSD. </w:t>
            </w:r>
            <w:hyperlink w:anchor="_Findings" w:history="1">
              <w:r w:rsidR="00A123EF" w:rsidRPr="006F1136">
                <w:rPr>
                  <w:rStyle w:val="Hyperlink"/>
                  <w:szCs w:val="28"/>
                </w:rPr>
                <w:t>(</w:t>
              </w:r>
              <w:r w:rsidR="00DE41E0" w:rsidRPr="006F1136">
                <w:rPr>
                  <w:rStyle w:val="Hyperlink"/>
                  <w:szCs w:val="28"/>
                </w:rPr>
                <w:t>Figure1</w:t>
              </w:r>
            </w:hyperlink>
            <w:r w:rsidR="00DE41E0" w:rsidRPr="00B71982">
              <w:rPr>
                <w:szCs w:val="28"/>
              </w:rPr>
              <w:t>).</w:t>
            </w:r>
            <w:r w:rsidR="005B6F8B">
              <w:rPr>
                <w:szCs w:val="28"/>
              </w:rPr>
              <w:t xml:space="preserve"> </w:t>
            </w:r>
          </w:p>
          <w:p w14:paraId="2DF5F42D" w14:textId="77777777" w:rsidR="006724DB" w:rsidRDefault="006724DB" w:rsidP="008C3DE8">
            <w:pPr>
              <w:pStyle w:val="Text"/>
              <w:spacing w:line="360" w:lineRule="auto"/>
              <w:rPr>
                <w:szCs w:val="28"/>
              </w:rPr>
            </w:pPr>
          </w:p>
          <w:p w14:paraId="7244BC62" w14:textId="113131A3" w:rsidR="0011652F" w:rsidRDefault="005B6F8B" w:rsidP="008C3DE8">
            <w:pPr>
              <w:pStyle w:val="Text"/>
              <w:spacing w:line="360" w:lineRule="auto"/>
              <w:rPr>
                <w:szCs w:val="28"/>
              </w:rPr>
            </w:pPr>
            <w:r>
              <w:rPr>
                <w:szCs w:val="28"/>
              </w:rPr>
              <w:t xml:space="preserve">This </w:t>
            </w:r>
            <w:r w:rsidR="00480B03">
              <w:rPr>
                <w:szCs w:val="28"/>
              </w:rPr>
              <w:t>statistic and Prensky’s concept tie in closely to the notion</w:t>
            </w:r>
            <w:r w:rsidR="00006088">
              <w:rPr>
                <w:szCs w:val="28"/>
              </w:rPr>
              <w:t xml:space="preserve"> of the ‘resident and visitor</w:t>
            </w:r>
            <w:r w:rsidR="0063675D">
              <w:rPr>
                <w:szCs w:val="28"/>
              </w:rPr>
              <w:t>’ classification</w:t>
            </w:r>
            <w:r w:rsidR="00006088">
              <w:rPr>
                <w:szCs w:val="28"/>
              </w:rPr>
              <w:t xml:space="preserve"> </w:t>
            </w:r>
            <w:r w:rsidR="00A22E26">
              <w:rPr>
                <w:szCs w:val="28"/>
              </w:rPr>
              <w:t xml:space="preserve">(White and Le </w:t>
            </w:r>
            <w:proofErr w:type="spellStart"/>
            <w:r w:rsidR="00A22E26">
              <w:rPr>
                <w:szCs w:val="28"/>
              </w:rPr>
              <w:t>Cornu</w:t>
            </w:r>
            <w:proofErr w:type="spellEnd"/>
            <w:r w:rsidR="00A22E26">
              <w:rPr>
                <w:szCs w:val="28"/>
              </w:rPr>
              <w:t xml:space="preserve">, 2011) </w:t>
            </w:r>
            <w:r w:rsidR="008F098C">
              <w:rPr>
                <w:szCs w:val="28"/>
              </w:rPr>
              <w:t xml:space="preserve">that </w:t>
            </w:r>
            <w:r w:rsidR="00D837A0">
              <w:rPr>
                <w:szCs w:val="28"/>
              </w:rPr>
              <w:t xml:space="preserve">we have a personal preference of </w:t>
            </w:r>
            <w:r w:rsidR="002F6AFF">
              <w:rPr>
                <w:szCs w:val="28"/>
              </w:rPr>
              <w:t>the online places we frequent. E</w:t>
            </w:r>
            <w:r w:rsidR="008F098C">
              <w:rPr>
                <w:szCs w:val="28"/>
              </w:rPr>
              <w:t xml:space="preserve">ven though we use technology in the form of social media on a day-to-day basis, there is a difference between the personal use of technology and the online spaces such as the VLE that are used in academia. </w:t>
            </w:r>
            <w:r w:rsidR="009123CD">
              <w:rPr>
                <w:szCs w:val="28"/>
              </w:rPr>
              <w:t xml:space="preserve">We tend to be more resident on the forms of technology we choose but tend to </w:t>
            </w:r>
            <w:r w:rsidR="008F24B5">
              <w:rPr>
                <w:szCs w:val="28"/>
              </w:rPr>
              <w:t xml:space="preserve">log into VLE’s to get information and log out. We </w:t>
            </w:r>
            <w:r w:rsidR="00CB1901">
              <w:rPr>
                <w:szCs w:val="28"/>
              </w:rPr>
              <w:t xml:space="preserve">prefer some technologies over others, which </w:t>
            </w:r>
            <w:r w:rsidR="00E53EC0">
              <w:rPr>
                <w:szCs w:val="28"/>
              </w:rPr>
              <w:t>creates a barrier in gaining the full experience of a VLE</w:t>
            </w:r>
            <w:r w:rsidR="00277417">
              <w:rPr>
                <w:szCs w:val="28"/>
              </w:rPr>
              <w:t>, due to not approaching it as a place that can be explored</w:t>
            </w:r>
            <w:r w:rsidR="00E53EC0">
              <w:rPr>
                <w:szCs w:val="28"/>
              </w:rPr>
              <w:t xml:space="preserve">. </w:t>
            </w:r>
            <w:r w:rsidR="00F033AA">
              <w:rPr>
                <w:szCs w:val="28"/>
              </w:rPr>
              <w:t xml:space="preserve">This can also be attributed to the lack </w:t>
            </w:r>
            <w:r w:rsidR="00440261">
              <w:rPr>
                <w:szCs w:val="28"/>
              </w:rPr>
              <w:t xml:space="preserve">of </w:t>
            </w:r>
            <w:r w:rsidR="008A5C84">
              <w:rPr>
                <w:szCs w:val="28"/>
              </w:rPr>
              <w:t>user friendliness as highlighted in my findings,</w:t>
            </w:r>
            <w:r w:rsidR="00440261">
              <w:rPr>
                <w:szCs w:val="28"/>
              </w:rPr>
              <w:t xml:space="preserve"> when I asked for </w:t>
            </w:r>
            <w:r w:rsidR="000063DA">
              <w:rPr>
                <w:szCs w:val="28"/>
              </w:rPr>
              <w:t>recommendations</w:t>
            </w:r>
            <w:r w:rsidR="00440261">
              <w:rPr>
                <w:szCs w:val="28"/>
              </w:rPr>
              <w:t xml:space="preserve">. Most of the responses were commenting on </w:t>
            </w:r>
            <w:r w:rsidR="003E57E8">
              <w:rPr>
                <w:szCs w:val="28"/>
              </w:rPr>
              <w:t xml:space="preserve">the navigational setbacks and the inability to find </w:t>
            </w:r>
            <w:r w:rsidR="000063DA">
              <w:rPr>
                <w:szCs w:val="28"/>
              </w:rPr>
              <w:t>the resources.</w:t>
            </w:r>
            <w:r w:rsidR="008A5C84">
              <w:rPr>
                <w:szCs w:val="28"/>
              </w:rPr>
              <w:t xml:space="preserve"> </w:t>
            </w:r>
            <w:r w:rsidR="008F098C">
              <w:rPr>
                <w:szCs w:val="28"/>
              </w:rPr>
              <w:t xml:space="preserve">Therefore, a digital </w:t>
            </w:r>
            <w:r w:rsidR="00F30E03">
              <w:rPr>
                <w:szCs w:val="28"/>
              </w:rPr>
              <w:t xml:space="preserve">skills </w:t>
            </w:r>
            <w:r w:rsidR="008F098C">
              <w:rPr>
                <w:szCs w:val="28"/>
              </w:rPr>
              <w:t>gap can still exist when technology shifts from social media to educational e-learning tools such as the VLE</w:t>
            </w:r>
            <w:r w:rsidR="00AC6C87">
              <w:rPr>
                <w:szCs w:val="28"/>
              </w:rPr>
              <w:t xml:space="preserve">. Overall, </w:t>
            </w:r>
            <w:r w:rsidR="00F474CB">
              <w:rPr>
                <w:szCs w:val="28"/>
              </w:rPr>
              <w:t xml:space="preserve">It </w:t>
            </w:r>
            <w:r w:rsidR="00F30E03">
              <w:rPr>
                <w:szCs w:val="28"/>
              </w:rPr>
              <w:t>shows digital capabilities are not necessarily transferable</w:t>
            </w:r>
            <w:r w:rsidR="00A25888">
              <w:rPr>
                <w:szCs w:val="28"/>
              </w:rPr>
              <w:t xml:space="preserve"> </w:t>
            </w:r>
            <w:r w:rsidR="00F474CB">
              <w:rPr>
                <w:szCs w:val="28"/>
              </w:rPr>
              <w:t xml:space="preserve">due to navigational issues with VLE’s and unfamiliarity, and </w:t>
            </w:r>
          </w:p>
          <w:p w14:paraId="0DE9C17B" w14:textId="77777777" w:rsidR="00D33EA2" w:rsidRPr="00B71982" w:rsidRDefault="00D33EA2" w:rsidP="008C3DE8">
            <w:pPr>
              <w:pStyle w:val="Text"/>
              <w:spacing w:line="360" w:lineRule="auto"/>
              <w:rPr>
                <w:szCs w:val="28"/>
              </w:rPr>
            </w:pPr>
          </w:p>
          <w:p w14:paraId="2F8C1601" w14:textId="2BC4C25B" w:rsidR="00BC5EF6" w:rsidRDefault="00D33EA2" w:rsidP="008C3DE8">
            <w:pPr>
              <w:pStyle w:val="Text"/>
              <w:numPr>
                <w:ilvl w:val="1"/>
                <w:numId w:val="1"/>
              </w:numPr>
              <w:rPr>
                <w:rFonts w:asciiTheme="majorHAnsi" w:eastAsiaTheme="majorEastAsia" w:hAnsiTheme="majorHAnsi" w:cstheme="majorBidi"/>
                <w:b/>
                <w:color w:val="FF1571" w:themeColor="accent2"/>
                <w:szCs w:val="28"/>
              </w:rPr>
            </w:pPr>
            <w:r>
              <w:rPr>
                <w:rFonts w:asciiTheme="majorHAnsi" w:eastAsiaTheme="majorEastAsia" w:hAnsiTheme="majorHAnsi" w:cstheme="majorBidi"/>
                <w:b/>
                <w:color w:val="FF1571" w:themeColor="accent2"/>
                <w:szCs w:val="28"/>
              </w:rPr>
              <w:t>Positive</w:t>
            </w:r>
            <w:r w:rsidRPr="00B71982">
              <w:rPr>
                <w:rFonts w:asciiTheme="majorHAnsi" w:eastAsiaTheme="majorEastAsia" w:hAnsiTheme="majorHAnsi" w:cstheme="majorBidi"/>
                <w:b/>
                <w:color w:val="FF1571" w:themeColor="accent2"/>
                <w:szCs w:val="28"/>
              </w:rPr>
              <w:t xml:space="preserve"> Impact of VLE</w:t>
            </w:r>
          </w:p>
          <w:p w14:paraId="67B2A32B" w14:textId="297718F8" w:rsidR="00D33EA2" w:rsidRDefault="00D33EA2" w:rsidP="008C3DE8">
            <w:pPr>
              <w:pStyle w:val="Text"/>
            </w:pPr>
          </w:p>
          <w:p w14:paraId="453F84C6" w14:textId="7B5D0756" w:rsidR="008C4455" w:rsidRDefault="00F13B89" w:rsidP="008C3DE8">
            <w:pPr>
              <w:pStyle w:val="Text"/>
              <w:spacing w:line="360" w:lineRule="auto"/>
            </w:pPr>
            <w:r>
              <w:t xml:space="preserve">The VLE allows students to </w:t>
            </w:r>
            <w:r w:rsidR="00154DB6">
              <w:t>foster independent learning</w:t>
            </w:r>
            <w:r w:rsidR="00FD7E2F">
              <w:t xml:space="preserve"> and it allows for students to gain further knowledge outsi</w:t>
            </w:r>
            <w:r w:rsidR="002A5F1E">
              <w:t xml:space="preserve">de of the </w:t>
            </w:r>
            <w:r w:rsidR="00785437">
              <w:t>classroom (</w:t>
            </w:r>
            <w:r w:rsidR="00AC30DA">
              <w:t>virtual</w:t>
            </w:r>
            <w:r w:rsidR="008C79A4">
              <w:t xml:space="preserve"> or face to face). </w:t>
            </w:r>
            <w:r w:rsidR="00FD7E2F">
              <w:t xml:space="preserve"> </w:t>
            </w:r>
            <w:r w:rsidR="004B3E7A">
              <w:t>According to Barker and Gossman (</w:t>
            </w:r>
            <w:r w:rsidR="0033682C">
              <w:t>2013)</w:t>
            </w:r>
            <w:r w:rsidR="00CF75B8">
              <w:t>’s findings</w:t>
            </w:r>
            <w:r w:rsidR="0033682C">
              <w:t>, Moodle led to an increase in learning and motivation to learn</w:t>
            </w:r>
            <w:r w:rsidR="00CF75B8">
              <w:t xml:space="preserve">. </w:t>
            </w:r>
            <w:r w:rsidR="00C2046A">
              <w:t xml:space="preserve">This is due to the access to materials in one central location and it reduces time wasted searching endlessly for resources. </w:t>
            </w:r>
            <w:r w:rsidR="00785437">
              <w:t xml:space="preserve">This gives students a confidence when seeing out additional reading, for example our Online Resource List in Moodle with recommended supplemental readings. </w:t>
            </w:r>
          </w:p>
          <w:p w14:paraId="5A3B95D9" w14:textId="77777777" w:rsidR="002E465D" w:rsidRDefault="002E465D" w:rsidP="008C3DE8">
            <w:pPr>
              <w:pStyle w:val="Text"/>
              <w:spacing w:line="360" w:lineRule="auto"/>
            </w:pPr>
          </w:p>
          <w:p w14:paraId="44ED593E" w14:textId="59E4E33B" w:rsidR="00E463C4" w:rsidRDefault="00467AF7" w:rsidP="008C3DE8">
            <w:pPr>
              <w:pStyle w:val="Text"/>
              <w:spacing w:line="360" w:lineRule="auto"/>
            </w:pPr>
            <w:r>
              <w:t xml:space="preserve">There </w:t>
            </w:r>
            <w:r w:rsidR="00904C0C">
              <w:t>are</w:t>
            </w:r>
            <w:r>
              <w:t xml:space="preserve"> both negative and positive </w:t>
            </w:r>
            <w:r w:rsidR="00904C0C">
              <w:t>impacts of using VLE’s</w:t>
            </w:r>
            <w:r w:rsidR="00706711">
              <w:t xml:space="preserve">, I will focus on the negative </w:t>
            </w:r>
            <w:r w:rsidR="00904C0C">
              <w:t>and</w:t>
            </w:r>
            <w:r w:rsidR="00E3152D">
              <w:t xml:space="preserve"> positive</w:t>
            </w:r>
            <w:r w:rsidR="00E045A9">
              <w:t>, and</w:t>
            </w:r>
            <w:r w:rsidR="00904C0C">
              <w:t xml:space="preserve"> they are all dependent on the digital literacy of the student and this is affected by socio</w:t>
            </w:r>
            <w:r w:rsidR="004500A7">
              <w:t>-</w:t>
            </w:r>
            <w:r w:rsidR="00904C0C">
              <w:t>economic factors, background and the context of the online spaces they choose to occupy</w:t>
            </w:r>
            <w:r w:rsidR="00BC22C2">
              <w:t>. T</w:t>
            </w:r>
            <w:r w:rsidR="00E463C4">
              <w:t>he</w:t>
            </w:r>
            <w:r w:rsidR="004500A7">
              <w:t xml:space="preserve"> outcomes of this study will su</w:t>
            </w:r>
            <w:r w:rsidR="007D18FB">
              <w:t>pport or go against some of the mentioned factors above.</w:t>
            </w:r>
          </w:p>
          <w:p w14:paraId="0C20A024" w14:textId="77777777" w:rsidR="003C0E5E" w:rsidRDefault="003C0E5E" w:rsidP="008C3DE8"/>
          <w:p w14:paraId="654C22CD" w14:textId="77777777" w:rsidR="00E463C4" w:rsidRDefault="00E463C4" w:rsidP="008C3DE8"/>
          <w:p w14:paraId="34E00736" w14:textId="5AAC3196" w:rsidR="00E463C4" w:rsidRPr="00E3462B" w:rsidRDefault="003C0E5E" w:rsidP="008C3DE8">
            <w:pPr>
              <w:pStyle w:val="Text"/>
              <w:numPr>
                <w:ilvl w:val="0"/>
                <w:numId w:val="1"/>
              </w:numPr>
              <w:rPr>
                <w:rFonts w:asciiTheme="majorHAnsi" w:eastAsiaTheme="majorEastAsia" w:hAnsiTheme="majorHAnsi" w:cstheme="majorBidi"/>
                <w:b/>
                <w:color w:val="FF1571" w:themeColor="accent2"/>
                <w:sz w:val="36"/>
              </w:rPr>
            </w:pPr>
            <w:r>
              <w:rPr>
                <w:rFonts w:asciiTheme="majorHAnsi" w:eastAsiaTheme="majorEastAsia" w:hAnsiTheme="majorHAnsi" w:cstheme="majorBidi"/>
                <w:b/>
                <w:color w:val="FF1571" w:themeColor="accent2"/>
                <w:sz w:val="36"/>
              </w:rPr>
              <w:t xml:space="preserve"> </w:t>
            </w:r>
            <w:r w:rsidR="00E463C4" w:rsidRPr="00E3462B">
              <w:rPr>
                <w:rFonts w:asciiTheme="majorHAnsi" w:eastAsiaTheme="majorEastAsia" w:hAnsiTheme="majorHAnsi" w:cstheme="majorBidi"/>
                <w:b/>
                <w:color w:val="FF1571" w:themeColor="accent2"/>
                <w:sz w:val="36"/>
              </w:rPr>
              <w:t>Methodology</w:t>
            </w:r>
          </w:p>
          <w:p w14:paraId="11817C4F" w14:textId="77777777" w:rsidR="00E463C4" w:rsidRDefault="00E463C4" w:rsidP="008C3DE8">
            <w:pPr>
              <w:pStyle w:val="Text"/>
            </w:pPr>
          </w:p>
          <w:p w14:paraId="5DE096F6" w14:textId="5C70A40B" w:rsidR="00FC1152" w:rsidRDefault="00A416D4" w:rsidP="008C3DE8">
            <w:pPr>
              <w:pStyle w:val="Text"/>
              <w:spacing w:line="360" w:lineRule="auto"/>
            </w:pPr>
            <w:r>
              <w:t>This</w:t>
            </w:r>
            <w:r w:rsidR="00034649">
              <w:t xml:space="preserve"> research project implemented </w:t>
            </w:r>
            <w:r w:rsidR="00E40C81">
              <w:t>elements</w:t>
            </w:r>
            <w:r w:rsidR="00034649">
              <w:t xml:space="preserve"> of quantitative research methods</w:t>
            </w:r>
            <w:r w:rsidR="00B30001">
              <w:t xml:space="preserve"> in the form of </w:t>
            </w:r>
            <w:r w:rsidR="00E14565">
              <w:t>a survey that</w:t>
            </w:r>
            <w:r w:rsidR="00A415DA">
              <w:t xml:space="preserve"> I designed on Survey </w:t>
            </w:r>
            <w:r w:rsidR="00BE39DE">
              <w:t>Monkey;</w:t>
            </w:r>
            <w:r w:rsidR="00A415DA">
              <w:t xml:space="preserve"> it</w:t>
            </w:r>
            <w:r w:rsidR="00E14565">
              <w:t xml:space="preserve"> was adapted from the </w:t>
            </w:r>
            <w:r w:rsidR="00A415DA">
              <w:t>questionnaire</w:t>
            </w:r>
            <w:r w:rsidR="004E0C66">
              <w:t xml:space="preserve">( </w:t>
            </w:r>
            <w:hyperlink w:anchor="_Appendices" w:history="1">
              <w:r w:rsidR="004E0C66" w:rsidRPr="004E0C66">
                <w:rPr>
                  <w:rStyle w:val="Hyperlink"/>
                </w:rPr>
                <w:t>Appendix 1</w:t>
              </w:r>
            </w:hyperlink>
            <w:r w:rsidR="004E0C66">
              <w:t>)</w:t>
            </w:r>
            <w:r w:rsidR="00A415DA">
              <w:t xml:space="preserve"> we had designed in class on the template provided by the lecturer. </w:t>
            </w:r>
            <w:r w:rsidR="00FC1152">
              <w:t xml:space="preserve">Due to the pandemic, I could not conduct in person surveys and had to </w:t>
            </w:r>
            <w:r w:rsidR="00EB519E">
              <w:t xml:space="preserve">email </w:t>
            </w:r>
            <w:r w:rsidR="00FC1152">
              <w:t>the e-survey to all my classmates</w:t>
            </w:r>
            <w:r w:rsidR="00240674">
              <w:t>.</w:t>
            </w:r>
            <w:r w:rsidR="008D5134">
              <w:t xml:space="preserve"> This also affected the population sample I had to </w:t>
            </w:r>
            <w:r w:rsidR="00480D00">
              <w:t xml:space="preserve">choose </w:t>
            </w:r>
            <w:r w:rsidR="004E0C66">
              <w:t>from,</w:t>
            </w:r>
            <w:r w:rsidR="00480D00">
              <w:t xml:space="preserve"> and I was limited to students in my class, who may not necessarily represent the UWTSD student population.</w:t>
            </w:r>
          </w:p>
          <w:p w14:paraId="4DA6A9CD" w14:textId="77777777" w:rsidR="00FC1152" w:rsidRDefault="00FC1152" w:rsidP="008C3DE8">
            <w:pPr>
              <w:pStyle w:val="Text"/>
              <w:spacing w:line="360" w:lineRule="auto"/>
            </w:pPr>
          </w:p>
          <w:p w14:paraId="43757570" w14:textId="77777777" w:rsidR="00920B04" w:rsidRDefault="00FC1152" w:rsidP="008C3DE8">
            <w:pPr>
              <w:pStyle w:val="Text"/>
              <w:spacing w:line="360" w:lineRule="auto"/>
            </w:pPr>
            <w:r>
              <w:t>The s</w:t>
            </w:r>
            <w:r w:rsidR="00562C65">
              <w:t xml:space="preserve">urvey had 6 questions in total, a </w:t>
            </w:r>
            <w:r w:rsidR="00BE39DE">
              <w:t>mixture</w:t>
            </w:r>
            <w:r w:rsidR="00562C65">
              <w:t xml:space="preserve"> of open ended and closed ended questions and I ensured a range in the question style. I implemented some yes/no questions, </w:t>
            </w:r>
            <w:r w:rsidR="00BE39DE">
              <w:t>Likert</w:t>
            </w:r>
            <w:r w:rsidR="00562C65">
              <w:t xml:space="preserve"> scale questions </w:t>
            </w:r>
            <w:r w:rsidR="00BE39DE">
              <w:t>based on likelihood</w:t>
            </w:r>
            <w:r w:rsidR="00240674">
              <w:t xml:space="preserve"> and some on frequency to get together a good range of data. My </w:t>
            </w:r>
            <w:r w:rsidR="00240EC9">
              <w:t>focus</w:t>
            </w:r>
            <w:r w:rsidR="00240674">
              <w:t xml:space="preserve"> in collecting data was to cover frequency of VLE use, </w:t>
            </w:r>
            <w:r w:rsidR="00AA76C5">
              <w:t>productivity of VLE use, VLE uses effect on assignment completion</w:t>
            </w:r>
            <w:r w:rsidR="00240EC9">
              <w:t xml:space="preserve">, student’s experience prior to Moodle and recommendations to improve the Moodle VLE. </w:t>
            </w:r>
          </w:p>
          <w:p w14:paraId="52405E19" w14:textId="77777777" w:rsidR="00920B04" w:rsidRDefault="00920B04" w:rsidP="008C3DE8">
            <w:pPr>
              <w:pStyle w:val="Text"/>
              <w:spacing w:line="360" w:lineRule="auto"/>
            </w:pPr>
          </w:p>
          <w:p w14:paraId="735E5F18" w14:textId="1B1B7D84" w:rsidR="00E463C4" w:rsidRPr="00E463C4" w:rsidRDefault="00920B04" w:rsidP="008C3DE8">
            <w:pPr>
              <w:pStyle w:val="Text"/>
              <w:spacing w:line="360" w:lineRule="auto"/>
            </w:pPr>
            <w:r>
              <w:t xml:space="preserve">Students had a period of about three weeks to send back the survey. I was encouraged to get at least 15 responses, however I ended up with 10. </w:t>
            </w:r>
            <w:r w:rsidR="00DF6DC5">
              <w:t xml:space="preserve">This may have affected the quantity of data I </w:t>
            </w:r>
            <w:r w:rsidR="00222FAE">
              <w:t>received, due</w:t>
            </w:r>
            <w:r w:rsidR="00DF6DC5">
              <w:t xml:space="preserve"> to</w:t>
            </w:r>
            <w:r w:rsidR="000743DC">
              <w:t xml:space="preserve"> the</w:t>
            </w:r>
            <w:r w:rsidR="00DF6DC5">
              <w:t xml:space="preserve"> lack of </w:t>
            </w:r>
            <w:r w:rsidR="001246C3">
              <w:t>attendance</w:t>
            </w:r>
            <w:r w:rsidR="00DF6DC5">
              <w:t xml:space="preserve"> of some </w:t>
            </w:r>
            <w:r w:rsidR="00222FAE">
              <w:lastRenderedPageBreak/>
              <w:t>classmates</w:t>
            </w:r>
            <w:r w:rsidR="00DF6DC5">
              <w:t xml:space="preserve"> on ou</w:t>
            </w:r>
            <w:r w:rsidR="000E5941">
              <w:t xml:space="preserve">r virtual lessons and no response to emails. </w:t>
            </w:r>
            <w:r w:rsidR="00222FAE">
              <w:t>All responses to the survey were anonymous and the survey takers were informed prior to completing the survey.</w:t>
            </w:r>
          </w:p>
        </w:tc>
        <w:tc>
          <w:tcPr>
            <w:tcW w:w="286" w:type="dxa"/>
            <w:tcBorders>
              <w:bottom w:val="single" w:sz="18" w:space="0" w:color="FF1571" w:themeColor="accent2"/>
            </w:tcBorders>
            <w:shd w:val="clear" w:color="auto" w:fill="FFFFFF" w:themeFill="background1"/>
          </w:tcPr>
          <w:p w14:paraId="223EF028" w14:textId="67DDDBDC" w:rsidR="0031055C" w:rsidRDefault="0031055C" w:rsidP="008C3DE8">
            <w:pPr>
              <w:pStyle w:val="Text"/>
            </w:pPr>
          </w:p>
        </w:tc>
        <w:tc>
          <w:tcPr>
            <w:tcW w:w="429" w:type="dxa"/>
            <w:shd w:val="clear" w:color="auto" w:fill="FFFFFF" w:themeFill="background1"/>
          </w:tcPr>
          <w:p w14:paraId="638FEAB2" w14:textId="77777777" w:rsidR="0031055C" w:rsidRDefault="0031055C" w:rsidP="008C3DE8"/>
        </w:tc>
      </w:tr>
      <w:tr w:rsidR="00E463C4" w14:paraId="213BFA01" w14:textId="77777777" w:rsidTr="008C3DE8">
        <w:trPr>
          <w:gridAfter w:val="3"/>
          <w:wAfter w:w="10032" w:type="dxa"/>
          <w:trHeight w:val="6192"/>
        </w:trPr>
        <w:tc>
          <w:tcPr>
            <w:tcW w:w="430" w:type="dxa"/>
          </w:tcPr>
          <w:p w14:paraId="5D0E75C2" w14:textId="77777777" w:rsidR="00E463C4" w:rsidRDefault="00E463C4" w:rsidP="008C3DE8">
            <w:bookmarkStart w:id="4" w:name="OLE_LINK1"/>
          </w:p>
        </w:tc>
        <w:tc>
          <w:tcPr>
            <w:tcW w:w="429" w:type="dxa"/>
            <w:shd w:val="clear" w:color="auto" w:fill="FFFFFF" w:themeFill="background1"/>
          </w:tcPr>
          <w:p w14:paraId="3EDC3722" w14:textId="77777777" w:rsidR="00E463C4" w:rsidRDefault="00E463C4" w:rsidP="008C3DE8"/>
        </w:tc>
      </w:tr>
    </w:tbl>
    <w:bookmarkEnd w:id="4"/>
    <w:p w14:paraId="6795AD70" w14:textId="14F1A67F" w:rsidR="00917777" w:rsidRDefault="008C3DE8">
      <w:r>
        <w:br w:type="textWrapping" w:clear="all"/>
      </w:r>
    </w:p>
    <w:p w14:paraId="47422CC5" w14:textId="005185AE" w:rsidR="00710292" w:rsidRDefault="00710292"/>
    <w:p w14:paraId="4D927000" w14:textId="77777777" w:rsidR="00917777" w:rsidRDefault="00917777"/>
    <w:p w14:paraId="6505B6B6" w14:textId="273F45C0" w:rsidR="00917777" w:rsidRDefault="00917777"/>
    <w:p w14:paraId="7FF89DA0" w14:textId="64A21136" w:rsidR="00917777" w:rsidRDefault="00917777" w:rsidP="00E3462B">
      <w:pPr>
        <w:pStyle w:val="Heading3"/>
        <w:numPr>
          <w:ilvl w:val="0"/>
          <w:numId w:val="1"/>
        </w:numPr>
      </w:pPr>
      <w:bookmarkStart w:id="5" w:name="_Findings"/>
      <w:bookmarkStart w:id="6" w:name="_Toc71184714"/>
      <w:bookmarkEnd w:id="5"/>
      <w:r>
        <w:t>Findings</w:t>
      </w:r>
      <w:bookmarkEnd w:id="6"/>
    </w:p>
    <w:p w14:paraId="7C31D687" w14:textId="77D7487F" w:rsidR="00EC7783" w:rsidRDefault="00EC7783" w:rsidP="00EC7783"/>
    <w:p w14:paraId="190515F8" w14:textId="1389E40D" w:rsidR="001F75A8" w:rsidRDefault="001F75A8" w:rsidP="00EC7783">
      <w:r>
        <w:t xml:space="preserve">The most relevant responses given the type of study were chosen to be presented and analysed in the </w:t>
      </w:r>
      <w:r w:rsidR="006F1136">
        <w:t>findings below</w:t>
      </w:r>
      <w:r>
        <w:t>.</w:t>
      </w:r>
    </w:p>
    <w:p w14:paraId="5C1E023D" w14:textId="0648B72E" w:rsidR="00EC7783" w:rsidRDefault="00EC7783" w:rsidP="00EC7783"/>
    <w:p w14:paraId="2EA80B19" w14:textId="77777777" w:rsidR="00EC7783" w:rsidRPr="00EC7783" w:rsidRDefault="00EC7783" w:rsidP="00EC7783"/>
    <w:p w14:paraId="7FC412AF" w14:textId="342CDB41" w:rsidR="00917777" w:rsidRDefault="00EC7783" w:rsidP="00917777">
      <w:pPr>
        <w:rPr>
          <w:noProof/>
        </w:rPr>
      </w:pPr>
      <w:r>
        <w:rPr>
          <w:noProof/>
        </w:rPr>
        <w:drawing>
          <wp:inline distT="0" distB="0" distL="0" distR="0" wp14:anchorId="24288575" wp14:editId="0716934C">
            <wp:extent cx="5930900" cy="2730500"/>
            <wp:effectExtent l="0" t="0" r="12700" b="12700"/>
            <wp:docPr id="1" name="Chart 1">
              <a:extLst xmlns:a="http://schemas.openxmlformats.org/drawingml/2006/main">
                <a:ext uri="{FF2B5EF4-FFF2-40B4-BE49-F238E27FC236}">
                  <a16:creationId xmlns:a16="http://schemas.microsoft.com/office/drawing/2014/main" id="{AE94BA0E-EDBF-D142-881D-E9B5B6E619D9}"/>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1"/>
              </a:graphicData>
            </a:graphic>
          </wp:inline>
        </w:drawing>
      </w:r>
    </w:p>
    <w:p w14:paraId="37E40A5B" w14:textId="426E124F" w:rsidR="00EC7783" w:rsidRPr="00EC7783" w:rsidRDefault="00EC7783" w:rsidP="00EC7783"/>
    <w:p w14:paraId="13C144F5" w14:textId="787F1FD3" w:rsidR="00EC7783" w:rsidRDefault="00EC7783" w:rsidP="00EC7783">
      <w:pPr>
        <w:rPr>
          <w:noProof/>
        </w:rPr>
      </w:pPr>
    </w:p>
    <w:p w14:paraId="3FF4E407" w14:textId="3A802CAF" w:rsidR="00EC7783" w:rsidRPr="008073CF" w:rsidRDefault="001F75A8" w:rsidP="008073CF">
      <w:pPr>
        <w:spacing w:line="360" w:lineRule="auto"/>
        <w:rPr>
          <w:noProof/>
          <w:sz w:val="28"/>
          <w:szCs w:val="28"/>
        </w:rPr>
      </w:pPr>
      <w:r w:rsidRPr="008073CF">
        <w:rPr>
          <w:noProof/>
          <w:sz w:val="28"/>
          <w:szCs w:val="28"/>
        </w:rPr>
        <w:t xml:space="preserve">In </w:t>
      </w:r>
      <w:hyperlink w:anchor="_Findings" w:history="1">
        <w:r w:rsidRPr="008073CF">
          <w:rPr>
            <w:rStyle w:val="Hyperlink"/>
            <w:noProof/>
            <w:sz w:val="28"/>
            <w:szCs w:val="28"/>
          </w:rPr>
          <w:t>Figure1</w:t>
        </w:r>
      </w:hyperlink>
      <w:r w:rsidRPr="008073CF">
        <w:rPr>
          <w:noProof/>
          <w:sz w:val="28"/>
          <w:szCs w:val="28"/>
        </w:rPr>
        <w:t xml:space="preserve"> above you see a majority of the students</w:t>
      </w:r>
      <w:r w:rsidR="00C17673" w:rsidRPr="008073CF">
        <w:rPr>
          <w:noProof/>
          <w:sz w:val="28"/>
          <w:szCs w:val="28"/>
        </w:rPr>
        <w:t>, 6 out of 10</w:t>
      </w:r>
      <w:r w:rsidR="0051361E" w:rsidRPr="008073CF">
        <w:rPr>
          <w:noProof/>
          <w:sz w:val="28"/>
          <w:szCs w:val="28"/>
        </w:rPr>
        <w:t xml:space="preserve"> students</w:t>
      </w:r>
      <w:r w:rsidR="006F1136" w:rsidRPr="008073CF">
        <w:rPr>
          <w:noProof/>
          <w:sz w:val="28"/>
          <w:szCs w:val="28"/>
        </w:rPr>
        <w:t xml:space="preserve">, </w:t>
      </w:r>
      <w:r w:rsidRPr="008073CF">
        <w:rPr>
          <w:noProof/>
          <w:sz w:val="28"/>
          <w:szCs w:val="28"/>
        </w:rPr>
        <w:t>respon</w:t>
      </w:r>
      <w:r w:rsidR="006F1136" w:rsidRPr="008073CF">
        <w:rPr>
          <w:noProof/>
          <w:sz w:val="28"/>
          <w:szCs w:val="28"/>
        </w:rPr>
        <w:t>ding</w:t>
      </w:r>
      <w:r w:rsidRPr="008073CF">
        <w:rPr>
          <w:noProof/>
          <w:sz w:val="28"/>
          <w:szCs w:val="28"/>
        </w:rPr>
        <w:t xml:space="preserve"> saying they </w:t>
      </w:r>
      <w:r w:rsidR="000F28C7" w:rsidRPr="008073CF">
        <w:rPr>
          <w:noProof/>
          <w:sz w:val="28"/>
          <w:szCs w:val="28"/>
        </w:rPr>
        <w:t>were first</w:t>
      </w:r>
      <w:r w:rsidR="006F1136" w:rsidRPr="008073CF">
        <w:rPr>
          <w:noProof/>
          <w:sz w:val="28"/>
          <w:szCs w:val="28"/>
        </w:rPr>
        <w:t>-</w:t>
      </w:r>
      <w:r w:rsidR="000F28C7" w:rsidRPr="008073CF">
        <w:rPr>
          <w:noProof/>
          <w:sz w:val="28"/>
          <w:szCs w:val="28"/>
        </w:rPr>
        <w:t>time VLE users. This automatically shows me that there existed a h</w:t>
      </w:r>
      <w:r w:rsidR="00AD6D04" w:rsidRPr="008073CF">
        <w:rPr>
          <w:noProof/>
          <w:sz w:val="28"/>
          <w:szCs w:val="28"/>
        </w:rPr>
        <w:t>uge gap in the knowledge of how to naviagte the VLE</w:t>
      </w:r>
      <w:r w:rsidR="00E7790F" w:rsidRPr="008073CF">
        <w:rPr>
          <w:noProof/>
          <w:sz w:val="28"/>
          <w:szCs w:val="28"/>
        </w:rPr>
        <w:t xml:space="preserve"> to begin with</w:t>
      </w:r>
      <w:r w:rsidR="004C4562" w:rsidRPr="008073CF">
        <w:rPr>
          <w:noProof/>
          <w:sz w:val="28"/>
          <w:szCs w:val="28"/>
        </w:rPr>
        <w:t>. Also, 40% of the students were already familiar with VLE’s, which is reflective of the fact that schools have implemented such learning technologies at younger ages</w:t>
      </w:r>
      <w:r w:rsidR="00710292" w:rsidRPr="008073CF">
        <w:rPr>
          <w:noProof/>
          <w:sz w:val="28"/>
          <w:szCs w:val="28"/>
        </w:rPr>
        <w:t xml:space="preserve">. This true </w:t>
      </w:r>
      <w:r w:rsidR="0051361E" w:rsidRPr="008073CF">
        <w:rPr>
          <w:noProof/>
          <w:sz w:val="28"/>
          <w:szCs w:val="28"/>
        </w:rPr>
        <w:t xml:space="preserve">either </w:t>
      </w:r>
      <w:r w:rsidR="002B5649" w:rsidRPr="008073CF">
        <w:rPr>
          <w:noProof/>
          <w:sz w:val="28"/>
          <w:szCs w:val="28"/>
        </w:rPr>
        <w:t>in the students case or potentially their children seeing as the students are from a mixed age range.</w:t>
      </w:r>
    </w:p>
    <w:p w14:paraId="1F378FA8" w14:textId="00979F6E" w:rsidR="00EC7783" w:rsidRDefault="00EC7783" w:rsidP="00EC7783">
      <w:pPr>
        <w:tabs>
          <w:tab w:val="left" w:pos="1540"/>
        </w:tabs>
      </w:pPr>
      <w:r>
        <w:tab/>
      </w:r>
    </w:p>
    <w:p w14:paraId="3A5D750A" w14:textId="631D1F14" w:rsidR="00EC7783" w:rsidRDefault="004C4562" w:rsidP="00EC7783">
      <w:pPr>
        <w:tabs>
          <w:tab w:val="left" w:pos="1540"/>
        </w:tabs>
      </w:pPr>
      <w:r>
        <w:rPr>
          <w:noProof/>
        </w:rPr>
        <w:lastRenderedPageBreak/>
        <w:drawing>
          <wp:anchor distT="0" distB="0" distL="114300" distR="114300" simplePos="0" relativeHeight="251671552" behindDoc="1" locked="0" layoutInCell="1" allowOverlap="1" wp14:anchorId="5A6734CC" wp14:editId="320AD496">
            <wp:simplePos x="0" y="0"/>
            <wp:positionH relativeFrom="column">
              <wp:posOffset>63500</wp:posOffset>
            </wp:positionH>
            <wp:positionV relativeFrom="paragraph">
              <wp:posOffset>101600</wp:posOffset>
            </wp:positionV>
            <wp:extent cx="5778500" cy="3365500"/>
            <wp:effectExtent l="0" t="0" r="12700" b="12700"/>
            <wp:wrapTight wrapText="bothSides">
              <wp:wrapPolygon edited="0">
                <wp:start x="0" y="0"/>
                <wp:lineTo x="0" y="21600"/>
                <wp:lineTo x="21600" y="21600"/>
                <wp:lineTo x="21600" y="0"/>
                <wp:lineTo x="0" y="0"/>
              </wp:wrapPolygon>
            </wp:wrapTight>
            <wp:docPr id="2" name="Chart 2">
              <a:extLst xmlns:a="http://schemas.openxmlformats.org/drawingml/2006/main">
                <a:ext uri="{FF2B5EF4-FFF2-40B4-BE49-F238E27FC236}">
                  <a16:creationId xmlns:a16="http://schemas.microsoft.com/office/drawing/2014/main" id="{2904D8B2-FCE2-584D-88DC-6855DA3CD272}"/>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2"/>
              </a:graphicData>
            </a:graphic>
            <wp14:sizeRelH relativeFrom="page">
              <wp14:pctWidth>0</wp14:pctWidth>
            </wp14:sizeRelH>
            <wp14:sizeRelV relativeFrom="page">
              <wp14:pctHeight>0</wp14:pctHeight>
            </wp14:sizeRelV>
          </wp:anchor>
        </w:drawing>
      </w:r>
    </w:p>
    <w:p w14:paraId="2BFFE024" w14:textId="277C357F" w:rsidR="00EC7783" w:rsidRDefault="00EC7783" w:rsidP="00EC7783">
      <w:pPr>
        <w:tabs>
          <w:tab w:val="left" w:pos="1540"/>
        </w:tabs>
      </w:pPr>
    </w:p>
    <w:p w14:paraId="3A59CE66" w14:textId="57040A7A" w:rsidR="00EC7783" w:rsidRDefault="00EC7783" w:rsidP="00EC7783">
      <w:pPr>
        <w:tabs>
          <w:tab w:val="left" w:pos="1540"/>
        </w:tabs>
      </w:pPr>
    </w:p>
    <w:p w14:paraId="6DE47F34" w14:textId="362E40C7" w:rsidR="00EC7783" w:rsidRDefault="00EC7783" w:rsidP="00EC7783">
      <w:pPr>
        <w:tabs>
          <w:tab w:val="left" w:pos="1540"/>
        </w:tabs>
      </w:pPr>
    </w:p>
    <w:p w14:paraId="3E2AF719" w14:textId="55A1F379" w:rsidR="00EC7783" w:rsidRDefault="00EC7783" w:rsidP="00EC7783">
      <w:pPr>
        <w:tabs>
          <w:tab w:val="left" w:pos="1540"/>
        </w:tabs>
      </w:pPr>
    </w:p>
    <w:p w14:paraId="3496FC2C" w14:textId="222D938E" w:rsidR="00EC7783" w:rsidRPr="00EC7783" w:rsidRDefault="00EC7783" w:rsidP="00EC7783">
      <w:pPr>
        <w:tabs>
          <w:tab w:val="left" w:pos="1540"/>
        </w:tabs>
      </w:pPr>
    </w:p>
    <w:p w14:paraId="41AB4B27" w14:textId="77777777" w:rsidR="004C4562" w:rsidRDefault="004C4562"/>
    <w:p w14:paraId="3106F813" w14:textId="77777777" w:rsidR="004C4562" w:rsidRDefault="004C4562"/>
    <w:p w14:paraId="6D10CCC4" w14:textId="77777777" w:rsidR="004C4562" w:rsidRDefault="004C4562"/>
    <w:p w14:paraId="7E4AAED6" w14:textId="77777777" w:rsidR="004C4562" w:rsidRDefault="004C4562"/>
    <w:p w14:paraId="4A48688D" w14:textId="77777777" w:rsidR="004C4562" w:rsidRDefault="004C4562"/>
    <w:p w14:paraId="62CF1D06" w14:textId="77777777" w:rsidR="004C4562" w:rsidRDefault="004C4562"/>
    <w:p w14:paraId="1C5ED64A" w14:textId="77777777" w:rsidR="004C4562" w:rsidRDefault="004C4562"/>
    <w:p w14:paraId="7090932F" w14:textId="77777777" w:rsidR="004C4562" w:rsidRDefault="004C4562"/>
    <w:p w14:paraId="34C42E49" w14:textId="77777777" w:rsidR="004C4562" w:rsidRDefault="004C4562"/>
    <w:p w14:paraId="0D6081A3" w14:textId="77777777" w:rsidR="004C4562" w:rsidRDefault="004C4562"/>
    <w:p w14:paraId="796640F8" w14:textId="77777777" w:rsidR="004C4562" w:rsidRDefault="004C4562"/>
    <w:p w14:paraId="7D047821" w14:textId="77777777" w:rsidR="004C4562" w:rsidRDefault="004C4562"/>
    <w:p w14:paraId="168E37C3" w14:textId="77777777" w:rsidR="004C4562" w:rsidRDefault="004C4562"/>
    <w:p w14:paraId="70BC734B" w14:textId="77777777" w:rsidR="004C4562" w:rsidRDefault="004C4562"/>
    <w:p w14:paraId="4FE476E1" w14:textId="77777777" w:rsidR="004C4562" w:rsidRDefault="004C4562"/>
    <w:p w14:paraId="4163A43A" w14:textId="2E9CA16A" w:rsidR="00917777" w:rsidRPr="008073CF" w:rsidRDefault="00E111F6" w:rsidP="008073CF">
      <w:pPr>
        <w:spacing w:line="360" w:lineRule="auto"/>
        <w:rPr>
          <w:sz w:val="28"/>
          <w:szCs w:val="28"/>
        </w:rPr>
      </w:pPr>
      <w:r w:rsidRPr="008073CF">
        <w:rPr>
          <w:sz w:val="28"/>
          <w:szCs w:val="28"/>
        </w:rPr>
        <w:t>Most students</w:t>
      </w:r>
      <w:r w:rsidR="00783C0F" w:rsidRPr="008073CF">
        <w:rPr>
          <w:sz w:val="28"/>
          <w:szCs w:val="28"/>
        </w:rPr>
        <w:t xml:space="preserve"> (90%)</w:t>
      </w:r>
      <w:r w:rsidRPr="008073CF">
        <w:rPr>
          <w:sz w:val="28"/>
          <w:szCs w:val="28"/>
        </w:rPr>
        <w:t xml:space="preserve"> </w:t>
      </w:r>
      <w:r w:rsidR="004C4562" w:rsidRPr="008073CF">
        <w:rPr>
          <w:sz w:val="28"/>
          <w:szCs w:val="28"/>
        </w:rPr>
        <w:t xml:space="preserve">In </w:t>
      </w:r>
      <w:hyperlink w:anchor="_Findings" w:history="1">
        <w:r w:rsidR="004C4562" w:rsidRPr="008073CF">
          <w:rPr>
            <w:rStyle w:val="Hyperlink"/>
            <w:sz w:val="28"/>
            <w:szCs w:val="28"/>
          </w:rPr>
          <w:t>Figure 2</w:t>
        </w:r>
        <w:r w:rsidR="00783C0F" w:rsidRPr="008073CF">
          <w:rPr>
            <w:rStyle w:val="Hyperlink"/>
            <w:sz w:val="28"/>
            <w:szCs w:val="28"/>
          </w:rPr>
          <w:t>,</w:t>
        </w:r>
      </w:hyperlink>
      <w:r w:rsidR="00783C0F" w:rsidRPr="008073CF">
        <w:rPr>
          <w:sz w:val="28"/>
          <w:szCs w:val="28"/>
        </w:rPr>
        <w:t xml:space="preserve"> </w:t>
      </w:r>
      <w:r w:rsidR="004C6A6F" w:rsidRPr="008073CF">
        <w:rPr>
          <w:sz w:val="28"/>
          <w:szCs w:val="28"/>
        </w:rPr>
        <w:t>reported that they used the VLE a few times a week</w:t>
      </w:r>
      <w:r w:rsidR="001A1DE2" w:rsidRPr="008073CF">
        <w:rPr>
          <w:sz w:val="28"/>
          <w:szCs w:val="28"/>
        </w:rPr>
        <w:t xml:space="preserve"> or more</w:t>
      </w:r>
      <w:r w:rsidR="00783C0F" w:rsidRPr="008073CF">
        <w:rPr>
          <w:sz w:val="28"/>
          <w:szCs w:val="28"/>
        </w:rPr>
        <w:t>. With 30% of the 90%</w:t>
      </w:r>
      <w:r w:rsidR="00AC460B" w:rsidRPr="008073CF">
        <w:rPr>
          <w:sz w:val="28"/>
          <w:szCs w:val="28"/>
        </w:rPr>
        <w:t xml:space="preserve">, responding that they access the VLE every day on a weekly basis. </w:t>
      </w:r>
      <w:r w:rsidR="000F4462" w:rsidRPr="008073CF">
        <w:rPr>
          <w:sz w:val="28"/>
          <w:szCs w:val="28"/>
        </w:rPr>
        <w:t>Based on this pie chart, all the students do access the VLE at least once a week</w:t>
      </w:r>
      <w:r w:rsidR="00C17673" w:rsidRPr="008073CF">
        <w:rPr>
          <w:sz w:val="28"/>
          <w:szCs w:val="28"/>
        </w:rPr>
        <w:t xml:space="preserve">. </w:t>
      </w:r>
      <w:r w:rsidR="00B67BD1" w:rsidRPr="008073CF">
        <w:rPr>
          <w:sz w:val="28"/>
          <w:szCs w:val="28"/>
        </w:rPr>
        <w:t xml:space="preserve">It is </w:t>
      </w:r>
      <w:r w:rsidR="008073CF" w:rsidRPr="008073CF">
        <w:rPr>
          <w:sz w:val="28"/>
          <w:szCs w:val="28"/>
        </w:rPr>
        <w:t>fair</w:t>
      </w:r>
      <w:r w:rsidR="00B67BD1" w:rsidRPr="008073CF">
        <w:rPr>
          <w:sz w:val="28"/>
          <w:szCs w:val="28"/>
        </w:rPr>
        <w:t xml:space="preserve"> to say all the students </w:t>
      </w:r>
      <w:r w:rsidR="008073CF" w:rsidRPr="008073CF">
        <w:rPr>
          <w:sz w:val="28"/>
          <w:szCs w:val="28"/>
        </w:rPr>
        <w:t>can</w:t>
      </w:r>
      <w:r w:rsidR="00B67BD1" w:rsidRPr="008073CF">
        <w:rPr>
          <w:sz w:val="28"/>
          <w:szCs w:val="28"/>
        </w:rPr>
        <w:t xml:space="preserve"> access Moodle.</w:t>
      </w:r>
    </w:p>
    <w:p w14:paraId="6291E967" w14:textId="12B40C3B" w:rsidR="00C17673" w:rsidRPr="008073CF" w:rsidRDefault="00C17673" w:rsidP="008073CF">
      <w:pPr>
        <w:spacing w:line="360" w:lineRule="auto"/>
        <w:rPr>
          <w:sz w:val="28"/>
          <w:szCs w:val="28"/>
        </w:rPr>
      </w:pPr>
    </w:p>
    <w:p w14:paraId="2045F7EC" w14:textId="3744CCF6" w:rsidR="00C17673" w:rsidRDefault="00C17673"/>
    <w:p w14:paraId="6577C3FE" w14:textId="2B1057A3" w:rsidR="00C17673" w:rsidRDefault="00710292">
      <w:r>
        <w:rPr>
          <w:noProof/>
        </w:rPr>
        <w:lastRenderedPageBreak/>
        <w:drawing>
          <wp:anchor distT="0" distB="0" distL="114300" distR="114300" simplePos="0" relativeHeight="251672576" behindDoc="1" locked="0" layoutInCell="1" allowOverlap="1" wp14:anchorId="68558022" wp14:editId="0F7137BB">
            <wp:simplePos x="0" y="0"/>
            <wp:positionH relativeFrom="column">
              <wp:posOffset>-50800</wp:posOffset>
            </wp:positionH>
            <wp:positionV relativeFrom="paragraph">
              <wp:posOffset>192405</wp:posOffset>
            </wp:positionV>
            <wp:extent cx="6477000" cy="3314700"/>
            <wp:effectExtent l="0" t="0" r="12700" b="12700"/>
            <wp:wrapTight wrapText="bothSides">
              <wp:wrapPolygon edited="0">
                <wp:start x="0" y="0"/>
                <wp:lineTo x="0" y="21600"/>
                <wp:lineTo x="21600" y="21600"/>
                <wp:lineTo x="21600" y="0"/>
                <wp:lineTo x="0" y="0"/>
              </wp:wrapPolygon>
            </wp:wrapTight>
            <wp:docPr id="3" name="Chart 3">
              <a:extLst xmlns:a="http://schemas.openxmlformats.org/drawingml/2006/main">
                <a:ext uri="{FF2B5EF4-FFF2-40B4-BE49-F238E27FC236}">
                  <a16:creationId xmlns:a16="http://schemas.microsoft.com/office/drawing/2014/main" id="{EFD93611-7B4D-0743-9BB4-C7E3D9C66F05}"/>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3"/>
              </a:graphicData>
            </a:graphic>
            <wp14:sizeRelH relativeFrom="page">
              <wp14:pctWidth>0</wp14:pctWidth>
            </wp14:sizeRelH>
            <wp14:sizeRelV relativeFrom="page">
              <wp14:pctHeight>0</wp14:pctHeight>
            </wp14:sizeRelV>
          </wp:anchor>
        </w:drawing>
      </w:r>
    </w:p>
    <w:p w14:paraId="238C8AAF" w14:textId="57F8B301" w:rsidR="00C17673" w:rsidRDefault="00C17673"/>
    <w:p w14:paraId="64B7480F" w14:textId="596DEBFD" w:rsidR="00C17673" w:rsidRDefault="00C17673"/>
    <w:p w14:paraId="69032119" w14:textId="3819B445" w:rsidR="00710292" w:rsidRDefault="00710292"/>
    <w:p w14:paraId="4D257C07" w14:textId="321404E4" w:rsidR="00710292" w:rsidRDefault="00710292"/>
    <w:p w14:paraId="450C6B54" w14:textId="087E60D1" w:rsidR="00710292" w:rsidRDefault="00710292"/>
    <w:p w14:paraId="7354E998" w14:textId="1B926ADA" w:rsidR="00710292" w:rsidRDefault="00710292"/>
    <w:p w14:paraId="5B19DFC5" w14:textId="0AAA79B6" w:rsidR="00710292" w:rsidRDefault="00710292"/>
    <w:p w14:paraId="490BF93C" w14:textId="6B653C86" w:rsidR="00710292" w:rsidRDefault="00710292"/>
    <w:p w14:paraId="25CFD6B2" w14:textId="316C2170" w:rsidR="00710292" w:rsidRDefault="00710292"/>
    <w:p w14:paraId="1C4B9710" w14:textId="1AEEFE55" w:rsidR="00710292" w:rsidRDefault="00710292"/>
    <w:p w14:paraId="5D9FBB39" w14:textId="53DE6A53" w:rsidR="00710292" w:rsidRDefault="00710292"/>
    <w:p w14:paraId="16A1CC38" w14:textId="5824408E" w:rsidR="00710292" w:rsidRDefault="00710292"/>
    <w:p w14:paraId="01CD7AFB" w14:textId="42F3982B" w:rsidR="00710292" w:rsidRDefault="00710292"/>
    <w:p w14:paraId="1621912D" w14:textId="20CB36E1" w:rsidR="00710292" w:rsidRDefault="00710292"/>
    <w:p w14:paraId="2F050CD0" w14:textId="6FC94E71" w:rsidR="00710292" w:rsidRDefault="00710292"/>
    <w:p w14:paraId="18D33ED0" w14:textId="7B1D6B7B" w:rsidR="00710292" w:rsidRDefault="00710292"/>
    <w:p w14:paraId="32B1372F" w14:textId="539ED652" w:rsidR="00710292" w:rsidRDefault="00710292"/>
    <w:p w14:paraId="0F90F63D" w14:textId="47432B98" w:rsidR="00710292" w:rsidRDefault="00710292"/>
    <w:p w14:paraId="76EC5137" w14:textId="62F49381" w:rsidR="00710292" w:rsidRDefault="00710292"/>
    <w:p w14:paraId="5BCBA4B0" w14:textId="2E79D233" w:rsidR="00710292" w:rsidRDefault="00710292"/>
    <w:p w14:paraId="1281B556" w14:textId="797C4AEE" w:rsidR="00710292" w:rsidRPr="008073CF" w:rsidRDefault="00BC7082" w:rsidP="008073CF">
      <w:pPr>
        <w:spacing w:line="360" w:lineRule="auto"/>
        <w:rPr>
          <w:sz w:val="28"/>
          <w:szCs w:val="28"/>
        </w:rPr>
      </w:pPr>
      <w:hyperlink w:anchor="_Findings" w:history="1">
        <w:r w:rsidR="00710292" w:rsidRPr="008073CF">
          <w:rPr>
            <w:rStyle w:val="Hyperlink"/>
            <w:sz w:val="28"/>
            <w:szCs w:val="28"/>
          </w:rPr>
          <w:t>Figure 3</w:t>
        </w:r>
      </w:hyperlink>
      <w:r w:rsidR="00BD7ED8" w:rsidRPr="008073CF">
        <w:rPr>
          <w:sz w:val="28"/>
          <w:szCs w:val="28"/>
        </w:rPr>
        <w:t>, is a question based on the ease of locating resources on Moodle, which has to do with the functionality of Moodle. The students’ re</w:t>
      </w:r>
      <w:r w:rsidR="002C3D0A" w:rsidRPr="008073CF">
        <w:rPr>
          <w:sz w:val="28"/>
          <w:szCs w:val="28"/>
        </w:rPr>
        <w:t>sponse was an average probability of between the range of 0.2 to 0.3</w:t>
      </w:r>
      <w:r w:rsidR="00762314" w:rsidRPr="008073CF">
        <w:rPr>
          <w:sz w:val="28"/>
          <w:szCs w:val="28"/>
        </w:rPr>
        <w:t xml:space="preserve">, across all the responses. Only about 20% of the students </w:t>
      </w:r>
      <w:r w:rsidR="00E73BAE" w:rsidRPr="008073CF">
        <w:rPr>
          <w:sz w:val="28"/>
          <w:szCs w:val="28"/>
        </w:rPr>
        <w:t>are</w:t>
      </w:r>
      <w:r w:rsidR="00B0511E" w:rsidRPr="008073CF">
        <w:rPr>
          <w:sz w:val="28"/>
          <w:szCs w:val="28"/>
        </w:rPr>
        <w:t xml:space="preserve"> entirely confident </w:t>
      </w:r>
      <w:r w:rsidR="00E73BAE" w:rsidRPr="008073CF">
        <w:rPr>
          <w:sz w:val="28"/>
          <w:szCs w:val="28"/>
        </w:rPr>
        <w:t>about</w:t>
      </w:r>
      <w:r w:rsidR="00B0511E" w:rsidRPr="008073CF">
        <w:rPr>
          <w:sz w:val="28"/>
          <w:szCs w:val="28"/>
        </w:rPr>
        <w:t xml:space="preserve"> locating resources on Moodle and 30</w:t>
      </w:r>
      <w:r w:rsidR="006C58AB" w:rsidRPr="008073CF">
        <w:rPr>
          <w:sz w:val="28"/>
          <w:szCs w:val="28"/>
        </w:rPr>
        <w:t xml:space="preserve">% usually </w:t>
      </w:r>
      <w:r w:rsidR="008073CF" w:rsidRPr="008073CF">
        <w:rPr>
          <w:sz w:val="28"/>
          <w:szCs w:val="28"/>
        </w:rPr>
        <w:t>can</w:t>
      </w:r>
      <w:r w:rsidR="006C58AB" w:rsidRPr="008073CF">
        <w:rPr>
          <w:sz w:val="28"/>
          <w:szCs w:val="28"/>
        </w:rPr>
        <w:t xml:space="preserve"> locate </w:t>
      </w:r>
      <w:r w:rsidR="00E73BAE" w:rsidRPr="008073CF">
        <w:rPr>
          <w:sz w:val="28"/>
          <w:szCs w:val="28"/>
        </w:rPr>
        <w:t>resources, however they are not completely confident</w:t>
      </w:r>
      <w:r w:rsidR="006C58AB" w:rsidRPr="008073CF">
        <w:rPr>
          <w:sz w:val="28"/>
          <w:szCs w:val="28"/>
        </w:rPr>
        <w:t xml:space="preserve">. We can draw from this data that there is an equal split with roughly 50% </w:t>
      </w:r>
      <w:r w:rsidR="00ED7F16" w:rsidRPr="008073CF">
        <w:rPr>
          <w:sz w:val="28"/>
          <w:szCs w:val="28"/>
        </w:rPr>
        <w:t xml:space="preserve">of the students being less likely to find the resource they are seeking </w:t>
      </w:r>
      <w:r w:rsidR="00C564C2" w:rsidRPr="008073CF">
        <w:rPr>
          <w:sz w:val="28"/>
          <w:szCs w:val="28"/>
        </w:rPr>
        <w:t xml:space="preserve">for </w:t>
      </w:r>
      <w:r w:rsidR="00ED7F16" w:rsidRPr="008073CF">
        <w:rPr>
          <w:sz w:val="28"/>
          <w:szCs w:val="28"/>
        </w:rPr>
        <w:t xml:space="preserve">in Moodle. </w:t>
      </w:r>
      <w:r w:rsidR="00A277E6" w:rsidRPr="008073CF">
        <w:rPr>
          <w:sz w:val="28"/>
          <w:szCs w:val="28"/>
        </w:rPr>
        <w:t xml:space="preserve">Comparing this to </w:t>
      </w:r>
      <w:r w:rsidR="00C564C2" w:rsidRPr="008073CF">
        <w:rPr>
          <w:sz w:val="28"/>
          <w:szCs w:val="28"/>
        </w:rPr>
        <w:t xml:space="preserve">the </w:t>
      </w:r>
      <w:r w:rsidR="00160675" w:rsidRPr="008073CF">
        <w:rPr>
          <w:sz w:val="28"/>
          <w:szCs w:val="28"/>
        </w:rPr>
        <w:t>F</w:t>
      </w:r>
      <w:r w:rsidR="00A277E6" w:rsidRPr="008073CF">
        <w:rPr>
          <w:sz w:val="28"/>
          <w:szCs w:val="28"/>
        </w:rPr>
        <w:t xml:space="preserve">igure 2 </w:t>
      </w:r>
      <w:r w:rsidR="000738A8" w:rsidRPr="008073CF">
        <w:rPr>
          <w:sz w:val="28"/>
          <w:szCs w:val="28"/>
        </w:rPr>
        <w:t>findings, where</w:t>
      </w:r>
      <w:r w:rsidR="00A277E6" w:rsidRPr="008073CF">
        <w:rPr>
          <w:sz w:val="28"/>
          <w:szCs w:val="28"/>
        </w:rPr>
        <w:t xml:space="preserve"> i</w:t>
      </w:r>
      <w:r w:rsidR="00160675" w:rsidRPr="008073CF">
        <w:rPr>
          <w:sz w:val="28"/>
          <w:szCs w:val="28"/>
        </w:rPr>
        <w:t xml:space="preserve">t </w:t>
      </w:r>
      <w:r w:rsidR="00A277E6" w:rsidRPr="008073CF">
        <w:rPr>
          <w:sz w:val="28"/>
          <w:szCs w:val="28"/>
        </w:rPr>
        <w:t>appears that 90% of students are</w:t>
      </w:r>
      <w:r w:rsidR="00160675" w:rsidRPr="008073CF">
        <w:rPr>
          <w:sz w:val="28"/>
          <w:szCs w:val="28"/>
        </w:rPr>
        <w:t xml:space="preserve"> logging into Moodle on a weekly basis, </w:t>
      </w:r>
      <w:r w:rsidR="00C564C2" w:rsidRPr="008073CF">
        <w:rPr>
          <w:sz w:val="28"/>
          <w:szCs w:val="28"/>
        </w:rPr>
        <w:t xml:space="preserve">we can infer that about </w:t>
      </w:r>
      <w:r w:rsidR="00A559C7" w:rsidRPr="008073CF">
        <w:rPr>
          <w:sz w:val="28"/>
          <w:szCs w:val="28"/>
        </w:rPr>
        <w:t xml:space="preserve">50% of them </w:t>
      </w:r>
      <w:r w:rsidR="00C564C2" w:rsidRPr="008073CF">
        <w:rPr>
          <w:sz w:val="28"/>
          <w:szCs w:val="28"/>
        </w:rPr>
        <w:t xml:space="preserve">are </w:t>
      </w:r>
      <w:r w:rsidR="003C2207" w:rsidRPr="008073CF">
        <w:rPr>
          <w:sz w:val="28"/>
          <w:szCs w:val="28"/>
        </w:rPr>
        <w:t>not finding what it is they are looking for. Thus</w:t>
      </w:r>
      <w:r w:rsidR="000738A8" w:rsidRPr="008073CF">
        <w:rPr>
          <w:sz w:val="28"/>
          <w:szCs w:val="28"/>
        </w:rPr>
        <w:t>,</w:t>
      </w:r>
      <w:r w:rsidR="003C2207" w:rsidRPr="008073CF">
        <w:rPr>
          <w:sz w:val="28"/>
          <w:szCs w:val="28"/>
        </w:rPr>
        <w:t xml:space="preserve"> the Figure 2 findings </w:t>
      </w:r>
      <w:r w:rsidR="000738A8" w:rsidRPr="008073CF">
        <w:rPr>
          <w:sz w:val="28"/>
          <w:szCs w:val="28"/>
        </w:rPr>
        <w:t>do not</w:t>
      </w:r>
      <w:r w:rsidR="003C2207" w:rsidRPr="008073CF">
        <w:rPr>
          <w:sz w:val="28"/>
          <w:szCs w:val="28"/>
        </w:rPr>
        <w:t xml:space="preserve"> necessarily illustrate </w:t>
      </w:r>
      <w:r w:rsidR="000738A8" w:rsidRPr="008073CF">
        <w:rPr>
          <w:sz w:val="28"/>
          <w:szCs w:val="28"/>
        </w:rPr>
        <w:t xml:space="preserve">a </w:t>
      </w:r>
      <w:r w:rsidR="003C2207" w:rsidRPr="008073CF">
        <w:rPr>
          <w:sz w:val="28"/>
          <w:szCs w:val="28"/>
        </w:rPr>
        <w:t>complete</w:t>
      </w:r>
      <w:r w:rsidR="006C0FCD" w:rsidRPr="008073CF">
        <w:rPr>
          <w:sz w:val="28"/>
          <w:szCs w:val="28"/>
        </w:rPr>
        <w:t xml:space="preserve"> picture at first glance, yes students are logging into the </w:t>
      </w:r>
      <w:r w:rsidR="008073CF" w:rsidRPr="008073CF">
        <w:rPr>
          <w:sz w:val="28"/>
          <w:szCs w:val="28"/>
        </w:rPr>
        <w:t>VLE,</w:t>
      </w:r>
      <w:r w:rsidR="00CB450B" w:rsidRPr="008073CF">
        <w:rPr>
          <w:sz w:val="28"/>
          <w:szCs w:val="28"/>
        </w:rPr>
        <w:t xml:space="preserve"> but they are all not benefiting.</w:t>
      </w:r>
      <w:r w:rsidR="003C2207" w:rsidRPr="008073CF">
        <w:rPr>
          <w:sz w:val="28"/>
          <w:szCs w:val="28"/>
        </w:rPr>
        <w:t xml:space="preserve"> </w:t>
      </w:r>
      <w:r w:rsidR="00915DB6">
        <w:rPr>
          <w:sz w:val="28"/>
          <w:szCs w:val="28"/>
        </w:rPr>
        <w:t xml:space="preserve">This is evidence of the digital capability </w:t>
      </w:r>
      <w:r w:rsidR="0098264B">
        <w:rPr>
          <w:sz w:val="28"/>
          <w:szCs w:val="28"/>
        </w:rPr>
        <w:t xml:space="preserve">gap that exists </w:t>
      </w:r>
    </w:p>
    <w:p w14:paraId="09066C03" w14:textId="566A52FB" w:rsidR="00C8371D" w:rsidRDefault="00C8371D"/>
    <w:p w14:paraId="47FE583E" w14:textId="038C10C1" w:rsidR="00C8371D" w:rsidRDefault="00C8371D"/>
    <w:p w14:paraId="2F6B6181" w14:textId="45885DD7" w:rsidR="00C8371D" w:rsidRDefault="00C8371D"/>
    <w:p w14:paraId="1B84E1FE" w14:textId="53DE7B6E" w:rsidR="00C8371D" w:rsidRDefault="00C8371D"/>
    <w:p w14:paraId="1932009B" w14:textId="12025E8C" w:rsidR="00C8371D" w:rsidRDefault="0085551F">
      <w:r>
        <w:rPr>
          <w:noProof/>
        </w:rPr>
        <w:lastRenderedPageBreak/>
        <w:drawing>
          <wp:inline distT="0" distB="0" distL="0" distR="0" wp14:anchorId="652A631E" wp14:editId="262951B0">
            <wp:extent cx="6426200" cy="3162300"/>
            <wp:effectExtent l="0" t="0" r="12700" b="12700"/>
            <wp:docPr id="10" name="Chart 10">
              <a:extLst xmlns:a="http://schemas.openxmlformats.org/drawingml/2006/main">
                <a:ext uri="{FF2B5EF4-FFF2-40B4-BE49-F238E27FC236}">
                  <a16:creationId xmlns:a16="http://schemas.microsoft.com/office/drawing/2014/main" id="{594DC9DD-8DB2-AC41-AC8B-6A029E9B128A}"/>
                </a:ext>
              </a:extLst>
            </wp:docPr>
            <wp:cNvGraphicFramePr/>
            <a:graphic xmlns:a="http://schemas.openxmlformats.org/drawingml/2006/main">
              <a:graphicData uri="http://schemas.openxmlformats.org/drawingml/2006/chart">
                <c:chart xmlns:c="http://schemas.openxmlformats.org/drawingml/2006/chart" xmlns:r="http://schemas.openxmlformats.org/officeDocument/2006/relationships" r:id="rId14"/>
              </a:graphicData>
            </a:graphic>
          </wp:inline>
        </w:drawing>
      </w:r>
    </w:p>
    <w:p w14:paraId="7FF1E5B7" w14:textId="7E069AE8" w:rsidR="0085551F" w:rsidRDefault="0085551F"/>
    <w:p w14:paraId="5E71B92E" w14:textId="4BDA0023" w:rsidR="0085551F" w:rsidRDefault="0085551F"/>
    <w:p w14:paraId="0544242C" w14:textId="222C5D37" w:rsidR="0085551F" w:rsidRDefault="0085551F"/>
    <w:p w14:paraId="1B00C76C" w14:textId="30AF33A1" w:rsidR="0085551F" w:rsidRDefault="0085551F" w:rsidP="008073CF">
      <w:pPr>
        <w:spacing w:line="360" w:lineRule="auto"/>
        <w:rPr>
          <w:sz w:val="28"/>
          <w:szCs w:val="28"/>
        </w:rPr>
      </w:pPr>
      <w:r w:rsidRPr="008073CF">
        <w:rPr>
          <w:sz w:val="28"/>
          <w:szCs w:val="28"/>
        </w:rPr>
        <w:t xml:space="preserve">Above, in </w:t>
      </w:r>
      <w:hyperlink w:anchor="_Findings" w:history="1">
        <w:r w:rsidRPr="000A719D">
          <w:rPr>
            <w:rStyle w:val="Hyperlink"/>
            <w:sz w:val="28"/>
            <w:szCs w:val="28"/>
          </w:rPr>
          <w:t>Figure 4</w:t>
        </w:r>
      </w:hyperlink>
      <w:r w:rsidRPr="008073CF">
        <w:rPr>
          <w:sz w:val="28"/>
          <w:szCs w:val="28"/>
        </w:rPr>
        <w:t xml:space="preserve"> you will see that when </w:t>
      </w:r>
      <w:r w:rsidR="001550F4" w:rsidRPr="008073CF">
        <w:rPr>
          <w:sz w:val="28"/>
          <w:szCs w:val="28"/>
        </w:rPr>
        <w:t xml:space="preserve">I </w:t>
      </w:r>
      <w:r w:rsidR="008073CF" w:rsidRPr="008073CF">
        <w:rPr>
          <w:sz w:val="28"/>
          <w:szCs w:val="28"/>
        </w:rPr>
        <w:t>investigated</w:t>
      </w:r>
      <w:r w:rsidR="001550F4" w:rsidRPr="008073CF">
        <w:rPr>
          <w:sz w:val="28"/>
          <w:szCs w:val="28"/>
        </w:rPr>
        <w:t xml:space="preserve"> the usefulness of Moodle in accessing materials for the completion of coursework</w:t>
      </w:r>
      <w:r w:rsidR="00967795" w:rsidRPr="008073CF">
        <w:rPr>
          <w:sz w:val="28"/>
          <w:szCs w:val="28"/>
        </w:rPr>
        <w:t xml:space="preserve"> 0.06 of the </w:t>
      </w:r>
      <w:r w:rsidR="00763BEC" w:rsidRPr="008073CF">
        <w:rPr>
          <w:sz w:val="28"/>
          <w:szCs w:val="28"/>
        </w:rPr>
        <w:t xml:space="preserve">students are agreeable about the being able to complete the coursework </w:t>
      </w:r>
      <w:r w:rsidR="00613A4E" w:rsidRPr="008073CF">
        <w:rPr>
          <w:sz w:val="28"/>
          <w:szCs w:val="28"/>
        </w:rPr>
        <w:t>with materials from Moodle. Despite this</w:t>
      </w:r>
      <w:r w:rsidR="000C12DB">
        <w:rPr>
          <w:sz w:val="28"/>
          <w:szCs w:val="28"/>
        </w:rPr>
        <w:t>, of</w:t>
      </w:r>
      <w:r w:rsidR="00613A4E" w:rsidRPr="008073CF">
        <w:rPr>
          <w:sz w:val="28"/>
          <w:szCs w:val="28"/>
        </w:rPr>
        <w:t xml:space="preserve"> </w:t>
      </w:r>
      <w:r w:rsidR="000C12DB">
        <w:rPr>
          <w:sz w:val="28"/>
          <w:szCs w:val="28"/>
        </w:rPr>
        <w:t xml:space="preserve">the </w:t>
      </w:r>
      <w:r w:rsidR="00613A4E" w:rsidRPr="008073CF">
        <w:rPr>
          <w:sz w:val="28"/>
          <w:szCs w:val="28"/>
        </w:rPr>
        <w:t>40% of student</w:t>
      </w:r>
      <w:r w:rsidR="008073CF">
        <w:rPr>
          <w:sz w:val="28"/>
          <w:szCs w:val="28"/>
        </w:rPr>
        <w:t>s</w:t>
      </w:r>
      <w:r w:rsidR="000C12DB">
        <w:rPr>
          <w:sz w:val="28"/>
          <w:szCs w:val="28"/>
        </w:rPr>
        <w:t xml:space="preserve"> remaining 30% are </w:t>
      </w:r>
      <w:r w:rsidR="00706B43">
        <w:rPr>
          <w:sz w:val="28"/>
          <w:szCs w:val="28"/>
        </w:rPr>
        <w:t xml:space="preserve">unsure of their ability to access coursework materials and 10% are unable to locate the materials. </w:t>
      </w:r>
      <w:r w:rsidR="004E0C66">
        <w:rPr>
          <w:sz w:val="28"/>
          <w:szCs w:val="28"/>
        </w:rPr>
        <w:t>This large disparity</w:t>
      </w:r>
      <w:r w:rsidR="008D5134">
        <w:rPr>
          <w:sz w:val="28"/>
          <w:szCs w:val="28"/>
        </w:rPr>
        <w:t xml:space="preserve"> is somehow reflective of the different backgrounds of the sample</w:t>
      </w:r>
      <w:r w:rsidR="000A719D">
        <w:rPr>
          <w:sz w:val="28"/>
          <w:szCs w:val="28"/>
        </w:rPr>
        <w:t xml:space="preserve"> chosen to conduct the survey</w:t>
      </w:r>
      <w:r w:rsidR="002C7313">
        <w:rPr>
          <w:sz w:val="28"/>
          <w:szCs w:val="28"/>
        </w:rPr>
        <w:t xml:space="preserve">, which is to be expected for first time students, who are a </w:t>
      </w:r>
      <w:r w:rsidR="00974D84">
        <w:rPr>
          <w:sz w:val="28"/>
          <w:szCs w:val="28"/>
        </w:rPr>
        <w:t>majority mature student</w:t>
      </w:r>
      <w:r w:rsidR="002C7313">
        <w:rPr>
          <w:sz w:val="28"/>
          <w:szCs w:val="28"/>
        </w:rPr>
        <w:t>.</w:t>
      </w:r>
    </w:p>
    <w:p w14:paraId="181B57A9" w14:textId="4A848D3C" w:rsidR="000A719D" w:rsidRDefault="000A719D" w:rsidP="008073CF">
      <w:pPr>
        <w:spacing w:line="360" w:lineRule="auto"/>
        <w:rPr>
          <w:sz w:val="28"/>
          <w:szCs w:val="28"/>
        </w:rPr>
      </w:pPr>
    </w:p>
    <w:p w14:paraId="45FB53E0" w14:textId="45ECD805" w:rsidR="004901C7" w:rsidRDefault="0098264B" w:rsidP="008073CF">
      <w:pPr>
        <w:spacing w:line="360" w:lineRule="auto"/>
        <w:rPr>
          <w:sz w:val="28"/>
          <w:szCs w:val="28"/>
        </w:rPr>
      </w:pPr>
      <w:r>
        <w:rPr>
          <w:sz w:val="28"/>
          <w:szCs w:val="28"/>
        </w:rPr>
        <w:t xml:space="preserve">I had a </w:t>
      </w:r>
    </w:p>
    <w:p w14:paraId="3142E026" w14:textId="6F5E9BBF" w:rsidR="004901C7" w:rsidRDefault="004901C7" w:rsidP="00500DA9">
      <w:pPr>
        <w:pStyle w:val="Heading3"/>
        <w:numPr>
          <w:ilvl w:val="0"/>
          <w:numId w:val="1"/>
        </w:numPr>
      </w:pPr>
      <w:bookmarkStart w:id="7" w:name="_Toc71184715"/>
      <w:r>
        <w:t>Conclusions</w:t>
      </w:r>
      <w:r w:rsidR="00591CF8">
        <w:t xml:space="preserve"> and </w:t>
      </w:r>
      <w:r w:rsidR="002C7313">
        <w:t>Recommendations</w:t>
      </w:r>
      <w:bookmarkEnd w:id="7"/>
    </w:p>
    <w:p w14:paraId="6D9DD2B1" w14:textId="535870D2" w:rsidR="004901C7" w:rsidRDefault="004901C7" w:rsidP="004901C7"/>
    <w:p w14:paraId="02ED1876" w14:textId="242AFFF4" w:rsidR="004901C7" w:rsidRPr="0090032C" w:rsidRDefault="00927516" w:rsidP="0090032C">
      <w:pPr>
        <w:spacing w:line="360" w:lineRule="auto"/>
        <w:rPr>
          <w:sz w:val="28"/>
          <w:szCs w:val="28"/>
        </w:rPr>
      </w:pPr>
      <w:r w:rsidRPr="0090032C">
        <w:rPr>
          <w:sz w:val="28"/>
          <w:szCs w:val="28"/>
        </w:rPr>
        <w:t>There are</w:t>
      </w:r>
      <w:r w:rsidR="00C11D9A" w:rsidRPr="0090032C">
        <w:rPr>
          <w:sz w:val="28"/>
          <w:szCs w:val="28"/>
        </w:rPr>
        <w:t xml:space="preserve"> many </w:t>
      </w:r>
      <w:r w:rsidR="00D128EF" w:rsidRPr="0090032C">
        <w:rPr>
          <w:sz w:val="28"/>
          <w:szCs w:val="28"/>
        </w:rPr>
        <w:t>positives</w:t>
      </w:r>
      <w:r w:rsidR="00C11D9A" w:rsidRPr="0090032C">
        <w:rPr>
          <w:sz w:val="28"/>
          <w:szCs w:val="28"/>
        </w:rPr>
        <w:t xml:space="preserve"> and negatives to virtual learning, but as we have seen through this study</w:t>
      </w:r>
      <w:r w:rsidR="00D128EF" w:rsidRPr="0090032C">
        <w:rPr>
          <w:sz w:val="28"/>
          <w:szCs w:val="28"/>
        </w:rPr>
        <w:t xml:space="preserve"> the positives outweigh the negatives. I chose a sample population of non-traditional first year university students, of which 60% of them had never encountered a VLE. </w:t>
      </w:r>
    </w:p>
    <w:p w14:paraId="6A160D17" w14:textId="6B011F91" w:rsidR="00D128EF" w:rsidRPr="0090032C" w:rsidRDefault="00D128EF" w:rsidP="0090032C">
      <w:pPr>
        <w:spacing w:line="360" w:lineRule="auto"/>
        <w:rPr>
          <w:sz w:val="28"/>
          <w:szCs w:val="28"/>
        </w:rPr>
      </w:pPr>
    </w:p>
    <w:p w14:paraId="2524F351" w14:textId="05FF56AB" w:rsidR="00D128EF" w:rsidRPr="0090032C" w:rsidRDefault="00927516" w:rsidP="0090032C">
      <w:pPr>
        <w:spacing w:line="360" w:lineRule="auto"/>
        <w:rPr>
          <w:sz w:val="28"/>
          <w:szCs w:val="28"/>
        </w:rPr>
      </w:pPr>
      <w:r w:rsidRPr="0090032C">
        <w:rPr>
          <w:sz w:val="28"/>
          <w:szCs w:val="28"/>
        </w:rPr>
        <w:t>However,</w:t>
      </w:r>
      <w:r w:rsidR="00D128EF" w:rsidRPr="0090032C">
        <w:rPr>
          <w:sz w:val="28"/>
          <w:szCs w:val="28"/>
        </w:rPr>
        <w:t xml:space="preserve"> from my findings, </w:t>
      </w:r>
      <w:r w:rsidRPr="0090032C">
        <w:rPr>
          <w:sz w:val="28"/>
          <w:szCs w:val="28"/>
        </w:rPr>
        <w:t xml:space="preserve">they have benefitted from the VLE by accessing resources that can </w:t>
      </w:r>
      <w:r w:rsidR="00823A74" w:rsidRPr="0090032C">
        <w:rPr>
          <w:sz w:val="28"/>
          <w:szCs w:val="28"/>
        </w:rPr>
        <w:t>facilitate</w:t>
      </w:r>
      <w:r w:rsidRPr="0090032C">
        <w:rPr>
          <w:sz w:val="28"/>
          <w:szCs w:val="28"/>
        </w:rPr>
        <w:t xml:space="preserve"> the completion of coursework self-paced. They were also able to access resources </w:t>
      </w:r>
      <w:r w:rsidRPr="0090032C">
        <w:rPr>
          <w:sz w:val="28"/>
          <w:szCs w:val="28"/>
        </w:rPr>
        <w:lastRenderedPageBreak/>
        <w:t xml:space="preserve">such as the online library and resource lists for the completion of assessments and ensue student success. </w:t>
      </w:r>
    </w:p>
    <w:p w14:paraId="2FACA455" w14:textId="0D290BED" w:rsidR="00823A74" w:rsidRPr="0090032C" w:rsidRDefault="00823A74" w:rsidP="0090032C">
      <w:pPr>
        <w:spacing w:line="360" w:lineRule="auto"/>
        <w:rPr>
          <w:sz w:val="28"/>
          <w:szCs w:val="28"/>
        </w:rPr>
      </w:pPr>
    </w:p>
    <w:p w14:paraId="7ABB3BAA" w14:textId="016D3774" w:rsidR="00823A74" w:rsidRPr="0090032C" w:rsidRDefault="00823A74" w:rsidP="0090032C">
      <w:pPr>
        <w:spacing w:line="360" w:lineRule="auto"/>
        <w:rPr>
          <w:sz w:val="28"/>
          <w:szCs w:val="28"/>
        </w:rPr>
      </w:pPr>
      <w:r w:rsidRPr="0090032C">
        <w:rPr>
          <w:sz w:val="28"/>
          <w:szCs w:val="28"/>
        </w:rPr>
        <w:t xml:space="preserve">My final question on my survey addressed recommendations for </w:t>
      </w:r>
      <w:r w:rsidR="0080569D" w:rsidRPr="0090032C">
        <w:rPr>
          <w:sz w:val="28"/>
          <w:szCs w:val="28"/>
        </w:rPr>
        <w:t xml:space="preserve">the VLE, the consensus was for access to tutorials to better navigate and gain from the VLE at an optimal level. </w:t>
      </w:r>
      <w:r w:rsidR="00656F4E" w:rsidRPr="0090032C">
        <w:rPr>
          <w:sz w:val="28"/>
          <w:szCs w:val="28"/>
        </w:rPr>
        <w:t>A few students asked for additional information on the VLE, howe</w:t>
      </w:r>
      <w:r w:rsidR="003162F2" w:rsidRPr="0090032C">
        <w:rPr>
          <w:sz w:val="28"/>
          <w:szCs w:val="28"/>
        </w:rPr>
        <w:t xml:space="preserve">ver this may conflict with teachers teaching independent learning. </w:t>
      </w:r>
    </w:p>
    <w:p w14:paraId="55F51D34" w14:textId="376E3958" w:rsidR="003162F2" w:rsidRPr="0090032C" w:rsidRDefault="003162F2" w:rsidP="0090032C">
      <w:pPr>
        <w:spacing w:line="360" w:lineRule="auto"/>
        <w:rPr>
          <w:sz w:val="28"/>
          <w:szCs w:val="28"/>
        </w:rPr>
      </w:pPr>
    </w:p>
    <w:p w14:paraId="6BD1D0BF" w14:textId="6115DDC0" w:rsidR="004901C7" w:rsidRPr="0090032C" w:rsidRDefault="003162F2" w:rsidP="0090032C">
      <w:pPr>
        <w:spacing w:line="360" w:lineRule="auto"/>
        <w:rPr>
          <w:sz w:val="28"/>
          <w:szCs w:val="28"/>
        </w:rPr>
      </w:pPr>
      <w:r w:rsidRPr="0090032C">
        <w:rPr>
          <w:sz w:val="28"/>
          <w:szCs w:val="28"/>
        </w:rPr>
        <w:t xml:space="preserve">Overall, students are gaining </w:t>
      </w:r>
      <w:r w:rsidR="0090032C" w:rsidRPr="0090032C">
        <w:rPr>
          <w:sz w:val="28"/>
          <w:szCs w:val="28"/>
        </w:rPr>
        <w:t>more positively from the VLE and Moodle via UWTSD has trained new students with little to no prior VLE experience to at least be able to navigate, find information, facilitate outside classroom learning and successfully complete coursework.</w:t>
      </w:r>
    </w:p>
    <w:p w14:paraId="2F3FBDE5" w14:textId="3B64C9EA" w:rsidR="00EB5A23" w:rsidRPr="0090032C" w:rsidRDefault="00EB5A23" w:rsidP="004901C7">
      <w:pPr>
        <w:rPr>
          <w:sz w:val="28"/>
          <w:szCs w:val="28"/>
        </w:rPr>
      </w:pPr>
    </w:p>
    <w:p w14:paraId="24A2FA0A" w14:textId="77777777" w:rsidR="00EB5A23" w:rsidRDefault="00EB5A23" w:rsidP="004901C7"/>
    <w:p w14:paraId="2791DF8A" w14:textId="30A83195" w:rsidR="00DC08E4" w:rsidRPr="00EB5A23" w:rsidRDefault="00DC08E4" w:rsidP="00E537D2">
      <w:pPr>
        <w:pStyle w:val="Heading3"/>
        <w:numPr>
          <w:ilvl w:val="0"/>
          <w:numId w:val="1"/>
        </w:numPr>
      </w:pPr>
      <w:bookmarkStart w:id="8" w:name="_Appendices"/>
      <w:bookmarkStart w:id="9" w:name="_Toc71184716"/>
      <w:bookmarkEnd w:id="8"/>
      <w:r>
        <w:t>Appendices</w:t>
      </w:r>
      <w:bookmarkEnd w:id="9"/>
    </w:p>
    <w:p w14:paraId="10343692" w14:textId="56F003B7" w:rsidR="00DC08E4" w:rsidRPr="0090032C" w:rsidRDefault="00DC08E4" w:rsidP="0090032C">
      <w:pPr>
        <w:pStyle w:val="NormalWeb"/>
        <w:spacing w:line="360" w:lineRule="auto"/>
        <w:rPr>
          <w:rFonts w:asciiTheme="minorHAnsi" w:hAnsiTheme="minorHAnsi" w:cstheme="minorHAnsi"/>
          <w:b/>
          <w:bCs/>
          <w:color w:val="FF1571" w:themeColor="accent2"/>
          <w:sz w:val="28"/>
          <w:szCs w:val="28"/>
          <w:lang w:val="en-US"/>
        </w:rPr>
      </w:pPr>
      <w:r w:rsidRPr="0090032C">
        <w:rPr>
          <w:rFonts w:asciiTheme="minorHAnsi" w:hAnsiTheme="minorHAnsi" w:cstheme="minorHAnsi"/>
          <w:b/>
          <w:bCs/>
          <w:color w:val="FF1571" w:themeColor="accent2"/>
          <w:sz w:val="28"/>
          <w:szCs w:val="28"/>
          <w:lang w:val="en-US"/>
        </w:rPr>
        <w:t>Appendix 1. Questionnaire Design Template</w:t>
      </w:r>
    </w:p>
    <w:p w14:paraId="1DA68BCE" w14:textId="22396DC0" w:rsidR="00591CF8" w:rsidRPr="0090032C" w:rsidRDefault="00591CF8" w:rsidP="0090032C">
      <w:pPr>
        <w:pStyle w:val="NormalWeb"/>
        <w:spacing w:line="360" w:lineRule="auto"/>
        <w:rPr>
          <w:rFonts w:asciiTheme="minorHAnsi" w:hAnsiTheme="minorHAnsi" w:cstheme="minorHAnsi"/>
          <w:b/>
          <w:bCs/>
          <w:color w:val="000000"/>
          <w:sz w:val="28"/>
          <w:szCs w:val="28"/>
        </w:rPr>
      </w:pPr>
      <w:r w:rsidRPr="0090032C">
        <w:rPr>
          <w:rFonts w:asciiTheme="minorHAnsi" w:hAnsiTheme="minorHAnsi" w:cstheme="minorHAnsi"/>
          <w:b/>
          <w:bCs/>
          <w:color w:val="000000"/>
          <w:sz w:val="28"/>
          <w:szCs w:val="28"/>
        </w:rPr>
        <w:t>In-Class exercise 1: Questionnaire Design</w:t>
      </w:r>
    </w:p>
    <w:p w14:paraId="194E1E80" w14:textId="77777777" w:rsidR="00591CF8" w:rsidRPr="0090032C" w:rsidRDefault="00591CF8" w:rsidP="0090032C">
      <w:pPr>
        <w:pStyle w:val="NormalWeb"/>
        <w:spacing w:before="0" w:beforeAutospacing="0" w:after="0" w:afterAutospacing="0" w:line="360" w:lineRule="auto"/>
        <w:rPr>
          <w:rFonts w:asciiTheme="minorHAnsi" w:hAnsiTheme="minorHAnsi" w:cstheme="minorBidi"/>
          <w:color w:val="000000" w:themeColor="text1"/>
          <w:sz w:val="28"/>
          <w:szCs w:val="28"/>
        </w:rPr>
      </w:pPr>
      <w:r w:rsidRPr="0090032C">
        <w:rPr>
          <w:rFonts w:asciiTheme="minorHAnsi" w:hAnsiTheme="minorHAnsi" w:cstheme="minorBidi"/>
          <w:color w:val="000000" w:themeColor="text1"/>
          <w:sz w:val="28"/>
          <w:szCs w:val="28"/>
        </w:rPr>
        <w:t>Student Name: Natasha Tshili                     Student ID: 2020475</w:t>
      </w:r>
    </w:p>
    <w:p w14:paraId="64F4E4F9" w14:textId="77777777" w:rsidR="00591CF8" w:rsidRPr="0090032C" w:rsidRDefault="00591CF8" w:rsidP="0090032C">
      <w:pPr>
        <w:spacing w:line="360" w:lineRule="auto"/>
        <w:rPr>
          <w:sz w:val="28"/>
          <w:szCs w:val="28"/>
        </w:rPr>
      </w:pPr>
      <w:r w:rsidRPr="0090032C">
        <w:rPr>
          <w:color w:val="000000" w:themeColor="text1"/>
          <w:sz w:val="28"/>
          <w:szCs w:val="28"/>
        </w:rPr>
        <w:t xml:space="preserve">Module Name: </w:t>
      </w:r>
      <w:r w:rsidRPr="0090032C">
        <w:rPr>
          <w:sz w:val="28"/>
          <w:szCs w:val="28"/>
          <w:u w:val="single"/>
        </w:rPr>
        <w:t xml:space="preserve">Digital Skills and Research Methods Term 2    </w:t>
      </w:r>
      <w:r w:rsidRPr="0090032C">
        <w:rPr>
          <w:sz w:val="28"/>
          <w:szCs w:val="28"/>
        </w:rPr>
        <w:t>Group:</w:t>
      </w:r>
      <w:r w:rsidRPr="0090032C">
        <w:rPr>
          <w:sz w:val="28"/>
          <w:szCs w:val="28"/>
          <w:u w:val="single"/>
        </w:rPr>
        <w:t xml:space="preserve">     </w:t>
      </w:r>
      <w:r w:rsidRPr="0090032C">
        <w:rPr>
          <w:color w:val="000000" w:themeColor="text1"/>
          <w:sz w:val="28"/>
          <w:szCs w:val="28"/>
        </w:rPr>
        <w:t>____2_________</w:t>
      </w:r>
    </w:p>
    <w:p w14:paraId="22010172" w14:textId="77777777" w:rsidR="00591CF8" w:rsidRPr="0090032C" w:rsidRDefault="00591CF8" w:rsidP="0090032C">
      <w:pPr>
        <w:spacing w:line="360" w:lineRule="auto"/>
        <w:rPr>
          <w:rFonts w:cstheme="minorHAnsi"/>
          <w:sz w:val="28"/>
          <w:szCs w:val="28"/>
        </w:rPr>
      </w:pPr>
    </w:p>
    <w:p w14:paraId="1BA135DA" w14:textId="77777777" w:rsidR="00591CF8" w:rsidRPr="0090032C" w:rsidRDefault="00591CF8" w:rsidP="0090032C">
      <w:pPr>
        <w:pStyle w:val="ListParagraph"/>
        <w:spacing w:line="360" w:lineRule="auto"/>
        <w:ind w:left="0"/>
        <w:rPr>
          <w:rFonts w:cstheme="minorHAnsi"/>
          <w:color w:val="000000"/>
          <w:sz w:val="28"/>
          <w:szCs w:val="28"/>
        </w:rPr>
      </w:pPr>
      <w:r w:rsidRPr="0090032C">
        <w:rPr>
          <w:rFonts w:cstheme="minorHAnsi"/>
          <w:b/>
          <w:color w:val="000000"/>
          <w:sz w:val="28"/>
          <w:szCs w:val="28"/>
        </w:rPr>
        <w:t>Aim:</w:t>
      </w:r>
      <w:r w:rsidRPr="0090032C">
        <w:rPr>
          <w:rFonts w:cstheme="minorHAnsi"/>
          <w:color w:val="000000"/>
          <w:sz w:val="28"/>
          <w:szCs w:val="28"/>
        </w:rPr>
        <w:t xml:space="preserve"> This exercise is aimed to help you in your questionnaire design. Please note, you need to use this questionnaire to conduct a survey which is also one of the important parts of your research report. </w:t>
      </w:r>
    </w:p>
    <w:p w14:paraId="129BB1F5" w14:textId="77777777" w:rsidR="00591CF8" w:rsidRPr="0090032C" w:rsidRDefault="00591CF8" w:rsidP="0090032C">
      <w:pPr>
        <w:pStyle w:val="ListParagraph"/>
        <w:spacing w:line="360" w:lineRule="auto"/>
        <w:ind w:left="0"/>
        <w:rPr>
          <w:rFonts w:cstheme="minorHAnsi"/>
          <w:color w:val="000000"/>
          <w:sz w:val="28"/>
          <w:szCs w:val="28"/>
        </w:rPr>
      </w:pPr>
    </w:p>
    <w:p w14:paraId="7A06BB99" w14:textId="77777777" w:rsidR="00591CF8" w:rsidRPr="0090032C" w:rsidRDefault="00591CF8" w:rsidP="0090032C">
      <w:pPr>
        <w:pStyle w:val="ListParagraph"/>
        <w:spacing w:line="360" w:lineRule="auto"/>
        <w:ind w:left="0"/>
        <w:rPr>
          <w:sz w:val="28"/>
          <w:szCs w:val="28"/>
        </w:rPr>
      </w:pPr>
      <w:r w:rsidRPr="0090032C">
        <w:rPr>
          <w:b/>
          <w:bCs/>
          <w:color w:val="000000" w:themeColor="text1"/>
          <w:sz w:val="28"/>
          <w:szCs w:val="28"/>
        </w:rPr>
        <w:t xml:space="preserve">Please write down your questions that you are going to use in your primary data collection. </w:t>
      </w:r>
      <w:r w:rsidRPr="0090032C">
        <w:rPr>
          <w:color w:val="000000" w:themeColor="text1"/>
          <w:sz w:val="28"/>
          <w:szCs w:val="28"/>
        </w:rPr>
        <w:t xml:space="preserve"> Try to have different types of questions such as</w:t>
      </w:r>
      <w:r w:rsidRPr="0090032C">
        <w:rPr>
          <w:sz w:val="28"/>
          <w:szCs w:val="28"/>
        </w:rPr>
        <w:t xml:space="preserve"> open-ended questions and close-ended questions (yes/no questions, multiple choice questions, Likert-scale questions).</w:t>
      </w:r>
    </w:p>
    <w:p w14:paraId="6F57D43D" w14:textId="77777777" w:rsidR="00591CF8" w:rsidRPr="0090032C" w:rsidRDefault="00591CF8" w:rsidP="0090032C">
      <w:pPr>
        <w:pStyle w:val="ListParagraph"/>
        <w:spacing w:line="360" w:lineRule="auto"/>
        <w:ind w:left="0"/>
        <w:rPr>
          <w:sz w:val="28"/>
          <w:szCs w:val="28"/>
        </w:rPr>
      </w:pPr>
    </w:p>
    <w:p w14:paraId="17762B83" w14:textId="77777777" w:rsidR="00591CF8" w:rsidRPr="0090032C" w:rsidRDefault="00591CF8" w:rsidP="0090032C">
      <w:pPr>
        <w:pStyle w:val="ListParagraph"/>
        <w:spacing w:line="360" w:lineRule="auto"/>
        <w:rPr>
          <w:sz w:val="28"/>
          <w:szCs w:val="28"/>
        </w:rPr>
      </w:pPr>
    </w:p>
    <w:tbl>
      <w:tblPr>
        <w:tblW w:w="11240" w:type="dxa"/>
        <w:tblLook w:val="04A0" w:firstRow="1" w:lastRow="0" w:firstColumn="1" w:lastColumn="0" w:noHBand="0" w:noVBand="1"/>
      </w:tblPr>
      <w:tblGrid>
        <w:gridCol w:w="1300"/>
        <w:gridCol w:w="9940"/>
      </w:tblGrid>
      <w:tr w:rsidR="00591CF8" w:rsidRPr="0090032C" w14:paraId="34773FD3" w14:textId="77777777" w:rsidTr="00E537D2">
        <w:trPr>
          <w:trHeight w:val="320"/>
        </w:trPr>
        <w:tc>
          <w:tcPr>
            <w:tcW w:w="1300" w:type="dxa"/>
            <w:tcBorders>
              <w:top w:val="nil"/>
              <w:left w:val="nil"/>
              <w:bottom w:val="nil"/>
              <w:right w:val="nil"/>
            </w:tcBorders>
            <w:shd w:val="clear" w:color="auto" w:fill="auto"/>
            <w:noWrap/>
            <w:vAlign w:val="bottom"/>
            <w:hideMark/>
          </w:tcPr>
          <w:p w14:paraId="2B70041A" w14:textId="77777777" w:rsidR="00591CF8" w:rsidRPr="0090032C" w:rsidRDefault="00591CF8" w:rsidP="0090032C">
            <w:pPr>
              <w:spacing w:line="360" w:lineRule="auto"/>
              <w:rPr>
                <w:rFonts w:ascii="Calibri" w:eastAsia="Times New Roman" w:hAnsi="Calibri" w:cs="Calibri"/>
                <w:color w:val="000000"/>
                <w:sz w:val="28"/>
                <w:szCs w:val="28"/>
              </w:rPr>
            </w:pPr>
            <w:r w:rsidRPr="0090032C">
              <w:rPr>
                <w:rFonts w:ascii="Calibri" w:eastAsia="Times New Roman" w:hAnsi="Calibri" w:cs="Calibri"/>
                <w:color w:val="000000"/>
                <w:sz w:val="28"/>
                <w:szCs w:val="28"/>
                <w:lang w:val="en-RW"/>
              </w:rPr>
              <w:t>Q</w:t>
            </w:r>
            <w:r w:rsidRPr="0090032C">
              <w:rPr>
                <w:rFonts w:ascii="Calibri" w:eastAsia="Times New Roman" w:hAnsi="Calibri" w:cs="Calibri"/>
                <w:color w:val="000000"/>
                <w:sz w:val="28"/>
                <w:szCs w:val="28"/>
              </w:rPr>
              <w:t>uestion 1:</w:t>
            </w:r>
          </w:p>
        </w:tc>
        <w:tc>
          <w:tcPr>
            <w:tcW w:w="9940" w:type="dxa"/>
            <w:tcBorders>
              <w:top w:val="nil"/>
              <w:left w:val="nil"/>
              <w:bottom w:val="nil"/>
              <w:right w:val="nil"/>
            </w:tcBorders>
            <w:shd w:val="clear" w:color="auto" w:fill="auto"/>
            <w:noWrap/>
            <w:vAlign w:val="bottom"/>
            <w:hideMark/>
          </w:tcPr>
          <w:p w14:paraId="035A262D"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Is this your first time using a platform like Moodle?</w:t>
            </w:r>
          </w:p>
        </w:tc>
      </w:tr>
      <w:tr w:rsidR="00591CF8" w:rsidRPr="0090032C" w14:paraId="054752BA" w14:textId="77777777" w:rsidTr="00E537D2">
        <w:trPr>
          <w:trHeight w:val="320"/>
        </w:trPr>
        <w:tc>
          <w:tcPr>
            <w:tcW w:w="1300" w:type="dxa"/>
            <w:tcBorders>
              <w:top w:val="nil"/>
              <w:left w:val="nil"/>
              <w:bottom w:val="nil"/>
              <w:right w:val="nil"/>
            </w:tcBorders>
            <w:shd w:val="clear" w:color="auto" w:fill="auto"/>
            <w:noWrap/>
            <w:vAlign w:val="bottom"/>
            <w:hideMark/>
          </w:tcPr>
          <w:p w14:paraId="5DD85353"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4F01708B"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r>
      <w:tr w:rsidR="00591CF8" w:rsidRPr="0090032C" w14:paraId="7BF2B3D9" w14:textId="77777777" w:rsidTr="00E537D2">
        <w:trPr>
          <w:trHeight w:val="320"/>
        </w:trPr>
        <w:tc>
          <w:tcPr>
            <w:tcW w:w="1300" w:type="dxa"/>
            <w:tcBorders>
              <w:top w:val="nil"/>
              <w:left w:val="nil"/>
              <w:bottom w:val="nil"/>
              <w:right w:val="nil"/>
            </w:tcBorders>
            <w:shd w:val="clear" w:color="auto" w:fill="auto"/>
            <w:noWrap/>
            <w:vAlign w:val="bottom"/>
            <w:hideMark/>
          </w:tcPr>
          <w:p w14:paraId="1C3D4EF6"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c>
          <w:tcPr>
            <w:tcW w:w="9940" w:type="dxa"/>
            <w:tcBorders>
              <w:top w:val="nil"/>
              <w:left w:val="nil"/>
              <w:bottom w:val="nil"/>
              <w:right w:val="nil"/>
            </w:tcBorders>
            <w:shd w:val="clear" w:color="auto" w:fill="auto"/>
            <w:noWrap/>
            <w:vAlign w:val="bottom"/>
            <w:hideMark/>
          </w:tcPr>
          <w:p w14:paraId="770AFF57"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Yes</w:t>
            </w:r>
          </w:p>
        </w:tc>
      </w:tr>
      <w:tr w:rsidR="00591CF8" w:rsidRPr="0090032C" w14:paraId="1FD81077" w14:textId="77777777" w:rsidTr="00E537D2">
        <w:trPr>
          <w:trHeight w:val="320"/>
        </w:trPr>
        <w:tc>
          <w:tcPr>
            <w:tcW w:w="1300" w:type="dxa"/>
            <w:tcBorders>
              <w:top w:val="nil"/>
              <w:left w:val="nil"/>
              <w:bottom w:val="nil"/>
              <w:right w:val="nil"/>
            </w:tcBorders>
            <w:shd w:val="clear" w:color="auto" w:fill="auto"/>
            <w:noWrap/>
            <w:vAlign w:val="bottom"/>
            <w:hideMark/>
          </w:tcPr>
          <w:p w14:paraId="28EA86CB"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4841D012"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No</w:t>
            </w:r>
          </w:p>
        </w:tc>
      </w:tr>
      <w:tr w:rsidR="00591CF8" w:rsidRPr="0090032C" w14:paraId="2F1EC142" w14:textId="77777777" w:rsidTr="00E537D2">
        <w:trPr>
          <w:trHeight w:val="320"/>
        </w:trPr>
        <w:tc>
          <w:tcPr>
            <w:tcW w:w="1300" w:type="dxa"/>
            <w:tcBorders>
              <w:top w:val="nil"/>
              <w:left w:val="nil"/>
              <w:bottom w:val="nil"/>
              <w:right w:val="nil"/>
            </w:tcBorders>
            <w:shd w:val="clear" w:color="auto" w:fill="auto"/>
            <w:noWrap/>
            <w:vAlign w:val="bottom"/>
            <w:hideMark/>
          </w:tcPr>
          <w:p w14:paraId="3EFC7B79"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7719AD6A"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r>
      <w:tr w:rsidR="00591CF8" w:rsidRPr="0090032C" w14:paraId="65C4AF0C" w14:textId="77777777" w:rsidTr="00E537D2">
        <w:trPr>
          <w:trHeight w:val="320"/>
        </w:trPr>
        <w:tc>
          <w:tcPr>
            <w:tcW w:w="1300" w:type="dxa"/>
            <w:tcBorders>
              <w:top w:val="nil"/>
              <w:left w:val="nil"/>
              <w:bottom w:val="nil"/>
              <w:right w:val="nil"/>
            </w:tcBorders>
            <w:shd w:val="clear" w:color="auto" w:fill="auto"/>
            <w:noWrap/>
            <w:vAlign w:val="bottom"/>
            <w:hideMark/>
          </w:tcPr>
          <w:p w14:paraId="49E8BD4B" w14:textId="77777777" w:rsidR="00591CF8" w:rsidRPr="0090032C" w:rsidRDefault="00591CF8" w:rsidP="0090032C">
            <w:pPr>
              <w:spacing w:line="360" w:lineRule="auto"/>
              <w:rPr>
                <w:rFonts w:ascii="Calibri" w:eastAsia="Times New Roman" w:hAnsi="Calibri" w:cs="Calibri"/>
                <w:color w:val="000000"/>
                <w:sz w:val="28"/>
                <w:szCs w:val="28"/>
              </w:rPr>
            </w:pPr>
            <w:r w:rsidRPr="0090032C">
              <w:rPr>
                <w:rFonts w:ascii="Calibri" w:eastAsia="Times New Roman" w:hAnsi="Calibri" w:cs="Calibri"/>
                <w:color w:val="000000"/>
                <w:sz w:val="28"/>
                <w:szCs w:val="28"/>
                <w:lang w:val="en-RW"/>
              </w:rPr>
              <w:t>Q</w:t>
            </w:r>
            <w:r w:rsidRPr="0090032C">
              <w:rPr>
                <w:rFonts w:ascii="Calibri" w:eastAsia="Times New Roman" w:hAnsi="Calibri" w:cs="Calibri"/>
                <w:color w:val="000000"/>
                <w:sz w:val="28"/>
                <w:szCs w:val="28"/>
              </w:rPr>
              <w:t xml:space="preserve">uestion </w:t>
            </w:r>
            <w:r w:rsidRPr="0090032C">
              <w:rPr>
                <w:rFonts w:ascii="Calibri" w:eastAsia="Times New Roman" w:hAnsi="Calibri" w:cs="Calibri"/>
                <w:color w:val="000000"/>
                <w:sz w:val="28"/>
                <w:szCs w:val="28"/>
                <w:lang w:val="en-RW"/>
              </w:rPr>
              <w:t>2</w:t>
            </w:r>
            <w:r w:rsidRPr="0090032C">
              <w:rPr>
                <w:rFonts w:ascii="Calibri" w:eastAsia="Times New Roman" w:hAnsi="Calibri" w:cs="Calibri"/>
                <w:color w:val="000000"/>
                <w:sz w:val="28"/>
                <w:szCs w:val="28"/>
              </w:rPr>
              <w:t>:</w:t>
            </w:r>
          </w:p>
        </w:tc>
        <w:tc>
          <w:tcPr>
            <w:tcW w:w="9940" w:type="dxa"/>
            <w:tcBorders>
              <w:top w:val="nil"/>
              <w:left w:val="nil"/>
              <w:bottom w:val="nil"/>
              <w:right w:val="nil"/>
            </w:tcBorders>
            <w:shd w:val="clear" w:color="auto" w:fill="auto"/>
            <w:noWrap/>
            <w:vAlign w:val="bottom"/>
            <w:hideMark/>
          </w:tcPr>
          <w:p w14:paraId="00B2C88E"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How many times a week do you log into Moodle</w:t>
            </w:r>
          </w:p>
        </w:tc>
      </w:tr>
      <w:tr w:rsidR="00591CF8" w:rsidRPr="0090032C" w14:paraId="2A02D792" w14:textId="77777777" w:rsidTr="00E537D2">
        <w:trPr>
          <w:trHeight w:val="320"/>
        </w:trPr>
        <w:tc>
          <w:tcPr>
            <w:tcW w:w="1300" w:type="dxa"/>
            <w:tcBorders>
              <w:top w:val="nil"/>
              <w:left w:val="nil"/>
              <w:bottom w:val="nil"/>
              <w:right w:val="nil"/>
            </w:tcBorders>
            <w:shd w:val="clear" w:color="auto" w:fill="auto"/>
            <w:noWrap/>
            <w:vAlign w:val="bottom"/>
            <w:hideMark/>
          </w:tcPr>
          <w:p w14:paraId="457C59CB"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4E8D9E68"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r>
      <w:tr w:rsidR="00591CF8" w:rsidRPr="0090032C" w14:paraId="3AECC4FA" w14:textId="77777777" w:rsidTr="00E537D2">
        <w:trPr>
          <w:trHeight w:val="320"/>
        </w:trPr>
        <w:tc>
          <w:tcPr>
            <w:tcW w:w="1300" w:type="dxa"/>
            <w:tcBorders>
              <w:top w:val="nil"/>
              <w:left w:val="nil"/>
              <w:bottom w:val="nil"/>
              <w:right w:val="nil"/>
            </w:tcBorders>
            <w:shd w:val="clear" w:color="auto" w:fill="auto"/>
            <w:noWrap/>
            <w:vAlign w:val="bottom"/>
            <w:hideMark/>
          </w:tcPr>
          <w:p w14:paraId="4A14C312"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c>
          <w:tcPr>
            <w:tcW w:w="9940" w:type="dxa"/>
            <w:tcBorders>
              <w:top w:val="nil"/>
              <w:left w:val="nil"/>
              <w:bottom w:val="nil"/>
              <w:right w:val="nil"/>
            </w:tcBorders>
            <w:shd w:val="clear" w:color="auto" w:fill="auto"/>
            <w:noWrap/>
            <w:vAlign w:val="bottom"/>
            <w:hideMark/>
          </w:tcPr>
          <w:p w14:paraId="198C6AE0"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Every day</w:t>
            </w:r>
          </w:p>
        </w:tc>
      </w:tr>
      <w:tr w:rsidR="00591CF8" w:rsidRPr="0090032C" w14:paraId="436198CA" w14:textId="77777777" w:rsidTr="00E537D2">
        <w:trPr>
          <w:trHeight w:val="320"/>
        </w:trPr>
        <w:tc>
          <w:tcPr>
            <w:tcW w:w="1300" w:type="dxa"/>
            <w:tcBorders>
              <w:top w:val="nil"/>
              <w:left w:val="nil"/>
              <w:bottom w:val="nil"/>
              <w:right w:val="nil"/>
            </w:tcBorders>
            <w:shd w:val="clear" w:color="auto" w:fill="auto"/>
            <w:noWrap/>
            <w:vAlign w:val="bottom"/>
            <w:hideMark/>
          </w:tcPr>
          <w:p w14:paraId="284D8E1A"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425148C6"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A few times a week</w:t>
            </w:r>
          </w:p>
        </w:tc>
      </w:tr>
      <w:tr w:rsidR="00591CF8" w:rsidRPr="0090032C" w14:paraId="50BECFAC" w14:textId="77777777" w:rsidTr="00E537D2">
        <w:trPr>
          <w:trHeight w:val="320"/>
        </w:trPr>
        <w:tc>
          <w:tcPr>
            <w:tcW w:w="1300" w:type="dxa"/>
            <w:tcBorders>
              <w:top w:val="nil"/>
              <w:left w:val="nil"/>
              <w:bottom w:val="nil"/>
              <w:right w:val="nil"/>
            </w:tcBorders>
            <w:shd w:val="clear" w:color="auto" w:fill="auto"/>
            <w:noWrap/>
            <w:vAlign w:val="bottom"/>
            <w:hideMark/>
          </w:tcPr>
          <w:p w14:paraId="122F5474"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3CC79C2A"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About once a week</w:t>
            </w:r>
          </w:p>
        </w:tc>
      </w:tr>
      <w:tr w:rsidR="00591CF8" w:rsidRPr="0090032C" w14:paraId="4233E53C" w14:textId="77777777" w:rsidTr="00E537D2">
        <w:trPr>
          <w:trHeight w:val="320"/>
        </w:trPr>
        <w:tc>
          <w:tcPr>
            <w:tcW w:w="1300" w:type="dxa"/>
            <w:tcBorders>
              <w:top w:val="nil"/>
              <w:left w:val="nil"/>
              <w:bottom w:val="nil"/>
              <w:right w:val="nil"/>
            </w:tcBorders>
            <w:shd w:val="clear" w:color="auto" w:fill="auto"/>
            <w:noWrap/>
            <w:vAlign w:val="bottom"/>
            <w:hideMark/>
          </w:tcPr>
          <w:p w14:paraId="4331E036"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6B735294"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Never</w:t>
            </w:r>
          </w:p>
        </w:tc>
      </w:tr>
      <w:tr w:rsidR="00591CF8" w:rsidRPr="0090032C" w14:paraId="7212EAA4" w14:textId="77777777" w:rsidTr="00E537D2">
        <w:trPr>
          <w:trHeight w:val="320"/>
        </w:trPr>
        <w:tc>
          <w:tcPr>
            <w:tcW w:w="1300" w:type="dxa"/>
            <w:tcBorders>
              <w:top w:val="nil"/>
              <w:left w:val="nil"/>
              <w:bottom w:val="nil"/>
              <w:right w:val="nil"/>
            </w:tcBorders>
            <w:shd w:val="clear" w:color="auto" w:fill="auto"/>
            <w:noWrap/>
            <w:vAlign w:val="bottom"/>
            <w:hideMark/>
          </w:tcPr>
          <w:p w14:paraId="5BEE172C"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57FBCDCC"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r>
      <w:tr w:rsidR="00591CF8" w:rsidRPr="0090032C" w14:paraId="66601B7F" w14:textId="77777777" w:rsidTr="00E537D2">
        <w:trPr>
          <w:trHeight w:val="320"/>
        </w:trPr>
        <w:tc>
          <w:tcPr>
            <w:tcW w:w="1300" w:type="dxa"/>
            <w:tcBorders>
              <w:top w:val="nil"/>
              <w:left w:val="nil"/>
              <w:bottom w:val="nil"/>
              <w:right w:val="nil"/>
            </w:tcBorders>
            <w:shd w:val="clear" w:color="auto" w:fill="auto"/>
            <w:noWrap/>
            <w:vAlign w:val="bottom"/>
            <w:hideMark/>
          </w:tcPr>
          <w:p w14:paraId="5AC0861E" w14:textId="77777777" w:rsidR="00591CF8" w:rsidRPr="0090032C" w:rsidRDefault="00591CF8" w:rsidP="0090032C">
            <w:pPr>
              <w:spacing w:line="360" w:lineRule="auto"/>
              <w:rPr>
                <w:rFonts w:ascii="Calibri" w:eastAsia="Times New Roman" w:hAnsi="Calibri" w:cs="Calibri"/>
                <w:color w:val="000000"/>
                <w:sz w:val="28"/>
                <w:szCs w:val="28"/>
              </w:rPr>
            </w:pPr>
            <w:r w:rsidRPr="0090032C">
              <w:rPr>
                <w:rFonts w:ascii="Calibri" w:eastAsia="Times New Roman" w:hAnsi="Calibri" w:cs="Calibri"/>
                <w:color w:val="000000"/>
                <w:sz w:val="28"/>
                <w:szCs w:val="28"/>
                <w:lang w:val="en-RW"/>
              </w:rPr>
              <w:t>Q</w:t>
            </w:r>
            <w:r w:rsidRPr="0090032C">
              <w:rPr>
                <w:rFonts w:ascii="Calibri" w:eastAsia="Times New Roman" w:hAnsi="Calibri" w:cs="Calibri"/>
                <w:color w:val="000000"/>
                <w:sz w:val="28"/>
                <w:szCs w:val="28"/>
              </w:rPr>
              <w:t xml:space="preserve">uestion </w:t>
            </w:r>
            <w:r w:rsidRPr="0090032C">
              <w:rPr>
                <w:rFonts w:ascii="Calibri" w:eastAsia="Times New Roman" w:hAnsi="Calibri" w:cs="Calibri"/>
                <w:color w:val="000000"/>
                <w:sz w:val="28"/>
                <w:szCs w:val="28"/>
                <w:lang w:val="en-RW"/>
              </w:rPr>
              <w:t>3</w:t>
            </w:r>
            <w:r w:rsidRPr="0090032C">
              <w:rPr>
                <w:rFonts w:ascii="Calibri" w:eastAsia="Times New Roman" w:hAnsi="Calibri" w:cs="Calibri"/>
                <w:color w:val="000000"/>
                <w:sz w:val="28"/>
                <w:szCs w:val="28"/>
              </w:rPr>
              <w:t>:</w:t>
            </w:r>
          </w:p>
        </w:tc>
        <w:tc>
          <w:tcPr>
            <w:tcW w:w="9940" w:type="dxa"/>
            <w:tcBorders>
              <w:top w:val="nil"/>
              <w:left w:val="nil"/>
              <w:bottom w:val="nil"/>
              <w:right w:val="nil"/>
            </w:tcBorders>
            <w:shd w:val="clear" w:color="auto" w:fill="auto"/>
            <w:noWrap/>
            <w:vAlign w:val="bottom"/>
            <w:hideMark/>
          </w:tcPr>
          <w:p w14:paraId="26E62682"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Do you feel like you can access all resources on Moodle easily?</w:t>
            </w:r>
          </w:p>
        </w:tc>
      </w:tr>
      <w:tr w:rsidR="00591CF8" w:rsidRPr="0090032C" w14:paraId="575A8E74" w14:textId="77777777" w:rsidTr="00E537D2">
        <w:trPr>
          <w:trHeight w:val="320"/>
        </w:trPr>
        <w:tc>
          <w:tcPr>
            <w:tcW w:w="1300" w:type="dxa"/>
            <w:tcBorders>
              <w:top w:val="nil"/>
              <w:left w:val="nil"/>
              <w:bottom w:val="nil"/>
              <w:right w:val="nil"/>
            </w:tcBorders>
            <w:shd w:val="clear" w:color="auto" w:fill="auto"/>
            <w:noWrap/>
            <w:vAlign w:val="bottom"/>
            <w:hideMark/>
          </w:tcPr>
          <w:p w14:paraId="100BC1EA"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2E1ADB44"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r>
      <w:tr w:rsidR="00591CF8" w:rsidRPr="0090032C" w14:paraId="7C59754D" w14:textId="77777777" w:rsidTr="00E537D2">
        <w:trPr>
          <w:trHeight w:val="320"/>
        </w:trPr>
        <w:tc>
          <w:tcPr>
            <w:tcW w:w="1300" w:type="dxa"/>
            <w:tcBorders>
              <w:top w:val="nil"/>
              <w:left w:val="nil"/>
              <w:bottom w:val="nil"/>
              <w:right w:val="nil"/>
            </w:tcBorders>
            <w:shd w:val="clear" w:color="auto" w:fill="auto"/>
            <w:noWrap/>
            <w:vAlign w:val="bottom"/>
            <w:hideMark/>
          </w:tcPr>
          <w:p w14:paraId="4817CE4F"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c>
          <w:tcPr>
            <w:tcW w:w="9940" w:type="dxa"/>
            <w:tcBorders>
              <w:top w:val="nil"/>
              <w:left w:val="nil"/>
              <w:bottom w:val="nil"/>
              <w:right w:val="nil"/>
            </w:tcBorders>
            <w:shd w:val="clear" w:color="auto" w:fill="auto"/>
            <w:noWrap/>
            <w:vAlign w:val="bottom"/>
            <w:hideMark/>
          </w:tcPr>
          <w:p w14:paraId="54528231"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Always</w:t>
            </w:r>
          </w:p>
        </w:tc>
      </w:tr>
      <w:tr w:rsidR="00591CF8" w:rsidRPr="0090032C" w14:paraId="31A7BFD5" w14:textId="77777777" w:rsidTr="00E537D2">
        <w:trPr>
          <w:trHeight w:val="320"/>
        </w:trPr>
        <w:tc>
          <w:tcPr>
            <w:tcW w:w="1300" w:type="dxa"/>
            <w:tcBorders>
              <w:top w:val="nil"/>
              <w:left w:val="nil"/>
              <w:bottom w:val="nil"/>
              <w:right w:val="nil"/>
            </w:tcBorders>
            <w:shd w:val="clear" w:color="auto" w:fill="auto"/>
            <w:noWrap/>
            <w:vAlign w:val="bottom"/>
            <w:hideMark/>
          </w:tcPr>
          <w:p w14:paraId="0EF61392"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1159809D"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Usually</w:t>
            </w:r>
          </w:p>
        </w:tc>
      </w:tr>
      <w:tr w:rsidR="00591CF8" w:rsidRPr="0090032C" w14:paraId="204D768F" w14:textId="77777777" w:rsidTr="00E537D2">
        <w:trPr>
          <w:trHeight w:val="320"/>
        </w:trPr>
        <w:tc>
          <w:tcPr>
            <w:tcW w:w="1300" w:type="dxa"/>
            <w:tcBorders>
              <w:top w:val="nil"/>
              <w:left w:val="nil"/>
              <w:bottom w:val="nil"/>
              <w:right w:val="nil"/>
            </w:tcBorders>
            <w:shd w:val="clear" w:color="auto" w:fill="auto"/>
            <w:noWrap/>
            <w:vAlign w:val="bottom"/>
            <w:hideMark/>
          </w:tcPr>
          <w:p w14:paraId="0B771C15"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737D12F7"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Sometimes</w:t>
            </w:r>
          </w:p>
        </w:tc>
      </w:tr>
      <w:tr w:rsidR="00591CF8" w:rsidRPr="0090032C" w14:paraId="27D563E6" w14:textId="77777777" w:rsidTr="00E537D2">
        <w:trPr>
          <w:trHeight w:val="320"/>
        </w:trPr>
        <w:tc>
          <w:tcPr>
            <w:tcW w:w="1300" w:type="dxa"/>
            <w:tcBorders>
              <w:top w:val="nil"/>
              <w:left w:val="nil"/>
              <w:bottom w:val="nil"/>
              <w:right w:val="nil"/>
            </w:tcBorders>
            <w:shd w:val="clear" w:color="auto" w:fill="auto"/>
            <w:noWrap/>
            <w:vAlign w:val="bottom"/>
            <w:hideMark/>
          </w:tcPr>
          <w:p w14:paraId="56CA03EB"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1F054283"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Rarely</w:t>
            </w:r>
          </w:p>
        </w:tc>
      </w:tr>
      <w:tr w:rsidR="00591CF8" w:rsidRPr="0090032C" w14:paraId="4EFF274D" w14:textId="77777777" w:rsidTr="00E537D2">
        <w:trPr>
          <w:trHeight w:val="320"/>
        </w:trPr>
        <w:tc>
          <w:tcPr>
            <w:tcW w:w="1300" w:type="dxa"/>
            <w:tcBorders>
              <w:top w:val="nil"/>
              <w:left w:val="nil"/>
              <w:bottom w:val="nil"/>
              <w:right w:val="nil"/>
            </w:tcBorders>
            <w:shd w:val="clear" w:color="auto" w:fill="auto"/>
            <w:noWrap/>
            <w:vAlign w:val="bottom"/>
            <w:hideMark/>
          </w:tcPr>
          <w:p w14:paraId="40662CE5"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2AD52BD4"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Never</w:t>
            </w:r>
          </w:p>
        </w:tc>
      </w:tr>
      <w:tr w:rsidR="00591CF8" w:rsidRPr="0090032C" w14:paraId="28433BD9" w14:textId="77777777" w:rsidTr="00E537D2">
        <w:trPr>
          <w:trHeight w:val="320"/>
        </w:trPr>
        <w:tc>
          <w:tcPr>
            <w:tcW w:w="1300" w:type="dxa"/>
            <w:tcBorders>
              <w:top w:val="nil"/>
              <w:left w:val="nil"/>
              <w:bottom w:val="nil"/>
              <w:right w:val="nil"/>
            </w:tcBorders>
            <w:shd w:val="clear" w:color="auto" w:fill="auto"/>
            <w:noWrap/>
            <w:vAlign w:val="bottom"/>
            <w:hideMark/>
          </w:tcPr>
          <w:p w14:paraId="2D939329"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11814BBD"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r>
      <w:tr w:rsidR="00591CF8" w:rsidRPr="0090032C" w14:paraId="34631424" w14:textId="77777777" w:rsidTr="00E537D2">
        <w:trPr>
          <w:trHeight w:val="320"/>
        </w:trPr>
        <w:tc>
          <w:tcPr>
            <w:tcW w:w="1300" w:type="dxa"/>
            <w:tcBorders>
              <w:top w:val="nil"/>
              <w:left w:val="nil"/>
              <w:bottom w:val="nil"/>
              <w:right w:val="nil"/>
            </w:tcBorders>
            <w:shd w:val="clear" w:color="auto" w:fill="auto"/>
            <w:noWrap/>
            <w:vAlign w:val="bottom"/>
            <w:hideMark/>
          </w:tcPr>
          <w:p w14:paraId="365BB16D" w14:textId="77777777" w:rsidR="00591CF8" w:rsidRPr="0090032C" w:rsidRDefault="00591CF8" w:rsidP="0090032C">
            <w:pPr>
              <w:spacing w:line="360" w:lineRule="auto"/>
              <w:rPr>
                <w:rFonts w:ascii="Calibri" w:eastAsia="Times New Roman" w:hAnsi="Calibri" w:cs="Calibri"/>
                <w:color w:val="000000"/>
                <w:sz w:val="28"/>
                <w:szCs w:val="28"/>
              </w:rPr>
            </w:pPr>
            <w:r w:rsidRPr="0090032C">
              <w:rPr>
                <w:rFonts w:ascii="Calibri" w:eastAsia="Times New Roman" w:hAnsi="Calibri" w:cs="Calibri"/>
                <w:color w:val="000000"/>
                <w:sz w:val="28"/>
                <w:szCs w:val="28"/>
                <w:lang w:val="en-RW"/>
              </w:rPr>
              <w:t>Q</w:t>
            </w:r>
            <w:r w:rsidRPr="0090032C">
              <w:rPr>
                <w:rFonts w:ascii="Calibri" w:eastAsia="Times New Roman" w:hAnsi="Calibri" w:cs="Calibri"/>
                <w:color w:val="000000"/>
                <w:sz w:val="28"/>
                <w:szCs w:val="28"/>
              </w:rPr>
              <w:t xml:space="preserve">uestion </w:t>
            </w:r>
            <w:r w:rsidRPr="0090032C">
              <w:rPr>
                <w:rFonts w:ascii="Calibri" w:eastAsia="Times New Roman" w:hAnsi="Calibri" w:cs="Calibri"/>
                <w:color w:val="000000"/>
                <w:sz w:val="28"/>
                <w:szCs w:val="28"/>
                <w:lang w:val="en-RW"/>
              </w:rPr>
              <w:t>4:</w:t>
            </w:r>
          </w:p>
        </w:tc>
        <w:tc>
          <w:tcPr>
            <w:tcW w:w="9940" w:type="dxa"/>
            <w:tcBorders>
              <w:top w:val="nil"/>
              <w:left w:val="nil"/>
              <w:bottom w:val="nil"/>
              <w:right w:val="nil"/>
            </w:tcBorders>
            <w:shd w:val="clear" w:color="auto" w:fill="auto"/>
            <w:noWrap/>
            <w:vAlign w:val="bottom"/>
            <w:hideMark/>
          </w:tcPr>
          <w:p w14:paraId="76B261E9"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Do you have access to all the materials you need in Moodle to complete assignments effectively?</w:t>
            </w:r>
          </w:p>
        </w:tc>
      </w:tr>
      <w:tr w:rsidR="00591CF8" w:rsidRPr="0090032C" w14:paraId="73B32582" w14:textId="77777777" w:rsidTr="00E537D2">
        <w:trPr>
          <w:trHeight w:val="320"/>
        </w:trPr>
        <w:tc>
          <w:tcPr>
            <w:tcW w:w="1300" w:type="dxa"/>
            <w:tcBorders>
              <w:top w:val="nil"/>
              <w:left w:val="nil"/>
              <w:bottom w:val="nil"/>
              <w:right w:val="nil"/>
            </w:tcBorders>
            <w:shd w:val="clear" w:color="auto" w:fill="auto"/>
            <w:noWrap/>
            <w:vAlign w:val="bottom"/>
            <w:hideMark/>
          </w:tcPr>
          <w:p w14:paraId="58088384"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59AA4202"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r>
      <w:tr w:rsidR="00591CF8" w:rsidRPr="0090032C" w14:paraId="074DD3D2" w14:textId="77777777" w:rsidTr="00E537D2">
        <w:trPr>
          <w:trHeight w:val="320"/>
        </w:trPr>
        <w:tc>
          <w:tcPr>
            <w:tcW w:w="1300" w:type="dxa"/>
            <w:tcBorders>
              <w:top w:val="nil"/>
              <w:left w:val="nil"/>
              <w:bottom w:val="nil"/>
              <w:right w:val="nil"/>
            </w:tcBorders>
            <w:shd w:val="clear" w:color="auto" w:fill="auto"/>
            <w:noWrap/>
            <w:vAlign w:val="bottom"/>
            <w:hideMark/>
          </w:tcPr>
          <w:p w14:paraId="3AB2E3D0"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c>
          <w:tcPr>
            <w:tcW w:w="9940" w:type="dxa"/>
            <w:tcBorders>
              <w:top w:val="nil"/>
              <w:left w:val="nil"/>
              <w:bottom w:val="nil"/>
              <w:right w:val="nil"/>
            </w:tcBorders>
            <w:shd w:val="clear" w:color="auto" w:fill="auto"/>
            <w:noWrap/>
            <w:vAlign w:val="bottom"/>
            <w:hideMark/>
          </w:tcPr>
          <w:p w14:paraId="7BDA7880"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Strongly agree</w:t>
            </w:r>
          </w:p>
        </w:tc>
      </w:tr>
      <w:tr w:rsidR="00591CF8" w:rsidRPr="0090032C" w14:paraId="12026462" w14:textId="77777777" w:rsidTr="00E537D2">
        <w:trPr>
          <w:trHeight w:val="320"/>
        </w:trPr>
        <w:tc>
          <w:tcPr>
            <w:tcW w:w="1300" w:type="dxa"/>
            <w:tcBorders>
              <w:top w:val="nil"/>
              <w:left w:val="nil"/>
              <w:bottom w:val="nil"/>
              <w:right w:val="nil"/>
            </w:tcBorders>
            <w:shd w:val="clear" w:color="auto" w:fill="auto"/>
            <w:noWrap/>
            <w:vAlign w:val="bottom"/>
            <w:hideMark/>
          </w:tcPr>
          <w:p w14:paraId="4FC3C294"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240C96D0"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Agree</w:t>
            </w:r>
          </w:p>
        </w:tc>
      </w:tr>
      <w:tr w:rsidR="00591CF8" w:rsidRPr="0090032C" w14:paraId="735D90AA" w14:textId="77777777" w:rsidTr="00E537D2">
        <w:trPr>
          <w:trHeight w:val="320"/>
        </w:trPr>
        <w:tc>
          <w:tcPr>
            <w:tcW w:w="1300" w:type="dxa"/>
            <w:tcBorders>
              <w:top w:val="nil"/>
              <w:left w:val="nil"/>
              <w:bottom w:val="nil"/>
              <w:right w:val="nil"/>
            </w:tcBorders>
            <w:shd w:val="clear" w:color="auto" w:fill="auto"/>
            <w:noWrap/>
            <w:vAlign w:val="bottom"/>
            <w:hideMark/>
          </w:tcPr>
          <w:p w14:paraId="00D1CDA3"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0BCA8504"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Neither agree nor disagree</w:t>
            </w:r>
          </w:p>
        </w:tc>
      </w:tr>
      <w:tr w:rsidR="00591CF8" w:rsidRPr="0090032C" w14:paraId="65069B61" w14:textId="77777777" w:rsidTr="00E537D2">
        <w:trPr>
          <w:trHeight w:val="320"/>
        </w:trPr>
        <w:tc>
          <w:tcPr>
            <w:tcW w:w="1300" w:type="dxa"/>
            <w:tcBorders>
              <w:top w:val="nil"/>
              <w:left w:val="nil"/>
              <w:bottom w:val="nil"/>
              <w:right w:val="nil"/>
            </w:tcBorders>
            <w:shd w:val="clear" w:color="auto" w:fill="auto"/>
            <w:noWrap/>
            <w:vAlign w:val="bottom"/>
            <w:hideMark/>
          </w:tcPr>
          <w:p w14:paraId="6783C786"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458A485B"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Disagree</w:t>
            </w:r>
          </w:p>
        </w:tc>
      </w:tr>
      <w:tr w:rsidR="00591CF8" w:rsidRPr="0090032C" w14:paraId="553454D1" w14:textId="77777777" w:rsidTr="00E537D2">
        <w:trPr>
          <w:trHeight w:val="320"/>
        </w:trPr>
        <w:tc>
          <w:tcPr>
            <w:tcW w:w="1300" w:type="dxa"/>
            <w:tcBorders>
              <w:top w:val="nil"/>
              <w:left w:val="nil"/>
              <w:bottom w:val="nil"/>
              <w:right w:val="nil"/>
            </w:tcBorders>
            <w:shd w:val="clear" w:color="auto" w:fill="auto"/>
            <w:noWrap/>
            <w:vAlign w:val="bottom"/>
            <w:hideMark/>
          </w:tcPr>
          <w:p w14:paraId="4983CDA7"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60754B58"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Strongly disagree</w:t>
            </w:r>
          </w:p>
          <w:p w14:paraId="0ED85A58" w14:textId="77777777" w:rsidR="00591CF8" w:rsidRPr="0090032C" w:rsidRDefault="00591CF8" w:rsidP="0090032C">
            <w:pPr>
              <w:spacing w:line="360" w:lineRule="auto"/>
              <w:rPr>
                <w:rFonts w:ascii="Calibri" w:eastAsia="Times New Roman" w:hAnsi="Calibri" w:cs="Calibri"/>
                <w:color w:val="000000"/>
                <w:sz w:val="28"/>
                <w:szCs w:val="28"/>
                <w:lang w:val="en-RW"/>
              </w:rPr>
            </w:pPr>
          </w:p>
          <w:p w14:paraId="1D0EA09C" w14:textId="77777777" w:rsidR="00591CF8" w:rsidRPr="0090032C" w:rsidRDefault="00591CF8" w:rsidP="0090032C">
            <w:pPr>
              <w:spacing w:line="360" w:lineRule="auto"/>
              <w:rPr>
                <w:rFonts w:ascii="Calibri" w:eastAsia="Times New Roman" w:hAnsi="Calibri" w:cs="Calibri"/>
                <w:color w:val="000000"/>
                <w:sz w:val="28"/>
                <w:szCs w:val="28"/>
                <w:lang w:val="en-RW"/>
              </w:rPr>
            </w:pPr>
          </w:p>
        </w:tc>
      </w:tr>
      <w:tr w:rsidR="00591CF8" w:rsidRPr="0090032C" w14:paraId="2A3A88C0" w14:textId="77777777" w:rsidTr="00E537D2">
        <w:trPr>
          <w:trHeight w:val="320"/>
        </w:trPr>
        <w:tc>
          <w:tcPr>
            <w:tcW w:w="1300" w:type="dxa"/>
            <w:tcBorders>
              <w:top w:val="nil"/>
              <w:left w:val="nil"/>
              <w:bottom w:val="nil"/>
              <w:right w:val="nil"/>
            </w:tcBorders>
            <w:shd w:val="clear" w:color="auto" w:fill="auto"/>
            <w:noWrap/>
            <w:vAlign w:val="bottom"/>
            <w:hideMark/>
          </w:tcPr>
          <w:p w14:paraId="53A6AF17"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3C97E50A"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r>
      <w:tr w:rsidR="00591CF8" w:rsidRPr="0090032C" w14:paraId="6760434C" w14:textId="77777777" w:rsidTr="00E537D2">
        <w:trPr>
          <w:trHeight w:val="320"/>
        </w:trPr>
        <w:tc>
          <w:tcPr>
            <w:tcW w:w="1300" w:type="dxa"/>
            <w:tcBorders>
              <w:top w:val="nil"/>
              <w:left w:val="nil"/>
              <w:bottom w:val="nil"/>
              <w:right w:val="nil"/>
            </w:tcBorders>
            <w:shd w:val="clear" w:color="auto" w:fill="auto"/>
            <w:noWrap/>
            <w:vAlign w:val="bottom"/>
            <w:hideMark/>
          </w:tcPr>
          <w:p w14:paraId="229CF89B" w14:textId="77777777" w:rsidR="00591CF8" w:rsidRPr="0090032C" w:rsidRDefault="00591CF8" w:rsidP="0090032C">
            <w:pPr>
              <w:spacing w:line="360" w:lineRule="auto"/>
              <w:rPr>
                <w:rFonts w:ascii="Calibri" w:eastAsia="Times New Roman" w:hAnsi="Calibri" w:cs="Calibri"/>
                <w:color w:val="000000"/>
                <w:sz w:val="28"/>
                <w:szCs w:val="28"/>
              </w:rPr>
            </w:pPr>
            <w:r w:rsidRPr="0090032C">
              <w:rPr>
                <w:rFonts w:ascii="Calibri" w:eastAsia="Times New Roman" w:hAnsi="Calibri" w:cs="Calibri"/>
                <w:color w:val="000000"/>
                <w:sz w:val="28"/>
                <w:szCs w:val="28"/>
                <w:lang w:val="en-RW"/>
              </w:rPr>
              <w:t>Q</w:t>
            </w:r>
            <w:r w:rsidRPr="0090032C">
              <w:rPr>
                <w:rFonts w:ascii="Calibri" w:eastAsia="Times New Roman" w:hAnsi="Calibri" w:cs="Calibri"/>
                <w:color w:val="000000"/>
                <w:sz w:val="28"/>
                <w:szCs w:val="28"/>
              </w:rPr>
              <w:t xml:space="preserve">uestion </w:t>
            </w:r>
            <w:r w:rsidRPr="0090032C">
              <w:rPr>
                <w:rFonts w:ascii="Calibri" w:eastAsia="Times New Roman" w:hAnsi="Calibri" w:cs="Calibri"/>
                <w:color w:val="000000"/>
                <w:sz w:val="28"/>
                <w:szCs w:val="28"/>
                <w:lang w:val="en-RW"/>
              </w:rPr>
              <w:t>5</w:t>
            </w:r>
            <w:r w:rsidRPr="0090032C">
              <w:rPr>
                <w:rFonts w:ascii="Calibri" w:eastAsia="Times New Roman" w:hAnsi="Calibri" w:cs="Calibri"/>
                <w:color w:val="000000"/>
                <w:sz w:val="28"/>
                <w:szCs w:val="28"/>
              </w:rPr>
              <w:t>:</w:t>
            </w:r>
          </w:p>
        </w:tc>
        <w:tc>
          <w:tcPr>
            <w:tcW w:w="9940" w:type="dxa"/>
            <w:tcBorders>
              <w:top w:val="nil"/>
              <w:left w:val="nil"/>
              <w:bottom w:val="nil"/>
              <w:right w:val="nil"/>
            </w:tcBorders>
            <w:shd w:val="clear" w:color="auto" w:fill="auto"/>
            <w:noWrap/>
            <w:vAlign w:val="bottom"/>
            <w:hideMark/>
          </w:tcPr>
          <w:p w14:paraId="7AFA1764"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Would you recommend Moodle to other students?</w:t>
            </w:r>
          </w:p>
        </w:tc>
      </w:tr>
      <w:tr w:rsidR="00591CF8" w:rsidRPr="0090032C" w14:paraId="18530467" w14:textId="77777777" w:rsidTr="00E537D2">
        <w:trPr>
          <w:trHeight w:val="320"/>
        </w:trPr>
        <w:tc>
          <w:tcPr>
            <w:tcW w:w="1300" w:type="dxa"/>
            <w:tcBorders>
              <w:top w:val="nil"/>
              <w:left w:val="nil"/>
              <w:bottom w:val="nil"/>
              <w:right w:val="nil"/>
            </w:tcBorders>
            <w:shd w:val="clear" w:color="auto" w:fill="auto"/>
            <w:noWrap/>
            <w:vAlign w:val="bottom"/>
            <w:hideMark/>
          </w:tcPr>
          <w:p w14:paraId="7302B111"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494FE00C"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r>
      <w:tr w:rsidR="00591CF8" w:rsidRPr="0090032C" w14:paraId="5D85ADBA" w14:textId="77777777" w:rsidTr="00E537D2">
        <w:trPr>
          <w:trHeight w:val="320"/>
        </w:trPr>
        <w:tc>
          <w:tcPr>
            <w:tcW w:w="1300" w:type="dxa"/>
            <w:tcBorders>
              <w:top w:val="nil"/>
              <w:left w:val="nil"/>
              <w:bottom w:val="nil"/>
              <w:right w:val="nil"/>
            </w:tcBorders>
            <w:shd w:val="clear" w:color="auto" w:fill="auto"/>
            <w:noWrap/>
            <w:vAlign w:val="bottom"/>
            <w:hideMark/>
          </w:tcPr>
          <w:p w14:paraId="43DCA74E"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c>
          <w:tcPr>
            <w:tcW w:w="9940" w:type="dxa"/>
            <w:tcBorders>
              <w:top w:val="nil"/>
              <w:left w:val="nil"/>
              <w:bottom w:val="nil"/>
              <w:right w:val="nil"/>
            </w:tcBorders>
            <w:shd w:val="clear" w:color="auto" w:fill="auto"/>
            <w:noWrap/>
            <w:vAlign w:val="bottom"/>
            <w:hideMark/>
          </w:tcPr>
          <w:p w14:paraId="030B248C"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Very likely</w:t>
            </w:r>
          </w:p>
        </w:tc>
      </w:tr>
      <w:tr w:rsidR="00591CF8" w:rsidRPr="0090032C" w14:paraId="56F787E4" w14:textId="77777777" w:rsidTr="00E537D2">
        <w:trPr>
          <w:trHeight w:val="320"/>
        </w:trPr>
        <w:tc>
          <w:tcPr>
            <w:tcW w:w="1300" w:type="dxa"/>
            <w:tcBorders>
              <w:top w:val="nil"/>
              <w:left w:val="nil"/>
              <w:bottom w:val="nil"/>
              <w:right w:val="nil"/>
            </w:tcBorders>
            <w:shd w:val="clear" w:color="auto" w:fill="auto"/>
            <w:noWrap/>
            <w:vAlign w:val="bottom"/>
            <w:hideMark/>
          </w:tcPr>
          <w:p w14:paraId="6C66B27B"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3AD9F778"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Likely</w:t>
            </w:r>
          </w:p>
        </w:tc>
      </w:tr>
      <w:tr w:rsidR="00591CF8" w:rsidRPr="0090032C" w14:paraId="395B0EBA" w14:textId="77777777" w:rsidTr="00E537D2">
        <w:trPr>
          <w:trHeight w:val="320"/>
        </w:trPr>
        <w:tc>
          <w:tcPr>
            <w:tcW w:w="1300" w:type="dxa"/>
            <w:tcBorders>
              <w:top w:val="nil"/>
              <w:left w:val="nil"/>
              <w:bottom w:val="nil"/>
              <w:right w:val="nil"/>
            </w:tcBorders>
            <w:shd w:val="clear" w:color="auto" w:fill="auto"/>
            <w:noWrap/>
            <w:vAlign w:val="bottom"/>
            <w:hideMark/>
          </w:tcPr>
          <w:p w14:paraId="712512BD"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364CBF7E"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Neither likely nor unlikely</w:t>
            </w:r>
          </w:p>
        </w:tc>
      </w:tr>
      <w:tr w:rsidR="00591CF8" w:rsidRPr="0090032C" w14:paraId="011411C2" w14:textId="77777777" w:rsidTr="00E537D2">
        <w:trPr>
          <w:trHeight w:val="320"/>
        </w:trPr>
        <w:tc>
          <w:tcPr>
            <w:tcW w:w="1300" w:type="dxa"/>
            <w:tcBorders>
              <w:top w:val="nil"/>
              <w:left w:val="nil"/>
              <w:bottom w:val="nil"/>
              <w:right w:val="nil"/>
            </w:tcBorders>
            <w:shd w:val="clear" w:color="auto" w:fill="auto"/>
            <w:noWrap/>
            <w:vAlign w:val="bottom"/>
            <w:hideMark/>
          </w:tcPr>
          <w:p w14:paraId="7550DA1F"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39CCCE53"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Unlikely</w:t>
            </w:r>
          </w:p>
        </w:tc>
      </w:tr>
      <w:tr w:rsidR="00591CF8" w:rsidRPr="0090032C" w14:paraId="6846D0A6" w14:textId="77777777" w:rsidTr="00E537D2">
        <w:trPr>
          <w:trHeight w:val="320"/>
        </w:trPr>
        <w:tc>
          <w:tcPr>
            <w:tcW w:w="1300" w:type="dxa"/>
            <w:tcBorders>
              <w:top w:val="nil"/>
              <w:left w:val="nil"/>
              <w:bottom w:val="nil"/>
              <w:right w:val="nil"/>
            </w:tcBorders>
            <w:shd w:val="clear" w:color="auto" w:fill="auto"/>
            <w:noWrap/>
            <w:vAlign w:val="bottom"/>
            <w:hideMark/>
          </w:tcPr>
          <w:p w14:paraId="79F9FD84"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067F9A15"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Very unlikely</w:t>
            </w:r>
          </w:p>
        </w:tc>
      </w:tr>
      <w:tr w:rsidR="00591CF8" w:rsidRPr="0090032C" w14:paraId="4D8C7A35" w14:textId="77777777" w:rsidTr="00E537D2">
        <w:trPr>
          <w:trHeight w:val="320"/>
        </w:trPr>
        <w:tc>
          <w:tcPr>
            <w:tcW w:w="1300" w:type="dxa"/>
            <w:tcBorders>
              <w:top w:val="nil"/>
              <w:left w:val="nil"/>
              <w:bottom w:val="nil"/>
              <w:right w:val="nil"/>
            </w:tcBorders>
            <w:shd w:val="clear" w:color="auto" w:fill="auto"/>
            <w:noWrap/>
            <w:vAlign w:val="bottom"/>
            <w:hideMark/>
          </w:tcPr>
          <w:p w14:paraId="7FBF52E8" w14:textId="77777777" w:rsidR="00591CF8" w:rsidRPr="0090032C" w:rsidRDefault="00591CF8" w:rsidP="0090032C">
            <w:pPr>
              <w:spacing w:line="360" w:lineRule="auto"/>
              <w:rPr>
                <w:rFonts w:ascii="Calibri" w:eastAsia="Times New Roman" w:hAnsi="Calibri" w:cs="Calibri"/>
                <w:color w:val="000000"/>
                <w:sz w:val="28"/>
                <w:szCs w:val="28"/>
                <w:lang w:val="en-RW"/>
              </w:rPr>
            </w:pPr>
          </w:p>
        </w:tc>
        <w:tc>
          <w:tcPr>
            <w:tcW w:w="9940" w:type="dxa"/>
            <w:tcBorders>
              <w:top w:val="nil"/>
              <w:left w:val="nil"/>
              <w:bottom w:val="nil"/>
              <w:right w:val="nil"/>
            </w:tcBorders>
            <w:shd w:val="clear" w:color="auto" w:fill="auto"/>
            <w:noWrap/>
            <w:vAlign w:val="bottom"/>
            <w:hideMark/>
          </w:tcPr>
          <w:p w14:paraId="69DC8FFB" w14:textId="77777777" w:rsidR="00591CF8" w:rsidRPr="0090032C" w:rsidRDefault="00591CF8" w:rsidP="0090032C">
            <w:pPr>
              <w:spacing w:line="360" w:lineRule="auto"/>
              <w:rPr>
                <w:rFonts w:ascii="Times New Roman" w:eastAsia="Times New Roman" w:hAnsi="Times New Roman" w:cs="Times New Roman"/>
                <w:sz w:val="28"/>
                <w:szCs w:val="28"/>
                <w:lang w:val="en-RW"/>
              </w:rPr>
            </w:pPr>
          </w:p>
        </w:tc>
      </w:tr>
      <w:tr w:rsidR="00591CF8" w:rsidRPr="0090032C" w14:paraId="0015A985" w14:textId="77777777" w:rsidTr="00E537D2">
        <w:trPr>
          <w:trHeight w:val="320"/>
        </w:trPr>
        <w:tc>
          <w:tcPr>
            <w:tcW w:w="1300" w:type="dxa"/>
            <w:tcBorders>
              <w:top w:val="nil"/>
              <w:left w:val="nil"/>
              <w:bottom w:val="nil"/>
              <w:right w:val="nil"/>
            </w:tcBorders>
            <w:shd w:val="clear" w:color="auto" w:fill="auto"/>
            <w:noWrap/>
            <w:vAlign w:val="bottom"/>
            <w:hideMark/>
          </w:tcPr>
          <w:p w14:paraId="21391DEB" w14:textId="77777777" w:rsidR="00591CF8" w:rsidRPr="0090032C" w:rsidRDefault="00591CF8" w:rsidP="0090032C">
            <w:pPr>
              <w:spacing w:line="360" w:lineRule="auto"/>
              <w:rPr>
                <w:rFonts w:ascii="Calibri" w:eastAsia="Times New Roman" w:hAnsi="Calibri" w:cs="Calibri"/>
                <w:color w:val="000000"/>
                <w:sz w:val="28"/>
                <w:szCs w:val="28"/>
              </w:rPr>
            </w:pPr>
            <w:r w:rsidRPr="0090032C">
              <w:rPr>
                <w:rFonts w:ascii="Calibri" w:eastAsia="Times New Roman" w:hAnsi="Calibri" w:cs="Calibri"/>
                <w:color w:val="000000"/>
                <w:sz w:val="28"/>
                <w:szCs w:val="28"/>
                <w:lang w:val="en-RW"/>
              </w:rPr>
              <w:t>Q</w:t>
            </w:r>
            <w:r w:rsidRPr="0090032C">
              <w:rPr>
                <w:rFonts w:ascii="Calibri" w:eastAsia="Times New Roman" w:hAnsi="Calibri" w:cs="Calibri"/>
                <w:color w:val="000000"/>
                <w:sz w:val="28"/>
                <w:szCs w:val="28"/>
              </w:rPr>
              <w:t>uestion 6:</w:t>
            </w:r>
          </w:p>
        </w:tc>
        <w:tc>
          <w:tcPr>
            <w:tcW w:w="9940" w:type="dxa"/>
            <w:tcBorders>
              <w:top w:val="nil"/>
              <w:left w:val="nil"/>
              <w:bottom w:val="nil"/>
              <w:right w:val="nil"/>
            </w:tcBorders>
            <w:shd w:val="clear" w:color="auto" w:fill="auto"/>
            <w:noWrap/>
            <w:vAlign w:val="bottom"/>
            <w:hideMark/>
          </w:tcPr>
          <w:p w14:paraId="273D91F8" w14:textId="77777777" w:rsidR="00591CF8" w:rsidRPr="0090032C" w:rsidRDefault="00591CF8" w:rsidP="0090032C">
            <w:pPr>
              <w:spacing w:line="360" w:lineRule="auto"/>
              <w:rPr>
                <w:rFonts w:ascii="Calibri" w:eastAsia="Times New Roman" w:hAnsi="Calibri" w:cs="Calibri"/>
                <w:color w:val="000000"/>
                <w:sz w:val="28"/>
                <w:szCs w:val="28"/>
                <w:lang w:val="en-RW"/>
              </w:rPr>
            </w:pPr>
            <w:r w:rsidRPr="0090032C">
              <w:rPr>
                <w:rFonts w:ascii="Calibri" w:eastAsia="Times New Roman" w:hAnsi="Calibri" w:cs="Calibri"/>
                <w:color w:val="000000"/>
                <w:sz w:val="28"/>
                <w:szCs w:val="28"/>
                <w:lang w:val="en-RW"/>
              </w:rPr>
              <w:t>Would you recommend Moodle to other students?</w:t>
            </w:r>
          </w:p>
        </w:tc>
      </w:tr>
    </w:tbl>
    <w:p w14:paraId="5A14FF4C" w14:textId="77777777" w:rsidR="00591CF8" w:rsidRPr="0090032C" w:rsidRDefault="00591CF8" w:rsidP="0090032C">
      <w:pPr>
        <w:spacing w:line="360" w:lineRule="auto"/>
        <w:rPr>
          <w:sz w:val="28"/>
          <w:szCs w:val="28"/>
        </w:rPr>
      </w:pPr>
      <w:r w:rsidRPr="0090032C">
        <w:rPr>
          <w:noProof/>
          <w:sz w:val="28"/>
          <w:szCs w:val="28"/>
        </w:rPr>
        <mc:AlternateContent>
          <mc:Choice Requires="wps">
            <w:drawing>
              <wp:anchor distT="0" distB="0" distL="114300" distR="114300" simplePos="0" relativeHeight="251674624" behindDoc="0" locked="0" layoutInCell="1" allowOverlap="1" wp14:anchorId="096F6D68" wp14:editId="12C4DE4A">
                <wp:simplePos x="0" y="0"/>
                <wp:positionH relativeFrom="column">
                  <wp:posOffset>965200</wp:posOffset>
                </wp:positionH>
                <wp:positionV relativeFrom="paragraph">
                  <wp:posOffset>177800</wp:posOffset>
                </wp:positionV>
                <wp:extent cx="3187700" cy="228600"/>
                <wp:effectExtent l="0" t="0" r="12700" b="12700"/>
                <wp:wrapNone/>
                <wp:docPr id="13" name="Text Box 13"/>
                <wp:cNvGraphicFramePr/>
                <a:graphic xmlns:a="http://schemas.openxmlformats.org/drawingml/2006/main">
                  <a:graphicData uri="http://schemas.microsoft.com/office/word/2010/wordprocessingShape">
                    <wps:wsp>
                      <wps:cNvSpPr txBox="1"/>
                      <wps:spPr>
                        <a:xfrm>
                          <a:off x="0" y="0"/>
                          <a:ext cx="3187700" cy="228600"/>
                        </a:xfrm>
                        <a:prstGeom prst="rect">
                          <a:avLst/>
                        </a:prstGeom>
                        <a:ln/>
                      </wps:spPr>
                      <wps:style>
                        <a:lnRef idx="2">
                          <a:schemeClr val="accent1"/>
                        </a:lnRef>
                        <a:fillRef idx="1">
                          <a:schemeClr val="lt1"/>
                        </a:fillRef>
                        <a:effectRef idx="0">
                          <a:schemeClr val="accent1"/>
                        </a:effectRef>
                        <a:fontRef idx="minor">
                          <a:schemeClr val="dk1"/>
                        </a:fontRef>
                      </wps:style>
                      <wps:txbx>
                        <w:txbxContent>
                          <w:p w14:paraId="310DE1E5" w14:textId="77777777" w:rsidR="00591CF8" w:rsidRDefault="00591CF8" w:rsidP="00591CF8"/>
                        </w:txbxContent>
                      </wps:txbx>
                      <wps:bodyPr rot="0" spcFirstLastPara="0" vertOverflow="overflow" horzOverflow="overflow" vert="horz" wrap="square" lIns="91440" tIns="45720" rIns="91440" bIns="45720" numCol="1" spcCol="0" rtlCol="0" fromWordArt="0" anchor="t" anchorCtr="0" forceAA="0" compatLnSpc="1">
                        <a:prstTxWarp prst="textNoShape">
                          <a:avLst/>
                        </a:prstTxWarp>
                        <a:noAutofit/>
                      </wps:bodyPr>
                    </wps:wsp>
                  </a:graphicData>
                </a:graphic>
              </wp:anchor>
            </w:drawing>
          </mc:Choice>
          <mc:Fallback>
            <w:pict>
              <v:shapetype w14:anchorId="096F6D68" id="_x0000_t202" coordsize="21600,21600" o:spt="202" path="m,l,21600r21600,l21600,xe">
                <v:stroke joinstyle="miter"/>
                <v:path gradientshapeok="t" o:connecttype="rect"/>
              </v:shapetype>
              <v:shape id="Text Box 13" o:spid="_x0000_s1026" type="#_x0000_t202" style="position:absolute;margin-left:76pt;margin-top:14pt;width:251pt;height:18pt;z-index:251674624;visibility:visible;mso-wrap-style:square;mso-wrap-distance-left:9pt;mso-wrap-distance-top:0;mso-wrap-distance-right:9pt;mso-wrap-distance-bottom:0;mso-position-horizontal:absolute;mso-position-horizontal-relative:text;mso-position-vertical:absolute;mso-position-vertical-relative:text;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Cm8WtSbwIAAC0FAAAOAAAAZHJzL2Uyb0RvYy54bWysVEtPGzEQvlfqf7B8L5sECmnEBqUgqkoI&#13;&#10;UKHi7Hhtsqrtce1JdtNf37H3AaU5Vb3s2jPfvL/x+UVrDdupEGtwJZ8eTThTTkJVu+eSf3+8/jDn&#13;&#10;LKJwlTDgVMn3KvKL5ft3541fqBlswFQqMHLi4qLxJd8g+kVRRLlRVsQj8MqRUkOwAukanosqiIa8&#13;&#10;W1PMJpPTooFQ+QBSxUjSq07Jl9m/1krindZRITMlp9wwf0P+rtO3WJ6LxXMQflPLPg3xD1lYUTsK&#13;&#10;Orq6EijYNtR/ubK1DBBB45EEW4DWtVS5BqpmOnlTzcNGeJVroeZEP7Yp/j+38nZ3H1hd0eyOOXPC&#13;&#10;0oweVYvsM7SMRNSfxscFwR48AbElOWEHeSRhKrvVwaY/FcRIT53ej91N3iQJj6fzs7MJqSTpZrP5&#13;&#10;KZ3JffFi7UPELwosS4eSB5pebqrY3UTsoAMkBTMuyVJ6XRr5hHujOuU3pakwCjzLTjKl1KUJbCeI&#13;&#10;DEJK5TAXQhkYR+hkpmtjRsPpIUMzGvXYZKYy1UbDySHDPyOOFjkqOByNbe0gHHJQ/RjS1R1+qL6r&#13;&#10;OZWP7brtR7aGak8TC9BxPnp5XVNbb0TEexGI5DQJWly8o4820JQc+hNnGwi/DskTnrhHWs4aWpqS&#13;&#10;x59bERRn5qsjVn6anpykLcuXk49nM7qE15r1a43b2kugUUzpifAyHxMezXDUAewT7fcqRSWVcJJi&#13;&#10;lxyH4yV2q0zvg1SrVQbRXnmBN+7By+Q6tTeR5rF9EsH3zELi5C0M6yUWbwjWYZOlg9UWQdeZfanB&#13;&#10;XVf7xtNOZv7270da+tf3jHp55Za/AQAA//8DAFBLAwQUAAYACAAAACEABBG1tt4AAAAOAQAADwAA&#13;&#10;AGRycy9kb3ducmV2LnhtbExPwW6DMAy9T+o/RK602xqKVoQooZrYqt4mra16DsQDVOIgklL69/NO&#13;&#10;28XvWbaf38t3s+3FhKPvHClYryIQSLUzHTUKzqf9SwrCB01G945QwQM97IrFU64z4+70hdMxNIJF&#13;&#10;yGdaQRvCkEnp6xat9is3IPHs241WB27HRppR31nc9jKOokRa3RF/aPWAZYv19XizCsqo3PvpsK6S&#13;&#10;h+uul/SDPof6oNTzcn7fcnnbggg4h78L+M3A/qFgY5W7kfGi534Tc6CgIE4ZeSHZvDKpmDDKIpf/&#13;&#10;YxQ/AAAA//8DAFBLAQItABQABgAIAAAAIQC2gziS/gAAAOEBAAATAAAAAAAAAAAAAAAAAAAAAABb&#13;&#10;Q29udGVudF9UeXBlc10ueG1sUEsBAi0AFAAGAAgAAAAhADj9If/WAAAAlAEAAAsAAAAAAAAAAAAA&#13;&#10;AAAALwEAAF9yZWxzLy5yZWxzUEsBAi0AFAAGAAgAAAAhAKbxa1JvAgAALQUAAA4AAAAAAAAAAAAA&#13;&#10;AAAALgIAAGRycy9lMm9Eb2MueG1sUEsBAi0AFAAGAAgAAAAhAAQRtbbeAAAADgEAAA8AAAAAAAAA&#13;&#10;AAAAAAAAyQQAAGRycy9kb3ducmV2LnhtbFBLBQYAAAAABAAEAPMAAADUBQAAAAA=&#13;&#10;" fillcolor="white [3201]" strokecolor="#3b4455 [3204]" strokeweight="2pt">
                <v:textbox>
                  <w:txbxContent>
                    <w:p w14:paraId="310DE1E5" w14:textId="77777777" w:rsidR="00591CF8" w:rsidRDefault="00591CF8" w:rsidP="00591CF8"/>
                  </w:txbxContent>
                </v:textbox>
              </v:shape>
            </w:pict>
          </mc:Fallback>
        </mc:AlternateContent>
      </w:r>
      <w:r w:rsidRPr="0090032C">
        <w:rPr>
          <w:sz w:val="28"/>
          <w:szCs w:val="28"/>
        </w:rPr>
        <w:tab/>
      </w:r>
      <w:r w:rsidRPr="0090032C">
        <w:rPr>
          <w:sz w:val="28"/>
          <w:szCs w:val="28"/>
        </w:rPr>
        <w:tab/>
      </w:r>
    </w:p>
    <w:p w14:paraId="7292F859" w14:textId="77777777" w:rsidR="00591CF8" w:rsidRPr="0090032C" w:rsidRDefault="00591CF8" w:rsidP="0090032C">
      <w:pPr>
        <w:spacing w:line="360" w:lineRule="auto"/>
        <w:rPr>
          <w:sz w:val="28"/>
          <w:szCs w:val="28"/>
        </w:rPr>
      </w:pPr>
    </w:p>
    <w:p w14:paraId="0B4E71D6" w14:textId="77777777" w:rsidR="00591CF8" w:rsidRPr="0090032C" w:rsidRDefault="00591CF8" w:rsidP="0090032C">
      <w:pPr>
        <w:spacing w:line="360" w:lineRule="auto"/>
        <w:rPr>
          <w:sz w:val="28"/>
          <w:szCs w:val="28"/>
        </w:rPr>
      </w:pPr>
    </w:p>
    <w:p w14:paraId="5B71C9D3" w14:textId="77777777" w:rsidR="00591CF8" w:rsidRPr="0090032C" w:rsidRDefault="00591CF8" w:rsidP="0090032C">
      <w:pPr>
        <w:spacing w:line="360" w:lineRule="auto"/>
        <w:rPr>
          <w:sz w:val="28"/>
          <w:szCs w:val="28"/>
        </w:rPr>
      </w:pPr>
    </w:p>
    <w:p w14:paraId="37588E80" w14:textId="77777777" w:rsidR="00591CF8" w:rsidRPr="0090032C" w:rsidRDefault="00591CF8" w:rsidP="0090032C">
      <w:pPr>
        <w:spacing w:line="360" w:lineRule="auto"/>
        <w:rPr>
          <w:sz w:val="28"/>
          <w:szCs w:val="28"/>
        </w:rPr>
      </w:pPr>
    </w:p>
    <w:p w14:paraId="5B5F9F16" w14:textId="77777777" w:rsidR="00591CF8" w:rsidRPr="0090032C" w:rsidRDefault="00591CF8" w:rsidP="0090032C">
      <w:pPr>
        <w:spacing w:line="360" w:lineRule="auto"/>
        <w:rPr>
          <w:sz w:val="28"/>
          <w:szCs w:val="28"/>
        </w:rPr>
      </w:pPr>
    </w:p>
    <w:p w14:paraId="7E66FFFB" w14:textId="77777777" w:rsidR="00591CF8" w:rsidRPr="0090032C" w:rsidRDefault="00591CF8" w:rsidP="0090032C">
      <w:pPr>
        <w:spacing w:line="360" w:lineRule="auto"/>
        <w:rPr>
          <w:sz w:val="28"/>
          <w:szCs w:val="28"/>
        </w:rPr>
      </w:pPr>
      <w:r w:rsidRPr="0090032C">
        <w:rPr>
          <w:sz w:val="28"/>
          <w:szCs w:val="28"/>
        </w:rPr>
        <w:t>Further questions, please list your questions below.</w:t>
      </w:r>
    </w:p>
    <w:p w14:paraId="50773D17" w14:textId="1E26C970" w:rsidR="00591CF8" w:rsidRPr="0090032C" w:rsidRDefault="00591CF8" w:rsidP="0090032C">
      <w:pPr>
        <w:spacing w:line="360" w:lineRule="auto"/>
        <w:rPr>
          <w:sz w:val="28"/>
          <w:szCs w:val="28"/>
        </w:rPr>
      </w:pPr>
    </w:p>
    <w:p w14:paraId="02E7D756" w14:textId="77777777" w:rsidR="00DC08E4" w:rsidRPr="0090032C" w:rsidRDefault="00DC08E4" w:rsidP="0090032C">
      <w:pPr>
        <w:pStyle w:val="Text"/>
        <w:spacing w:line="360" w:lineRule="auto"/>
        <w:rPr>
          <w:szCs w:val="28"/>
        </w:rPr>
      </w:pPr>
    </w:p>
    <w:p w14:paraId="181C2CCF" w14:textId="77777777" w:rsidR="00DC08E4" w:rsidRPr="0090032C" w:rsidRDefault="00DC08E4" w:rsidP="0090032C">
      <w:pPr>
        <w:pStyle w:val="Text"/>
        <w:spacing w:line="360" w:lineRule="auto"/>
        <w:rPr>
          <w:szCs w:val="28"/>
        </w:rPr>
      </w:pPr>
    </w:p>
    <w:p w14:paraId="0768D1B6" w14:textId="77777777" w:rsidR="00DC08E4" w:rsidRPr="0090032C" w:rsidRDefault="00DC08E4" w:rsidP="0090032C">
      <w:pPr>
        <w:pStyle w:val="Text"/>
        <w:spacing w:line="360" w:lineRule="auto"/>
        <w:rPr>
          <w:szCs w:val="28"/>
        </w:rPr>
      </w:pPr>
    </w:p>
    <w:p w14:paraId="0A5AA558" w14:textId="77777777" w:rsidR="00DC08E4" w:rsidRDefault="00DC08E4" w:rsidP="00DC08E4">
      <w:pPr>
        <w:pStyle w:val="Text"/>
      </w:pPr>
    </w:p>
    <w:p w14:paraId="11ACA748" w14:textId="0D3E476A" w:rsidR="00D770B4" w:rsidRDefault="00D770B4" w:rsidP="00D770B4">
      <w:pPr>
        <w:pStyle w:val="Heading3"/>
        <w:numPr>
          <w:ilvl w:val="0"/>
          <w:numId w:val="1"/>
        </w:numPr>
      </w:pPr>
      <w:r>
        <w:lastRenderedPageBreak/>
        <w:t>References</w:t>
      </w:r>
    </w:p>
    <w:p w14:paraId="2946627C" w14:textId="77777777" w:rsidR="00971280" w:rsidRPr="00971280" w:rsidRDefault="00971280" w:rsidP="00971280"/>
    <w:p w14:paraId="48AB0367" w14:textId="77777777" w:rsidR="00971280" w:rsidRPr="0090032C" w:rsidRDefault="00971280" w:rsidP="00971280">
      <w:pPr>
        <w:rPr>
          <w:sz w:val="28"/>
          <w:szCs w:val="28"/>
        </w:rPr>
      </w:pPr>
      <w:r w:rsidRPr="0090032C">
        <w:rPr>
          <w:sz w:val="28"/>
          <w:szCs w:val="28"/>
        </w:rPr>
        <w:t xml:space="preserve">Barker, J. &amp; Gossman, P. (2013). </w:t>
      </w:r>
      <w:r w:rsidRPr="0090032C">
        <w:rPr>
          <w:i/>
          <w:iCs/>
          <w:sz w:val="28"/>
          <w:szCs w:val="28"/>
        </w:rPr>
        <w:t>The learning impact of a virtual learning environment: students' views</w:t>
      </w:r>
      <w:r w:rsidRPr="0090032C">
        <w:rPr>
          <w:sz w:val="28"/>
          <w:szCs w:val="28"/>
        </w:rPr>
        <w:t>. Teacher Education Advancement Network Journal, 5(2), 19-38.</w:t>
      </w:r>
    </w:p>
    <w:p w14:paraId="32FDA4FD" w14:textId="77777777" w:rsidR="00DC08E4" w:rsidRPr="0090032C" w:rsidRDefault="00DC08E4" w:rsidP="00DC08E4">
      <w:pPr>
        <w:pStyle w:val="Text"/>
        <w:rPr>
          <w:color w:val="auto"/>
          <w:szCs w:val="28"/>
        </w:rPr>
      </w:pPr>
    </w:p>
    <w:p w14:paraId="47AF53ED" w14:textId="77777777" w:rsidR="00DC08E4" w:rsidRPr="0090032C" w:rsidRDefault="00DC08E4" w:rsidP="00DC08E4">
      <w:pPr>
        <w:pStyle w:val="NormalWeb"/>
        <w:rPr>
          <w:rFonts w:asciiTheme="minorHAnsi" w:eastAsiaTheme="minorHAnsi" w:hAnsiTheme="minorHAnsi" w:cstheme="minorBidi"/>
          <w:sz w:val="28"/>
          <w:szCs w:val="28"/>
          <w:lang w:val="en-US"/>
        </w:rPr>
      </w:pPr>
      <w:r w:rsidRPr="0090032C">
        <w:rPr>
          <w:rFonts w:asciiTheme="minorHAnsi" w:eastAsiaTheme="minorHAnsi" w:hAnsiTheme="minorHAnsi" w:cstheme="minorBidi"/>
          <w:sz w:val="28"/>
          <w:szCs w:val="28"/>
          <w:lang w:val="en-US"/>
        </w:rPr>
        <w:t xml:space="preserve">JISC (2008) </w:t>
      </w:r>
      <w:r w:rsidRPr="0090032C">
        <w:rPr>
          <w:rFonts w:asciiTheme="minorHAnsi" w:eastAsiaTheme="minorHAnsi" w:hAnsiTheme="minorHAnsi" w:cstheme="minorBidi"/>
          <w:i/>
          <w:iCs/>
          <w:sz w:val="28"/>
          <w:szCs w:val="28"/>
          <w:lang w:val="en-US"/>
        </w:rPr>
        <w:t>Exploring Tangible Benefits of e-learning External Relation</w:t>
      </w:r>
      <w:r w:rsidRPr="0090032C">
        <w:rPr>
          <w:rFonts w:asciiTheme="minorHAnsi" w:eastAsiaTheme="minorHAnsi" w:hAnsiTheme="minorHAnsi" w:cstheme="minorBidi"/>
          <w:sz w:val="28"/>
          <w:szCs w:val="28"/>
          <w:lang w:val="en-US"/>
        </w:rPr>
        <w:t xml:space="preserve"> (Newcastle, Northumbria University) </w:t>
      </w:r>
    </w:p>
    <w:p w14:paraId="2C339905" w14:textId="02D33196" w:rsidR="00DC08E4" w:rsidRPr="0090032C" w:rsidRDefault="00DC08E4" w:rsidP="00DC08E4">
      <w:pPr>
        <w:rPr>
          <w:sz w:val="28"/>
          <w:szCs w:val="28"/>
        </w:rPr>
      </w:pPr>
      <w:r w:rsidRPr="0090032C">
        <w:rPr>
          <w:sz w:val="28"/>
          <w:szCs w:val="28"/>
        </w:rPr>
        <w:t xml:space="preserve">Reedy, K, &amp; Parker, J </w:t>
      </w:r>
      <w:r w:rsidR="00277B62" w:rsidRPr="0090032C">
        <w:rPr>
          <w:sz w:val="28"/>
          <w:szCs w:val="28"/>
        </w:rPr>
        <w:t>(</w:t>
      </w:r>
      <w:r w:rsidRPr="0090032C">
        <w:rPr>
          <w:sz w:val="28"/>
          <w:szCs w:val="28"/>
        </w:rPr>
        <w:t>2017</w:t>
      </w:r>
      <w:r w:rsidR="00277B62" w:rsidRPr="0090032C">
        <w:rPr>
          <w:sz w:val="28"/>
          <w:szCs w:val="28"/>
        </w:rPr>
        <w:t>)</w:t>
      </w:r>
      <w:r w:rsidRPr="0090032C">
        <w:rPr>
          <w:sz w:val="28"/>
          <w:szCs w:val="28"/>
        </w:rPr>
        <w:t xml:space="preserve"> </w:t>
      </w:r>
      <w:r w:rsidRPr="0090032C">
        <w:rPr>
          <w:i/>
          <w:iCs/>
          <w:sz w:val="28"/>
          <w:szCs w:val="28"/>
        </w:rPr>
        <w:t>Digital Literacy Unpacked</w:t>
      </w:r>
      <w:r w:rsidRPr="0090032C">
        <w:rPr>
          <w:sz w:val="28"/>
          <w:szCs w:val="28"/>
        </w:rPr>
        <w:t xml:space="preserve">, Facet Publishing, London, Available from: ProQuest </w:t>
      </w:r>
      <w:proofErr w:type="spellStart"/>
      <w:r w:rsidRPr="0090032C">
        <w:rPr>
          <w:sz w:val="28"/>
          <w:szCs w:val="28"/>
        </w:rPr>
        <w:t>Ebook</w:t>
      </w:r>
      <w:proofErr w:type="spellEnd"/>
      <w:r w:rsidRPr="0090032C">
        <w:rPr>
          <w:sz w:val="28"/>
          <w:szCs w:val="28"/>
        </w:rPr>
        <w:t xml:space="preserve"> Central.</w:t>
      </w:r>
      <w:r w:rsidR="002332A0" w:rsidRPr="0090032C">
        <w:rPr>
          <w:sz w:val="28"/>
          <w:szCs w:val="28"/>
        </w:rPr>
        <w:t xml:space="preserve"> </w:t>
      </w:r>
      <w:r w:rsidR="00C7586B" w:rsidRPr="0090032C">
        <w:rPr>
          <w:sz w:val="28"/>
          <w:szCs w:val="28"/>
        </w:rPr>
        <w:t>(</w:t>
      </w:r>
      <w:r w:rsidR="009977E8" w:rsidRPr="0090032C">
        <w:rPr>
          <w:sz w:val="28"/>
          <w:szCs w:val="28"/>
        </w:rPr>
        <w:t>Accessed</w:t>
      </w:r>
      <w:r w:rsidR="00C7586B" w:rsidRPr="0090032C">
        <w:rPr>
          <w:sz w:val="28"/>
          <w:szCs w:val="28"/>
        </w:rPr>
        <w:t xml:space="preserve">: </w:t>
      </w:r>
      <w:r w:rsidR="009977E8" w:rsidRPr="0090032C">
        <w:rPr>
          <w:sz w:val="28"/>
          <w:szCs w:val="28"/>
        </w:rPr>
        <w:t>1</w:t>
      </w:r>
      <w:r w:rsidRPr="0090032C">
        <w:rPr>
          <w:sz w:val="28"/>
          <w:szCs w:val="28"/>
        </w:rPr>
        <w:t xml:space="preserve"> May 2021</w:t>
      </w:r>
      <w:r w:rsidR="00C7586B" w:rsidRPr="0090032C">
        <w:rPr>
          <w:sz w:val="28"/>
          <w:szCs w:val="28"/>
        </w:rPr>
        <w:t>)</w:t>
      </w:r>
    </w:p>
    <w:p w14:paraId="510A99BD" w14:textId="77777777" w:rsidR="00DC08E4" w:rsidRPr="0090032C" w:rsidRDefault="00DC08E4" w:rsidP="00591CF8">
      <w:pPr>
        <w:rPr>
          <w:sz w:val="28"/>
          <w:szCs w:val="28"/>
        </w:rPr>
      </w:pPr>
    </w:p>
    <w:p w14:paraId="44FBED5C" w14:textId="7B21E8FB" w:rsidR="00B86E26" w:rsidRPr="00B86E26" w:rsidRDefault="00B86E26" w:rsidP="00B86E26">
      <w:pPr>
        <w:rPr>
          <w:sz w:val="28"/>
          <w:szCs w:val="28"/>
        </w:rPr>
      </w:pPr>
      <w:r w:rsidRPr="00B86E26">
        <w:rPr>
          <w:sz w:val="28"/>
          <w:szCs w:val="28"/>
        </w:rPr>
        <w:t xml:space="preserve">White, D. and Le Cornu, A. (2011) </w:t>
      </w:r>
      <w:r w:rsidRPr="00B86E26">
        <w:rPr>
          <w:i/>
          <w:iCs/>
          <w:sz w:val="28"/>
          <w:szCs w:val="28"/>
        </w:rPr>
        <w:t>Visitors and Residents: a new typology for online engagement</w:t>
      </w:r>
      <w:r w:rsidRPr="00B86E26">
        <w:rPr>
          <w:sz w:val="28"/>
          <w:szCs w:val="28"/>
        </w:rPr>
        <w:t xml:space="preserve">, First Monday , 16 (9), </w:t>
      </w:r>
      <w:r w:rsidR="002332A0" w:rsidRPr="00B86E26">
        <w:rPr>
          <w:sz w:val="28"/>
          <w:szCs w:val="28"/>
        </w:rPr>
        <w:t>http://firstmonday.org/article/view/3171/3049</w:t>
      </w:r>
      <w:r w:rsidRPr="00B86E26">
        <w:rPr>
          <w:sz w:val="28"/>
          <w:szCs w:val="28"/>
        </w:rPr>
        <w:t>.</w:t>
      </w:r>
      <w:r w:rsidR="002332A0" w:rsidRPr="0090032C">
        <w:rPr>
          <w:sz w:val="28"/>
          <w:szCs w:val="28"/>
        </w:rPr>
        <w:t xml:space="preserve"> </w:t>
      </w:r>
      <w:r w:rsidR="00C7586B" w:rsidRPr="0090032C">
        <w:rPr>
          <w:sz w:val="28"/>
          <w:szCs w:val="28"/>
        </w:rPr>
        <w:t>(</w:t>
      </w:r>
      <w:r w:rsidR="002332A0" w:rsidRPr="0090032C">
        <w:rPr>
          <w:sz w:val="28"/>
          <w:szCs w:val="28"/>
        </w:rPr>
        <w:t>Accessed</w:t>
      </w:r>
      <w:r w:rsidR="009977E8" w:rsidRPr="0090032C">
        <w:rPr>
          <w:sz w:val="28"/>
          <w:szCs w:val="28"/>
        </w:rPr>
        <w:t>:</w:t>
      </w:r>
      <w:r w:rsidR="00E0576E" w:rsidRPr="0090032C">
        <w:rPr>
          <w:sz w:val="28"/>
          <w:szCs w:val="28"/>
        </w:rPr>
        <w:t xml:space="preserve"> </w:t>
      </w:r>
      <w:r w:rsidR="009977E8" w:rsidRPr="0090032C">
        <w:rPr>
          <w:sz w:val="28"/>
          <w:szCs w:val="28"/>
        </w:rPr>
        <w:t>1</w:t>
      </w:r>
      <w:r w:rsidR="00C7586B" w:rsidRPr="0090032C">
        <w:rPr>
          <w:sz w:val="28"/>
          <w:szCs w:val="28"/>
        </w:rPr>
        <w:t xml:space="preserve"> </w:t>
      </w:r>
      <w:r w:rsidR="009977E8" w:rsidRPr="0090032C">
        <w:rPr>
          <w:sz w:val="28"/>
          <w:szCs w:val="28"/>
        </w:rPr>
        <w:t>May 2021</w:t>
      </w:r>
      <w:r w:rsidR="00C7586B" w:rsidRPr="0090032C">
        <w:rPr>
          <w:sz w:val="28"/>
          <w:szCs w:val="28"/>
        </w:rPr>
        <w:t>)</w:t>
      </w:r>
      <w:r w:rsidRPr="00B86E26">
        <w:rPr>
          <w:sz w:val="28"/>
          <w:szCs w:val="28"/>
        </w:rPr>
        <w:br/>
      </w:r>
    </w:p>
    <w:p w14:paraId="6FE2D2E5" w14:textId="0CBA5F90" w:rsidR="00A81248" w:rsidRPr="0090032C" w:rsidRDefault="00A81248" w:rsidP="005A2DF7">
      <w:pPr>
        <w:rPr>
          <w:rFonts w:ascii="Arial Rounded MT Bold" w:hAnsi="Arial Rounded MT Bold"/>
          <w:sz w:val="28"/>
          <w:szCs w:val="28"/>
        </w:rPr>
      </w:pPr>
    </w:p>
    <w:sectPr w:rsidR="00A81248" w:rsidRPr="0090032C" w:rsidSect="005F4A20">
      <w:headerReference w:type="default" r:id="rId15"/>
      <w:footerReference w:type="even" r:id="rId16"/>
      <w:footerReference w:type="default" r:id="rId17"/>
      <w:pgSz w:w="12240" w:h="15840" w:code="1"/>
      <w:pgMar w:top="720" w:right="720" w:bottom="720" w:left="720" w:header="709" w:footer="709"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4373ED8D" w14:textId="77777777" w:rsidR="00BC7082" w:rsidRDefault="00BC7082" w:rsidP="001205A1">
      <w:r>
        <w:separator/>
      </w:r>
    </w:p>
  </w:endnote>
  <w:endnote w:type="continuationSeparator" w:id="0">
    <w:p w14:paraId="61A74FF9" w14:textId="77777777" w:rsidR="00BC7082" w:rsidRDefault="00BC7082" w:rsidP="001205A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Times New Roman">
    <w:panose1 w:val="02020603050405020304"/>
    <w:charset w:val="00"/>
    <w:family w:val="roman"/>
    <w:pitch w:val="variable"/>
    <w:sig w:usb0="20002A87" w:usb1="80000000" w:usb2="00000008" w:usb3="00000000" w:csb0="000001FF" w:csb1="00000000"/>
  </w:font>
  <w:font w:name="Gill Sans MT">
    <w:panose1 w:val="020B0502020104020203"/>
    <w:charset w:val="00"/>
    <w:family w:val="swiss"/>
    <w:pitch w:val="variable"/>
    <w:sig w:usb0="00000007" w:usb1="00000000" w:usb2="00000000" w:usb3="00000000" w:csb0="00000003" w:csb1="00000000"/>
  </w:font>
  <w:font w:name="Arial Black">
    <w:panose1 w:val="020B0A04020102020204"/>
    <w:charset w:val="00"/>
    <w:family w:val="swiss"/>
    <w:pitch w:val="variable"/>
    <w:sig w:usb0="A00002AF" w:usb1="400078FB" w:usb2="00000000" w:usb3="00000000" w:csb0="0000009F" w:csb1="00000000"/>
  </w:font>
  <w:font w:name="Calibri">
    <w:panose1 w:val="020F0502020204030204"/>
    <w:charset w:val="00"/>
    <w:family w:val="swiss"/>
    <w:pitch w:val="variable"/>
    <w:sig w:usb0="A00002EF" w:usb1="4000207B" w:usb2="00000000" w:usb3="00000000" w:csb0="0000009F" w:csb1="00000000"/>
  </w:font>
  <w:font w:name="Arial Rounded MT Bold">
    <w:panose1 w:val="020F0704030504030204"/>
    <w:charset w:val="4D"/>
    <w:family w:val="swiss"/>
    <w:pitch w:val="variable"/>
    <w:sig w:usb0="00000003" w:usb1="00000000" w:usb2="00000000" w:usb3="00000000" w:csb0="00000001"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Pr>
      <w:id w:val="2138362992"/>
      <w:docPartObj>
        <w:docPartGallery w:val="Page Numbers (Bottom of Page)"/>
        <w:docPartUnique/>
      </w:docPartObj>
    </w:sdtPr>
    <w:sdtEndPr>
      <w:rPr>
        <w:rStyle w:val="PageNumber"/>
      </w:rPr>
    </w:sdtEndPr>
    <w:sdtContent>
      <w:p w14:paraId="58F58382" w14:textId="77777777" w:rsidR="00637B83" w:rsidRDefault="00637B83" w:rsidP="00706711">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end"/>
        </w:r>
      </w:p>
    </w:sdtContent>
  </w:sdt>
  <w:sdt>
    <w:sdtPr>
      <w:rPr>
        <w:rStyle w:val="PageNumber"/>
      </w:rPr>
      <w:id w:val="800887670"/>
      <w:docPartObj>
        <w:docPartGallery w:val="Page Numbers (Bottom of Page)"/>
        <w:docPartUnique/>
      </w:docPartObj>
    </w:sdtPr>
    <w:sdtEndPr>
      <w:rPr>
        <w:rStyle w:val="PageNumber"/>
      </w:rPr>
    </w:sdtEndPr>
    <w:sdtContent>
      <w:p w14:paraId="5DC2E552" w14:textId="77777777" w:rsidR="001205A1" w:rsidRDefault="001205A1" w:rsidP="00706711">
        <w:pPr>
          <w:pStyle w:val="Footer"/>
          <w:framePr w:wrap="none" w:vAnchor="text" w:hAnchor="margin" w:xAlign="right" w:y="1"/>
          <w:ind w:right="360"/>
          <w:rPr>
            <w:rStyle w:val="PageNumber"/>
          </w:rPr>
        </w:pPr>
        <w:r>
          <w:rPr>
            <w:rStyle w:val="PageNumber"/>
          </w:rPr>
          <w:fldChar w:fldCharType="begin"/>
        </w:r>
        <w:r>
          <w:rPr>
            <w:rStyle w:val="PageNumber"/>
          </w:rPr>
          <w:instrText xml:space="preserve"> PAGE </w:instrText>
        </w:r>
        <w:r>
          <w:rPr>
            <w:rStyle w:val="PageNumber"/>
          </w:rPr>
          <w:fldChar w:fldCharType="end"/>
        </w:r>
      </w:p>
    </w:sdtContent>
  </w:sdt>
  <w:p w14:paraId="18E4657D" w14:textId="77777777" w:rsidR="001205A1" w:rsidRDefault="001205A1" w:rsidP="001205A1">
    <w:pPr>
      <w:pStyle w:val="Footer"/>
      <w:ind w:right="360"/>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sdt>
    <w:sdtPr>
      <w:rPr>
        <w:rStyle w:val="PageNumber"/>
      </w:rPr>
      <w:id w:val="-106276999"/>
      <w:docPartObj>
        <w:docPartGallery w:val="Page Numbers (Bottom of Page)"/>
        <w:docPartUnique/>
      </w:docPartObj>
    </w:sdtPr>
    <w:sdtEndPr>
      <w:rPr>
        <w:rStyle w:val="PageNumber"/>
      </w:rPr>
    </w:sdtEndPr>
    <w:sdtContent>
      <w:p w14:paraId="1BC1C52B" w14:textId="35919608" w:rsidR="00706711" w:rsidRDefault="00706711" w:rsidP="001D3C30">
        <w:pPr>
          <w:pStyle w:val="Footer"/>
          <w:framePr w:wrap="none" w:vAnchor="text" w:hAnchor="margin" w:xAlign="right" w:y="1"/>
          <w:rPr>
            <w:rStyle w:val="PageNumber"/>
          </w:rPr>
        </w:pPr>
        <w:r>
          <w:rPr>
            <w:rStyle w:val="PageNumber"/>
          </w:rPr>
          <w:fldChar w:fldCharType="begin"/>
        </w:r>
        <w:r>
          <w:rPr>
            <w:rStyle w:val="PageNumber"/>
          </w:rPr>
          <w:instrText xml:space="preserve"> PAGE </w:instrText>
        </w:r>
        <w:r>
          <w:rPr>
            <w:rStyle w:val="PageNumber"/>
          </w:rPr>
          <w:fldChar w:fldCharType="separate"/>
        </w:r>
        <w:r>
          <w:rPr>
            <w:rStyle w:val="PageNumber"/>
            <w:noProof/>
          </w:rPr>
          <w:t>2</w:t>
        </w:r>
        <w:r>
          <w:rPr>
            <w:rStyle w:val="PageNumber"/>
          </w:rPr>
          <w:fldChar w:fldCharType="end"/>
        </w:r>
      </w:p>
    </w:sdtContent>
  </w:sdt>
  <w:p w14:paraId="2897EDAF" w14:textId="5D01D290" w:rsidR="000F0731" w:rsidRPr="000F0731" w:rsidRDefault="000F0731" w:rsidP="00706711">
    <w:pPr>
      <w:pStyle w:val="Footer"/>
      <w:ind w:right="360"/>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6F3F373D" w14:textId="77777777" w:rsidR="00BC7082" w:rsidRDefault="00BC7082" w:rsidP="001205A1">
      <w:r>
        <w:separator/>
      </w:r>
    </w:p>
  </w:footnote>
  <w:footnote w:type="continuationSeparator" w:id="0">
    <w:p w14:paraId="48E90276" w14:textId="77777777" w:rsidR="00BC7082" w:rsidRDefault="00BC7082" w:rsidP="001205A1">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08DBF865" w14:textId="74C584BB" w:rsidR="00EF0FA6" w:rsidRPr="008B45A8" w:rsidRDefault="008B45A8" w:rsidP="008B45A8">
    <w:pPr>
      <w:pStyle w:val="Header"/>
    </w:pPr>
    <w:r w:rsidRPr="008B45A8">
      <w:t>The Impact of the Usage of Moodle and Virtual Learning Environments (VLEs) on student’s learning experience.</w:t>
    </w: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27995E65"/>
    <w:multiLevelType w:val="multilevel"/>
    <w:tmpl w:val="5330DCE6"/>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440" w:hanging="1080"/>
      </w:pPr>
      <w:rPr>
        <w:rFonts w:hint="default"/>
      </w:rPr>
    </w:lvl>
    <w:lvl w:ilvl="3">
      <w:start w:val="1"/>
      <w:numFmt w:val="decimal"/>
      <w:isLgl/>
      <w:lvlText w:val="%1.%2.%3.%4."/>
      <w:lvlJc w:val="left"/>
      <w:pPr>
        <w:ind w:left="1800" w:hanging="144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2160" w:hanging="1800"/>
      </w:pPr>
      <w:rPr>
        <w:rFonts w:hint="default"/>
      </w:rPr>
    </w:lvl>
    <w:lvl w:ilvl="6">
      <w:start w:val="1"/>
      <w:numFmt w:val="decimal"/>
      <w:isLgl/>
      <w:lvlText w:val="%1.%2.%3.%4.%5.%6.%7."/>
      <w:lvlJc w:val="left"/>
      <w:pPr>
        <w:ind w:left="2520" w:hanging="2160"/>
      </w:pPr>
      <w:rPr>
        <w:rFonts w:hint="default"/>
      </w:rPr>
    </w:lvl>
    <w:lvl w:ilvl="7">
      <w:start w:val="1"/>
      <w:numFmt w:val="decimal"/>
      <w:isLgl/>
      <w:lvlText w:val="%1.%2.%3.%4.%5.%6.%7.%8."/>
      <w:lvlJc w:val="left"/>
      <w:pPr>
        <w:ind w:left="2880" w:hanging="2520"/>
      </w:pPr>
      <w:rPr>
        <w:rFonts w:hint="default"/>
      </w:rPr>
    </w:lvl>
    <w:lvl w:ilvl="8">
      <w:start w:val="1"/>
      <w:numFmt w:val="decimal"/>
      <w:isLgl/>
      <w:lvlText w:val="%1.%2.%3.%4.%5.%6.%7.%8.%9."/>
      <w:lvlJc w:val="left"/>
      <w:pPr>
        <w:ind w:left="2880" w:hanging="2520"/>
      </w:pPr>
      <w:rPr>
        <w:rFonts w:hint="default"/>
      </w:rPr>
    </w:lvl>
  </w:abstractNum>
  <w:abstractNum w:abstractNumId="1" w15:restartNumberingAfterBreak="0">
    <w:nsid w:val="338D6463"/>
    <w:multiLevelType w:val="multilevel"/>
    <w:tmpl w:val="9D5A1CA6"/>
    <w:lvl w:ilvl="0">
      <w:start w:val="1"/>
      <w:numFmt w:val="decimal"/>
      <w:lvlText w:val="%1."/>
      <w:lvlJc w:val="left"/>
      <w:pPr>
        <w:ind w:left="720" w:hanging="360"/>
      </w:pPr>
      <w:rPr>
        <w:rFonts w:hint="default"/>
      </w:rPr>
    </w:lvl>
    <w:lvl w:ilvl="1">
      <w:start w:val="1"/>
      <w:numFmt w:val="decimal"/>
      <w:isLgl/>
      <w:lvlText w:val="%1.%2."/>
      <w:lvlJc w:val="left"/>
      <w:pPr>
        <w:ind w:left="1080" w:hanging="360"/>
      </w:pPr>
      <w:rPr>
        <w:rFonts w:hint="default"/>
      </w:rPr>
    </w:lvl>
    <w:lvl w:ilvl="2">
      <w:start w:val="1"/>
      <w:numFmt w:val="decimal"/>
      <w:isLgl/>
      <w:lvlText w:val="%1.%2.%3."/>
      <w:lvlJc w:val="left"/>
      <w:pPr>
        <w:ind w:left="1800" w:hanging="720"/>
      </w:pPr>
      <w:rPr>
        <w:rFonts w:hint="default"/>
      </w:rPr>
    </w:lvl>
    <w:lvl w:ilvl="3">
      <w:start w:val="1"/>
      <w:numFmt w:val="decimal"/>
      <w:isLgl/>
      <w:lvlText w:val="%1.%2.%3.%4."/>
      <w:lvlJc w:val="left"/>
      <w:pPr>
        <w:ind w:left="2160" w:hanging="720"/>
      </w:pPr>
      <w:rPr>
        <w:rFonts w:hint="default"/>
      </w:rPr>
    </w:lvl>
    <w:lvl w:ilvl="4">
      <w:start w:val="1"/>
      <w:numFmt w:val="decimal"/>
      <w:isLgl/>
      <w:lvlText w:val="%1.%2.%3.%4.%5."/>
      <w:lvlJc w:val="left"/>
      <w:pPr>
        <w:ind w:left="2880" w:hanging="1080"/>
      </w:pPr>
      <w:rPr>
        <w:rFonts w:hint="default"/>
      </w:rPr>
    </w:lvl>
    <w:lvl w:ilvl="5">
      <w:start w:val="1"/>
      <w:numFmt w:val="decimal"/>
      <w:isLgl/>
      <w:lvlText w:val="%1.%2.%3.%4.%5.%6."/>
      <w:lvlJc w:val="left"/>
      <w:pPr>
        <w:ind w:left="3240" w:hanging="1080"/>
      </w:pPr>
      <w:rPr>
        <w:rFonts w:hint="default"/>
      </w:rPr>
    </w:lvl>
    <w:lvl w:ilvl="6">
      <w:start w:val="1"/>
      <w:numFmt w:val="decimal"/>
      <w:isLgl/>
      <w:lvlText w:val="%1.%2.%3.%4.%5.%6.%7."/>
      <w:lvlJc w:val="left"/>
      <w:pPr>
        <w:ind w:left="3960" w:hanging="1440"/>
      </w:pPr>
      <w:rPr>
        <w:rFonts w:hint="default"/>
      </w:rPr>
    </w:lvl>
    <w:lvl w:ilvl="7">
      <w:start w:val="1"/>
      <w:numFmt w:val="decimal"/>
      <w:isLgl/>
      <w:lvlText w:val="%1.%2.%3.%4.%5.%6.%7.%8."/>
      <w:lvlJc w:val="left"/>
      <w:pPr>
        <w:ind w:left="4320" w:hanging="1440"/>
      </w:pPr>
      <w:rPr>
        <w:rFonts w:hint="default"/>
      </w:rPr>
    </w:lvl>
    <w:lvl w:ilvl="8">
      <w:start w:val="1"/>
      <w:numFmt w:val="decimal"/>
      <w:isLgl/>
      <w:lvlText w:val="%1.%2.%3.%4.%5.%6.%7.%8.%9."/>
      <w:lvlJc w:val="left"/>
      <w:pPr>
        <w:ind w:left="5040" w:hanging="1800"/>
      </w:pPr>
      <w:rPr>
        <w:rFonts w:hint="default"/>
      </w:rPr>
    </w:lvl>
  </w:abstractNum>
  <w:abstractNum w:abstractNumId="2" w15:restartNumberingAfterBreak="0">
    <w:nsid w:val="44037B87"/>
    <w:multiLevelType w:val="hybridMultilevel"/>
    <w:tmpl w:val="B9C656DA"/>
    <w:lvl w:ilvl="0" w:tplc="0409000F">
      <w:start w:val="1"/>
      <w:numFmt w:val="decimal"/>
      <w:lvlText w:val="%1."/>
      <w:lvlJc w:val="left"/>
      <w:pPr>
        <w:ind w:left="720" w:hanging="360"/>
      </w:pPr>
      <w:rPr>
        <w:rFonts w:hint="default"/>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6AEE0D2F"/>
    <w:multiLevelType w:val="multilevel"/>
    <w:tmpl w:val="5330DCE6"/>
    <w:lvl w:ilvl="0">
      <w:start w:val="1"/>
      <w:numFmt w:val="decimal"/>
      <w:lvlText w:val="%1."/>
      <w:lvlJc w:val="left"/>
      <w:pPr>
        <w:ind w:left="720" w:hanging="360"/>
      </w:pPr>
      <w:rPr>
        <w:rFonts w:hint="default"/>
      </w:rPr>
    </w:lvl>
    <w:lvl w:ilvl="1">
      <w:start w:val="1"/>
      <w:numFmt w:val="decimal"/>
      <w:isLgl/>
      <w:lvlText w:val="%1.%2."/>
      <w:lvlJc w:val="left"/>
      <w:pPr>
        <w:ind w:left="1080" w:hanging="720"/>
      </w:pPr>
      <w:rPr>
        <w:rFonts w:hint="default"/>
      </w:rPr>
    </w:lvl>
    <w:lvl w:ilvl="2">
      <w:start w:val="1"/>
      <w:numFmt w:val="decimal"/>
      <w:isLgl/>
      <w:lvlText w:val="%1.%2.%3."/>
      <w:lvlJc w:val="left"/>
      <w:pPr>
        <w:ind w:left="1440" w:hanging="1080"/>
      </w:pPr>
      <w:rPr>
        <w:rFonts w:hint="default"/>
      </w:rPr>
    </w:lvl>
    <w:lvl w:ilvl="3">
      <w:start w:val="1"/>
      <w:numFmt w:val="decimal"/>
      <w:isLgl/>
      <w:lvlText w:val="%1.%2.%3.%4."/>
      <w:lvlJc w:val="left"/>
      <w:pPr>
        <w:ind w:left="1800" w:hanging="1440"/>
      </w:pPr>
      <w:rPr>
        <w:rFonts w:hint="default"/>
      </w:rPr>
    </w:lvl>
    <w:lvl w:ilvl="4">
      <w:start w:val="1"/>
      <w:numFmt w:val="decimal"/>
      <w:isLgl/>
      <w:lvlText w:val="%1.%2.%3.%4.%5."/>
      <w:lvlJc w:val="left"/>
      <w:pPr>
        <w:ind w:left="1800" w:hanging="1440"/>
      </w:pPr>
      <w:rPr>
        <w:rFonts w:hint="default"/>
      </w:rPr>
    </w:lvl>
    <w:lvl w:ilvl="5">
      <w:start w:val="1"/>
      <w:numFmt w:val="decimal"/>
      <w:isLgl/>
      <w:lvlText w:val="%1.%2.%3.%4.%5.%6."/>
      <w:lvlJc w:val="left"/>
      <w:pPr>
        <w:ind w:left="2160" w:hanging="1800"/>
      </w:pPr>
      <w:rPr>
        <w:rFonts w:hint="default"/>
      </w:rPr>
    </w:lvl>
    <w:lvl w:ilvl="6">
      <w:start w:val="1"/>
      <w:numFmt w:val="decimal"/>
      <w:isLgl/>
      <w:lvlText w:val="%1.%2.%3.%4.%5.%6.%7."/>
      <w:lvlJc w:val="left"/>
      <w:pPr>
        <w:ind w:left="2520" w:hanging="2160"/>
      </w:pPr>
      <w:rPr>
        <w:rFonts w:hint="default"/>
      </w:rPr>
    </w:lvl>
    <w:lvl w:ilvl="7">
      <w:start w:val="1"/>
      <w:numFmt w:val="decimal"/>
      <w:isLgl/>
      <w:lvlText w:val="%1.%2.%3.%4.%5.%6.%7.%8."/>
      <w:lvlJc w:val="left"/>
      <w:pPr>
        <w:ind w:left="2880" w:hanging="2520"/>
      </w:pPr>
      <w:rPr>
        <w:rFonts w:hint="default"/>
      </w:rPr>
    </w:lvl>
    <w:lvl w:ilvl="8">
      <w:start w:val="1"/>
      <w:numFmt w:val="decimal"/>
      <w:isLgl/>
      <w:lvlText w:val="%1.%2.%3.%4.%5.%6.%7.%8.%9."/>
      <w:lvlJc w:val="left"/>
      <w:pPr>
        <w:ind w:left="2880" w:hanging="2520"/>
      </w:pPr>
      <w:rPr>
        <w:rFonts w:hint="default"/>
      </w:rPr>
    </w:lvl>
  </w:abstractNum>
  <w:num w:numId="1">
    <w:abstractNumId w:val="3"/>
  </w:num>
  <w:num w:numId="2">
    <w:abstractNumId w:val="0"/>
  </w:num>
  <w:num w:numId="3">
    <w:abstractNumId w:val="2"/>
  </w:num>
  <w:num w:numId="4">
    <w:abstractNumId w:val="1"/>
  </w:num>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removePersonalInformation/>
  <w:removeDateAndTime/>
  <w:activeWritingStyle w:appName="MSWord" w:lang="en-US" w:vendorID="64" w:dllVersion="0" w:nlCheck="1" w:checkStyle="0"/>
  <w:activeWritingStyle w:appName="MSWord" w:lang="en-GB" w:vendorID="64" w:dllVersion="0" w:nlCheck="1" w:checkStyle="0"/>
  <w:proofState w:spelling="clean"/>
  <w:attachedTemplate r:id="rId1"/>
  <w:defaultTabStop w:val="720"/>
  <w:characterSpacingControl w:val="doNotCompress"/>
  <w:hdrShapeDefaults>
    <o:shapedefaults v:ext="edit" spidmax="2049"/>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9F7632"/>
    <w:rsid w:val="00006088"/>
    <w:rsid w:val="000063DA"/>
    <w:rsid w:val="00012338"/>
    <w:rsid w:val="00034649"/>
    <w:rsid w:val="00036DC3"/>
    <w:rsid w:val="00057490"/>
    <w:rsid w:val="000674E6"/>
    <w:rsid w:val="000738A8"/>
    <w:rsid w:val="000743DC"/>
    <w:rsid w:val="00075C6B"/>
    <w:rsid w:val="000A719D"/>
    <w:rsid w:val="000A7667"/>
    <w:rsid w:val="000B5C65"/>
    <w:rsid w:val="000C12DB"/>
    <w:rsid w:val="000C4ED1"/>
    <w:rsid w:val="000E0DD2"/>
    <w:rsid w:val="000E5941"/>
    <w:rsid w:val="000F0731"/>
    <w:rsid w:val="000F28C7"/>
    <w:rsid w:val="000F4462"/>
    <w:rsid w:val="00100F9E"/>
    <w:rsid w:val="0010212E"/>
    <w:rsid w:val="0011652F"/>
    <w:rsid w:val="001200CF"/>
    <w:rsid w:val="001205A1"/>
    <w:rsid w:val="001246C3"/>
    <w:rsid w:val="00126B4E"/>
    <w:rsid w:val="00154DB6"/>
    <w:rsid w:val="001550F4"/>
    <w:rsid w:val="00160675"/>
    <w:rsid w:val="001639BF"/>
    <w:rsid w:val="00175081"/>
    <w:rsid w:val="001A1DE2"/>
    <w:rsid w:val="001C3A86"/>
    <w:rsid w:val="001C4551"/>
    <w:rsid w:val="001D78B9"/>
    <w:rsid w:val="001F3257"/>
    <w:rsid w:val="001F486F"/>
    <w:rsid w:val="001F74C7"/>
    <w:rsid w:val="001F75A8"/>
    <w:rsid w:val="00200ABA"/>
    <w:rsid w:val="002151AD"/>
    <w:rsid w:val="00216DB3"/>
    <w:rsid w:val="00222FAE"/>
    <w:rsid w:val="002332A0"/>
    <w:rsid w:val="00240674"/>
    <w:rsid w:val="00240988"/>
    <w:rsid w:val="00240EC9"/>
    <w:rsid w:val="00253B9F"/>
    <w:rsid w:val="00256EF1"/>
    <w:rsid w:val="00277417"/>
    <w:rsid w:val="00277B62"/>
    <w:rsid w:val="002A5F1E"/>
    <w:rsid w:val="002A60CF"/>
    <w:rsid w:val="002B4484"/>
    <w:rsid w:val="002B5649"/>
    <w:rsid w:val="002B6593"/>
    <w:rsid w:val="002C3D0A"/>
    <w:rsid w:val="002C7313"/>
    <w:rsid w:val="002D4766"/>
    <w:rsid w:val="002E465D"/>
    <w:rsid w:val="002F6AFF"/>
    <w:rsid w:val="0031055C"/>
    <w:rsid w:val="003162F2"/>
    <w:rsid w:val="0033682C"/>
    <w:rsid w:val="003469F4"/>
    <w:rsid w:val="00353BDB"/>
    <w:rsid w:val="0036454C"/>
    <w:rsid w:val="003825CC"/>
    <w:rsid w:val="003840BC"/>
    <w:rsid w:val="003864BD"/>
    <w:rsid w:val="003876E9"/>
    <w:rsid w:val="0039219E"/>
    <w:rsid w:val="003B19C2"/>
    <w:rsid w:val="003B2BFB"/>
    <w:rsid w:val="003C0E5E"/>
    <w:rsid w:val="003C2207"/>
    <w:rsid w:val="003C2288"/>
    <w:rsid w:val="003C295B"/>
    <w:rsid w:val="003E38A5"/>
    <w:rsid w:val="003E57E8"/>
    <w:rsid w:val="003F1563"/>
    <w:rsid w:val="00400EE6"/>
    <w:rsid w:val="004012BC"/>
    <w:rsid w:val="004021F7"/>
    <w:rsid w:val="0041367A"/>
    <w:rsid w:val="00440261"/>
    <w:rsid w:val="00441DA6"/>
    <w:rsid w:val="0044406D"/>
    <w:rsid w:val="004500A7"/>
    <w:rsid w:val="00460962"/>
    <w:rsid w:val="00461A35"/>
    <w:rsid w:val="00467AF7"/>
    <w:rsid w:val="00476293"/>
    <w:rsid w:val="00480B03"/>
    <w:rsid w:val="00480D00"/>
    <w:rsid w:val="004810E3"/>
    <w:rsid w:val="004901C7"/>
    <w:rsid w:val="004B3E7A"/>
    <w:rsid w:val="004B7E26"/>
    <w:rsid w:val="004C3D14"/>
    <w:rsid w:val="004C4562"/>
    <w:rsid w:val="004C6A6F"/>
    <w:rsid w:val="004D7AC1"/>
    <w:rsid w:val="004E0C66"/>
    <w:rsid w:val="00500DA9"/>
    <w:rsid w:val="00502E5B"/>
    <w:rsid w:val="0051361E"/>
    <w:rsid w:val="00515CE2"/>
    <w:rsid w:val="00550227"/>
    <w:rsid w:val="005526AA"/>
    <w:rsid w:val="00556AF0"/>
    <w:rsid w:val="00562C65"/>
    <w:rsid w:val="00570411"/>
    <w:rsid w:val="00573728"/>
    <w:rsid w:val="0058343C"/>
    <w:rsid w:val="00591CF8"/>
    <w:rsid w:val="00594810"/>
    <w:rsid w:val="005A2DF7"/>
    <w:rsid w:val="005B1546"/>
    <w:rsid w:val="005B6F8B"/>
    <w:rsid w:val="005D557C"/>
    <w:rsid w:val="005E10EB"/>
    <w:rsid w:val="005F247F"/>
    <w:rsid w:val="005F4A20"/>
    <w:rsid w:val="005F77D6"/>
    <w:rsid w:val="00613A4E"/>
    <w:rsid w:val="006144E0"/>
    <w:rsid w:val="00620617"/>
    <w:rsid w:val="0063675D"/>
    <w:rsid w:val="00637B83"/>
    <w:rsid w:val="00647326"/>
    <w:rsid w:val="00656F4E"/>
    <w:rsid w:val="006724DB"/>
    <w:rsid w:val="00672D29"/>
    <w:rsid w:val="00691656"/>
    <w:rsid w:val="006B0A9A"/>
    <w:rsid w:val="006C0FCD"/>
    <w:rsid w:val="006C58AB"/>
    <w:rsid w:val="006C60E6"/>
    <w:rsid w:val="006D01CC"/>
    <w:rsid w:val="006D2C4C"/>
    <w:rsid w:val="006E5856"/>
    <w:rsid w:val="006E7B52"/>
    <w:rsid w:val="006F1136"/>
    <w:rsid w:val="006F19D8"/>
    <w:rsid w:val="00701938"/>
    <w:rsid w:val="00703C04"/>
    <w:rsid w:val="00706711"/>
    <w:rsid w:val="00706B43"/>
    <w:rsid w:val="00710292"/>
    <w:rsid w:val="00726F20"/>
    <w:rsid w:val="00762314"/>
    <w:rsid w:val="00763BEC"/>
    <w:rsid w:val="00783C0F"/>
    <w:rsid w:val="00785437"/>
    <w:rsid w:val="00787418"/>
    <w:rsid w:val="007B0FB1"/>
    <w:rsid w:val="007B69F3"/>
    <w:rsid w:val="007D18FB"/>
    <w:rsid w:val="007D2ECA"/>
    <w:rsid w:val="008034E1"/>
    <w:rsid w:val="0080569D"/>
    <w:rsid w:val="0080630D"/>
    <w:rsid w:val="008073CF"/>
    <w:rsid w:val="008104CC"/>
    <w:rsid w:val="00823A74"/>
    <w:rsid w:val="0085551F"/>
    <w:rsid w:val="00866B9D"/>
    <w:rsid w:val="00875863"/>
    <w:rsid w:val="00886350"/>
    <w:rsid w:val="00892C7F"/>
    <w:rsid w:val="00897BE9"/>
    <w:rsid w:val="008A53A5"/>
    <w:rsid w:val="008A5C84"/>
    <w:rsid w:val="008B45A8"/>
    <w:rsid w:val="008C1D95"/>
    <w:rsid w:val="008C3DE8"/>
    <w:rsid w:val="008C4455"/>
    <w:rsid w:val="008C4F3C"/>
    <w:rsid w:val="008C6144"/>
    <w:rsid w:val="008C79A4"/>
    <w:rsid w:val="008D5134"/>
    <w:rsid w:val="008F098C"/>
    <w:rsid w:val="008F209F"/>
    <w:rsid w:val="008F24B5"/>
    <w:rsid w:val="0090032C"/>
    <w:rsid w:val="00904C0C"/>
    <w:rsid w:val="00907697"/>
    <w:rsid w:val="00907B70"/>
    <w:rsid w:val="009123CD"/>
    <w:rsid w:val="00915DB6"/>
    <w:rsid w:val="00917777"/>
    <w:rsid w:val="009206FB"/>
    <w:rsid w:val="00920B04"/>
    <w:rsid w:val="00927516"/>
    <w:rsid w:val="0093000B"/>
    <w:rsid w:val="0093397C"/>
    <w:rsid w:val="0094412B"/>
    <w:rsid w:val="0094515B"/>
    <w:rsid w:val="009615E7"/>
    <w:rsid w:val="0096549D"/>
    <w:rsid w:val="00965BE9"/>
    <w:rsid w:val="00967795"/>
    <w:rsid w:val="00971280"/>
    <w:rsid w:val="00971E71"/>
    <w:rsid w:val="00974D84"/>
    <w:rsid w:val="00980815"/>
    <w:rsid w:val="0098264B"/>
    <w:rsid w:val="00985145"/>
    <w:rsid w:val="00987878"/>
    <w:rsid w:val="009977E8"/>
    <w:rsid w:val="009F7632"/>
    <w:rsid w:val="00A0120E"/>
    <w:rsid w:val="00A123EF"/>
    <w:rsid w:val="00A15CF7"/>
    <w:rsid w:val="00A202AE"/>
    <w:rsid w:val="00A21CCE"/>
    <w:rsid w:val="00A22E26"/>
    <w:rsid w:val="00A25888"/>
    <w:rsid w:val="00A277E6"/>
    <w:rsid w:val="00A415DA"/>
    <w:rsid w:val="00A416D4"/>
    <w:rsid w:val="00A46E84"/>
    <w:rsid w:val="00A54E40"/>
    <w:rsid w:val="00A559C7"/>
    <w:rsid w:val="00A65B25"/>
    <w:rsid w:val="00A7580B"/>
    <w:rsid w:val="00A81248"/>
    <w:rsid w:val="00A831B6"/>
    <w:rsid w:val="00A84928"/>
    <w:rsid w:val="00A8743D"/>
    <w:rsid w:val="00AA76C5"/>
    <w:rsid w:val="00AC1323"/>
    <w:rsid w:val="00AC30DA"/>
    <w:rsid w:val="00AC460B"/>
    <w:rsid w:val="00AC6C87"/>
    <w:rsid w:val="00AD4EAF"/>
    <w:rsid w:val="00AD6D04"/>
    <w:rsid w:val="00B0511E"/>
    <w:rsid w:val="00B171AE"/>
    <w:rsid w:val="00B25336"/>
    <w:rsid w:val="00B30001"/>
    <w:rsid w:val="00B300AB"/>
    <w:rsid w:val="00B37B58"/>
    <w:rsid w:val="00B635DC"/>
    <w:rsid w:val="00B67BD1"/>
    <w:rsid w:val="00B71982"/>
    <w:rsid w:val="00B80BA9"/>
    <w:rsid w:val="00B86E26"/>
    <w:rsid w:val="00B94FE8"/>
    <w:rsid w:val="00BA0C8C"/>
    <w:rsid w:val="00BA42C5"/>
    <w:rsid w:val="00BC22C2"/>
    <w:rsid w:val="00BC5EF6"/>
    <w:rsid w:val="00BC7082"/>
    <w:rsid w:val="00BC7AA8"/>
    <w:rsid w:val="00BD2842"/>
    <w:rsid w:val="00BD7ED8"/>
    <w:rsid w:val="00BE39DE"/>
    <w:rsid w:val="00C11D9A"/>
    <w:rsid w:val="00C17673"/>
    <w:rsid w:val="00C2046A"/>
    <w:rsid w:val="00C50EE1"/>
    <w:rsid w:val="00C564C2"/>
    <w:rsid w:val="00C7586B"/>
    <w:rsid w:val="00C8371D"/>
    <w:rsid w:val="00C87CBE"/>
    <w:rsid w:val="00CB1901"/>
    <w:rsid w:val="00CB1D97"/>
    <w:rsid w:val="00CB450B"/>
    <w:rsid w:val="00CB5C92"/>
    <w:rsid w:val="00CF75B8"/>
    <w:rsid w:val="00D04306"/>
    <w:rsid w:val="00D128EF"/>
    <w:rsid w:val="00D31033"/>
    <w:rsid w:val="00D3226D"/>
    <w:rsid w:val="00D33EA2"/>
    <w:rsid w:val="00D654AE"/>
    <w:rsid w:val="00D65FE0"/>
    <w:rsid w:val="00D770B4"/>
    <w:rsid w:val="00D837A0"/>
    <w:rsid w:val="00D94EF2"/>
    <w:rsid w:val="00DC08E4"/>
    <w:rsid w:val="00DD3680"/>
    <w:rsid w:val="00DE2C92"/>
    <w:rsid w:val="00DE41E0"/>
    <w:rsid w:val="00DF5EBA"/>
    <w:rsid w:val="00DF6DC5"/>
    <w:rsid w:val="00E0393D"/>
    <w:rsid w:val="00E045A9"/>
    <w:rsid w:val="00E0576E"/>
    <w:rsid w:val="00E111F6"/>
    <w:rsid w:val="00E136F6"/>
    <w:rsid w:val="00E14565"/>
    <w:rsid w:val="00E3152D"/>
    <w:rsid w:val="00E32060"/>
    <w:rsid w:val="00E3462B"/>
    <w:rsid w:val="00E40585"/>
    <w:rsid w:val="00E40C81"/>
    <w:rsid w:val="00E439C0"/>
    <w:rsid w:val="00E463C4"/>
    <w:rsid w:val="00E53EC0"/>
    <w:rsid w:val="00E61F1F"/>
    <w:rsid w:val="00E638E6"/>
    <w:rsid w:val="00E67CC9"/>
    <w:rsid w:val="00E73BAE"/>
    <w:rsid w:val="00E752EB"/>
    <w:rsid w:val="00E7790F"/>
    <w:rsid w:val="00E82FF1"/>
    <w:rsid w:val="00EA4664"/>
    <w:rsid w:val="00EB519E"/>
    <w:rsid w:val="00EB5A23"/>
    <w:rsid w:val="00EC48D7"/>
    <w:rsid w:val="00EC7783"/>
    <w:rsid w:val="00ED679A"/>
    <w:rsid w:val="00ED7F16"/>
    <w:rsid w:val="00EE1A0E"/>
    <w:rsid w:val="00EF0FA6"/>
    <w:rsid w:val="00EF79E2"/>
    <w:rsid w:val="00F033AA"/>
    <w:rsid w:val="00F0738D"/>
    <w:rsid w:val="00F13B89"/>
    <w:rsid w:val="00F14B94"/>
    <w:rsid w:val="00F23A3C"/>
    <w:rsid w:val="00F266C7"/>
    <w:rsid w:val="00F30E03"/>
    <w:rsid w:val="00F32B0D"/>
    <w:rsid w:val="00F474CB"/>
    <w:rsid w:val="00F52D68"/>
    <w:rsid w:val="00F64F56"/>
    <w:rsid w:val="00F95994"/>
    <w:rsid w:val="00F97192"/>
    <w:rsid w:val="00FA438D"/>
    <w:rsid w:val="00FB2891"/>
    <w:rsid w:val="00FC1152"/>
    <w:rsid w:val="00FD7E2F"/>
    <w:rsid w:val="00FE1F7B"/>
    <w:rsid w:val="00FE3347"/>
    <w:rsid w:val="00FF13CF"/>
  </w:rsids>
  <m:mathPr>
    <m:mathFont m:val="Cambria Math"/>
    <m:brkBin m:val="before"/>
    <m:brkBinSub m:val="--"/>
    <m:smallFrac m:val="0"/>
    <m:dispDef/>
    <m:lMargin m:val="0"/>
    <m:rMargin m:val="0"/>
    <m:defJc m:val="centerGroup"/>
    <m:wrapIndent m:val="1440"/>
    <m:intLim m:val="subSup"/>
    <m:naryLim m:val="undOvr"/>
  </m:mathPr>
  <w:themeFontLang w:val="en-US"/>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0FC3FEB9"/>
  <w15:chartTrackingRefBased/>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4"/>
        <w:szCs w:val="24"/>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qFormat="1"/>
    <w:lsdException w:name="heading 7" w:semiHidden="1" w:uiPriority="9" w:qFormat="1"/>
    <w:lsdException w:name="heading 8" w:semiHidden="1" w:uiPriority="9" w:qFormat="1"/>
    <w:lsdException w:name="heading 9" w:semiHidden="1" w:uiPriority="9" w:qFormat="1"/>
    <w:lsdException w:name="index 1" w:semiHidden="1"/>
    <w:lsdException w:name="index 2" w:semiHidden="1"/>
    <w:lsdException w:name="index 3" w:semiHidden="1"/>
    <w:lsdException w:name="index 4" w:semiHidden="1"/>
    <w:lsdException w:name="index 5" w:semiHidden="1"/>
    <w:lsdException w:name="index 6" w:semiHidden="1"/>
    <w:lsdException w:name="index 7" w:semiHidden="1"/>
    <w:lsdException w:name="index 8" w:semiHidden="1"/>
    <w:lsdException w:name="index 9" w:semiHidden="1"/>
    <w:lsdException w:name="toc 1" w:semiHidden="1" w:uiPriority="39"/>
    <w:lsdException w:name="toc 2" w:semiHidden="1" w:uiPriority="39"/>
    <w:lsdException w:name="toc 3" w:semiHidden="1" w:uiPriority="39"/>
    <w:lsdException w:name="toc 4" w:semiHidden="1" w:uiPriority="39"/>
    <w:lsdException w:name="toc 5" w:semiHidden="1" w:uiPriority="39"/>
    <w:lsdException w:name="toc 6" w:semiHidden="1" w:uiPriority="39"/>
    <w:lsdException w:name="toc 7" w:semiHidden="1" w:uiPriority="39"/>
    <w:lsdException w:name="toc 8" w:semiHidden="1" w:uiPriority="39"/>
    <w:lsdException w:name="toc 9" w:semiHidden="1" w:uiPriority="39"/>
    <w:lsdException w:name="Normal Indent" w:semiHidden="1"/>
    <w:lsdException w:name="footnote text" w:semiHidden="1"/>
    <w:lsdException w:name="annotation text" w:semiHidden="1"/>
    <w:lsdException w:name="header" w:semiHidden="1" w:unhideWhenUsed="1"/>
    <w:lsdException w:name="footer" w:semiHidden="1" w:unhideWhenUsed="1"/>
    <w:lsdException w:name="index heading" w:semiHidden="1"/>
    <w:lsdException w:name="caption" w:semiHidden="1" w:uiPriority="35" w:qFormat="1"/>
    <w:lsdException w:name="table of figures" w:semiHidden="1"/>
    <w:lsdException w:name="envelope address" w:semiHidden="1"/>
    <w:lsdException w:name="envelope return" w:semiHidden="1"/>
    <w:lsdException w:name="footnote reference" w:semiHidden="1"/>
    <w:lsdException w:name="annotation reference" w:semiHidden="1"/>
    <w:lsdException w:name="line number" w:semiHidden="1"/>
    <w:lsdException w:name="page number" w:semiHidden="1" w:unhideWhenUsed="1"/>
    <w:lsdException w:name="endnote reference" w:semiHidden="1"/>
    <w:lsdException w:name="endnote text" w:semiHidden="1"/>
    <w:lsdException w:name="table of authorities" w:semiHidden="1"/>
    <w:lsdException w:name="macro" w:semiHidden="1"/>
    <w:lsdException w:name="toa heading" w:semiHidden="1"/>
    <w:lsdException w:name="List" w:semiHidden="1"/>
    <w:lsdException w:name="List Bullet" w:semiHidden="1"/>
    <w:lsdException w:name="List Number" w:semiHidden="1"/>
    <w:lsdException w:name="List 2" w:semiHidden="1"/>
    <w:lsdException w:name="List 3" w:semiHidden="1"/>
    <w:lsdException w:name="List 4" w:semiHidden="1"/>
    <w:lsdException w:name="List 5" w:semiHidden="1"/>
    <w:lsdException w:name="List Bullet 2" w:semiHidden="1"/>
    <w:lsdException w:name="List Bullet 3" w:semiHidden="1"/>
    <w:lsdException w:name="List Bullet 4" w:semiHidden="1"/>
    <w:lsdException w:name="List Bullet 5" w:semiHidden="1"/>
    <w:lsdException w:name="List Number 2" w:semiHidden="1"/>
    <w:lsdException w:name="List Number 3" w:semiHidden="1"/>
    <w:lsdException w:name="List Number 4" w:semiHidden="1"/>
    <w:lsdException w:name="List Number 5" w:semiHidden="1"/>
    <w:lsdException w:name="Title" w:semiHidden="1" w:uiPriority="10" w:qFormat="1"/>
    <w:lsdException w:name="Closing" w:semiHidden="1"/>
    <w:lsdException w:name="Signature" w:semiHidden="1"/>
    <w:lsdException w:name="Default Paragraph Font" w:semiHidden="1" w:uiPriority="1" w:unhideWhenUsed="1"/>
    <w:lsdException w:name="Body Text" w:semiHidden="1"/>
    <w:lsdException w:name="Body Text Indent" w:semiHidden="1"/>
    <w:lsdException w:name="List Continue" w:semiHidden="1"/>
    <w:lsdException w:name="List Continue 2" w:semiHidden="1"/>
    <w:lsdException w:name="List Continue 3" w:semiHidden="1"/>
    <w:lsdException w:name="List Continue 4" w:semiHidden="1"/>
    <w:lsdException w:name="List Continue 5" w:semiHidden="1"/>
    <w:lsdException w:name="Message Header" w:semiHidden="1"/>
    <w:lsdException w:name="Subtitle" w:semiHidden="1" w:uiPriority="11" w:qFormat="1"/>
    <w:lsdException w:name="Salutation" w:semiHidden="1"/>
    <w:lsdException w:name="Date" w:semiHidden="1"/>
    <w:lsdException w:name="Body Text First Indent" w:semiHidden="1"/>
    <w:lsdException w:name="Body Text First Indent 2" w:semiHidden="1"/>
    <w:lsdException w:name="Note Heading" w:semiHidden="1"/>
    <w:lsdException w:name="Body Text 2" w:semiHidden="1"/>
    <w:lsdException w:name="Body Text 3" w:semiHidden="1"/>
    <w:lsdException w:name="Body Text Indent 2" w:semiHidden="1"/>
    <w:lsdException w:name="Body Text Indent 3" w:semiHidden="1"/>
    <w:lsdException w:name="Block Text" w:semiHidden="1"/>
    <w:lsdException w:name="Hyperlink" w:semiHidden="1"/>
    <w:lsdException w:name="FollowedHyperlink" w:semiHidden="1"/>
    <w:lsdException w:name="Strong" w:semiHidden="1" w:uiPriority="22" w:qFormat="1"/>
    <w:lsdException w:name="Emphasis" w:semiHidden="1" w:uiPriority="20" w:qFormat="1"/>
    <w:lsdException w:name="Document Map" w:semiHidden="1"/>
    <w:lsdException w:name="Plain Text" w:semiHidden="1"/>
    <w:lsdException w:name="E-mail Signature" w:semiHidden="1"/>
    <w:lsdException w:name="HTML Top of Form" w:semiHidden="1" w:unhideWhenUsed="1"/>
    <w:lsdException w:name="HTML Bottom of Form" w:semiHidden="1" w:unhideWhenUsed="1"/>
    <w:lsdException w:name="Normal (Web)" w:semiHidden="1"/>
    <w:lsdException w:name="HTML Acronym" w:semiHidden="1"/>
    <w:lsdException w:name="HTML Address" w:semiHidden="1"/>
    <w:lsdException w:name="HTML Cite" w:semiHidden="1"/>
    <w:lsdException w:name="HTML Code" w:semiHidden="1"/>
    <w:lsdException w:name="HTML Definition" w:semiHidden="1"/>
    <w:lsdException w:name="HTML Keyboard" w:semiHidden="1" w:unhideWhenUsed="1"/>
    <w:lsdException w:name="HTML Preformatted" w:semiHidden="1"/>
    <w:lsdException w:name="HTML Sample" w:semiHidden="1"/>
    <w:lsdException w:name="HTML Typewriter" w:semiHidden="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semiHidden="1"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semiHidden="1" w:uiPriority="34" w:qFormat="1"/>
    <w:lsdException w:name="Quote" w:uiPriority="29" w:qFormat="1"/>
    <w:lsdException w:name="Intense Quote" w:semiHidden="1"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semiHidden="1" w:uiPriority="19" w:qFormat="1"/>
    <w:lsdException w:name="Intense Emphasis" w:semiHidden="1" w:uiPriority="21" w:qFormat="1"/>
    <w:lsdException w:name="Subtle Reference" w:semiHidden="1" w:uiPriority="31" w:qFormat="1"/>
    <w:lsdException w:name="Intense Reference" w:semiHidden="1" w:uiPriority="32" w:qFormat="1"/>
    <w:lsdException w:name="Book Title" w:semiHidden="1"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uiPriority w:val="6"/>
    <w:qFormat/>
    <w:rsid w:val="000F0731"/>
  </w:style>
  <w:style w:type="paragraph" w:styleId="Heading1">
    <w:name w:val="heading 1"/>
    <w:basedOn w:val="Normal"/>
    <w:next w:val="Normal"/>
    <w:link w:val="Heading1Char"/>
    <w:qFormat/>
    <w:rsid w:val="000F0731"/>
    <w:pPr>
      <w:keepNext/>
      <w:keepLines/>
      <w:spacing w:before="240"/>
      <w:outlineLvl w:val="0"/>
    </w:pPr>
    <w:rPr>
      <w:rFonts w:asciiTheme="majorHAnsi" w:eastAsiaTheme="majorEastAsia" w:hAnsiTheme="majorHAnsi" w:cstheme="majorBidi"/>
      <w:b/>
      <w:color w:val="3B4455" w:themeColor="accent1"/>
      <w:sz w:val="80"/>
      <w:szCs w:val="32"/>
    </w:rPr>
  </w:style>
  <w:style w:type="paragraph" w:styleId="Heading2">
    <w:name w:val="heading 2"/>
    <w:basedOn w:val="Normal"/>
    <w:next w:val="Normal"/>
    <w:link w:val="Heading2Char"/>
    <w:uiPriority w:val="1"/>
    <w:qFormat/>
    <w:rsid w:val="000F0731"/>
    <w:pPr>
      <w:keepNext/>
      <w:keepLines/>
      <w:outlineLvl w:val="1"/>
    </w:pPr>
    <w:rPr>
      <w:rFonts w:eastAsiaTheme="majorEastAsia" w:cstheme="majorBidi"/>
      <w:color w:val="3B4455" w:themeColor="accent1"/>
      <w:sz w:val="42"/>
      <w:szCs w:val="26"/>
    </w:rPr>
  </w:style>
  <w:style w:type="paragraph" w:styleId="Heading3">
    <w:name w:val="heading 3"/>
    <w:basedOn w:val="Normal"/>
    <w:next w:val="Normal"/>
    <w:link w:val="Heading3Char"/>
    <w:uiPriority w:val="2"/>
    <w:qFormat/>
    <w:rsid w:val="000F0731"/>
    <w:pPr>
      <w:keepNext/>
      <w:keepLines/>
      <w:outlineLvl w:val="2"/>
    </w:pPr>
    <w:rPr>
      <w:rFonts w:asciiTheme="majorHAnsi" w:eastAsiaTheme="majorEastAsia" w:hAnsiTheme="majorHAnsi" w:cstheme="majorBidi"/>
      <w:b/>
      <w:color w:val="FF1571" w:themeColor="accent2"/>
      <w:sz w:val="36"/>
    </w:rPr>
  </w:style>
  <w:style w:type="paragraph" w:styleId="Heading4">
    <w:name w:val="heading 4"/>
    <w:basedOn w:val="Normal"/>
    <w:next w:val="Normal"/>
    <w:link w:val="Heading4Char"/>
    <w:uiPriority w:val="3"/>
    <w:qFormat/>
    <w:rsid w:val="005F4A20"/>
    <w:pPr>
      <w:keepNext/>
      <w:keepLines/>
      <w:spacing w:line="216" w:lineRule="auto"/>
      <w:outlineLvl w:val="3"/>
    </w:pPr>
    <w:rPr>
      <w:rFonts w:eastAsiaTheme="majorEastAsia" w:cstheme="majorBidi"/>
      <w:iCs/>
      <w:color w:val="3B4455" w:themeColor="accent1"/>
      <w:sz w:val="30"/>
    </w:rPr>
  </w:style>
  <w:style w:type="paragraph" w:styleId="Heading5">
    <w:name w:val="heading 5"/>
    <w:basedOn w:val="Normal"/>
    <w:next w:val="Normal"/>
    <w:link w:val="Heading5Char"/>
    <w:uiPriority w:val="4"/>
    <w:qFormat/>
    <w:rsid w:val="000F0731"/>
    <w:pPr>
      <w:keepNext/>
      <w:keepLines/>
      <w:outlineLvl w:val="4"/>
    </w:pPr>
    <w:rPr>
      <w:rFonts w:asciiTheme="majorHAnsi" w:eastAsiaTheme="majorEastAsia" w:hAnsiTheme="majorHAnsi" w:cstheme="majorBidi"/>
      <w:b/>
      <w:color w:val="3B4455" w:themeColor="accent1"/>
      <w:sz w:val="36"/>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table" w:styleId="TableGrid">
    <w:name w:val="Table Grid"/>
    <w:basedOn w:val="TableNormal"/>
    <w:uiPriority w:val="39"/>
    <w:rsid w:val="00A81248"/>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link w:val="BalloonTextChar"/>
    <w:uiPriority w:val="99"/>
    <w:semiHidden/>
    <w:rsid w:val="00A81248"/>
    <w:rPr>
      <w:rFonts w:ascii="Times New Roman" w:hAnsi="Times New Roman" w:cs="Times New Roman"/>
      <w:sz w:val="18"/>
      <w:szCs w:val="18"/>
    </w:rPr>
  </w:style>
  <w:style w:type="character" w:customStyle="1" w:styleId="BalloonTextChar">
    <w:name w:val="Balloon Text Char"/>
    <w:basedOn w:val="DefaultParagraphFont"/>
    <w:link w:val="BalloonText"/>
    <w:uiPriority w:val="99"/>
    <w:semiHidden/>
    <w:rsid w:val="005F4A20"/>
    <w:rPr>
      <w:rFonts w:ascii="Times New Roman" w:hAnsi="Times New Roman" w:cs="Times New Roman"/>
      <w:sz w:val="18"/>
      <w:szCs w:val="18"/>
    </w:rPr>
  </w:style>
  <w:style w:type="character" w:customStyle="1" w:styleId="Heading1Char">
    <w:name w:val="Heading 1 Char"/>
    <w:basedOn w:val="DefaultParagraphFont"/>
    <w:link w:val="Heading1"/>
    <w:rsid w:val="000F0731"/>
    <w:rPr>
      <w:rFonts w:asciiTheme="majorHAnsi" w:eastAsiaTheme="majorEastAsia" w:hAnsiTheme="majorHAnsi" w:cstheme="majorBidi"/>
      <w:b/>
      <w:color w:val="3B4455" w:themeColor="accent1"/>
      <w:sz w:val="80"/>
      <w:szCs w:val="32"/>
    </w:rPr>
  </w:style>
  <w:style w:type="character" w:customStyle="1" w:styleId="Heading2Char">
    <w:name w:val="Heading 2 Char"/>
    <w:basedOn w:val="DefaultParagraphFont"/>
    <w:link w:val="Heading2"/>
    <w:uiPriority w:val="1"/>
    <w:rsid w:val="000F0731"/>
    <w:rPr>
      <w:rFonts w:eastAsiaTheme="majorEastAsia" w:cstheme="majorBidi"/>
      <w:color w:val="3B4455" w:themeColor="accent1"/>
      <w:sz w:val="42"/>
      <w:szCs w:val="26"/>
    </w:rPr>
  </w:style>
  <w:style w:type="paragraph" w:customStyle="1" w:styleId="GraphicAnchor">
    <w:name w:val="Graphic Anchor"/>
    <w:basedOn w:val="Normal"/>
    <w:uiPriority w:val="7"/>
    <w:qFormat/>
    <w:rsid w:val="00A81248"/>
    <w:rPr>
      <w:sz w:val="10"/>
    </w:rPr>
  </w:style>
  <w:style w:type="character" w:customStyle="1" w:styleId="Heading3Char">
    <w:name w:val="Heading 3 Char"/>
    <w:basedOn w:val="DefaultParagraphFont"/>
    <w:link w:val="Heading3"/>
    <w:uiPriority w:val="2"/>
    <w:rsid w:val="000F0731"/>
    <w:rPr>
      <w:rFonts w:asciiTheme="majorHAnsi" w:eastAsiaTheme="majorEastAsia" w:hAnsiTheme="majorHAnsi" w:cstheme="majorBidi"/>
      <w:b/>
      <w:color w:val="FF1571" w:themeColor="accent2"/>
      <w:sz w:val="36"/>
    </w:rPr>
  </w:style>
  <w:style w:type="character" w:customStyle="1" w:styleId="Heading4Char">
    <w:name w:val="Heading 4 Char"/>
    <w:basedOn w:val="DefaultParagraphFont"/>
    <w:link w:val="Heading4"/>
    <w:uiPriority w:val="3"/>
    <w:rsid w:val="005F4A20"/>
    <w:rPr>
      <w:rFonts w:eastAsiaTheme="majorEastAsia" w:cstheme="majorBidi"/>
      <w:iCs/>
      <w:color w:val="3B4455" w:themeColor="accent1"/>
      <w:sz w:val="30"/>
    </w:rPr>
  </w:style>
  <w:style w:type="paragraph" w:customStyle="1" w:styleId="Text">
    <w:name w:val="Text"/>
    <w:basedOn w:val="Normal"/>
    <w:uiPriority w:val="5"/>
    <w:qFormat/>
    <w:rsid w:val="005F4A20"/>
    <w:pPr>
      <w:spacing w:line="216" w:lineRule="auto"/>
    </w:pPr>
    <w:rPr>
      <w:color w:val="3B4455" w:themeColor="accent1"/>
      <w:sz w:val="28"/>
    </w:rPr>
  </w:style>
  <w:style w:type="paragraph" w:styleId="Header">
    <w:name w:val="header"/>
    <w:basedOn w:val="Normal"/>
    <w:link w:val="HeaderChar"/>
    <w:uiPriority w:val="99"/>
    <w:rsid w:val="00637B83"/>
    <w:pPr>
      <w:tabs>
        <w:tab w:val="center" w:pos="4680"/>
        <w:tab w:val="right" w:pos="9360"/>
      </w:tabs>
      <w:jc w:val="right"/>
    </w:pPr>
    <w:rPr>
      <w:color w:val="3B4455" w:themeColor="accent1"/>
      <w:sz w:val="20"/>
    </w:rPr>
  </w:style>
  <w:style w:type="character" w:customStyle="1" w:styleId="HeaderChar">
    <w:name w:val="Header Char"/>
    <w:basedOn w:val="DefaultParagraphFont"/>
    <w:link w:val="Header"/>
    <w:uiPriority w:val="99"/>
    <w:rsid w:val="005F4A20"/>
    <w:rPr>
      <w:color w:val="3B4455" w:themeColor="accent1"/>
      <w:sz w:val="20"/>
    </w:rPr>
  </w:style>
  <w:style w:type="paragraph" w:styleId="Footer">
    <w:name w:val="footer"/>
    <w:basedOn w:val="Normal"/>
    <w:link w:val="FooterChar"/>
    <w:uiPriority w:val="99"/>
    <w:rsid w:val="00637B83"/>
    <w:pPr>
      <w:tabs>
        <w:tab w:val="center" w:pos="4680"/>
        <w:tab w:val="right" w:pos="9360"/>
      </w:tabs>
      <w:jc w:val="center"/>
    </w:pPr>
    <w:rPr>
      <w:b/>
      <w:color w:val="3B4455" w:themeColor="accent1"/>
      <w:sz w:val="20"/>
    </w:rPr>
  </w:style>
  <w:style w:type="character" w:customStyle="1" w:styleId="FooterChar">
    <w:name w:val="Footer Char"/>
    <w:basedOn w:val="DefaultParagraphFont"/>
    <w:link w:val="Footer"/>
    <w:uiPriority w:val="99"/>
    <w:rsid w:val="005F4A20"/>
    <w:rPr>
      <w:b/>
      <w:color w:val="3B4455" w:themeColor="accent1"/>
      <w:sz w:val="20"/>
    </w:rPr>
  </w:style>
  <w:style w:type="character" w:styleId="PageNumber">
    <w:name w:val="page number"/>
    <w:basedOn w:val="DefaultParagraphFont"/>
    <w:uiPriority w:val="99"/>
    <w:semiHidden/>
    <w:rsid w:val="001205A1"/>
  </w:style>
  <w:style w:type="character" w:customStyle="1" w:styleId="Heading5Char">
    <w:name w:val="Heading 5 Char"/>
    <w:basedOn w:val="DefaultParagraphFont"/>
    <w:link w:val="Heading5"/>
    <w:uiPriority w:val="4"/>
    <w:rsid w:val="000F0731"/>
    <w:rPr>
      <w:rFonts w:asciiTheme="majorHAnsi" w:eastAsiaTheme="majorEastAsia" w:hAnsiTheme="majorHAnsi" w:cstheme="majorBidi"/>
      <w:b/>
      <w:color w:val="3B4455" w:themeColor="accent1"/>
      <w:sz w:val="36"/>
    </w:rPr>
  </w:style>
  <w:style w:type="character" w:styleId="PlaceholderText">
    <w:name w:val="Placeholder Text"/>
    <w:basedOn w:val="DefaultParagraphFont"/>
    <w:uiPriority w:val="99"/>
    <w:semiHidden/>
    <w:rsid w:val="005F4A20"/>
    <w:rPr>
      <w:color w:val="808080"/>
    </w:rPr>
  </w:style>
  <w:style w:type="paragraph" w:styleId="Quote">
    <w:name w:val="Quote"/>
    <w:basedOn w:val="Normal"/>
    <w:next w:val="Normal"/>
    <w:link w:val="QuoteChar"/>
    <w:uiPriority w:val="29"/>
    <w:qFormat/>
    <w:rsid w:val="000F0731"/>
    <w:pPr>
      <w:spacing w:before="200" w:after="160"/>
    </w:pPr>
    <w:rPr>
      <w:rFonts w:asciiTheme="majorHAnsi" w:hAnsiTheme="majorHAnsi"/>
      <w:iCs/>
      <w:color w:val="26414C" w:themeColor="accent5" w:themeShade="40"/>
      <w:sz w:val="76"/>
    </w:rPr>
  </w:style>
  <w:style w:type="character" w:customStyle="1" w:styleId="QuoteChar">
    <w:name w:val="Quote Char"/>
    <w:basedOn w:val="DefaultParagraphFont"/>
    <w:link w:val="Quote"/>
    <w:uiPriority w:val="29"/>
    <w:rsid w:val="000F0731"/>
    <w:rPr>
      <w:rFonts w:asciiTheme="majorHAnsi" w:hAnsiTheme="majorHAnsi"/>
      <w:iCs/>
      <w:color w:val="26414C" w:themeColor="accent5" w:themeShade="40"/>
      <w:sz w:val="76"/>
    </w:rPr>
  </w:style>
  <w:style w:type="paragraph" w:styleId="NormalWeb">
    <w:name w:val="Normal (Web)"/>
    <w:basedOn w:val="Normal"/>
    <w:uiPriority w:val="99"/>
    <w:semiHidden/>
    <w:unhideWhenUsed/>
    <w:rsid w:val="00100F9E"/>
    <w:pPr>
      <w:spacing w:before="100" w:beforeAutospacing="1" w:after="100" w:afterAutospacing="1"/>
    </w:pPr>
    <w:rPr>
      <w:rFonts w:ascii="Times New Roman" w:eastAsia="Times New Roman" w:hAnsi="Times New Roman" w:cs="Times New Roman"/>
      <w:lang w:val="en-RW"/>
    </w:rPr>
  </w:style>
  <w:style w:type="character" w:styleId="Hyperlink">
    <w:name w:val="Hyperlink"/>
    <w:basedOn w:val="DefaultParagraphFont"/>
    <w:uiPriority w:val="99"/>
    <w:rsid w:val="006F1136"/>
    <w:rPr>
      <w:color w:val="0000FF" w:themeColor="hyperlink"/>
      <w:u w:val="single"/>
    </w:rPr>
  </w:style>
  <w:style w:type="character" w:styleId="UnresolvedMention">
    <w:name w:val="Unresolved Mention"/>
    <w:basedOn w:val="DefaultParagraphFont"/>
    <w:uiPriority w:val="99"/>
    <w:semiHidden/>
    <w:unhideWhenUsed/>
    <w:rsid w:val="006F1136"/>
    <w:rPr>
      <w:color w:val="605E5C"/>
      <w:shd w:val="clear" w:color="auto" w:fill="E1DFDD"/>
    </w:rPr>
  </w:style>
  <w:style w:type="character" w:styleId="FollowedHyperlink">
    <w:name w:val="FollowedHyperlink"/>
    <w:basedOn w:val="DefaultParagraphFont"/>
    <w:uiPriority w:val="99"/>
    <w:semiHidden/>
    <w:rsid w:val="006F1136"/>
    <w:rPr>
      <w:color w:val="FF00FF" w:themeColor="followedHyperlink"/>
      <w:u w:val="single"/>
    </w:rPr>
  </w:style>
  <w:style w:type="paragraph" w:styleId="ListParagraph">
    <w:name w:val="List Paragraph"/>
    <w:basedOn w:val="Normal"/>
    <w:uiPriority w:val="34"/>
    <w:qFormat/>
    <w:rsid w:val="00591CF8"/>
    <w:pPr>
      <w:spacing w:after="160" w:line="259" w:lineRule="auto"/>
      <w:ind w:left="720"/>
      <w:contextualSpacing/>
    </w:pPr>
    <w:rPr>
      <w:sz w:val="22"/>
      <w:szCs w:val="22"/>
      <w:lang w:val="en-GB"/>
    </w:rPr>
  </w:style>
  <w:style w:type="paragraph" w:styleId="TOCHeading">
    <w:name w:val="TOC Heading"/>
    <w:basedOn w:val="Heading1"/>
    <w:next w:val="Normal"/>
    <w:uiPriority w:val="39"/>
    <w:unhideWhenUsed/>
    <w:qFormat/>
    <w:rsid w:val="00E3462B"/>
    <w:pPr>
      <w:spacing w:before="480" w:line="276" w:lineRule="auto"/>
      <w:outlineLvl w:val="9"/>
    </w:pPr>
    <w:rPr>
      <w:bCs/>
      <w:color w:val="2C323F" w:themeColor="accent1" w:themeShade="BF"/>
      <w:sz w:val="28"/>
      <w:szCs w:val="28"/>
    </w:rPr>
  </w:style>
  <w:style w:type="paragraph" w:styleId="TOC1">
    <w:name w:val="toc 1"/>
    <w:basedOn w:val="Normal"/>
    <w:next w:val="Normal"/>
    <w:autoRedefine/>
    <w:uiPriority w:val="39"/>
    <w:rsid w:val="00E3462B"/>
    <w:pPr>
      <w:spacing w:before="120" w:after="120"/>
    </w:pPr>
    <w:rPr>
      <w:b/>
      <w:bCs/>
      <w:caps/>
      <w:sz w:val="20"/>
      <w:szCs w:val="20"/>
    </w:rPr>
  </w:style>
  <w:style w:type="paragraph" w:styleId="TOC3">
    <w:name w:val="toc 3"/>
    <w:basedOn w:val="Normal"/>
    <w:next w:val="Normal"/>
    <w:autoRedefine/>
    <w:uiPriority w:val="39"/>
    <w:rsid w:val="00E3462B"/>
    <w:pPr>
      <w:ind w:left="480"/>
    </w:pPr>
    <w:rPr>
      <w:i/>
      <w:iCs/>
      <w:sz w:val="20"/>
      <w:szCs w:val="20"/>
    </w:rPr>
  </w:style>
  <w:style w:type="paragraph" w:styleId="TOC2">
    <w:name w:val="toc 2"/>
    <w:basedOn w:val="Normal"/>
    <w:next w:val="Normal"/>
    <w:autoRedefine/>
    <w:uiPriority w:val="39"/>
    <w:semiHidden/>
    <w:rsid w:val="00E3462B"/>
    <w:pPr>
      <w:ind w:left="240"/>
    </w:pPr>
    <w:rPr>
      <w:smallCaps/>
      <w:sz w:val="20"/>
      <w:szCs w:val="20"/>
    </w:rPr>
  </w:style>
  <w:style w:type="paragraph" w:styleId="TOC4">
    <w:name w:val="toc 4"/>
    <w:basedOn w:val="Normal"/>
    <w:next w:val="Normal"/>
    <w:autoRedefine/>
    <w:uiPriority w:val="39"/>
    <w:semiHidden/>
    <w:rsid w:val="00E3462B"/>
    <w:pPr>
      <w:ind w:left="720"/>
    </w:pPr>
    <w:rPr>
      <w:sz w:val="18"/>
      <w:szCs w:val="18"/>
    </w:rPr>
  </w:style>
  <w:style w:type="paragraph" w:styleId="TOC5">
    <w:name w:val="toc 5"/>
    <w:basedOn w:val="Normal"/>
    <w:next w:val="Normal"/>
    <w:autoRedefine/>
    <w:uiPriority w:val="39"/>
    <w:semiHidden/>
    <w:rsid w:val="00E3462B"/>
    <w:pPr>
      <w:ind w:left="960"/>
    </w:pPr>
    <w:rPr>
      <w:sz w:val="18"/>
      <w:szCs w:val="18"/>
    </w:rPr>
  </w:style>
  <w:style w:type="paragraph" w:styleId="TOC6">
    <w:name w:val="toc 6"/>
    <w:basedOn w:val="Normal"/>
    <w:next w:val="Normal"/>
    <w:autoRedefine/>
    <w:uiPriority w:val="39"/>
    <w:semiHidden/>
    <w:rsid w:val="00E3462B"/>
    <w:pPr>
      <w:ind w:left="1200"/>
    </w:pPr>
    <w:rPr>
      <w:sz w:val="18"/>
      <w:szCs w:val="18"/>
    </w:rPr>
  </w:style>
  <w:style w:type="paragraph" w:styleId="TOC7">
    <w:name w:val="toc 7"/>
    <w:basedOn w:val="Normal"/>
    <w:next w:val="Normal"/>
    <w:autoRedefine/>
    <w:uiPriority w:val="39"/>
    <w:semiHidden/>
    <w:rsid w:val="00E3462B"/>
    <w:pPr>
      <w:ind w:left="1440"/>
    </w:pPr>
    <w:rPr>
      <w:sz w:val="18"/>
      <w:szCs w:val="18"/>
    </w:rPr>
  </w:style>
  <w:style w:type="paragraph" w:styleId="TOC8">
    <w:name w:val="toc 8"/>
    <w:basedOn w:val="Normal"/>
    <w:next w:val="Normal"/>
    <w:autoRedefine/>
    <w:uiPriority w:val="39"/>
    <w:semiHidden/>
    <w:rsid w:val="00E3462B"/>
    <w:pPr>
      <w:ind w:left="1680"/>
    </w:pPr>
    <w:rPr>
      <w:sz w:val="18"/>
      <w:szCs w:val="18"/>
    </w:rPr>
  </w:style>
  <w:style w:type="paragraph" w:styleId="TOC9">
    <w:name w:val="toc 9"/>
    <w:basedOn w:val="Normal"/>
    <w:next w:val="Normal"/>
    <w:autoRedefine/>
    <w:uiPriority w:val="39"/>
    <w:semiHidden/>
    <w:rsid w:val="00E3462B"/>
    <w:pPr>
      <w:ind w:left="1920"/>
    </w:pPr>
    <w:rPr>
      <w:sz w:val="18"/>
      <w:szCs w:val="18"/>
    </w:rPr>
  </w:style>
  <w:style w:type="character" w:customStyle="1" w:styleId="apple-converted-space">
    <w:name w:val="apple-converted-space"/>
    <w:basedOn w:val="DefaultParagraphFont"/>
    <w:rsid w:val="00B86E26"/>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615521707">
      <w:bodyDiv w:val="1"/>
      <w:marLeft w:val="0"/>
      <w:marRight w:val="0"/>
      <w:marTop w:val="0"/>
      <w:marBottom w:val="0"/>
      <w:divBdr>
        <w:top w:val="none" w:sz="0" w:space="0" w:color="auto"/>
        <w:left w:val="none" w:sz="0" w:space="0" w:color="auto"/>
        <w:bottom w:val="none" w:sz="0" w:space="0" w:color="auto"/>
        <w:right w:val="none" w:sz="0" w:space="0" w:color="auto"/>
      </w:divBdr>
      <w:divsChild>
        <w:div w:id="1856458138">
          <w:marLeft w:val="0"/>
          <w:marRight w:val="0"/>
          <w:marTop w:val="0"/>
          <w:marBottom w:val="0"/>
          <w:divBdr>
            <w:top w:val="none" w:sz="0" w:space="0" w:color="auto"/>
            <w:left w:val="none" w:sz="0" w:space="0" w:color="auto"/>
            <w:bottom w:val="none" w:sz="0" w:space="0" w:color="auto"/>
            <w:right w:val="none" w:sz="0" w:space="0" w:color="auto"/>
          </w:divBdr>
          <w:divsChild>
            <w:div w:id="1869640244">
              <w:marLeft w:val="0"/>
              <w:marRight w:val="0"/>
              <w:marTop w:val="0"/>
              <w:marBottom w:val="0"/>
              <w:divBdr>
                <w:top w:val="none" w:sz="0" w:space="0" w:color="auto"/>
                <w:left w:val="none" w:sz="0" w:space="0" w:color="auto"/>
                <w:bottom w:val="none" w:sz="0" w:space="0" w:color="auto"/>
                <w:right w:val="none" w:sz="0" w:space="0" w:color="auto"/>
              </w:divBdr>
              <w:divsChild>
                <w:div w:id="403336066">
                  <w:marLeft w:val="0"/>
                  <w:marRight w:val="0"/>
                  <w:marTop w:val="0"/>
                  <w:marBottom w:val="0"/>
                  <w:divBdr>
                    <w:top w:val="none" w:sz="0" w:space="0" w:color="auto"/>
                    <w:left w:val="none" w:sz="0" w:space="0" w:color="auto"/>
                    <w:bottom w:val="none" w:sz="0" w:space="0" w:color="auto"/>
                    <w:right w:val="none" w:sz="0" w:space="0" w:color="auto"/>
                  </w:divBdr>
                  <w:divsChild>
                    <w:div w:id="112696577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670988583">
      <w:bodyDiv w:val="1"/>
      <w:marLeft w:val="0"/>
      <w:marRight w:val="0"/>
      <w:marTop w:val="0"/>
      <w:marBottom w:val="0"/>
      <w:divBdr>
        <w:top w:val="none" w:sz="0" w:space="0" w:color="auto"/>
        <w:left w:val="none" w:sz="0" w:space="0" w:color="auto"/>
        <w:bottom w:val="none" w:sz="0" w:space="0" w:color="auto"/>
        <w:right w:val="none" w:sz="0" w:space="0" w:color="auto"/>
      </w:divBdr>
      <w:divsChild>
        <w:div w:id="498037472">
          <w:marLeft w:val="0"/>
          <w:marRight w:val="0"/>
          <w:marTop w:val="0"/>
          <w:marBottom w:val="0"/>
          <w:divBdr>
            <w:top w:val="none" w:sz="0" w:space="0" w:color="auto"/>
            <w:left w:val="none" w:sz="0" w:space="0" w:color="auto"/>
            <w:bottom w:val="none" w:sz="0" w:space="0" w:color="auto"/>
            <w:right w:val="none" w:sz="0" w:space="0" w:color="auto"/>
          </w:divBdr>
          <w:divsChild>
            <w:div w:id="78604469">
              <w:marLeft w:val="0"/>
              <w:marRight w:val="0"/>
              <w:marTop w:val="0"/>
              <w:marBottom w:val="0"/>
              <w:divBdr>
                <w:top w:val="none" w:sz="0" w:space="0" w:color="auto"/>
                <w:left w:val="none" w:sz="0" w:space="0" w:color="auto"/>
                <w:bottom w:val="none" w:sz="0" w:space="0" w:color="auto"/>
                <w:right w:val="none" w:sz="0" w:space="0" w:color="auto"/>
              </w:divBdr>
              <w:divsChild>
                <w:div w:id="1612014025">
                  <w:marLeft w:val="0"/>
                  <w:marRight w:val="0"/>
                  <w:marTop w:val="0"/>
                  <w:marBottom w:val="0"/>
                  <w:divBdr>
                    <w:top w:val="none" w:sz="0" w:space="0" w:color="auto"/>
                    <w:left w:val="none" w:sz="0" w:space="0" w:color="auto"/>
                    <w:bottom w:val="none" w:sz="0" w:space="0" w:color="auto"/>
                    <w:right w:val="none" w:sz="0" w:space="0" w:color="auto"/>
                  </w:divBdr>
                  <w:divsChild>
                    <w:div w:id="3331921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31774862">
      <w:bodyDiv w:val="1"/>
      <w:marLeft w:val="0"/>
      <w:marRight w:val="0"/>
      <w:marTop w:val="0"/>
      <w:marBottom w:val="0"/>
      <w:divBdr>
        <w:top w:val="none" w:sz="0" w:space="0" w:color="auto"/>
        <w:left w:val="none" w:sz="0" w:space="0" w:color="auto"/>
        <w:bottom w:val="none" w:sz="0" w:space="0" w:color="auto"/>
        <w:right w:val="none" w:sz="0" w:space="0" w:color="auto"/>
      </w:divBdr>
    </w:div>
    <w:div w:id="1497839092">
      <w:bodyDiv w:val="1"/>
      <w:marLeft w:val="0"/>
      <w:marRight w:val="0"/>
      <w:marTop w:val="0"/>
      <w:marBottom w:val="0"/>
      <w:divBdr>
        <w:top w:val="none" w:sz="0" w:space="0" w:color="auto"/>
        <w:left w:val="none" w:sz="0" w:space="0" w:color="auto"/>
        <w:bottom w:val="none" w:sz="0" w:space="0" w:color="auto"/>
        <w:right w:val="none" w:sz="0" w:space="0" w:color="auto"/>
      </w:divBdr>
    </w:div>
    <w:div w:id="1666322354">
      <w:bodyDiv w:val="1"/>
      <w:marLeft w:val="0"/>
      <w:marRight w:val="0"/>
      <w:marTop w:val="0"/>
      <w:marBottom w:val="0"/>
      <w:divBdr>
        <w:top w:val="none" w:sz="0" w:space="0" w:color="auto"/>
        <w:left w:val="none" w:sz="0" w:space="0" w:color="auto"/>
        <w:bottom w:val="none" w:sz="0" w:space="0" w:color="auto"/>
        <w:right w:val="none" w:sz="0" w:space="0" w:color="auto"/>
      </w:divBdr>
      <w:divsChild>
        <w:div w:id="480314888">
          <w:marLeft w:val="0"/>
          <w:marRight w:val="0"/>
          <w:marTop w:val="0"/>
          <w:marBottom w:val="0"/>
          <w:divBdr>
            <w:top w:val="none" w:sz="0" w:space="0" w:color="auto"/>
            <w:left w:val="none" w:sz="0" w:space="0" w:color="auto"/>
            <w:bottom w:val="none" w:sz="0" w:space="0" w:color="auto"/>
            <w:right w:val="none" w:sz="0" w:space="0" w:color="auto"/>
          </w:divBdr>
          <w:divsChild>
            <w:div w:id="966198353">
              <w:marLeft w:val="0"/>
              <w:marRight w:val="0"/>
              <w:marTop w:val="0"/>
              <w:marBottom w:val="0"/>
              <w:divBdr>
                <w:top w:val="none" w:sz="0" w:space="0" w:color="auto"/>
                <w:left w:val="none" w:sz="0" w:space="0" w:color="auto"/>
                <w:bottom w:val="none" w:sz="0" w:space="0" w:color="auto"/>
                <w:right w:val="none" w:sz="0" w:space="0" w:color="auto"/>
              </w:divBdr>
              <w:divsChild>
                <w:div w:id="18062379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72504484">
      <w:bodyDiv w:val="1"/>
      <w:marLeft w:val="0"/>
      <w:marRight w:val="0"/>
      <w:marTop w:val="0"/>
      <w:marBottom w:val="0"/>
      <w:divBdr>
        <w:top w:val="none" w:sz="0" w:space="0" w:color="auto"/>
        <w:left w:val="none" w:sz="0" w:space="0" w:color="auto"/>
        <w:bottom w:val="none" w:sz="0" w:space="0" w:color="auto"/>
        <w:right w:val="none" w:sz="0" w:space="0" w:color="auto"/>
      </w:divBdr>
    </w:div>
    <w:div w:id="1931311406">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chart" Target="charts/chart3.xml"/><Relationship Id="rId18" Type="http://schemas.openxmlformats.org/officeDocument/2006/relationships/fontTable" Target="fontTable.xml"/><Relationship Id="rId3" Type="http://schemas.openxmlformats.org/officeDocument/2006/relationships/customXml" Target="../customXml/item3.xml"/><Relationship Id="rId7" Type="http://schemas.openxmlformats.org/officeDocument/2006/relationships/settings" Target="settings.xml"/><Relationship Id="rId12" Type="http://schemas.openxmlformats.org/officeDocument/2006/relationships/chart" Target="charts/chart2.xml"/><Relationship Id="rId17" Type="http://schemas.openxmlformats.org/officeDocument/2006/relationships/footer" Target="footer2.xml"/><Relationship Id="rId2" Type="http://schemas.openxmlformats.org/officeDocument/2006/relationships/customXml" Target="../customXml/item2.xml"/><Relationship Id="rId16" Type="http://schemas.openxmlformats.org/officeDocument/2006/relationships/footer" Target="footer1.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chart" Target="charts/chart1.xml"/><Relationship Id="rId5" Type="http://schemas.openxmlformats.org/officeDocument/2006/relationships/numbering" Target="numbering.xml"/><Relationship Id="rId15" Type="http://schemas.openxmlformats.org/officeDocument/2006/relationships/header" Target="header1.xml"/><Relationship Id="rId10" Type="http://schemas.openxmlformats.org/officeDocument/2006/relationships/endnotes" Target="endnotes.xml"/><Relationship Id="rId19"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chart" Target="charts/chart4.xml"/></Relationships>
</file>

<file path=word/_rels/settings.xml.rels><?xml version="1.0" encoding="UTF-8" standalone="yes"?>
<Relationships xmlns="http://schemas.openxmlformats.org/package/2006/relationships"><Relationship Id="rId1" Type="http://schemas.openxmlformats.org/officeDocument/2006/relationships/attachedTemplate" Target="file:////Users/Tasha/Library/Containers/com.microsoft.Word/Data/Library/Application%20Support/Microsoft/Office/16.0/DTS/Search/%7bB765D062-BA06-4146-A14D-3DB86EB5EEEC%7dtf00102165.dotx" TargetMode="External"/></Relationships>
</file>

<file path=word/charts/_rels/chart1.xml.rels><?xml version="1.0" encoding="UTF-8" standalone="yes"?>
<Relationships xmlns="http://schemas.openxmlformats.org/package/2006/relationships"><Relationship Id="rId3" Type="http://schemas.openxmlformats.org/officeDocument/2006/relationships/oleObject" Target="https://uowtsd-my.sharepoint.com/personal/2020475_student_uwtsd_ac_uk/Documents/Survey%20Results.xlsx" TargetMode="External"/><Relationship Id="rId2" Type="http://schemas.microsoft.com/office/2011/relationships/chartColorStyle" Target="colors1.xml"/><Relationship Id="rId1" Type="http://schemas.microsoft.com/office/2011/relationships/chartStyle" Target="style1.xml"/></Relationships>
</file>

<file path=word/charts/_rels/chart2.xml.rels><?xml version="1.0" encoding="UTF-8" standalone="yes"?>
<Relationships xmlns="http://schemas.openxmlformats.org/package/2006/relationships"><Relationship Id="rId3" Type="http://schemas.openxmlformats.org/officeDocument/2006/relationships/oleObject" Target="https://uowtsd-my.sharepoint.com/personal/2020475_student_uwtsd_ac_uk/Documents/Survey%20Results.xlsx" TargetMode="External"/><Relationship Id="rId2" Type="http://schemas.microsoft.com/office/2011/relationships/chartColorStyle" Target="colors2.xml"/><Relationship Id="rId1" Type="http://schemas.microsoft.com/office/2011/relationships/chartStyle" Target="style2.xml"/></Relationships>
</file>

<file path=word/charts/_rels/chart3.xml.rels><?xml version="1.0" encoding="UTF-8" standalone="yes"?>
<Relationships xmlns="http://schemas.openxmlformats.org/package/2006/relationships"><Relationship Id="rId3" Type="http://schemas.openxmlformats.org/officeDocument/2006/relationships/oleObject" Target="https://uowtsd-my.sharepoint.com/personal/2020475_student_uwtsd_ac_uk/Documents/Survey%20Results.xlsx" TargetMode="External"/><Relationship Id="rId2" Type="http://schemas.microsoft.com/office/2011/relationships/chartColorStyle" Target="colors3.xml"/><Relationship Id="rId1" Type="http://schemas.microsoft.com/office/2011/relationships/chartStyle" Target="style3.xml"/></Relationships>
</file>

<file path=word/charts/_rels/chart4.xml.rels><?xml version="1.0" encoding="UTF-8" standalone="yes"?>
<Relationships xmlns="http://schemas.openxmlformats.org/package/2006/relationships"><Relationship Id="rId3" Type="http://schemas.openxmlformats.org/officeDocument/2006/relationships/oleObject" Target="https://uowtsd-my.sharepoint.com/personal/2020475_student_uwtsd_ac_uk/Documents/Survey%20Results.xlsx" TargetMode="External"/><Relationship Id="rId2" Type="http://schemas.microsoft.com/office/2011/relationships/chartColorStyle" Target="colors4.xml"/><Relationship Id="rId1" Type="http://schemas.microsoft.com/office/2011/relationships/chartStyle" Target="style4.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Figure</a:t>
            </a:r>
            <a:r>
              <a:rPr lang="en-US" baseline="0"/>
              <a:t> 1: First-time users of a  VLE. (average)</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RW"/>
        </a:p>
      </c:txPr>
    </c:title>
    <c:autoTitleDeleted val="0"/>
    <c:plotArea>
      <c:layout/>
      <c:barChart>
        <c:barDir val="bar"/>
        <c:grouping val="clustered"/>
        <c:varyColors val="0"/>
        <c:ser>
          <c:idx val="0"/>
          <c:order val="0"/>
          <c:spPr>
            <a:solidFill>
              <a:schemeClr val="accent1"/>
            </a:solidFill>
            <a:ln>
              <a:noFill/>
            </a:ln>
            <a:effectLst/>
          </c:spPr>
          <c:invertIfNegative val="0"/>
          <c:dPt>
            <c:idx val="0"/>
            <c:invertIfNegative val="0"/>
            <c:bubble3D val="0"/>
            <c:spPr>
              <a:solidFill>
                <a:schemeClr val="accent1">
                  <a:lumMod val="60000"/>
                  <a:lumOff val="40000"/>
                </a:schemeClr>
              </a:solidFill>
              <a:ln>
                <a:noFill/>
              </a:ln>
              <a:effectLst/>
            </c:spPr>
            <c:extLst>
              <c:ext xmlns:c16="http://schemas.microsoft.com/office/drawing/2014/chart" uri="{C3380CC4-5D6E-409C-BE32-E72D297353CC}">
                <c16:uniqueId val="{00000001-A21D-6446-928F-5B7B34CE17CA}"/>
              </c:ext>
            </c:extLst>
          </c:dPt>
          <c:dPt>
            <c:idx val="1"/>
            <c:invertIfNegative val="0"/>
            <c:bubble3D val="0"/>
            <c:spPr>
              <a:solidFill>
                <a:schemeClr val="accent2"/>
              </a:solidFill>
              <a:ln>
                <a:noFill/>
              </a:ln>
              <a:effectLst/>
            </c:spPr>
            <c:extLst>
              <c:ext xmlns:c16="http://schemas.microsoft.com/office/drawing/2014/chart" uri="{C3380CC4-5D6E-409C-BE32-E72D297353CC}">
                <c16:uniqueId val="{00000003-A21D-6446-928F-5B7B34CE17CA}"/>
              </c:ext>
            </c:extLst>
          </c:dPt>
          <c:cat>
            <c:strRef>
              <c:f>'Survey Questions'!$B$3:$B$4</c:f>
              <c:strCache>
                <c:ptCount val="2"/>
                <c:pt idx="0">
                  <c:v>Yes</c:v>
                </c:pt>
                <c:pt idx="1">
                  <c:v>No</c:v>
                </c:pt>
              </c:strCache>
            </c:strRef>
          </c:cat>
          <c:val>
            <c:numRef>
              <c:f>'Survey Questions'!$C$3:$C$4</c:f>
              <c:numCache>
                <c:formatCode>General</c:formatCode>
                <c:ptCount val="2"/>
                <c:pt idx="0">
                  <c:v>0.6</c:v>
                </c:pt>
                <c:pt idx="1">
                  <c:v>0.4</c:v>
                </c:pt>
              </c:numCache>
            </c:numRef>
          </c:val>
          <c:extLst>
            <c:ext xmlns:c16="http://schemas.microsoft.com/office/drawing/2014/chart" uri="{C3380CC4-5D6E-409C-BE32-E72D297353CC}">
              <c16:uniqueId val="{00000004-A21D-6446-928F-5B7B34CE17CA}"/>
            </c:ext>
          </c:extLst>
        </c:ser>
        <c:dLbls>
          <c:showLegendKey val="0"/>
          <c:showVal val="0"/>
          <c:showCatName val="0"/>
          <c:showSerName val="0"/>
          <c:showPercent val="0"/>
          <c:showBubbleSize val="0"/>
        </c:dLbls>
        <c:gapWidth val="150"/>
        <c:axId val="637191376"/>
        <c:axId val="636806336"/>
      </c:barChart>
      <c:catAx>
        <c:axId val="637191376"/>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RW"/>
          </a:p>
        </c:txPr>
        <c:crossAx val="636806336"/>
        <c:crosses val="autoZero"/>
        <c:auto val="1"/>
        <c:lblAlgn val="ctr"/>
        <c:lblOffset val="100"/>
        <c:noMultiLvlLbl val="0"/>
      </c:catAx>
      <c:valAx>
        <c:axId val="636806336"/>
        <c:scaling>
          <c:orientation val="minMax"/>
          <c:max val="1"/>
          <c:min val="0"/>
        </c:scaling>
        <c:delete val="0"/>
        <c:axPos val="b"/>
        <c:majorGridlines>
          <c:spPr>
            <a:ln w="9525" cap="flat" cmpd="sng" algn="ctr">
              <a:solidFill>
                <a:schemeClr val="tx1">
                  <a:lumMod val="15000"/>
                  <a:lumOff val="85000"/>
                </a:schemeClr>
              </a:solidFill>
              <a:round/>
            </a:ln>
            <a:effectLst/>
          </c:spPr>
        </c:majorGridlines>
        <c:numFmt formatCode="0%" sourceLinked="0"/>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RW"/>
          </a:p>
        </c:txPr>
        <c:crossAx val="637191376"/>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RW"/>
    </a:p>
  </c:txPr>
  <c:externalData r:id="rId3">
    <c:autoUpdate val="0"/>
  </c:externalData>
</c:chartSpace>
</file>

<file path=word/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r>
              <a:rPr lang="en-US">
                <a:solidFill>
                  <a:schemeClr val="tx1"/>
                </a:solidFill>
              </a:rPr>
              <a:t>Figure 2: Frequency of VLE use on</a:t>
            </a:r>
            <a:r>
              <a:rPr lang="en-US" baseline="0">
                <a:solidFill>
                  <a:schemeClr val="tx1"/>
                </a:solidFill>
              </a:rPr>
              <a:t> a weekly basis.</a:t>
            </a:r>
            <a:endParaRPr lang="en-US">
              <a:solidFill>
                <a:schemeClr val="tx1"/>
              </a:solidFill>
            </a:endParaRP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solidFill>
              <a:latin typeface="+mn-lt"/>
              <a:ea typeface="+mn-ea"/>
              <a:cs typeface="+mn-cs"/>
            </a:defRPr>
          </a:pPr>
          <a:endParaRPr lang="en-RW"/>
        </a:p>
      </c:txPr>
    </c:title>
    <c:autoTitleDeleted val="0"/>
    <c:plotArea>
      <c:layout/>
      <c:pieChart>
        <c:varyColors val="1"/>
        <c:ser>
          <c:idx val="0"/>
          <c:order val="0"/>
          <c:dPt>
            <c:idx val="0"/>
            <c:bubble3D val="0"/>
            <c:spPr>
              <a:solidFill>
                <a:schemeClr val="accent1"/>
              </a:solidFill>
              <a:ln>
                <a:noFill/>
              </a:ln>
              <a:effectLst/>
            </c:spPr>
            <c:extLst>
              <c:ext xmlns:c16="http://schemas.microsoft.com/office/drawing/2014/chart" uri="{C3380CC4-5D6E-409C-BE32-E72D297353CC}">
                <c16:uniqueId val="{00000001-05E0-054C-8876-4ACF130D1A93}"/>
              </c:ext>
            </c:extLst>
          </c:dPt>
          <c:dPt>
            <c:idx val="1"/>
            <c:bubble3D val="0"/>
            <c:spPr>
              <a:solidFill>
                <a:schemeClr val="accent2"/>
              </a:solidFill>
              <a:ln>
                <a:noFill/>
              </a:ln>
              <a:effectLst/>
            </c:spPr>
            <c:extLst>
              <c:ext xmlns:c16="http://schemas.microsoft.com/office/drawing/2014/chart" uri="{C3380CC4-5D6E-409C-BE32-E72D297353CC}">
                <c16:uniqueId val="{00000003-05E0-054C-8876-4ACF130D1A93}"/>
              </c:ext>
            </c:extLst>
          </c:dPt>
          <c:dPt>
            <c:idx val="2"/>
            <c:bubble3D val="0"/>
            <c:spPr>
              <a:solidFill>
                <a:schemeClr val="accent3"/>
              </a:solidFill>
              <a:ln>
                <a:noFill/>
              </a:ln>
              <a:effectLst/>
            </c:spPr>
            <c:extLst>
              <c:ext xmlns:c16="http://schemas.microsoft.com/office/drawing/2014/chart" uri="{C3380CC4-5D6E-409C-BE32-E72D297353CC}">
                <c16:uniqueId val="{00000005-05E0-054C-8876-4ACF130D1A93}"/>
              </c:ext>
            </c:extLst>
          </c:dPt>
          <c:dPt>
            <c:idx val="3"/>
            <c:bubble3D val="0"/>
            <c:spPr>
              <a:solidFill>
                <a:schemeClr val="accent4"/>
              </a:solidFill>
              <a:ln>
                <a:noFill/>
              </a:ln>
              <a:effectLst/>
            </c:spPr>
            <c:extLst>
              <c:ext xmlns:c16="http://schemas.microsoft.com/office/drawing/2014/chart" uri="{C3380CC4-5D6E-409C-BE32-E72D297353CC}">
                <c16:uniqueId val="{00000007-05E0-054C-8876-4ACF130D1A93}"/>
              </c:ext>
            </c:extLst>
          </c:dPt>
          <c:dLbls>
            <c:dLbl>
              <c:idx val="3"/>
              <c:delete val="1"/>
              <c:extLst>
                <c:ext xmlns:c15="http://schemas.microsoft.com/office/drawing/2012/chart" uri="{CE6537A1-D6FC-4f65-9D91-7224C49458BB}"/>
                <c:ext xmlns:c16="http://schemas.microsoft.com/office/drawing/2014/chart" uri="{C3380CC4-5D6E-409C-BE32-E72D297353CC}">
                  <c16:uniqueId val="{00000007-05E0-054C-8876-4ACF130D1A93}"/>
                </c:ext>
              </c:extLst>
            </c:dLbl>
            <c:spPr>
              <a:noFill/>
              <a:ln>
                <a:noFill/>
              </a:ln>
              <a:effectLst/>
            </c:spPr>
            <c:txPr>
              <a:bodyPr rot="0" spcFirstLastPara="1" vertOverflow="ellipsis" vert="horz" wrap="square" anchor="ctr" anchorCtr="1"/>
              <a:lstStyle/>
              <a:p>
                <a:pPr>
                  <a:defRPr sz="900" b="0" i="0" u="none" strike="noStrike" kern="1200" baseline="0">
                    <a:solidFill>
                      <a:schemeClr val="bg1"/>
                    </a:solidFill>
                    <a:latin typeface="+mn-lt"/>
                    <a:ea typeface="+mn-ea"/>
                    <a:cs typeface="+mn-cs"/>
                  </a:defRPr>
                </a:pPr>
                <a:endParaRPr lang="en-RW"/>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'Survey Questions'!$B$8:$B$11</c:f>
              <c:strCache>
                <c:ptCount val="4"/>
                <c:pt idx="0">
                  <c:v>Every day</c:v>
                </c:pt>
                <c:pt idx="1">
                  <c:v>A few times a week</c:v>
                </c:pt>
                <c:pt idx="2">
                  <c:v>About once a week</c:v>
                </c:pt>
                <c:pt idx="3">
                  <c:v>Never</c:v>
                </c:pt>
              </c:strCache>
            </c:strRef>
          </c:cat>
          <c:val>
            <c:numRef>
              <c:f>'Survey Questions'!$C$8:$C$11</c:f>
              <c:numCache>
                <c:formatCode>General</c:formatCode>
                <c:ptCount val="4"/>
                <c:pt idx="0">
                  <c:v>0.3</c:v>
                </c:pt>
                <c:pt idx="1">
                  <c:v>0.6</c:v>
                </c:pt>
                <c:pt idx="2">
                  <c:v>0.1</c:v>
                </c:pt>
                <c:pt idx="3">
                  <c:v>0</c:v>
                </c:pt>
              </c:numCache>
            </c:numRef>
          </c:val>
          <c:extLst>
            <c:ext xmlns:c16="http://schemas.microsoft.com/office/drawing/2014/chart" uri="{C3380CC4-5D6E-409C-BE32-E72D297353CC}">
              <c16:uniqueId val="{00000008-05E0-054C-8876-4ACF130D1A93}"/>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65011832895888011"/>
          <c:y val="0.40417614464858559"/>
          <c:w val="0.33321500437445317"/>
          <c:h val="0.39574511519393407"/>
        </c:manualLayout>
      </c:layout>
      <c:overlay val="0"/>
      <c:spPr>
        <a:noFill/>
        <a:ln>
          <a:noFill/>
        </a:ln>
        <a:effectLst/>
      </c:spPr>
      <c:txPr>
        <a:bodyPr rot="0" spcFirstLastPara="1" vertOverflow="ellipsis" vert="horz" wrap="square" anchor="ctr" anchorCtr="1"/>
        <a:lstStyle/>
        <a:p>
          <a:pPr>
            <a:defRPr sz="900" b="0" i="0" u="none" strike="noStrike" kern="1200" baseline="0">
              <a:solidFill>
                <a:schemeClr val="tx1"/>
              </a:solidFill>
              <a:latin typeface="+mn-lt"/>
              <a:ea typeface="+mn-ea"/>
              <a:cs typeface="+mn-cs"/>
            </a:defRPr>
          </a:pPr>
          <a:endParaRPr lang="en-RW"/>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solidFill>
            <a:schemeClr val="bg1"/>
          </a:solidFill>
        </a:defRPr>
      </a:pPr>
      <a:endParaRPr lang="en-RW"/>
    </a:p>
  </c:txPr>
  <c:externalData r:id="rId3">
    <c:autoUpdate val="0"/>
  </c:externalData>
</c:chartSpace>
</file>

<file path=word/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kumimoji="0" lang="en-US" sz="1400" b="0" i="0" u="none" strike="noStrike" kern="1200" cap="none" spc="0" normalizeH="0" baseline="0" noProof="0">
                <a:ln>
                  <a:noFill/>
                </a:ln>
                <a:solidFill>
                  <a:sysClr val="windowText" lastClr="000000">
                    <a:lumMod val="65000"/>
                    <a:lumOff val="35000"/>
                  </a:sysClr>
                </a:solidFill>
                <a:effectLst/>
                <a:uLnTx/>
                <a:uFillTx/>
                <a:latin typeface="Calibri" panose="020F0502020204030204"/>
              </a:rPr>
              <a:t>Figure 3: Ease of Locating Resources on Moodle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RW"/>
        </a:p>
      </c:txPr>
    </c:title>
    <c:autoTitleDeleted val="0"/>
    <c:plotArea>
      <c:layout>
        <c:manualLayout>
          <c:layoutTarget val="inner"/>
          <c:xMode val="edge"/>
          <c:yMode val="edge"/>
          <c:x val="0.1306532663316583"/>
          <c:y val="0.15423094737592188"/>
          <c:w val="0.72044691963755791"/>
          <c:h val="0.63131186090426483"/>
        </c:manualLayout>
      </c:layout>
      <c:barChart>
        <c:barDir val="col"/>
        <c:grouping val="clustered"/>
        <c:varyColors val="0"/>
        <c:ser>
          <c:idx val="0"/>
          <c:order val="0"/>
          <c:spPr>
            <a:solidFill>
              <a:schemeClr val="accent2">
                <a:lumMod val="40000"/>
                <a:lumOff val="60000"/>
              </a:schemeClr>
            </a:solidFill>
            <a:ln w="25400">
              <a:noFill/>
            </a:ln>
            <a:effectLst/>
          </c:spPr>
          <c:invertIfNegative val="0"/>
          <c:dLbls>
            <c:dLbl>
              <c:idx val="0"/>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3048-9147-A96D-C39B62EC6E27}"/>
                </c:ext>
              </c:extLst>
            </c:dLbl>
            <c:dLbl>
              <c:idx val="1"/>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3048-9147-A96D-C39B62EC6E27}"/>
                </c:ext>
              </c:extLst>
            </c:dLbl>
            <c:dLbl>
              <c:idx val="2"/>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2-3048-9147-A96D-C39B62EC6E27}"/>
                </c:ext>
              </c:extLst>
            </c:dLbl>
            <c:dLbl>
              <c:idx val="3"/>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3048-9147-A96D-C39B62EC6E27}"/>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RW"/>
              </a:p>
            </c:txPr>
            <c:showLegendKey val="0"/>
            <c:showVal val="1"/>
            <c:showCatName val="1"/>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'Survey Questions'!$B$15:$B$19</c:f>
              <c:strCache>
                <c:ptCount val="5"/>
                <c:pt idx="0">
                  <c:v>Always</c:v>
                </c:pt>
                <c:pt idx="1">
                  <c:v>Usually</c:v>
                </c:pt>
                <c:pt idx="2">
                  <c:v>Sometimes</c:v>
                </c:pt>
                <c:pt idx="3">
                  <c:v>Rarely</c:v>
                </c:pt>
                <c:pt idx="4">
                  <c:v>Never</c:v>
                </c:pt>
              </c:strCache>
            </c:strRef>
          </c:cat>
          <c:val>
            <c:numRef>
              <c:f>'Survey Questions'!$C$15:$C$19</c:f>
              <c:numCache>
                <c:formatCode>General</c:formatCode>
                <c:ptCount val="5"/>
                <c:pt idx="0">
                  <c:v>0.2</c:v>
                </c:pt>
                <c:pt idx="1">
                  <c:v>0.3</c:v>
                </c:pt>
                <c:pt idx="2">
                  <c:v>0.3</c:v>
                </c:pt>
                <c:pt idx="3">
                  <c:v>0.2</c:v>
                </c:pt>
                <c:pt idx="4">
                  <c:v>0</c:v>
                </c:pt>
              </c:numCache>
            </c:numRef>
          </c:val>
          <c:extLst>
            <c:ext xmlns:c16="http://schemas.microsoft.com/office/drawing/2014/chart" uri="{C3380CC4-5D6E-409C-BE32-E72D297353CC}">
              <c16:uniqueId val="{00000004-3048-9147-A96D-C39B62EC6E27}"/>
            </c:ext>
          </c:extLst>
        </c:ser>
        <c:dLbls>
          <c:showLegendKey val="0"/>
          <c:showVal val="1"/>
          <c:showCatName val="1"/>
          <c:showSerName val="0"/>
          <c:showPercent val="0"/>
          <c:showBubbleSize val="0"/>
        </c:dLbls>
        <c:gapWidth val="219"/>
        <c:axId val="720606288"/>
        <c:axId val="732728080"/>
      </c:barChart>
      <c:catAx>
        <c:axId val="72060628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Likelihood</a:t>
                </a:r>
                <a:r>
                  <a:rPr lang="en-US" baseline="0"/>
                  <a:t> of accessing resources on Moodle</a:t>
                </a:r>
                <a:endParaRPr lang="en-US"/>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RW"/>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RW"/>
          </a:p>
        </c:txPr>
        <c:crossAx val="732728080"/>
        <c:crosses val="autoZero"/>
        <c:auto val="1"/>
        <c:lblAlgn val="ctr"/>
        <c:lblOffset val="100"/>
        <c:noMultiLvlLbl val="0"/>
      </c:catAx>
      <c:valAx>
        <c:axId val="7327280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US"/>
                  <a:t>Probability</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RW"/>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RW"/>
          </a:p>
        </c:txPr>
        <c:crossAx val="72060628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RW"/>
    </a:p>
  </c:txPr>
  <c:externalData r:id="rId3">
    <c:autoUpdate val="0"/>
  </c:externalData>
</c:chartSpace>
</file>

<file path=word/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4"/>
    </mc:Choice>
    <mc:Fallback>
      <c:style val="4"/>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Figure 4: Access to Materials for Effective Assigment Completion.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RW"/>
        </a:p>
      </c:txPr>
    </c:title>
    <c:autoTitleDeleted val="0"/>
    <c:plotArea>
      <c:layout/>
      <c:barChart>
        <c:barDir val="bar"/>
        <c:grouping val="clustered"/>
        <c:varyColors val="0"/>
        <c:ser>
          <c:idx val="0"/>
          <c:order val="0"/>
          <c:spPr>
            <a:solidFill>
              <a:schemeClr val="accent2"/>
            </a:solidFill>
            <a:ln>
              <a:noFill/>
            </a:ln>
            <a:effectLst/>
          </c:spPr>
          <c:invertIfNegative val="0"/>
          <c:cat>
            <c:strRef>
              <c:f>'Survey Questions'!$B$23:$B$27</c:f>
              <c:strCache>
                <c:ptCount val="5"/>
                <c:pt idx="0">
                  <c:v>Strongly agree</c:v>
                </c:pt>
                <c:pt idx="1">
                  <c:v>Agree</c:v>
                </c:pt>
                <c:pt idx="2">
                  <c:v>Neither agree nor disagree</c:v>
                </c:pt>
                <c:pt idx="3">
                  <c:v>Disagree</c:v>
                </c:pt>
                <c:pt idx="4">
                  <c:v>Strongly disagree</c:v>
                </c:pt>
              </c:strCache>
            </c:strRef>
          </c:cat>
          <c:val>
            <c:numRef>
              <c:f>'Survey Questions'!$C$23:$C$27</c:f>
              <c:numCache>
                <c:formatCode>General</c:formatCode>
                <c:ptCount val="5"/>
                <c:pt idx="0">
                  <c:v>0.1</c:v>
                </c:pt>
                <c:pt idx="1">
                  <c:v>0.5</c:v>
                </c:pt>
                <c:pt idx="2">
                  <c:v>0.3</c:v>
                </c:pt>
                <c:pt idx="3">
                  <c:v>0.1</c:v>
                </c:pt>
                <c:pt idx="4">
                  <c:v>0</c:v>
                </c:pt>
              </c:numCache>
            </c:numRef>
          </c:val>
          <c:extLst>
            <c:ext xmlns:c16="http://schemas.microsoft.com/office/drawing/2014/chart" uri="{C3380CC4-5D6E-409C-BE32-E72D297353CC}">
              <c16:uniqueId val="{00000000-F2E2-1146-B127-05801DFB7054}"/>
            </c:ext>
          </c:extLst>
        </c:ser>
        <c:dLbls>
          <c:showLegendKey val="0"/>
          <c:showVal val="0"/>
          <c:showCatName val="0"/>
          <c:showSerName val="0"/>
          <c:showPercent val="0"/>
          <c:showBubbleSize val="0"/>
        </c:dLbls>
        <c:gapWidth val="182"/>
        <c:axId val="721052240"/>
        <c:axId val="720927728"/>
      </c:barChart>
      <c:catAx>
        <c:axId val="721052240"/>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50" b="0" i="0" u="none" strike="noStrike" kern="1200" baseline="0">
                <a:solidFill>
                  <a:schemeClr val="tx1">
                    <a:lumMod val="65000"/>
                    <a:lumOff val="35000"/>
                  </a:schemeClr>
                </a:solidFill>
                <a:latin typeface="+mn-lt"/>
                <a:ea typeface="+mn-ea"/>
                <a:cs typeface="+mn-cs"/>
              </a:defRPr>
            </a:pPr>
            <a:endParaRPr lang="en-RW"/>
          </a:p>
        </c:txPr>
        <c:crossAx val="720927728"/>
        <c:crosses val="autoZero"/>
        <c:auto val="1"/>
        <c:lblAlgn val="ctr"/>
        <c:lblOffset val="100"/>
        <c:noMultiLvlLbl val="0"/>
      </c:catAx>
      <c:valAx>
        <c:axId val="720927728"/>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RW"/>
          </a:p>
        </c:txPr>
        <c:crossAx val="721052240"/>
        <c:crosses val="autoZero"/>
        <c:crossBetween val="between"/>
      </c:valAx>
      <c:spPr>
        <a:noFill/>
        <a:ln>
          <a:noFill/>
        </a:ln>
        <a:effectLst/>
      </c:spPr>
    </c:plotArea>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RW"/>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colors4.xml><?xml version="1.0" encoding="utf-8"?>
<cs:colorStyle xmlns:cs="http://schemas.microsoft.com/office/drawing/2012/chartStyle" xmlns:a="http://schemas.openxmlformats.org/drawingml/2006/main" meth="withinLinear" id="15">
  <a:schemeClr val="accent2"/>
</cs:colorStyle>
</file>

<file path=word/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charts/style4.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MSR">
  <a:themeElements>
    <a:clrScheme name="MSR">
      <a:dk1>
        <a:srgbClr val="000000"/>
      </a:dk1>
      <a:lt1>
        <a:srgbClr val="FFFFFF"/>
      </a:lt1>
      <a:dk2>
        <a:srgbClr val="5E5E5E"/>
      </a:dk2>
      <a:lt2>
        <a:srgbClr val="D6D5D5"/>
      </a:lt2>
      <a:accent1>
        <a:srgbClr val="3B4455"/>
      </a:accent1>
      <a:accent2>
        <a:srgbClr val="FF1571"/>
      </a:accent2>
      <a:accent3>
        <a:srgbClr val="FDC082"/>
      </a:accent3>
      <a:accent4>
        <a:srgbClr val="C9DDE5"/>
      </a:accent4>
      <a:accent5>
        <a:srgbClr val="DBE8ED"/>
      </a:accent5>
      <a:accent6>
        <a:srgbClr val="F2F2F2"/>
      </a:accent6>
      <a:hlink>
        <a:srgbClr val="0000FF"/>
      </a:hlink>
      <a:folHlink>
        <a:srgbClr val="FF00FF"/>
      </a:folHlink>
    </a:clrScheme>
    <a:fontScheme name="ArialBlack GillSans">
      <a:majorFont>
        <a:latin typeface="Arial Black"/>
        <a:ea typeface=""/>
        <a:cs typeface=""/>
      </a:majorFont>
      <a:minorFont>
        <a:latin typeface="Gill Sans MT"/>
        <a:ea typeface=""/>
        <a:cs typeface=""/>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w="25400" cap="flat">
          <a:solidFill>
            <a:srgbClr val="000000"/>
          </a:solidFill>
          <a:prstDash val="solid"/>
          <a:miter lim="400000"/>
        </a:ln>
        <a:effectLst/>
        <a:sp3d/>
      </a:spPr>
      <a:bodyPr rot="0" spcFirstLastPara="1" vertOverflow="overflow" horzOverflow="overflow" vert="horz" wrap="square" lIns="38100" tIns="38100" rIns="38100" bIns="381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381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MSR" id="{BEE7B5EC-5714-E248-8BF3-EA9E1DF22420}" vid="{AE48099E-E8E2-3541-8D32-170253DAFA5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b:Sources xmlns:b="http://schemas.openxmlformats.org/officeDocument/2006/bibliography" xmlns="http://schemas.openxmlformats.org/officeDocument/2006/bibliography" SelectedStyle="/APASixthEditionOfficeOnline.xsl" StyleName="APA" Version="6"/>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BC7A61CF-E803-2845-AD8F-FC6E47AF1DB7}">
  <ds:schemaRefs>
    <ds:schemaRef ds:uri="http://schemas.openxmlformats.org/officeDocument/2006/bibliography"/>
  </ds:schemaRefs>
</ds:datastoreItem>
</file>

<file path=customXml/itemProps2.xml><?xml version="1.0" encoding="utf-8"?>
<ds:datastoreItem xmlns:ds="http://schemas.openxmlformats.org/officeDocument/2006/customXml" ds:itemID="{D8699111-9D6F-4FD1-899A-4E0B300B19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09C2606-6035-49A0-8211-65DEE79E8914}">
  <ds:schemaRefs>
    <ds:schemaRef ds:uri="http://schemas.microsoft.com/sharepoint/v3/contenttype/forms"/>
  </ds:schemaRefs>
</ds:datastoreItem>
</file>

<file path=customXml/itemProps4.xml><?xml version="1.0" encoding="utf-8"?>
<ds:datastoreItem xmlns:ds="http://schemas.openxmlformats.org/officeDocument/2006/customXml" ds:itemID="{1FDE1A47-5C16-4CBF-90B0-BC2DEED23AB8}">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Geometric student report.dotx</Template>
  <TotalTime>0</TotalTime>
  <Pages>15</Pages>
  <Words>2013</Words>
  <Characters>11477</Characters>
  <Application>Microsoft Office Word</Application>
  <DocSecurity>0</DocSecurity>
  <Lines>95</Lines>
  <Paragraphs>26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13464</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
  <cp:lastModifiedBy/>
  <cp:revision>1</cp:revision>
  <dcterms:created xsi:type="dcterms:W3CDTF">2021-05-04T21:14:00Z</dcterms:created>
  <dcterms:modified xsi:type="dcterms:W3CDTF">2021-05-06T11:19:00Z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