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9"/>
  </p:notes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9144000"/>
  <p:embeddedFontLst>
    <p:embeddedFont>
      <p:font typeface="Plus Jakarta Sans SemiBold" panose="020B0604020202020204" charset="0"/>
      <p:regular r:id="rId20"/>
      <p:bold r:id="rId21"/>
      <p:italic r:id="rId22"/>
      <p:boldItalic r:id="rId23"/>
    </p:embeddedFont>
    <p:embeddedFont>
      <p:font typeface="Calibri" panose="020F0502020204030204" pitchFamily="34" charset="0"/>
      <p:regular r:id="rId24"/>
      <p:bold r:id="rId25"/>
      <p:italic r:id="rId26"/>
      <p:boldItalic r:id="rId27"/>
    </p:embeddedFont>
    <p:embeddedFont>
      <p:font typeface="Plus Jakarta Sans" panose="020B0604020202020204" charset="0"/>
      <p:regular r:id="rId28"/>
      <p:bold r:id="rId29"/>
      <p:italic r:id="rId30"/>
      <p:boldItalic r:id="rId31"/>
    </p:embeddedFont>
    <p:embeddedFont>
      <p:font typeface="Inter" panose="020B060402020202020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07B0D58-D558-4CA8-9382-159CED1D3038}">
  <a:tblStyle styleId="{707B0D58-D558-4CA8-9382-159CED1D3038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78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9" Type="http://schemas.openxmlformats.org/officeDocument/2006/relationships/tableStyles" Target="tableStyles.xml"/><Relationship Id="rId21" Type="http://schemas.openxmlformats.org/officeDocument/2006/relationships/font" Target="fonts/font2.fntdata"/><Relationship Id="rId34" Type="http://schemas.openxmlformats.org/officeDocument/2006/relationships/font" Target="fonts/font1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33" Type="http://schemas.openxmlformats.org/officeDocument/2006/relationships/font" Target="fonts/font14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font" Target="fonts/font13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font" Target="fonts/font1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font" Target="fonts/font11.fntdata"/><Relationship Id="rId35" Type="http://schemas.openxmlformats.org/officeDocument/2006/relationships/font" Target="fonts/font16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8" name="Google Shape;34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" name="Google Shape;42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image" Target="../media/image4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image" Target="../media/image4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4.png"/><Relationship Id="rId7" Type="http://schemas.openxmlformats.org/officeDocument/2006/relationships/image" Target="../media/image25.png"/><Relationship Id="rId12" Type="http://schemas.openxmlformats.org/officeDocument/2006/relationships/image" Target="../media/image3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7.png"/><Relationship Id="rId10" Type="http://schemas.openxmlformats.org/officeDocument/2006/relationships/image" Target="../media/image28.png"/><Relationship Id="rId4" Type="http://schemas.openxmlformats.org/officeDocument/2006/relationships/image" Target="../media/image11.pn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3" Type="http://schemas.openxmlformats.org/officeDocument/2006/relationships/image" Target="../media/image4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5" Type="http://schemas.openxmlformats.org/officeDocument/2006/relationships/image" Target="../media/image7.png"/><Relationship Id="rId4" Type="http://schemas.openxmlformats.org/officeDocument/2006/relationships/image" Target="../media/image11.png"/><Relationship Id="rId9" Type="http://schemas.openxmlformats.org/officeDocument/2006/relationships/image" Target="../media/image44.JP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G"/><Relationship Id="rId3" Type="http://schemas.openxmlformats.org/officeDocument/2006/relationships/image" Target="../media/image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G"/><Relationship Id="rId3" Type="http://schemas.openxmlformats.org/officeDocument/2006/relationships/image" Target="../media/image4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JP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4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7.png"/><Relationship Id="rId9" Type="http://schemas.openxmlformats.org/officeDocument/2006/relationships/image" Target="../media/image5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7.png"/><Relationship Id="rId4" Type="http://schemas.openxmlformats.org/officeDocument/2006/relationships/image" Target="../media/image59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4.png"/><Relationship Id="rId7" Type="http://schemas.openxmlformats.org/officeDocument/2006/relationships/image" Target="../media/image6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7.png"/><Relationship Id="rId9" Type="http://schemas.openxmlformats.org/officeDocument/2006/relationships/image" Target="../media/image6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500" y="3997523"/>
            <a:ext cx="9525000" cy="100965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095375" y="1850677"/>
            <a:ext cx="10001250" cy="6412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lang="en-GB" sz="4500" b="1" i="0" u="none" dirty="0" smtClean="0">
                <a:solidFill>
                  <a:srgbClr val="0F172A"/>
                </a:solidFill>
                <a:latin typeface="Outfit"/>
              </a:rPr>
              <a:t>Enterprise Network Security</a:t>
            </a:r>
            <a:endParaRPr sz="4500" b="1" i="0" u="none" dirty="0">
              <a:solidFill>
                <a:srgbClr val="0F172A"/>
              </a:solidFill>
              <a:latin typeface="Outfit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333500" y="4245173"/>
            <a:ext cx="4667250" cy="101951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 dirty="0">
                <a:solidFill>
                  <a:srgbClr val="475569"/>
                </a:solidFill>
                <a:latin typeface="Inter"/>
              </a:rPr>
              <a:t>Candidate: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Md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Shiblu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Hossain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Student ID: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2517990</a:t>
            </a:r>
            <a:r>
              <a:rPr dirty="0"/>
              <a:t>
</a:t>
            </a:r>
            <a:r>
              <a:rPr sz="1275" b="1" i="0" u="none" dirty="0" err="1">
                <a:solidFill>
                  <a:srgbClr val="475569"/>
                </a:solidFill>
                <a:latin typeface="Inter"/>
              </a:rPr>
              <a:t>Programme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MSc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Cybersecurity 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and Digital Forensic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Analysis</a:t>
            </a:r>
            <a:endParaRPr lang="en-GB" sz="1275" b="0" i="0" u="none" dirty="0" smtClean="0">
              <a:solidFill>
                <a:srgbClr val="475569"/>
              </a:solidFill>
              <a:latin typeface="Inter"/>
            </a:endParaRPr>
          </a:p>
          <a:p>
            <a:pPr algn="l"/>
            <a:endParaRPr sz="1275" b="0" i="0" u="none" dirty="0">
              <a:solidFill>
                <a:srgbClr val="475569"/>
              </a:solidFill>
              <a:latin typeface="Inter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191250" y="4245173"/>
            <a:ext cx="4667250" cy="41165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75" b="1" i="0" u="none" dirty="0">
                <a:solidFill>
                  <a:srgbClr val="475569"/>
                </a:solidFill>
                <a:latin typeface="Inter"/>
              </a:rPr>
              <a:t>Module: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lang="en-US" sz="1200" dirty="0"/>
              <a:t>Enterprise Network Security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(</a:t>
            </a:r>
            <a:r>
              <a:rPr lang="en-US" sz="1200" dirty="0"/>
              <a:t>ACCA7032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)</a:t>
            </a:r>
            <a:r>
              <a:rPr dirty="0"/>
              <a:t>
</a:t>
            </a:r>
            <a:r>
              <a:rPr sz="1275" b="1" i="0" u="none" dirty="0" smtClean="0">
                <a:solidFill>
                  <a:srgbClr val="475569"/>
                </a:solidFill>
                <a:latin typeface="Inter"/>
              </a:rPr>
              <a:t>Lecturer</a:t>
            </a:r>
            <a:r>
              <a:rPr lang="en-GB" sz="1275" b="1" i="0" u="none" smtClean="0">
                <a:solidFill>
                  <a:srgbClr val="475569"/>
                </a:solidFill>
                <a:latin typeface="Inter"/>
              </a:rPr>
              <a:t>: </a:t>
            </a:r>
            <a:r>
              <a:rPr lang="en-US" sz="1200" smtClean="0"/>
              <a:t>Renuga</a:t>
            </a:r>
            <a:r>
              <a:rPr lang="en-US" sz="1200" dirty="0" smtClean="0"/>
              <a:t> </a:t>
            </a:r>
            <a:r>
              <a:rPr lang="en-US" sz="1200" dirty="0" err="1" smtClean="0"/>
              <a:t>Jayakumar</a:t>
            </a:r>
            <a:endParaRPr sz="1275" b="0" i="0" u="none" dirty="0">
              <a:solidFill>
                <a:srgbClr val="475569"/>
              </a:solidFill>
              <a:latin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78827" y="196057"/>
            <a:ext cx="8229600" cy="1143000"/>
          </a:xfrm>
        </p:spPr>
        <p:txBody>
          <a:bodyPr/>
          <a:lstStyle/>
          <a:p>
            <a:pPr>
              <a:defRPr sz="2800"/>
            </a:pPr>
            <a:r>
              <a:rPr dirty="0" err="1" smtClean="0"/>
              <a:t>SmartConsole</a:t>
            </a:r>
            <a:r>
              <a:rPr dirty="0" smtClean="0"/>
              <a:t> </a:t>
            </a:r>
            <a:r>
              <a:rPr dirty="0"/>
              <a:t>Login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Text Placeholder 5"/>
          <p:cNvSpPr>
            <a:spLocks noGrp="1"/>
          </p:cNvSpPr>
          <p:nvPr>
            <p:ph type="body" idx="4"/>
          </p:nvPr>
        </p:nvSpPr>
        <p:spPr/>
        <p:txBody>
          <a:bodyPr/>
          <a:lstStyle/>
          <a:p>
            <a:endParaRPr/>
          </a:p>
        </p:txBody>
      </p:sp>
      <p:pic>
        <p:nvPicPr>
          <p:cNvPr id="7" name="Picture 6" descr="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3215" y="1143000"/>
            <a:ext cx="6845264" cy="516636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376636"/>
            <a:ext cx="5324475" cy="2800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376636"/>
            <a:ext cx="5324475" cy="2800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4"/>
          <p:cNvSpPr txBox="1"/>
          <p:nvPr/>
        </p:nvSpPr>
        <p:spPr>
          <a:xfrm>
            <a:off x="581025" y="6491287"/>
            <a:ext cx="2495550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R81.20 Management Architecture</a:t>
            </a:r>
            <a:endParaRPr/>
          </a:p>
        </p:txBody>
      </p:sp>
      <p:pic>
        <p:nvPicPr>
          <p:cNvPr id="110" name="Google Shape;110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95350" y="2690961"/>
            <a:ext cx="3810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4"/>
          <p:cNvSpPr txBox="1"/>
          <p:nvPr/>
        </p:nvSpPr>
        <p:spPr>
          <a:xfrm>
            <a:off x="895350" y="3148161"/>
            <a:ext cx="4930616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Infrastructure &amp; Management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895350" y="3529161"/>
            <a:ext cx="4695825" cy="12189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Deployment of Check Point Security Management Server (A-SMS) and Quantum Gateway (A-GW) running Gaia OS R81.20. 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Centralized policy control is enforced via </a:t>
            </a:r>
            <a:r>
              <a:rPr lang="en-US" sz="1200" b="0" i="0" u="none" strike="noStrike" cap="none" dirty="0" err="1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SmartConsole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, ensuring full visibility and active blade synchronization across the network.</a:t>
            </a:r>
            <a:endParaRPr dirty="0"/>
          </a:p>
        </p:txBody>
      </p:sp>
      <p:pic>
        <p:nvPicPr>
          <p:cNvPr id="114" name="Google Shape;114;p14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600825" y="2690961"/>
            <a:ext cx="2667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4"/>
          <p:cNvSpPr txBox="1"/>
          <p:nvPr/>
        </p:nvSpPr>
        <p:spPr>
          <a:xfrm>
            <a:off x="6600825" y="3148161"/>
            <a:ext cx="4930616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Policy &amp; Enforcement Integrity</a:t>
            </a:r>
            <a:endParaRPr/>
          </a:p>
        </p:txBody>
      </p:sp>
      <p:sp>
        <p:nvSpPr>
          <p:cNvPr id="116" name="Google Shape;116;p14"/>
          <p:cNvSpPr txBox="1"/>
          <p:nvPr/>
        </p:nvSpPr>
        <p:spPr>
          <a:xfrm>
            <a:off x="6600825" y="3529161"/>
            <a:ext cx="4695825" cy="12189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Access Control Policies are active to drop unauthorized management protocols (SSH Rule 1 Drop) while allowing compliant administrative access (Telnet Rule 2, HTTP/HTTPS Rule 3). Real-time telemetry is verified via Logs &amp; Monitor and Gaia API readiness tools.</a:t>
            </a:r>
            <a:endParaRPr/>
          </a:p>
        </p:txBody>
      </p:sp>
      <p:sp>
        <p:nvSpPr>
          <p:cNvPr id="117" name="Google Shape;117;p14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Executive Overview</a:t>
            </a:r>
            <a:endParaRPr/>
          </a:p>
        </p:txBody>
      </p:sp>
      <p:sp>
        <p:nvSpPr>
          <p:cNvPr id="118" name="Google Shape;118;p14"/>
          <p:cNvSpPr/>
          <p:nvPr/>
        </p:nvSpPr>
        <p:spPr>
          <a:xfrm>
            <a:off x="581025" y="914400"/>
            <a:ext cx="7619552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15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SmartConsole Gateways &amp; Servers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Centralized view of managed network elements in SmartConsole R81.20: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581025" y="4587775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All software blades and license statuses are monitored continuously from this unified interface.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771525" y="2744092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A-GW (10.1.1.1):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Quantum Security Gateway enforcing Access Control Policy.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685800" y="332499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4" name="Google Shape;134;p15"/>
          <p:cNvSpPr txBox="1"/>
          <p:nvPr/>
        </p:nvSpPr>
        <p:spPr>
          <a:xfrm>
            <a:off x="771525" y="3326903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A-SMS (10.1.1.101):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Primary Security Management Server with CPU at 9% and Memory at 98%.</a:t>
            </a:r>
            <a:endParaRPr/>
          </a:p>
        </p:txBody>
      </p:sp>
      <p:sp>
        <p:nvSpPr>
          <p:cNvPr id="135" name="Google Shape;135;p15"/>
          <p:cNvSpPr txBox="1"/>
          <p:nvPr/>
        </p:nvSpPr>
        <p:spPr>
          <a:xfrm>
            <a:off x="685800" y="390780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6" name="Google Shape;136;p15"/>
          <p:cNvSpPr txBox="1"/>
          <p:nvPr/>
        </p:nvSpPr>
        <p:spPr>
          <a:xfrm>
            <a:off x="771525" y="3909714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Hardware Profile: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Open Server deployment running 64-bit Gaia R81.20 OS.</a:t>
            </a:r>
            <a:endParaRPr/>
          </a:p>
        </p:txBody>
      </p:sp>
      <p:pic>
        <p:nvPicPr>
          <p:cNvPr id="137" name="Google Shape;137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96025" y="1976437"/>
            <a:ext cx="35433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Management Topology Overview</a:t>
            </a:r>
            <a:endParaRPr/>
          </a:p>
        </p:txBody>
      </p:sp>
      <p:sp>
        <p:nvSpPr>
          <p:cNvPr id="139" name="Google Shape;139;p15"/>
          <p:cNvSpPr/>
          <p:nvPr/>
        </p:nvSpPr>
        <p:spPr>
          <a:xfrm>
            <a:off x="581025" y="914400"/>
            <a:ext cx="55069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0003" y="1400175"/>
            <a:ext cx="6148253" cy="46267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6"/>
          <p:cNvSpPr txBox="1"/>
          <p:nvPr/>
        </p:nvSpPr>
        <p:spPr>
          <a:xfrm>
            <a:off x="581025" y="6491287"/>
            <a:ext cx="191452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Gateway Performance</a:t>
            </a:r>
            <a:endParaRPr/>
          </a:p>
        </p:txBody>
      </p:sp>
      <p:pic>
        <p:nvPicPr>
          <p:cNvPr id="148" name="Google Shape;148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16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Gateway Object Detail (A-GW)</a:t>
            </a:r>
            <a:endParaRPr/>
          </a:p>
        </p:txBody>
      </p:sp>
      <p:sp>
        <p:nvSpPr>
          <p:cNvPr id="150" name="Google Shape;150;p16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Comprehensive health and software blade status for Security Gateway A-GW (10.1.1.1):</a:t>
            </a:r>
            <a:endParaRPr/>
          </a:p>
        </p:txBody>
      </p:sp>
      <p:sp>
        <p:nvSpPr>
          <p:cNvPr id="151" name="Google Shape;151;p16"/>
          <p:cNvSpPr txBox="1"/>
          <p:nvPr/>
        </p:nvSpPr>
        <p:spPr>
          <a:xfrm>
            <a:off x="581025" y="4334470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Secure Internal Communication (SIC) is established and verified with the management server.</a:t>
            </a:r>
            <a:endParaRPr/>
          </a:p>
        </p:txBody>
      </p:sp>
      <p:sp>
        <p:nvSpPr>
          <p:cNvPr id="152" name="Google Shape;152;p16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3" name="Google Shape;153;p16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Blades: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Firewall, Monitoring.</a:t>
            </a:r>
            <a:endParaRPr/>
          </a:p>
        </p:txBody>
      </p:sp>
      <p:sp>
        <p:nvSpPr>
          <p:cNvPr id="154" name="Google Shape;154;p16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5" name="Google Shape;155;p16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CPU Load: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10% (Stable runtime performance).</a:t>
            </a:r>
            <a:endParaRPr/>
          </a:p>
        </p:txBody>
      </p:sp>
      <p:sp>
        <p:nvSpPr>
          <p:cNvPr id="156" name="Google Shape;156;p16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7" name="Google Shape;157;p16"/>
          <p:cNvSpPr txBox="1"/>
          <p:nvPr/>
        </p:nvSpPr>
        <p:spPr>
          <a:xfrm>
            <a:off x="771525" y="362783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Memory Usage: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42% of allocated physical RAM.</a:t>
            </a:r>
            <a:endParaRPr/>
          </a:p>
        </p:txBody>
      </p:sp>
      <p:sp>
        <p:nvSpPr>
          <p:cNvPr id="158" name="Google Shape;158;p16"/>
          <p:cNvSpPr txBox="1"/>
          <p:nvPr/>
        </p:nvSpPr>
        <p:spPr>
          <a:xfrm>
            <a:off x="685800" y="394590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9" name="Google Shape;159;p16"/>
          <p:cNvSpPr txBox="1"/>
          <p:nvPr/>
        </p:nvSpPr>
        <p:spPr>
          <a:xfrm>
            <a:off x="771525" y="394781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OS Build: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Gaia R81.20 standard kernel.</a:t>
            </a:r>
            <a:endParaRPr/>
          </a:p>
        </p:txBody>
      </p:sp>
      <p:pic>
        <p:nvPicPr>
          <p:cNvPr id="160" name="Google Shape;160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5528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6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Security Gateway Health</a:t>
            </a:r>
            <a:endParaRPr/>
          </a:p>
        </p:txBody>
      </p:sp>
      <p:sp>
        <p:nvSpPr>
          <p:cNvPr id="162" name="Google Shape;162;p16"/>
          <p:cNvSpPr/>
          <p:nvPr/>
        </p:nvSpPr>
        <p:spPr>
          <a:xfrm>
            <a:off x="581025" y="914400"/>
            <a:ext cx="68441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673" y="1173956"/>
            <a:ext cx="5992543" cy="451008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534400" y="4441628"/>
            <a:ext cx="1240221" cy="38040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7742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7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Centralized Licensing &amp; Contracts</a:t>
            </a: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Management of software licenses and support contracts via SmartUpdate R81.20:</a:t>
            </a:r>
            <a:endParaRPr/>
          </a:p>
        </p:txBody>
      </p:sp>
      <p:sp>
        <p:nvSpPr>
          <p:cNvPr id="174" name="Google Shape;174;p17"/>
          <p:cNvSpPr txBox="1"/>
          <p:nvPr/>
        </p:nvSpPr>
        <p:spPr>
          <a:xfrm>
            <a:off x="581025" y="4014489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Ensures compliance across all deployed blades and enables seamless Jumbo Hotfix updates.</a:t>
            </a:r>
            <a:endParaRPr/>
          </a:p>
        </p:txBody>
      </p:sp>
      <p:sp>
        <p:nvSpPr>
          <p:cNvPr id="175" name="Google Shape;175;p17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76" name="Google Shape;176;p17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A-GW (10.1.1.1):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Active Container license attached and verified.</a:t>
            </a:r>
            <a:endParaRPr/>
          </a:p>
        </p:txBody>
      </p:sp>
      <p:sp>
        <p:nvSpPr>
          <p:cNvPr id="177" name="Google Shape;177;p17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78" name="Google Shape;178;p17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A-SMS (10.1.1.101):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Management Server central license active.</a:t>
            </a:r>
            <a:endParaRPr/>
          </a:p>
        </p:txBody>
      </p:sp>
      <p:sp>
        <p:nvSpPr>
          <p:cNvPr id="179" name="Google Shape;179;p17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80" name="Google Shape;180;p17"/>
          <p:cNvSpPr txBox="1"/>
          <p:nvPr/>
        </p:nvSpPr>
        <p:spPr>
          <a:xfrm>
            <a:off x="771525" y="362783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Contract Repository: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Software subscription and updates valid.</a:t>
            </a:r>
            <a:endParaRPr/>
          </a:p>
        </p:txBody>
      </p:sp>
      <p:pic>
        <p:nvPicPr>
          <p:cNvPr id="181" name="Google Shape;181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638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7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SmartUpdate License Management</a:t>
            </a:r>
            <a:endParaRPr/>
          </a:p>
        </p:txBody>
      </p:sp>
      <p:sp>
        <p:nvSpPr>
          <p:cNvPr id="183" name="Google Shape;183;p17"/>
          <p:cNvSpPr/>
          <p:nvPr/>
        </p:nvSpPr>
        <p:spPr>
          <a:xfrm>
            <a:off x="581025" y="914400"/>
            <a:ext cx="5139632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256" y="1622708"/>
            <a:ext cx="5569423" cy="423041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Google Shape;188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18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SmartUpdate Remote Session</a:t>
            </a:r>
            <a:endParaRPr/>
          </a:p>
        </p:txBody>
      </p:sp>
      <p:sp>
        <p:nvSpPr>
          <p:cNvPr id="194" name="Google Shape;194;p18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Secure administrator authentication process for SmartUpdate remote utility:</a:t>
            </a:r>
            <a:endParaRPr/>
          </a:p>
        </p:txBody>
      </p:sp>
      <p:sp>
        <p:nvSpPr>
          <p:cNvPr id="195" name="Google Shape;195;p18"/>
          <p:cNvSpPr txBox="1"/>
          <p:nvPr/>
        </p:nvSpPr>
        <p:spPr>
          <a:xfrm>
            <a:off x="581025" y="4258270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Protects against database lock conflicts and ensures auditability across administrative changes.</a:t>
            </a:r>
            <a:endParaRPr/>
          </a:p>
        </p:txBody>
      </p:sp>
      <p:sp>
        <p:nvSpPr>
          <p:cNvPr id="196" name="Google Shape;196;p18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97" name="Google Shape;197;p18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Target Server: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Management Host 10.1.1.101.</a:t>
            </a:r>
            <a:endParaRPr/>
          </a:p>
        </p:txBody>
      </p:sp>
      <p:sp>
        <p:nvSpPr>
          <p:cNvPr id="198" name="Google Shape;198;p18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Admin User: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Authorized administrator `Shiblu-2517990`.</a:t>
            </a:r>
            <a:endParaRPr/>
          </a:p>
        </p:txBody>
      </p:sp>
      <p:sp>
        <p:nvSpPr>
          <p:cNvPr id="200" name="Google Shape;200;p18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01" name="Google Shape;201;p18"/>
          <p:cNvSpPr txBox="1"/>
          <p:nvPr/>
        </p:nvSpPr>
        <p:spPr>
          <a:xfrm>
            <a:off x="771525" y="3627834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Session Isolation: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Concurrent read/write management lock enforcement.</a:t>
            </a:r>
            <a:endParaRPr/>
          </a:p>
        </p:txBody>
      </p:sp>
      <p:pic>
        <p:nvPicPr>
          <p:cNvPr id="202" name="Google Shape;202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1242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18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Session Authentication</a:t>
            </a:r>
            <a:endParaRPr/>
          </a:p>
        </p:txBody>
      </p:sp>
      <p:sp>
        <p:nvSpPr>
          <p:cNvPr id="204" name="Google Shape;204;p18"/>
          <p:cNvSpPr/>
          <p:nvPr/>
        </p:nvSpPr>
        <p:spPr>
          <a:xfrm>
            <a:off x="581025" y="914400"/>
            <a:ext cx="711353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1426968"/>
            <a:ext cx="5865453" cy="445100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77575" y="6467475"/>
            <a:ext cx="5334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9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Standard Access Policy Architecture</a:t>
            </a:r>
            <a:endParaRPr/>
          </a:p>
        </p:txBody>
      </p:sp>
      <p:sp>
        <p:nvSpPr>
          <p:cNvPr id="215" name="Google Shape;215;p19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Access Control policy deployed to Security Gateway A-GW:</a:t>
            </a:r>
            <a:endParaRPr/>
          </a:p>
        </p:txBody>
      </p:sp>
      <p:sp>
        <p:nvSpPr>
          <p:cNvPr id="216" name="Google Shape;216;p19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17" name="Google Shape;217;p19"/>
          <p:cNvSpPr txBox="1"/>
          <p:nvPr/>
        </p:nvSpPr>
        <p:spPr>
          <a:xfrm>
            <a:off x="771525" y="2744092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1 (SSH Block):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Services `ssh` &amp; `ssh_version_2` set to with logging.</a:t>
            </a:r>
            <a:endParaRPr/>
          </a:p>
        </p:txBody>
      </p:sp>
      <p:sp>
        <p:nvSpPr>
          <p:cNvPr id="218" name="Google Shape;218;p19"/>
          <p:cNvSpPr txBox="1"/>
          <p:nvPr/>
        </p:nvSpPr>
        <p:spPr>
          <a:xfrm>
            <a:off x="685800" y="330207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19" name="Google Shape;219;p19"/>
          <p:cNvSpPr txBox="1"/>
          <p:nvPr/>
        </p:nvSpPr>
        <p:spPr>
          <a:xfrm>
            <a:off x="771525" y="3303984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2 (Telnet Accept):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 `telnet` set to for administrative testing.</a:t>
            </a:r>
            <a:endParaRPr/>
          </a:p>
        </p:txBody>
      </p:sp>
      <p:sp>
        <p:nvSpPr>
          <p:cNvPr id="220" name="Google Shape;220;p19"/>
          <p:cNvSpPr txBox="1"/>
          <p:nvPr/>
        </p:nvSpPr>
        <p:spPr>
          <a:xfrm>
            <a:off x="685800" y="3861970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21" name="Google Shape;221;p19"/>
          <p:cNvSpPr txBox="1"/>
          <p:nvPr/>
        </p:nvSpPr>
        <p:spPr>
          <a:xfrm>
            <a:off x="771525" y="3863875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3 (Web Traffic):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Services `http` &amp; `https` set to .</a:t>
            </a:r>
            <a:endParaRPr/>
          </a:p>
        </p:txBody>
      </p:sp>
      <p:sp>
        <p:nvSpPr>
          <p:cNvPr id="222" name="Google Shape;222;p19"/>
          <p:cNvSpPr txBox="1"/>
          <p:nvPr/>
        </p:nvSpPr>
        <p:spPr>
          <a:xfrm>
            <a:off x="685800" y="417808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23" name="Google Shape;223;p19"/>
          <p:cNvSpPr txBox="1"/>
          <p:nvPr/>
        </p:nvSpPr>
        <p:spPr>
          <a:xfrm>
            <a:off x="771525" y="4179986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4 (Cleanup):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 `Any` set to .</a:t>
            </a:r>
            <a:endParaRPr/>
          </a:p>
        </p:txBody>
      </p:sp>
      <p:pic>
        <p:nvPicPr>
          <p:cNvPr id="224" name="Google Shape;224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219450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962525" y="2744092"/>
            <a:ext cx="51435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095750" y="3303984"/>
            <a:ext cx="657225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19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505325" y="3863875"/>
            <a:ext cx="657225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19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3562350" y="4179986"/>
            <a:ext cx="514350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19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Access Control Policy Rulebase</a:t>
            </a:r>
            <a:endParaRPr/>
          </a:p>
        </p:txBody>
      </p:sp>
      <p:sp>
        <p:nvSpPr>
          <p:cNvPr id="230" name="Google Shape;230;p19"/>
          <p:cNvSpPr/>
          <p:nvPr/>
        </p:nvSpPr>
        <p:spPr>
          <a:xfrm>
            <a:off x="581025" y="914400"/>
            <a:ext cx="5796857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629" y="1215331"/>
            <a:ext cx="5932239" cy="451008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6" name="Google Shape;236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3387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8672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5725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0"/>
          <p:cNvSpPr txBox="1"/>
          <p:nvPr/>
        </p:nvSpPr>
        <p:spPr>
          <a:xfrm>
            <a:off x="857250" y="3393876"/>
            <a:ext cx="163989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1: SSH Drop</a:t>
            </a:r>
            <a:endParaRPr/>
          </a:p>
        </p:txBody>
      </p:sp>
      <p:sp>
        <p:nvSpPr>
          <p:cNvPr id="244" name="Google Shape;244;p20"/>
          <p:cNvSpPr txBox="1"/>
          <p:nvPr/>
        </p:nvSpPr>
        <p:spPr>
          <a:xfrm>
            <a:off x="85725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Blocks all SSH port 22 traffic targeting A-GW. Explicitly drop-action logged for audit compliance and testing threat deterrence.</a:t>
            </a:r>
            <a:endParaRPr/>
          </a:p>
        </p:txBody>
      </p:sp>
      <p:pic>
        <p:nvPicPr>
          <p:cNvPr id="245" name="Google Shape;245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61010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20"/>
          <p:cNvSpPr txBox="1"/>
          <p:nvPr/>
        </p:nvSpPr>
        <p:spPr>
          <a:xfrm>
            <a:off x="4610100" y="3393876"/>
            <a:ext cx="2007907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2: Telnet Permit</a:t>
            </a:r>
            <a:endParaRPr/>
          </a:p>
        </p:txBody>
      </p:sp>
      <p:sp>
        <p:nvSpPr>
          <p:cNvPr id="247" name="Google Shape;247;p20"/>
          <p:cNvSpPr txBox="1"/>
          <p:nvPr/>
        </p:nvSpPr>
        <p:spPr>
          <a:xfrm>
            <a:off x="461010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Allows legacy Telnet protocol access for connectivity benchmarking across internal gateway interfaces with full log tracking.</a:t>
            </a:r>
            <a:endParaRPr/>
          </a:p>
        </p:txBody>
      </p:sp>
      <p:pic>
        <p:nvPicPr>
          <p:cNvPr id="248" name="Google Shape;248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36295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0"/>
          <p:cNvSpPr txBox="1"/>
          <p:nvPr/>
        </p:nvSpPr>
        <p:spPr>
          <a:xfrm>
            <a:off x="8362950" y="3393876"/>
            <a:ext cx="207229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3: Web Services</a:t>
            </a:r>
            <a:endParaRPr/>
          </a:p>
        </p:txBody>
      </p:sp>
      <p:sp>
        <p:nvSpPr>
          <p:cNvPr id="250" name="Google Shape;250;p20"/>
          <p:cNvSpPr txBox="1"/>
          <p:nvPr/>
        </p:nvSpPr>
        <p:spPr>
          <a:xfrm>
            <a:off x="836295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Permits HTTP and HTTPS web protocols through the gateway, facilitating management API calls and web portal traffic.</a:t>
            </a:r>
            <a:endParaRPr/>
          </a:p>
        </p:txBody>
      </p:sp>
      <p:pic>
        <p:nvPicPr>
          <p:cNvPr id="251" name="Google Shape;251;p20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00012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20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75297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3" name="Google Shape;253;p20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850582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0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Rule Base Functional Matrix</a:t>
            </a:r>
            <a:endParaRPr/>
          </a:p>
        </p:txBody>
      </p:sp>
      <p:sp>
        <p:nvSpPr>
          <p:cNvPr id="255" name="Google Shape;255;p20"/>
          <p:cNvSpPr/>
          <p:nvPr/>
        </p:nvSpPr>
        <p:spPr>
          <a:xfrm>
            <a:off x="581025" y="914400"/>
            <a:ext cx="647164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" name="Google Shape;26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1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Command Prompt Access Testing</a:t>
            </a:r>
            <a:endParaRPr/>
          </a:p>
        </p:txBody>
      </p:sp>
      <p:sp>
        <p:nvSpPr>
          <p:cNvPr id="266" name="Google Shape;266;p21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Validation of security rule enforcement from client terminal:</a:t>
            </a:r>
            <a:endParaRPr/>
          </a:p>
        </p:txBody>
      </p:sp>
      <p:sp>
        <p:nvSpPr>
          <p:cNvPr id="267" name="Google Shape;267;p21"/>
          <p:cNvSpPr txBox="1"/>
          <p:nvPr/>
        </p:nvSpPr>
        <p:spPr>
          <a:xfrm>
            <a:off x="581025" y="4067770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Silent packet dropping prevents port scanning and reconnaissance.</a:t>
            </a:r>
            <a:endParaRPr/>
          </a:p>
        </p:txBody>
      </p:sp>
      <p:sp>
        <p:nvSpPr>
          <p:cNvPr id="268" name="Google Shape;268;p21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69" name="Google Shape;269;p21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Test Command: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`ssh A-GW@10.1.1.1`</a:t>
            </a:r>
            <a:endParaRPr/>
          </a:p>
        </p:txBody>
      </p:sp>
      <p:sp>
        <p:nvSpPr>
          <p:cNvPr id="270" name="Google Shape;270;p21"/>
          <p:cNvSpPr txBox="1"/>
          <p:nvPr/>
        </p:nvSpPr>
        <p:spPr>
          <a:xfrm>
            <a:off x="685800" y="308121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71" name="Google Shape;271;p21"/>
          <p:cNvSpPr txBox="1"/>
          <p:nvPr/>
        </p:nvSpPr>
        <p:spPr>
          <a:xfrm>
            <a:off x="771525" y="308312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Result: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`ssh: connect to host 10.1.1.1 port 22: Connection timed out`</a:t>
            </a:r>
            <a:endParaRPr/>
          </a:p>
        </p:txBody>
      </p:sp>
      <p:sp>
        <p:nvSpPr>
          <p:cNvPr id="272" name="Google Shape;272;p21"/>
          <p:cNvSpPr txBox="1"/>
          <p:nvPr/>
        </p:nvSpPr>
        <p:spPr>
          <a:xfrm>
            <a:off x="685800" y="34202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73" name="Google Shape;273;p21"/>
          <p:cNvSpPr txBox="1"/>
          <p:nvPr/>
        </p:nvSpPr>
        <p:spPr>
          <a:xfrm>
            <a:off x="771525" y="3422153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Validation: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Proves Rule 1 () is actively filtering traffic on Gateway A-GW.</a:t>
            </a:r>
            <a:endParaRPr/>
          </a:p>
        </p:txBody>
      </p:sp>
      <p:pic>
        <p:nvPicPr>
          <p:cNvPr id="274" name="Google Shape;274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43338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667000" y="3422153"/>
            <a:ext cx="781050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21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Policy Enforcement Verification</a:t>
            </a:r>
            <a:endParaRPr/>
          </a:p>
        </p:txBody>
      </p:sp>
      <p:sp>
        <p:nvSpPr>
          <p:cNvPr id="277" name="Google Shape;277;p21"/>
          <p:cNvSpPr/>
          <p:nvPr/>
        </p:nvSpPr>
        <p:spPr>
          <a:xfrm>
            <a:off x="581025" y="914400"/>
            <a:ext cx="580369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1152525"/>
            <a:ext cx="6024236" cy="481250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2" name="Google Shape;282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7" name="Google Shape;287;p22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Logs &amp; Monitor Telemetry</a:t>
            </a:r>
            <a:endParaRPr/>
          </a:p>
        </p:txBody>
      </p:sp>
      <p:sp>
        <p:nvSpPr>
          <p:cNvPr id="288" name="Google Shape;288;p22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traffic inspection and logging in SmartConsole:</a:t>
            </a:r>
            <a:endParaRPr/>
          </a:p>
        </p:txBody>
      </p:sp>
      <p:sp>
        <p:nvSpPr>
          <p:cNvPr id="289" name="Google Shape;289;p22"/>
          <p:cNvSpPr txBox="1"/>
          <p:nvPr/>
        </p:nvSpPr>
        <p:spPr>
          <a:xfrm>
            <a:off x="581025" y="4105870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Confirms operational DNS name resolution and real-time log indexing.</a:t>
            </a:r>
            <a:endParaRPr/>
          </a:p>
        </p:txBody>
      </p:sp>
      <p:sp>
        <p:nvSpPr>
          <p:cNvPr id="290" name="Google Shape;290;p22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1" name="Google Shape;291;p22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Source Host: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A-SMS (10.1.1.101)</a:t>
            </a:r>
            <a:endParaRPr/>
          </a:p>
        </p:txBody>
      </p:sp>
      <p:sp>
        <p:nvSpPr>
          <p:cNvPr id="292" name="Google Shape;292;p22"/>
          <p:cNvSpPr txBox="1"/>
          <p:nvPr/>
        </p:nvSpPr>
        <p:spPr>
          <a:xfrm>
            <a:off x="685800" y="30621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3" name="Google Shape;293;p22"/>
          <p:cNvSpPr txBox="1"/>
          <p:nvPr/>
        </p:nvSpPr>
        <p:spPr>
          <a:xfrm>
            <a:off x="771525" y="30640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Destinations: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DNS Servers (`4.2.2.2`, `8.8.8.8`, `192.168.1.1`)</a:t>
            </a:r>
            <a:endParaRPr/>
          </a:p>
        </p:txBody>
      </p:sp>
      <p:sp>
        <p:nvSpPr>
          <p:cNvPr id="294" name="Google Shape;294;p22"/>
          <p:cNvSpPr txBox="1"/>
          <p:nvPr/>
        </p:nvSpPr>
        <p:spPr>
          <a:xfrm>
            <a:off x="685800" y="33821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5" name="Google Shape;295;p22"/>
          <p:cNvSpPr txBox="1"/>
          <p:nvPr/>
        </p:nvSpPr>
        <p:spPr>
          <a:xfrm>
            <a:off x="771525" y="33840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Service: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`domain-udp` (Port 53 DNS Queries)</a:t>
            </a:r>
            <a:endParaRPr/>
          </a:p>
        </p:txBody>
      </p:sp>
      <p:sp>
        <p:nvSpPr>
          <p:cNvPr id="296" name="Google Shape;296;p22"/>
          <p:cNvSpPr txBox="1"/>
          <p:nvPr/>
        </p:nvSpPr>
        <p:spPr>
          <a:xfrm>
            <a:off x="685800" y="37021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7" name="Google Shape;297;p22"/>
          <p:cNvSpPr txBox="1"/>
          <p:nvPr/>
        </p:nvSpPr>
        <p:spPr>
          <a:xfrm>
            <a:off x="771525" y="3704034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logged by Rule enforcement.</a:t>
            </a:r>
            <a:endParaRPr/>
          </a:p>
        </p:txBody>
      </p:sp>
      <p:pic>
        <p:nvPicPr>
          <p:cNvPr id="298" name="Google Shape;298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96025" y="1976437"/>
            <a:ext cx="35337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52550" y="3704034"/>
            <a:ext cx="657225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2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Real-Time Traffic Monitoring</a:t>
            </a:r>
            <a:endParaRPr/>
          </a:p>
        </p:txBody>
      </p:sp>
      <p:sp>
        <p:nvSpPr>
          <p:cNvPr id="301" name="Google Shape;301;p22"/>
          <p:cNvSpPr/>
          <p:nvPr/>
        </p:nvSpPr>
        <p:spPr>
          <a:xfrm>
            <a:off x="581025" y="914400"/>
            <a:ext cx="62784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29" y="1643508"/>
            <a:ext cx="5653946" cy="426630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Google Shape;306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510" y="3153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" name="Google Shape;307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8" name="Google Shape;308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Google Shape;309;p23"/>
          <p:cNvSpPr txBox="1"/>
          <p:nvPr/>
        </p:nvSpPr>
        <p:spPr>
          <a:xfrm>
            <a:off x="581025" y="6491287"/>
            <a:ext cx="14763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Gaia OS Portal</a:t>
            </a:r>
            <a:endParaRPr/>
          </a:p>
        </p:txBody>
      </p:sp>
      <p:pic>
        <p:nvPicPr>
          <p:cNvPr id="310" name="Google Shape;310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39475" y="6467475"/>
            <a:ext cx="5715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23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Gaia Portal HTTPS Management</a:t>
            </a:r>
            <a:endParaRPr/>
          </a:p>
        </p:txBody>
      </p:sp>
      <p:sp>
        <p:nvSpPr>
          <p:cNvPr id="312" name="Google Shape;312;p23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Web-based operating system configuration on `https://10.1.1.101/`:</a:t>
            </a:r>
            <a:endParaRPr/>
          </a:p>
        </p:txBody>
      </p:sp>
      <p:sp>
        <p:nvSpPr>
          <p:cNvPr id="313" name="Google Shape;313;p23"/>
          <p:cNvSpPr txBox="1"/>
          <p:nvPr/>
        </p:nvSpPr>
        <p:spPr>
          <a:xfrm>
            <a:off x="581025" y="4014489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Complements SmartConsole for hardware and system level maintenance.</a:t>
            </a:r>
            <a:endParaRPr/>
          </a:p>
        </p:txBody>
      </p:sp>
      <p:sp>
        <p:nvSpPr>
          <p:cNvPr id="314" name="Google Shape;314;p23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5" name="Google Shape;315;p23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OS Management: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Network interfaces, routing, dynamic protocols.</a:t>
            </a:r>
            <a:endParaRPr dirty="0"/>
          </a:p>
        </p:txBody>
      </p:sp>
      <p:sp>
        <p:nvSpPr>
          <p:cNvPr id="316" name="Google Shape;316;p23"/>
          <p:cNvSpPr txBox="1"/>
          <p:nvPr/>
        </p:nvSpPr>
        <p:spPr>
          <a:xfrm>
            <a:off x="685800" y="30621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7" name="Google Shape;317;p23"/>
          <p:cNvSpPr txBox="1"/>
          <p:nvPr/>
        </p:nvSpPr>
        <p:spPr>
          <a:xfrm>
            <a:off x="771525" y="30640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User Authentication: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Role-Based Administration (RBA) access control.</a:t>
            </a:r>
            <a:endParaRPr dirty="0"/>
          </a:p>
        </p:txBody>
      </p:sp>
      <p:sp>
        <p:nvSpPr>
          <p:cNvPr id="318" name="Google Shape;318;p23"/>
          <p:cNvSpPr txBox="1"/>
          <p:nvPr/>
        </p:nvSpPr>
        <p:spPr>
          <a:xfrm>
            <a:off x="685800" y="33821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9" name="Google Shape;319;p23"/>
          <p:cNvSpPr txBox="1"/>
          <p:nvPr/>
        </p:nvSpPr>
        <p:spPr>
          <a:xfrm>
            <a:off x="636697" y="3557291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Maintenance: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CPUSE software updates, backup/restore, license status.</a:t>
            </a:r>
            <a:endParaRPr dirty="0"/>
          </a:p>
        </p:txBody>
      </p:sp>
      <p:pic>
        <p:nvPicPr>
          <p:cNvPr id="320" name="Google Shape;320;p2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3623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21" name="Google Shape;321;p23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Gaia OS Web Administration</a:t>
            </a:r>
            <a:endParaRPr/>
          </a:p>
        </p:txBody>
      </p:sp>
      <p:sp>
        <p:nvSpPr>
          <p:cNvPr id="322" name="Google Shape;322;p23"/>
          <p:cNvSpPr/>
          <p:nvPr/>
        </p:nvSpPr>
        <p:spPr>
          <a:xfrm>
            <a:off x="581025" y="914400"/>
            <a:ext cx="6293348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1224" y="1057275"/>
            <a:ext cx="5817769" cy="44947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oogle Shape;327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24"/>
          <p:cNvSpPr txBox="1"/>
          <p:nvPr/>
        </p:nvSpPr>
        <p:spPr>
          <a:xfrm>
            <a:off x="581025" y="485775"/>
            <a:ext cx="5540692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Gaia Management API Status</a:t>
            </a:r>
            <a:endParaRPr/>
          </a:p>
        </p:txBody>
      </p:sp>
      <p:pic>
        <p:nvPicPr>
          <p:cNvPr id="329" name="Google Shape;329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9525"/>
            <a:ext cx="584835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0" name="Google Shape;330;p24"/>
          <p:cNvSpPr/>
          <p:nvPr/>
        </p:nvSpPr>
        <p:spPr>
          <a:xfrm>
            <a:off x="581025" y="914400"/>
            <a:ext cx="44499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24"/>
          <p:cNvSpPr txBox="1"/>
          <p:nvPr/>
        </p:nvSpPr>
        <p:spPr>
          <a:xfrm>
            <a:off x="581025" y="1181100"/>
            <a:ext cx="25908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Management API Readiness Audit:</a:t>
            </a:r>
            <a:endParaRPr/>
          </a:p>
        </p:txBody>
      </p:sp>
      <p:sp>
        <p:nvSpPr>
          <p:cNvPr id="332" name="Google Shape;332;p24"/>
          <p:cNvSpPr txBox="1"/>
          <p:nvPr/>
        </p:nvSpPr>
        <p:spPr>
          <a:xfrm>
            <a:off x="581025" y="1539180"/>
            <a:ext cx="5276850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Automated verification of Gaia REST API services running on Security Management Server A-SMS:</a:t>
            </a:r>
            <a:endParaRPr/>
          </a:p>
        </p:txBody>
      </p:sp>
      <p:sp>
        <p:nvSpPr>
          <p:cNvPr id="334" name="Google Shape;334;p24"/>
          <p:cNvSpPr txBox="1"/>
          <p:nvPr/>
        </p:nvSpPr>
        <p:spPr>
          <a:xfrm>
            <a:off x="685800" y="228201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5" name="Google Shape;335;p24"/>
          <p:cNvSpPr txBox="1"/>
          <p:nvPr/>
        </p:nvSpPr>
        <p:spPr>
          <a:xfrm>
            <a:off x="771525" y="2283916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Jetty Internal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56629 (Active)</a:t>
            </a:r>
            <a:endParaRPr/>
          </a:p>
        </p:txBody>
      </p:sp>
      <p:sp>
        <p:nvSpPr>
          <p:cNvPr id="336" name="Google Shape;336;p24"/>
          <p:cNvSpPr txBox="1"/>
          <p:nvPr/>
        </p:nvSpPr>
        <p:spPr>
          <a:xfrm>
            <a:off x="685800" y="258294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7" name="Google Shape;337;p24"/>
          <p:cNvSpPr txBox="1"/>
          <p:nvPr/>
        </p:nvSpPr>
        <p:spPr>
          <a:xfrm>
            <a:off x="771525" y="2584846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Jetty Doc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63845 (Active)</a:t>
            </a:r>
            <a:endParaRPr/>
          </a:p>
        </p:txBody>
      </p:sp>
      <p:sp>
        <p:nvSpPr>
          <p:cNvPr id="338" name="Google Shape;338;p24"/>
          <p:cNvSpPr txBox="1"/>
          <p:nvPr/>
        </p:nvSpPr>
        <p:spPr>
          <a:xfrm>
            <a:off x="685800" y="2883872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9" name="Google Shape;339;p24"/>
          <p:cNvSpPr txBox="1"/>
          <p:nvPr/>
        </p:nvSpPr>
        <p:spPr>
          <a:xfrm>
            <a:off x="771525" y="2885777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Apache Gaia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443 (HTTPS)</a:t>
            </a:r>
            <a:endParaRPr/>
          </a:p>
        </p:txBody>
      </p:sp>
      <p:sp>
        <p:nvSpPr>
          <p:cNvPr id="340" name="Google Shape;340;p24"/>
          <p:cNvSpPr txBox="1"/>
          <p:nvPr/>
        </p:nvSpPr>
        <p:spPr>
          <a:xfrm>
            <a:off x="685800" y="3184802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41" name="Google Shape;341;p24"/>
          <p:cNvSpPr txBox="1"/>
          <p:nvPr/>
        </p:nvSpPr>
        <p:spPr>
          <a:xfrm>
            <a:off x="771525" y="3186707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CPM Heap Size: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1280 MB Memory Profile</a:t>
            </a:r>
            <a:endParaRPr/>
          </a:p>
        </p:txBody>
      </p:sp>
      <p:sp>
        <p:nvSpPr>
          <p:cNvPr id="342" name="Google Shape;342;p24"/>
          <p:cNvSpPr txBox="1"/>
          <p:nvPr/>
        </p:nvSpPr>
        <p:spPr>
          <a:xfrm>
            <a:off x="685800" y="3485733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43" name="Google Shape;343;p24"/>
          <p:cNvSpPr txBox="1"/>
          <p:nvPr/>
        </p:nvSpPr>
        <p:spPr>
          <a:xfrm>
            <a:off x="1020515" y="3824437"/>
            <a:ext cx="3009900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Overall API Status:</a:t>
            </a:r>
            <a:endParaRPr dirty="0"/>
          </a:p>
        </p:txBody>
      </p:sp>
      <p:pic>
        <p:nvPicPr>
          <p:cNvPr id="345" name="Google Shape;345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27471" y="3870127"/>
            <a:ext cx="7239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527" y="1400175"/>
            <a:ext cx="6336030" cy="48312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Google Shape;350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1" name="Google Shape;351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52" name="Google Shape;352;p25"/>
          <p:cNvSpPr txBox="1"/>
          <p:nvPr/>
        </p:nvSpPr>
        <p:spPr>
          <a:xfrm>
            <a:off x="581025" y="6491287"/>
            <a:ext cx="22383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Inventory &amp; Status Summary</a:t>
            </a:r>
            <a:endParaRPr/>
          </a:p>
        </p:txBody>
      </p:sp>
      <p:pic>
        <p:nvPicPr>
          <p:cNvPr id="353" name="Google Shape;353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54" name="Google Shape;354;p25"/>
          <p:cNvGraphicFramePr/>
          <p:nvPr/>
        </p:nvGraphicFramePr>
        <p:xfrm>
          <a:off x="581025" y="2346275"/>
          <a:ext cx="11010875" cy="2860750"/>
        </p:xfrm>
        <a:graphic>
          <a:graphicData uri="http://schemas.openxmlformats.org/drawingml/2006/table">
            <a:tbl>
              <a:tblPr firstRow="1" bandRow="1">
                <a:noFill/>
                <a:tableStyleId>{707B0D58-D558-4CA8-9382-159CED1D3038}</a:tableStyleId>
              </a:tblPr>
              <a:tblGrid>
                <a:gridCol w="1464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7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5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9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73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104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Node Name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IP Address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Role / Function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OS / Version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Resource Allocation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Status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A-SMS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10.1.1.101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Security Management Server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R81.20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CPU: 9% | RAM: 98% (1280M Heap)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ONLINE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A-GW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Quantum Security Gateway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R81.20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CPU: 10% | RAM: 42%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ONLINE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SmartConsole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Client Station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GUI Admin Client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R81.20 Build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Active Admin Session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CONNECTED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API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10.1.1.101:443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REST Management API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Jetty Engine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Ports 56629 / 63845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READY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55" name="Google Shape;355;p25"/>
          <p:cNvSpPr/>
          <p:nvPr/>
        </p:nvSpPr>
        <p:spPr>
          <a:xfrm>
            <a:off x="590550" y="2904380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25"/>
          <p:cNvSpPr/>
          <p:nvPr/>
        </p:nvSpPr>
        <p:spPr>
          <a:xfrm>
            <a:off x="2054721" y="2904380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25"/>
          <p:cNvSpPr/>
          <p:nvPr/>
        </p:nvSpPr>
        <p:spPr>
          <a:xfrm>
            <a:off x="3422600" y="2904380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25"/>
          <p:cNvSpPr/>
          <p:nvPr/>
        </p:nvSpPr>
        <p:spPr>
          <a:xfrm>
            <a:off x="5898356" y="2904380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25"/>
          <p:cNvSpPr/>
          <p:nvPr/>
        </p:nvSpPr>
        <p:spPr>
          <a:xfrm>
            <a:off x="7218015" y="2904380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25"/>
          <p:cNvSpPr/>
          <p:nvPr/>
        </p:nvSpPr>
        <p:spPr>
          <a:xfrm>
            <a:off x="10291018" y="2904380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25"/>
          <p:cNvSpPr/>
          <p:nvPr/>
        </p:nvSpPr>
        <p:spPr>
          <a:xfrm>
            <a:off x="590550" y="3477666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2" name="Google Shape;362;p25"/>
          <p:cNvSpPr/>
          <p:nvPr/>
        </p:nvSpPr>
        <p:spPr>
          <a:xfrm>
            <a:off x="2054721" y="3477666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25"/>
          <p:cNvSpPr/>
          <p:nvPr/>
        </p:nvSpPr>
        <p:spPr>
          <a:xfrm>
            <a:off x="3422600" y="3477666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25"/>
          <p:cNvSpPr/>
          <p:nvPr/>
        </p:nvSpPr>
        <p:spPr>
          <a:xfrm>
            <a:off x="5898356" y="3477666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25"/>
          <p:cNvSpPr/>
          <p:nvPr/>
        </p:nvSpPr>
        <p:spPr>
          <a:xfrm>
            <a:off x="7218015" y="3477666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6" name="Google Shape;366;p25"/>
          <p:cNvSpPr/>
          <p:nvPr/>
        </p:nvSpPr>
        <p:spPr>
          <a:xfrm>
            <a:off x="10291018" y="3477666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7" name="Google Shape;367;p25"/>
          <p:cNvSpPr/>
          <p:nvPr/>
        </p:nvSpPr>
        <p:spPr>
          <a:xfrm>
            <a:off x="590550" y="4050952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25"/>
          <p:cNvSpPr/>
          <p:nvPr/>
        </p:nvSpPr>
        <p:spPr>
          <a:xfrm>
            <a:off x="2054721" y="4050952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Google Shape;369;p25"/>
          <p:cNvSpPr/>
          <p:nvPr/>
        </p:nvSpPr>
        <p:spPr>
          <a:xfrm>
            <a:off x="3422600" y="4050952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25"/>
          <p:cNvSpPr/>
          <p:nvPr/>
        </p:nvSpPr>
        <p:spPr>
          <a:xfrm>
            <a:off x="5898356" y="4050952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1" name="Google Shape;371;p25"/>
          <p:cNvSpPr/>
          <p:nvPr/>
        </p:nvSpPr>
        <p:spPr>
          <a:xfrm>
            <a:off x="7218015" y="4050952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25"/>
          <p:cNvSpPr/>
          <p:nvPr/>
        </p:nvSpPr>
        <p:spPr>
          <a:xfrm>
            <a:off x="10291018" y="4050952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25"/>
          <p:cNvSpPr/>
          <p:nvPr/>
        </p:nvSpPr>
        <p:spPr>
          <a:xfrm>
            <a:off x="590550" y="4624238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25"/>
          <p:cNvSpPr/>
          <p:nvPr/>
        </p:nvSpPr>
        <p:spPr>
          <a:xfrm>
            <a:off x="2054721" y="4624238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5" name="Google Shape;375;p25"/>
          <p:cNvSpPr/>
          <p:nvPr/>
        </p:nvSpPr>
        <p:spPr>
          <a:xfrm>
            <a:off x="3422600" y="4624238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6" name="Google Shape;376;p25"/>
          <p:cNvSpPr/>
          <p:nvPr/>
        </p:nvSpPr>
        <p:spPr>
          <a:xfrm>
            <a:off x="5898356" y="4624238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25"/>
          <p:cNvSpPr/>
          <p:nvPr/>
        </p:nvSpPr>
        <p:spPr>
          <a:xfrm>
            <a:off x="7218015" y="4624238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25"/>
          <p:cNvSpPr/>
          <p:nvPr/>
        </p:nvSpPr>
        <p:spPr>
          <a:xfrm>
            <a:off x="10291018" y="4624238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9" name="Google Shape;379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481518" y="3066305"/>
            <a:ext cx="6096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2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481518" y="3639591"/>
            <a:ext cx="6096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1" name="Google Shape;381;p2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481518" y="4212877"/>
            <a:ext cx="9144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2" name="Google Shape;382;p2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0481518" y="4786163"/>
            <a:ext cx="581025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25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Infrastructure System Matrix</a:t>
            </a:r>
            <a:endParaRPr/>
          </a:p>
        </p:txBody>
      </p:sp>
      <p:sp>
        <p:nvSpPr>
          <p:cNvPr id="384" name="Google Shape;384;p25"/>
          <p:cNvSpPr/>
          <p:nvPr/>
        </p:nvSpPr>
        <p:spPr>
          <a:xfrm>
            <a:off x="581025" y="914400"/>
            <a:ext cx="62689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" name="Google Shape;389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0" name="Google Shape;390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181100"/>
            <a:ext cx="11029950" cy="519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" name="Google Shape;391;p2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92" name="Google Shape;392;p26"/>
          <p:cNvSpPr/>
          <p:nvPr/>
        </p:nvSpPr>
        <p:spPr>
          <a:xfrm>
            <a:off x="581025" y="4494907"/>
            <a:ext cx="11029950" cy="792360"/>
          </a:xfrm>
          <a:prstGeom prst="rect">
            <a:avLst/>
          </a:prstGeom>
          <a:solidFill>
            <a:srgbClr val="F0F9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26"/>
          <p:cNvSpPr txBox="1"/>
          <p:nvPr/>
        </p:nvSpPr>
        <p:spPr>
          <a:xfrm>
            <a:off x="771525" y="4647307"/>
            <a:ext cx="10648950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Resource Note: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A-SMS memory retention (98%) is normal for Check Point Security Management caching database objects and CPM Java processes. Gateway A-GW maintains low processing load (10% CPU, 42% RAM).</a:t>
            </a:r>
            <a:endParaRPr/>
          </a:p>
        </p:txBody>
      </p:sp>
      <p:sp>
        <p:nvSpPr>
          <p:cNvPr id="394" name="Google Shape;394;p26"/>
          <p:cNvSpPr/>
          <p:nvPr/>
        </p:nvSpPr>
        <p:spPr>
          <a:xfrm>
            <a:off x="581025" y="4494907"/>
            <a:ext cx="38100" cy="792360"/>
          </a:xfrm>
          <a:prstGeom prst="rect">
            <a:avLst/>
          </a:prstGeom>
          <a:solidFill>
            <a:srgbClr val="0284C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26"/>
          <p:cNvSpPr txBox="1"/>
          <p:nvPr/>
        </p:nvSpPr>
        <p:spPr>
          <a:xfrm>
            <a:off x="581025" y="6491287"/>
            <a:ext cx="23526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System Resource Benchmarks</a:t>
            </a:r>
            <a:endParaRPr/>
          </a:p>
        </p:txBody>
      </p:sp>
      <p:pic>
        <p:nvPicPr>
          <p:cNvPr id="396" name="Google Shape;396;p2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7" name="Google Shape;397;p26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Resource Utilization Metrics</a:t>
            </a:r>
            <a:endParaRPr/>
          </a:p>
        </p:txBody>
      </p:sp>
      <p:sp>
        <p:nvSpPr>
          <p:cNvPr id="398" name="Google Shape;398;p26"/>
          <p:cNvSpPr/>
          <p:nvPr/>
        </p:nvSpPr>
        <p:spPr>
          <a:xfrm>
            <a:off x="581025" y="914400"/>
            <a:ext cx="63927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" name="Google Shape;403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05" name="Google Shape;405;p27"/>
          <p:cNvSpPr txBox="1"/>
          <p:nvPr/>
        </p:nvSpPr>
        <p:spPr>
          <a:xfrm>
            <a:off x="581025" y="6491287"/>
            <a:ext cx="23526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Operational Recommendations</a:t>
            </a:r>
            <a:endParaRPr/>
          </a:p>
        </p:txBody>
      </p:sp>
      <p:pic>
        <p:nvPicPr>
          <p:cNvPr id="406" name="Google Shape;406;p2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7" name="Google Shape;407;p27"/>
          <p:cNvSpPr/>
          <p:nvPr/>
        </p:nvSpPr>
        <p:spPr>
          <a:xfrm>
            <a:off x="581025" y="1696640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8" name="Google Shape;408;p27"/>
          <p:cNvSpPr txBox="1"/>
          <p:nvPr/>
        </p:nvSpPr>
        <p:spPr>
          <a:xfrm>
            <a:off x="1152525" y="1887140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Protocol Hardening: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Migration from Rule 2 (Telnet Accept) to encrypted SSH/TLS management to protect administrative credentials across internal segments.</a:t>
            </a:r>
            <a:endParaRPr/>
          </a:p>
        </p:txBody>
      </p:sp>
      <p:sp>
        <p:nvSpPr>
          <p:cNvPr id="409" name="Google Shape;409;p27"/>
          <p:cNvSpPr/>
          <p:nvPr/>
        </p:nvSpPr>
        <p:spPr>
          <a:xfrm>
            <a:off x="581025" y="2736651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0" name="Google Shape;410;p27"/>
          <p:cNvSpPr txBox="1"/>
          <p:nvPr/>
        </p:nvSpPr>
        <p:spPr>
          <a:xfrm>
            <a:off x="1152525" y="2927151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Memory Tuning: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Allocate additional physical RAM to Security Management Server A-SMS to accommodate CPM Java heap expansions beyond 1280MB.</a:t>
            </a:r>
            <a:endParaRPr/>
          </a:p>
        </p:txBody>
      </p:sp>
      <p:sp>
        <p:nvSpPr>
          <p:cNvPr id="411" name="Google Shape;411;p27"/>
          <p:cNvSpPr/>
          <p:nvPr/>
        </p:nvSpPr>
        <p:spPr>
          <a:xfrm>
            <a:off x="581025" y="3776662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2" name="Google Shape;412;p27"/>
          <p:cNvSpPr txBox="1"/>
          <p:nvPr/>
        </p:nvSpPr>
        <p:spPr>
          <a:xfrm>
            <a:off x="1152525" y="3967162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API Orchestration: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Leverage the validated Gaia Management REST API for automated policy deployment, dynamic object tagging, and CI/CD integration.</a:t>
            </a:r>
            <a:endParaRPr/>
          </a:p>
        </p:txBody>
      </p:sp>
      <p:sp>
        <p:nvSpPr>
          <p:cNvPr id="413" name="Google Shape;413;p27"/>
          <p:cNvSpPr/>
          <p:nvPr/>
        </p:nvSpPr>
        <p:spPr>
          <a:xfrm>
            <a:off x="581025" y="4816673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27"/>
          <p:cNvSpPr txBox="1"/>
          <p:nvPr/>
        </p:nvSpPr>
        <p:spPr>
          <a:xfrm>
            <a:off x="1152525" y="5007173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Automated Backups: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Schedule daily Gaia OS revisions and database snapshots via Gaia Web Portal to ensure rapid disaster recovery readiness.</a:t>
            </a:r>
            <a:endParaRPr/>
          </a:p>
        </p:txBody>
      </p:sp>
      <p:sp>
        <p:nvSpPr>
          <p:cNvPr id="415" name="Google Shape;415;p27"/>
          <p:cNvSpPr/>
          <p:nvPr/>
        </p:nvSpPr>
        <p:spPr>
          <a:xfrm>
            <a:off x="581025" y="2574726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27"/>
          <p:cNvSpPr/>
          <p:nvPr/>
        </p:nvSpPr>
        <p:spPr>
          <a:xfrm>
            <a:off x="581025" y="3614737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27"/>
          <p:cNvSpPr/>
          <p:nvPr/>
        </p:nvSpPr>
        <p:spPr>
          <a:xfrm>
            <a:off x="581025" y="4654748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27"/>
          <p:cNvSpPr/>
          <p:nvPr/>
        </p:nvSpPr>
        <p:spPr>
          <a:xfrm>
            <a:off x="581025" y="5694759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19" name="Google Shape;419;p2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0100" y="1910953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0" name="Google Shape;420;p2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0100" y="2950964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1" name="Google Shape;421;p2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00100" y="3990975"/>
            <a:ext cx="18097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2" name="Google Shape;422;p27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00100" y="5030985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423" name="Google Shape;423;p27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Security Best Practices</a:t>
            </a:r>
            <a:endParaRPr/>
          </a:p>
        </p:txBody>
      </p:sp>
      <p:sp>
        <p:nvSpPr>
          <p:cNvPr id="424" name="Google Shape;424;p27"/>
          <p:cNvSpPr/>
          <p:nvPr/>
        </p:nvSpPr>
        <p:spPr>
          <a:xfrm>
            <a:off x="581025" y="914400"/>
            <a:ext cx="71013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Google Shape;431;p2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35" name="Google Shape;435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3216166" y="3167390"/>
            <a:ext cx="70419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Video Link : </a:t>
            </a:r>
            <a:r>
              <a:rPr lang="en-GB" u="sng" dirty="0" smtClean="0">
                <a:solidFill>
                  <a:srgbClr val="0070C0"/>
                </a:solidFill>
              </a:rPr>
              <a:t>https</a:t>
            </a:r>
            <a:r>
              <a:rPr lang="en-GB" u="sng" dirty="0">
                <a:solidFill>
                  <a:srgbClr val="0070C0"/>
                </a:solidFill>
              </a:rPr>
              <a:t>://1drv.ms/v/c/7d7cdbebd5dd290f/IQA_iTNh_Hd3RbAkezLRb-1uActbeD00-VmLUWeCn93Kclk?e=oOGElx</a:t>
            </a:r>
            <a:endParaRPr lang="en-US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1048</Words>
  <Application>Microsoft Office PowerPoint</Application>
  <PresentationFormat>Widescreen</PresentationFormat>
  <Paragraphs>159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Plus Jakarta Sans SemiBold</vt:lpstr>
      <vt:lpstr>Calibri</vt:lpstr>
      <vt:lpstr>Arial</vt:lpstr>
      <vt:lpstr>Plus Jakarta Sans</vt:lpstr>
      <vt:lpstr>Outfit</vt:lpstr>
      <vt:lpstr>Inter</vt:lpstr>
      <vt:lpstr>Office Theme</vt:lpstr>
      <vt:lpstr>PowerPoint Presentation</vt:lpstr>
      <vt:lpstr>SmartConsole Login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Md. Sibli Hossain</dc:creator>
  <cp:lastModifiedBy>City Computer And IT</cp:lastModifiedBy>
  <cp:revision>13</cp:revision>
  <dcterms:modified xsi:type="dcterms:W3CDTF">2026-08-12T11:30:44Z</dcterms:modified>
</cp:coreProperties>
</file>