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6/10/2019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6/10/2019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6/10/2019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6/10/2019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6/10/2019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6/10/2019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6/10/2019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7D7C-C06C-4390-8DC0-B392E61F02D1}"/>
              </a:ext>
            </a:extLst>
          </p:cNvPr>
          <p:cNvSpPr>
            <a:spLocks noGrp="1"/>
          </p:cNvSpPr>
          <p:nvPr>
            <p:ph type="ctrTitle"/>
          </p:nvPr>
        </p:nvSpPr>
        <p:spPr/>
        <p:txBody>
          <a:bodyPr>
            <a:normAutofit fontScale="90000"/>
          </a:bodyPr>
          <a:lstStyle/>
          <a:p>
            <a:pPr algn="ctr"/>
            <a:r>
              <a:rPr lang="en-GB" dirty="0"/>
              <a:t>BMSK5003</a:t>
            </a:r>
            <a:br>
              <a:rPr lang="en-GB" dirty="0"/>
            </a:br>
            <a:r>
              <a:rPr lang="en-GB" dirty="0"/>
              <a:t>Customer relationship management  </a:t>
            </a:r>
          </a:p>
        </p:txBody>
      </p:sp>
      <p:sp>
        <p:nvSpPr>
          <p:cNvPr id="3" name="Subtitle 2">
            <a:extLst>
              <a:ext uri="{FF2B5EF4-FFF2-40B4-BE49-F238E27FC236}">
                <a16:creationId xmlns:a16="http://schemas.microsoft.com/office/drawing/2014/main" id="{DE4833D6-0694-4CB9-987E-01CB4913BA70}"/>
              </a:ext>
            </a:extLst>
          </p:cNvPr>
          <p:cNvSpPr>
            <a:spLocks noGrp="1"/>
          </p:cNvSpPr>
          <p:nvPr>
            <p:ph type="subTitle" idx="1"/>
          </p:nvPr>
        </p:nvSpPr>
        <p:spPr/>
        <p:txBody>
          <a:bodyPr/>
          <a:lstStyle/>
          <a:p>
            <a:pPr algn="ctr"/>
            <a:r>
              <a:rPr lang="en-GB" dirty="0"/>
              <a:t>Created by Manik, </a:t>
            </a:r>
            <a:r>
              <a:rPr lang="en-GB" dirty="0" err="1"/>
              <a:t>Muhit</a:t>
            </a:r>
            <a:r>
              <a:rPr lang="en-GB" dirty="0"/>
              <a:t> &amp; </a:t>
            </a:r>
            <a:r>
              <a:rPr lang="en-GB" dirty="0" err="1"/>
              <a:t>Stelian</a:t>
            </a:r>
            <a:endParaRPr lang="en-GB" dirty="0"/>
          </a:p>
        </p:txBody>
      </p:sp>
    </p:spTree>
    <p:extLst>
      <p:ext uri="{BB962C8B-B14F-4D97-AF65-F5344CB8AC3E}">
        <p14:creationId xmlns:p14="http://schemas.microsoft.com/office/powerpoint/2010/main" val="3103616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748A2-AA09-4929-AE19-C1BAA7D4B118}"/>
              </a:ext>
            </a:extLst>
          </p:cNvPr>
          <p:cNvSpPr>
            <a:spLocks noGrp="1"/>
          </p:cNvSpPr>
          <p:nvPr>
            <p:ph type="title"/>
          </p:nvPr>
        </p:nvSpPr>
        <p:spPr/>
        <p:txBody>
          <a:bodyPr>
            <a:normAutofit fontScale="90000"/>
          </a:bodyPr>
          <a:lstStyle/>
          <a:p>
            <a:r>
              <a:rPr lang="en-GB" b="1" dirty="0"/>
              <a:t>Task 1: CRM Meaning, 2 Definition on Relatable Meaning for The Organisation and Explanation</a:t>
            </a:r>
            <a:br>
              <a:rPr lang="en-GB" b="1" dirty="0"/>
            </a:br>
            <a:endParaRPr lang="en-GB" dirty="0"/>
          </a:p>
        </p:txBody>
      </p:sp>
      <p:sp>
        <p:nvSpPr>
          <p:cNvPr id="3" name="Content Placeholder 2">
            <a:extLst>
              <a:ext uri="{FF2B5EF4-FFF2-40B4-BE49-F238E27FC236}">
                <a16:creationId xmlns:a16="http://schemas.microsoft.com/office/drawing/2014/main" id="{1A485218-5D89-4047-8F94-1E8C2B37EDEF}"/>
              </a:ext>
            </a:extLst>
          </p:cNvPr>
          <p:cNvSpPr>
            <a:spLocks noGrp="1"/>
          </p:cNvSpPr>
          <p:nvPr>
            <p:ph idx="1"/>
          </p:nvPr>
        </p:nvSpPr>
        <p:spPr/>
        <p:txBody>
          <a:bodyPr>
            <a:normAutofit fontScale="92500" lnSpcReduction="20000"/>
          </a:bodyPr>
          <a:lstStyle/>
          <a:p>
            <a:r>
              <a:rPr lang="en-GB" dirty="0"/>
              <a:t>According to Sales Force, a company dedicated into helping businesses improve their efficiency states “CRM stands for Customer Relationship Management. It's a technology used to manage interactions with customers and potential customers. A CRM system helps organisations build customer relationships and streamline processes so they can increase sales, improve customer service, and increase profitability” (</a:t>
            </a:r>
            <a:r>
              <a:rPr lang="en-GB" dirty="0" err="1"/>
              <a:t>SalesForce</a:t>
            </a:r>
            <a:r>
              <a:rPr lang="en-GB" dirty="0"/>
              <a:t>, 2019). This means CRM is the method and process used into improving the company’s relationship with current customers and how they could attract new customers into their business. </a:t>
            </a:r>
          </a:p>
          <a:p>
            <a:r>
              <a:rPr lang="en-GB" dirty="0"/>
              <a:t>Another source taken from TechTarget blog, a company who deal with customer experience states “Customer relationship management (CRM) is the combination of practices, strategies and technologies that companies use to manage and analyse customer interactions and data throughout the customer lifecycle, with the goal of improving customer service relationships and assisting in customer retention and driving sales growth” (Rouse, 2019). This indicates CRM is the activities, planning and software’s uses by companies to gather and analyse data, in the hopes of increasing sales and volume of customer through future planning and pre-setting measures. </a:t>
            </a:r>
          </a:p>
          <a:p>
            <a:endParaRPr lang="en-GB" dirty="0"/>
          </a:p>
        </p:txBody>
      </p:sp>
    </p:spTree>
    <p:extLst>
      <p:ext uri="{BB962C8B-B14F-4D97-AF65-F5344CB8AC3E}">
        <p14:creationId xmlns:p14="http://schemas.microsoft.com/office/powerpoint/2010/main" val="2297328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75630-52DC-4827-97E1-43535ECC0CA8}"/>
              </a:ext>
            </a:extLst>
          </p:cNvPr>
          <p:cNvSpPr>
            <a:spLocks noGrp="1"/>
          </p:cNvSpPr>
          <p:nvPr>
            <p:ph type="title"/>
          </p:nvPr>
        </p:nvSpPr>
        <p:spPr/>
        <p:txBody>
          <a:bodyPr>
            <a:normAutofit fontScale="90000"/>
          </a:bodyPr>
          <a:lstStyle/>
          <a:p>
            <a:r>
              <a:rPr lang="en-GB" b="1" dirty="0"/>
              <a:t>Task 2: Benefits &amp; Drawbacks from Developing/ Operating a CRM System with Supporting Organisational Examples </a:t>
            </a:r>
            <a:endParaRPr lang="en-GB" dirty="0"/>
          </a:p>
        </p:txBody>
      </p:sp>
      <p:sp>
        <p:nvSpPr>
          <p:cNvPr id="3" name="Content Placeholder 2">
            <a:extLst>
              <a:ext uri="{FF2B5EF4-FFF2-40B4-BE49-F238E27FC236}">
                <a16:creationId xmlns:a16="http://schemas.microsoft.com/office/drawing/2014/main" id="{7E23DADC-5567-4644-BE60-59AE37DC0484}"/>
              </a:ext>
            </a:extLst>
          </p:cNvPr>
          <p:cNvSpPr>
            <a:spLocks noGrp="1"/>
          </p:cNvSpPr>
          <p:nvPr>
            <p:ph idx="1"/>
          </p:nvPr>
        </p:nvSpPr>
        <p:spPr/>
        <p:txBody>
          <a:bodyPr>
            <a:normAutofit fontScale="62500" lnSpcReduction="20000"/>
          </a:bodyPr>
          <a:lstStyle/>
          <a:p>
            <a:pPr marL="0" indent="0">
              <a:buNone/>
            </a:pPr>
            <a:r>
              <a:rPr lang="en-GB" dirty="0"/>
              <a:t>Advantages of Using CTM</a:t>
            </a:r>
          </a:p>
          <a:p>
            <a:pPr marL="457200" indent="-457200">
              <a:buFont typeface="+mj-lt"/>
              <a:buAutoNum type="arabicPeriod"/>
            </a:pPr>
            <a:r>
              <a:rPr lang="en-GB" dirty="0"/>
              <a:t>It helps handle all of your client information in one location and enables employees to be more productive and effective by monitoring client history and adding sales calls and meetings reminders (</a:t>
            </a:r>
            <a:r>
              <a:rPr lang="en-GB" dirty="0" err="1"/>
              <a:t>TargetIntegration</a:t>
            </a:r>
            <a:r>
              <a:rPr lang="en-GB" dirty="0"/>
              <a:t>, 2018).</a:t>
            </a:r>
          </a:p>
          <a:p>
            <a:pPr marL="457200" indent="-457200">
              <a:buFont typeface="+mj-lt"/>
              <a:buAutoNum type="arabicPeriod"/>
            </a:pPr>
            <a:r>
              <a:rPr lang="en-GB" dirty="0"/>
              <a:t>It helps handle your increasing database and accelerates the cycle of development (</a:t>
            </a:r>
            <a:r>
              <a:rPr lang="en-GB" dirty="0" err="1"/>
              <a:t>TargetIntegration</a:t>
            </a:r>
            <a:r>
              <a:rPr lang="en-GB" dirty="0"/>
              <a:t>, 2018).</a:t>
            </a:r>
          </a:p>
          <a:p>
            <a:pPr marL="457200" indent="-457200">
              <a:buFont typeface="+mj-lt"/>
              <a:buAutoNum type="arabicPeriod"/>
            </a:pPr>
            <a:r>
              <a:rPr lang="en-GB" dirty="0"/>
              <a:t>It enables to centralize information. The process is automated like sending clients auto messages and Email (</a:t>
            </a:r>
            <a:r>
              <a:rPr lang="en-GB" dirty="0" err="1"/>
              <a:t>TargetIntegration</a:t>
            </a:r>
            <a:r>
              <a:rPr lang="en-GB" dirty="0"/>
              <a:t>, 2018).</a:t>
            </a:r>
          </a:p>
          <a:p>
            <a:pPr marL="457200" indent="-457200">
              <a:buFont typeface="+mj-lt"/>
              <a:buAutoNum type="arabicPeriod"/>
            </a:pPr>
            <a:r>
              <a:rPr lang="en-GB" dirty="0"/>
              <a:t>Through tiny but significant tasks such as sending them birthday wishes, it creates long-lasting relationships with clients.</a:t>
            </a:r>
          </a:p>
          <a:p>
            <a:pPr marL="457200" indent="-457200">
              <a:buFont typeface="+mj-lt"/>
              <a:buAutoNum type="arabicPeriod"/>
            </a:pPr>
            <a:r>
              <a:rPr lang="en-GB" dirty="0"/>
              <a:t>Determine how and where your company should be improved. For instance, you can use other CRM services and third-party applications to assess your business strategy integration (</a:t>
            </a:r>
            <a:r>
              <a:rPr lang="en-GB" dirty="0" err="1"/>
              <a:t>TargetIntegration</a:t>
            </a:r>
            <a:r>
              <a:rPr lang="en-GB" dirty="0"/>
              <a:t>, 2018).</a:t>
            </a:r>
          </a:p>
          <a:p>
            <a:pPr marL="0" indent="0">
              <a:buNone/>
            </a:pPr>
            <a:r>
              <a:rPr lang="en-GB" dirty="0"/>
              <a:t>Disadvantages of Using CRM</a:t>
            </a:r>
          </a:p>
          <a:p>
            <a:pPr marL="457200" indent="-457200">
              <a:buFont typeface="+mj-lt"/>
              <a:buAutoNum type="arabicPeriod"/>
            </a:pPr>
            <a:r>
              <a:rPr lang="en-GB" dirty="0"/>
              <a:t>The shift from manual to automatic procedures is always one of the biggest barriers you could encounter during CRM implementation (</a:t>
            </a:r>
            <a:r>
              <a:rPr lang="en-GB" dirty="0" err="1"/>
              <a:t>TargetIntegration</a:t>
            </a:r>
            <a:r>
              <a:rPr lang="en-GB" dirty="0"/>
              <a:t>, 2018).</a:t>
            </a:r>
          </a:p>
          <a:p>
            <a:pPr marL="457200" indent="-457200">
              <a:buFont typeface="+mj-lt"/>
              <a:buAutoNum type="arabicPeriod"/>
            </a:pPr>
            <a:r>
              <a:rPr lang="en-GB" dirty="0"/>
              <a:t>The psychology of being tracked; even the team will be concerned about the likelihood of being hacked with the application of CRM software. However, it can be rectified with the correct training and guidance (</a:t>
            </a:r>
            <a:r>
              <a:rPr lang="en-GB" dirty="0" err="1"/>
              <a:t>TargetIntegration</a:t>
            </a:r>
            <a:r>
              <a:rPr lang="en-GB" dirty="0"/>
              <a:t>, 2018).</a:t>
            </a:r>
          </a:p>
          <a:p>
            <a:pPr marL="457200" indent="-457200">
              <a:buFont typeface="+mj-lt"/>
              <a:buAutoNum type="arabicPeriod"/>
            </a:pPr>
            <a:r>
              <a:rPr lang="en-GB" dirty="0"/>
              <a:t>A process slowdown. Yes, it will slow down your procedures a little once you put in a tool. Think about it, you've got to record all the conversation you've had with a customer on the phone or take notes about the customer. It will slow you down in the short term, of course, but the long-term benefits outweigh the drawback (</a:t>
            </a:r>
            <a:r>
              <a:rPr lang="en-GB" dirty="0" err="1"/>
              <a:t>TargetIntegration</a:t>
            </a:r>
            <a:r>
              <a:rPr lang="en-GB" dirty="0"/>
              <a:t>, 2018).</a:t>
            </a:r>
          </a:p>
          <a:p>
            <a:endParaRPr lang="en-GB" dirty="0"/>
          </a:p>
        </p:txBody>
      </p:sp>
    </p:spTree>
    <p:extLst>
      <p:ext uri="{BB962C8B-B14F-4D97-AF65-F5344CB8AC3E}">
        <p14:creationId xmlns:p14="http://schemas.microsoft.com/office/powerpoint/2010/main" val="3316976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1000"/>
                                        <p:tgtEl>
                                          <p:spTgt spid="3">
                                            <p:txEl>
                                              <p:pRg st="9" end="9"/>
                                            </p:txEl>
                                          </p:spTgt>
                                        </p:tgtEl>
                                      </p:cBhvr>
                                    </p:animEffect>
                                    <p:anim calcmode="lin" valueType="num">
                                      <p:cBhvr>
                                        <p:cTn id="5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690BC-F4E2-46C3-8352-8BE3346C62F7}"/>
              </a:ext>
            </a:extLst>
          </p:cNvPr>
          <p:cNvSpPr>
            <a:spLocks noGrp="1"/>
          </p:cNvSpPr>
          <p:nvPr>
            <p:ph type="title"/>
          </p:nvPr>
        </p:nvSpPr>
        <p:spPr/>
        <p:txBody>
          <a:bodyPr>
            <a:normAutofit fontScale="90000"/>
          </a:bodyPr>
          <a:lstStyle/>
          <a:p>
            <a:r>
              <a:rPr lang="en-GB" dirty="0"/>
              <a:t>Tesco</a:t>
            </a:r>
            <a:br>
              <a:rPr lang="en-GB" dirty="0"/>
            </a:br>
            <a:r>
              <a:rPr lang="en-GB" dirty="0"/>
              <a:t>Club card scheme</a:t>
            </a:r>
            <a:br>
              <a:rPr lang="en-GB" dirty="0"/>
            </a:br>
            <a:endParaRPr lang="en-GB" dirty="0"/>
          </a:p>
        </p:txBody>
      </p:sp>
      <p:sp>
        <p:nvSpPr>
          <p:cNvPr id="3" name="Content Placeholder 2">
            <a:extLst>
              <a:ext uri="{FF2B5EF4-FFF2-40B4-BE49-F238E27FC236}">
                <a16:creationId xmlns:a16="http://schemas.microsoft.com/office/drawing/2014/main" id="{7CAB5715-D92A-49B8-B3EB-05681E42B68B}"/>
              </a:ext>
            </a:extLst>
          </p:cNvPr>
          <p:cNvSpPr>
            <a:spLocks noGrp="1"/>
          </p:cNvSpPr>
          <p:nvPr>
            <p:ph idx="1"/>
          </p:nvPr>
        </p:nvSpPr>
        <p:spPr/>
        <p:txBody>
          <a:bodyPr>
            <a:normAutofit fontScale="70000" lnSpcReduction="20000"/>
          </a:bodyPr>
          <a:lstStyle/>
          <a:p>
            <a:pPr marL="0" indent="0">
              <a:buNone/>
            </a:pPr>
            <a:r>
              <a:rPr lang="en-GB" dirty="0"/>
              <a:t>Advantages:</a:t>
            </a:r>
          </a:p>
          <a:p>
            <a:pPr marL="457200" indent="-457200">
              <a:buFont typeface="+mj-lt"/>
              <a:buAutoNum type="arabicPeriod"/>
            </a:pPr>
            <a:r>
              <a:rPr lang="en-GB" dirty="0"/>
              <a:t>Launched in 1995, the Clubcard system is a good illustration of CRM development with more than 12 million families in the database (</a:t>
            </a:r>
            <a:r>
              <a:rPr lang="en-GB" dirty="0" err="1"/>
              <a:t>ExpertMarket</a:t>
            </a:r>
            <a:r>
              <a:rPr lang="en-GB" dirty="0"/>
              <a:t>, 2018).</a:t>
            </a:r>
          </a:p>
          <a:p>
            <a:pPr marL="457200" indent="-457200">
              <a:buFont typeface="+mj-lt"/>
              <a:buAutoNum type="arabicPeriod"/>
            </a:pPr>
            <a:r>
              <a:rPr lang="en-GB" dirty="0"/>
              <a:t>Customers get in-store shopping discounts, but the system really gained popularity when Tesco partnered with other sectors like petrol, car hire and hotels, with more to offer they attracted more customers (</a:t>
            </a:r>
            <a:r>
              <a:rPr lang="en-GB" dirty="0" err="1"/>
              <a:t>ExpertMarket</a:t>
            </a:r>
            <a:r>
              <a:rPr lang="en-GB" dirty="0"/>
              <a:t>, 2018).</a:t>
            </a:r>
          </a:p>
          <a:p>
            <a:pPr marL="457200" indent="-457200">
              <a:buFont typeface="+mj-lt"/>
              <a:buAutoNum type="arabicPeriod"/>
            </a:pPr>
            <a:r>
              <a:rPr lang="en-GB" dirty="0"/>
              <a:t>Different plans have been implemented to diversify and boost the importance of various family members (e.g. Tesco Kids Club, World of Wine Club) (</a:t>
            </a:r>
            <a:r>
              <a:rPr lang="en-GB" dirty="0" err="1"/>
              <a:t>ExpertMarket</a:t>
            </a:r>
            <a:r>
              <a:rPr lang="en-GB" dirty="0"/>
              <a:t>, 2018).</a:t>
            </a:r>
          </a:p>
          <a:p>
            <a:pPr marL="457200" indent="-457200">
              <a:buFont typeface="+mj-lt"/>
              <a:buAutoNum type="arabicPeriod"/>
            </a:pPr>
            <a:r>
              <a:rPr lang="en-GB" dirty="0"/>
              <a:t>Clubcard Scheme data was used to target product offerings, generate product ranges, understand shopping profiles better, and build customer loyalty (</a:t>
            </a:r>
            <a:r>
              <a:rPr lang="en-GB" dirty="0" err="1"/>
              <a:t>ExpertMarket</a:t>
            </a:r>
            <a:r>
              <a:rPr lang="en-GB" dirty="0"/>
              <a:t>, 2018).</a:t>
            </a:r>
          </a:p>
          <a:p>
            <a:pPr marL="0" indent="0">
              <a:buNone/>
            </a:pPr>
            <a:r>
              <a:rPr lang="en-GB" dirty="0"/>
              <a:t>Disadvantages:</a:t>
            </a:r>
          </a:p>
          <a:p>
            <a:pPr marL="457200" indent="-457200">
              <a:buFont typeface="+mj-lt"/>
              <a:buAutoNum type="arabicPeriod"/>
            </a:pPr>
            <a:r>
              <a:rPr lang="en-GB" dirty="0"/>
              <a:t>Additional time in the store – setting up the loyalty card can take time and to gain points, the card must be present during the transaction. Thou it doesn’t seem to bad; it does tend to add up when the customer is in a rush (Thompson, 2018).</a:t>
            </a:r>
          </a:p>
          <a:p>
            <a:pPr marL="457200" indent="-457200">
              <a:buFont typeface="+mj-lt"/>
              <a:buAutoNum type="arabicPeriod"/>
            </a:pPr>
            <a:r>
              <a:rPr lang="en-GB" dirty="0"/>
              <a:t>Privacy concern – to receive a loyalty card, an individual must give out their personal data. This can be sold off to third party company or to be used to make personalised coupons by tracking a consumer purchase history etc. (Thompson, 2018). </a:t>
            </a:r>
          </a:p>
          <a:p>
            <a:endParaRPr lang="en-GB" dirty="0"/>
          </a:p>
        </p:txBody>
      </p:sp>
    </p:spTree>
    <p:extLst>
      <p:ext uri="{BB962C8B-B14F-4D97-AF65-F5344CB8AC3E}">
        <p14:creationId xmlns:p14="http://schemas.microsoft.com/office/powerpoint/2010/main" val="915733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EBD13-D70C-4CB5-990F-1055BF97F28E}"/>
              </a:ext>
            </a:extLst>
          </p:cNvPr>
          <p:cNvSpPr>
            <a:spLocks noGrp="1"/>
          </p:cNvSpPr>
          <p:nvPr>
            <p:ph type="title"/>
          </p:nvPr>
        </p:nvSpPr>
        <p:spPr/>
        <p:txBody>
          <a:bodyPr>
            <a:normAutofit fontScale="90000"/>
          </a:bodyPr>
          <a:lstStyle/>
          <a:p>
            <a:r>
              <a:rPr lang="en-GB" dirty="0"/>
              <a:t>Amazon</a:t>
            </a:r>
            <a:br>
              <a:rPr lang="en-GB" dirty="0"/>
            </a:br>
            <a:r>
              <a:rPr lang="en-GB" dirty="0"/>
              <a:t>CRM provided by Oracle</a:t>
            </a:r>
            <a:br>
              <a:rPr lang="en-GB" dirty="0"/>
            </a:br>
            <a:endParaRPr lang="en-GB" dirty="0"/>
          </a:p>
        </p:txBody>
      </p:sp>
      <p:sp>
        <p:nvSpPr>
          <p:cNvPr id="3" name="Content Placeholder 2">
            <a:extLst>
              <a:ext uri="{FF2B5EF4-FFF2-40B4-BE49-F238E27FC236}">
                <a16:creationId xmlns:a16="http://schemas.microsoft.com/office/drawing/2014/main" id="{5AF7019C-445F-41F2-B712-658B81DE393F}"/>
              </a:ext>
            </a:extLst>
          </p:cNvPr>
          <p:cNvSpPr>
            <a:spLocks noGrp="1"/>
          </p:cNvSpPr>
          <p:nvPr>
            <p:ph idx="1"/>
          </p:nvPr>
        </p:nvSpPr>
        <p:spPr/>
        <p:txBody>
          <a:bodyPr>
            <a:normAutofit fontScale="70000" lnSpcReduction="20000"/>
          </a:bodyPr>
          <a:lstStyle/>
          <a:p>
            <a:pPr marL="0" indent="0">
              <a:buNone/>
            </a:pPr>
            <a:r>
              <a:rPr lang="en-GB" dirty="0"/>
              <a:t>Advantages:</a:t>
            </a:r>
          </a:p>
          <a:p>
            <a:pPr marL="457200" indent="-457200">
              <a:buFont typeface="+mj-lt"/>
              <a:buAutoNum type="arabicPeriod"/>
            </a:pPr>
            <a:r>
              <a:rPr lang="en-GB" dirty="0"/>
              <a:t>Email with suggested purchases to clients (</a:t>
            </a:r>
            <a:r>
              <a:rPr lang="en-GB" dirty="0" err="1"/>
              <a:t>TargetIntegration</a:t>
            </a:r>
            <a:r>
              <a:rPr lang="en-GB" dirty="0"/>
              <a:t>, 2018).</a:t>
            </a:r>
          </a:p>
          <a:p>
            <a:pPr marL="457200" indent="-457200">
              <a:buFont typeface="+mj-lt"/>
              <a:buAutoNum type="arabicPeriod"/>
            </a:pPr>
            <a:r>
              <a:rPr lang="en-GB" dirty="0"/>
              <a:t>Present users with targeted web pages promoting potentially interesting products (</a:t>
            </a:r>
            <a:r>
              <a:rPr lang="en-GB" dirty="0" err="1"/>
              <a:t>TargetIntegration</a:t>
            </a:r>
            <a:r>
              <a:rPr lang="en-GB" dirty="0"/>
              <a:t>, 2018).</a:t>
            </a:r>
          </a:p>
          <a:p>
            <a:pPr marL="457200" indent="-457200">
              <a:buFont typeface="+mj-lt"/>
              <a:buAutoNum type="arabicPeriod"/>
            </a:pPr>
            <a:r>
              <a:rPr lang="en-GB" dirty="0"/>
              <a:t>Allow customers to make purchases without re-entering the information of the payment (</a:t>
            </a:r>
            <a:r>
              <a:rPr lang="en-GB" dirty="0" err="1"/>
              <a:t>TargetIntegration</a:t>
            </a:r>
            <a:r>
              <a:rPr lang="en-GB" dirty="0"/>
              <a:t>, 2018).</a:t>
            </a:r>
          </a:p>
          <a:p>
            <a:pPr marL="457200" indent="-457200">
              <a:buFont typeface="+mj-lt"/>
              <a:buAutoNum type="arabicPeriod"/>
            </a:pPr>
            <a:r>
              <a:rPr lang="en-GB" dirty="0"/>
              <a:t>Offer incentives and promotions  (</a:t>
            </a:r>
            <a:r>
              <a:rPr lang="en-GB" dirty="0" err="1"/>
              <a:t>TargetIntegration</a:t>
            </a:r>
            <a:r>
              <a:rPr lang="en-GB" dirty="0"/>
              <a:t>, 2018).</a:t>
            </a:r>
          </a:p>
          <a:p>
            <a:pPr marL="457200" indent="-457200">
              <a:buFont typeface="+mj-lt"/>
              <a:buAutoNum type="arabicPeriod"/>
            </a:pPr>
            <a:r>
              <a:rPr lang="en-GB" dirty="0"/>
              <a:t>Manage a program of loyalties  (</a:t>
            </a:r>
            <a:r>
              <a:rPr lang="en-GB" dirty="0" err="1"/>
              <a:t>TargetIntegration</a:t>
            </a:r>
            <a:r>
              <a:rPr lang="en-GB" dirty="0"/>
              <a:t>, 2018).</a:t>
            </a:r>
          </a:p>
          <a:p>
            <a:pPr marL="457200" indent="-457200">
              <a:buFont typeface="+mj-lt"/>
              <a:buAutoNum type="arabicPeriod"/>
            </a:pPr>
            <a:r>
              <a:rPr lang="en-GB" dirty="0"/>
              <a:t>Pricing management (not all clients get the same price)  (</a:t>
            </a:r>
            <a:r>
              <a:rPr lang="en-GB" dirty="0" err="1"/>
              <a:t>TargetIntegration</a:t>
            </a:r>
            <a:r>
              <a:rPr lang="en-GB" dirty="0"/>
              <a:t>, 2018).</a:t>
            </a:r>
          </a:p>
          <a:p>
            <a:pPr marL="457200" indent="-457200">
              <a:buFont typeface="+mj-lt"/>
              <a:buAutoNum type="arabicPeriod"/>
            </a:pPr>
            <a:r>
              <a:rPr lang="en-GB" dirty="0"/>
              <a:t>For feedback and surveys, contact clients  (</a:t>
            </a:r>
            <a:r>
              <a:rPr lang="en-GB" dirty="0" err="1"/>
              <a:t>TargetIntegration</a:t>
            </a:r>
            <a:r>
              <a:rPr lang="en-GB" dirty="0"/>
              <a:t>, 2018).</a:t>
            </a:r>
          </a:p>
          <a:p>
            <a:pPr marL="0" indent="0">
              <a:buNone/>
            </a:pPr>
            <a:r>
              <a:rPr lang="en-GB" dirty="0"/>
              <a:t>Disadvantages:</a:t>
            </a:r>
          </a:p>
          <a:p>
            <a:pPr marL="457200" indent="-457200">
              <a:buFont typeface="+mj-lt"/>
              <a:buAutoNum type="arabicPeriod"/>
            </a:pPr>
            <a:r>
              <a:rPr lang="en-GB" dirty="0"/>
              <a:t>Subscription fee from Oracle (</a:t>
            </a:r>
            <a:r>
              <a:rPr lang="en-GB" dirty="0" err="1"/>
              <a:t>NIBusinessInfo</a:t>
            </a:r>
            <a:r>
              <a:rPr lang="en-GB" dirty="0"/>
              <a:t>, 2019).</a:t>
            </a:r>
          </a:p>
          <a:p>
            <a:pPr marL="457200" indent="-457200">
              <a:buFont typeface="+mj-lt"/>
              <a:buAutoNum type="arabicPeriod"/>
            </a:pPr>
            <a:r>
              <a:rPr lang="en-GB" dirty="0"/>
              <a:t>Staff training  (</a:t>
            </a:r>
            <a:r>
              <a:rPr lang="en-GB" dirty="0" err="1"/>
              <a:t>NIBusinessInfo</a:t>
            </a:r>
            <a:r>
              <a:rPr lang="en-GB" dirty="0"/>
              <a:t>, 2019).</a:t>
            </a:r>
          </a:p>
          <a:p>
            <a:pPr marL="457200" indent="-457200">
              <a:buFont typeface="+mj-lt"/>
              <a:buAutoNum type="arabicPeriod"/>
            </a:pPr>
            <a:r>
              <a:rPr lang="en-GB" dirty="0"/>
              <a:t>Like most surveys, customers can find this time consuming and a somewhat of a nuisance (Thompson, 2018).</a:t>
            </a:r>
          </a:p>
          <a:p>
            <a:endParaRPr lang="en-GB" dirty="0"/>
          </a:p>
        </p:txBody>
      </p:sp>
    </p:spTree>
    <p:extLst>
      <p:ext uri="{BB962C8B-B14F-4D97-AF65-F5344CB8AC3E}">
        <p14:creationId xmlns:p14="http://schemas.microsoft.com/office/powerpoint/2010/main" val="11718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wipe(down)">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wipe(down)">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wipe(down)">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wipe(down)">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wipe(down)">
                                      <p:cBhvr>
                                        <p:cTn id="5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6F319-A712-437D-A52F-33E6FFB90057}"/>
              </a:ext>
            </a:extLst>
          </p:cNvPr>
          <p:cNvSpPr>
            <a:spLocks noGrp="1"/>
          </p:cNvSpPr>
          <p:nvPr>
            <p:ph type="title"/>
          </p:nvPr>
        </p:nvSpPr>
        <p:spPr/>
        <p:txBody>
          <a:bodyPr/>
          <a:lstStyle/>
          <a:p>
            <a:r>
              <a:rPr lang="en-GB" b="1" dirty="0"/>
              <a:t>Task 6: Threats of Using CRM</a:t>
            </a:r>
            <a:br>
              <a:rPr lang="en-GB" b="1" dirty="0"/>
            </a:br>
            <a:endParaRPr lang="en-GB" dirty="0"/>
          </a:p>
        </p:txBody>
      </p:sp>
      <p:sp>
        <p:nvSpPr>
          <p:cNvPr id="3" name="Content Placeholder 2">
            <a:extLst>
              <a:ext uri="{FF2B5EF4-FFF2-40B4-BE49-F238E27FC236}">
                <a16:creationId xmlns:a16="http://schemas.microsoft.com/office/drawing/2014/main" id="{E64C5872-D41C-4BBC-B1F4-3CF9E4FBA5C4}"/>
              </a:ext>
            </a:extLst>
          </p:cNvPr>
          <p:cNvSpPr>
            <a:spLocks noGrp="1"/>
          </p:cNvSpPr>
          <p:nvPr>
            <p:ph idx="1"/>
          </p:nvPr>
        </p:nvSpPr>
        <p:spPr/>
        <p:txBody>
          <a:bodyPr>
            <a:normAutofit fontScale="70000" lnSpcReduction="20000"/>
          </a:bodyPr>
          <a:lstStyle/>
          <a:p>
            <a:pPr marL="0" indent="0">
              <a:buNone/>
            </a:pPr>
            <a:r>
              <a:rPr lang="en-GB" dirty="0"/>
              <a:t>The Threats Facing starting up a CRM system are the following:</a:t>
            </a:r>
          </a:p>
          <a:p>
            <a:pPr marL="457200" indent="-457200">
              <a:buFont typeface="+mj-lt"/>
              <a:buAutoNum type="arabicPeriod"/>
            </a:pPr>
            <a:r>
              <a:rPr lang="en-GB" dirty="0"/>
              <a:t>Expense – the initial cost of setting up a new system will always cost a fair bit, especially when it comes to maintain and managing a CRM system. You will have to consider the price of different software’s, hardware’s, staff, training and that’s just the basics. However, this can be reduced with research, planning and using systems which has been tested successful in the field (</a:t>
            </a:r>
            <a:r>
              <a:rPr lang="en-GB" dirty="0" err="1"/>
              <a:t>Cyberiansoft</a:t>
            </a:r>
            <a:r>
              <a:rPr lang="en-GB" dirty="0"/>
              <a:t>, 2019).</a:t>
            </a:r>
          </a:p>
          <a:p>
            <a:pPr marL="457200" indent="-457200">
              <a:buFont typeface="+mj-lt"/>
              <a:buAutoNum type="arabicPeriod"/>
            </a:pPr>
            <a:r>
              <a:rPr lang="en-GB" dirty="0"/>
              <a:t>Web Dependant – Being web dependant can hold a risk as tradition web application may hold hundred or thousand users but being a company, they must be prepared to serve hundreds of thousands internal users. If by chance the server was to go down, they will lose a lot of revenue and customer satisfaction. This threat can be minimised by investing more into web technology  (</a:t>
            </a:r>
            <a:r>
              <a:rPr lang="en-GB" dirty="0" err="1"/>
              <a:t>Cyberiansoft</a:t>
            </a:r>
            <a:r>
              <a:rPr lang="en-GB" dirty="0"/>
              <a:t>, 2019).</a:t>
            </a:r>
          </a:p>
          <a:p>
            <a:pPr marL="457200" indent="-457200">
              <a:buFont typeface="+mj-lt"/>
              <a:buAutoNum type="arabicPeriod"/>
            </a:pPr>
            <a:r>
              <a:rPr lang="en-GB" dirty="0"/>
              <a:t>Over-automated – Voice response, self service and other automated features are great, but the whole point of using CRM is to make customers feel closer to the company, valued and not alienated. Companies should learn how to balance technological response with human response (</a:t>
            </a:r>
            <a:r>
              <a:rPr lang="en-GB" dirty="0" err="1"/>
              <a:t>Cyberiansoft</a:t>
            </a:r>
            <a:r>
              <a:rPr lang="en-GB" dirty="0"/>
              <a:t>, 2019).</a:t>
            </a:r>
          </a:p>
          <a:p>
            <a:pPr marL="457200" indent="-457200">
              <a:buFont typeface="+mj-lt"/>
              <a:buAutoNum type="arabicPeriod"/>
            </a:pPr>
            <a:r>
              <a:rPr lang="en-GB" dirty="0"/>
              <a:t>Privacy concern – concern for consumer privacy is at an all time high. What is the company doing with all these gathered data, are they selling it onto third party companies for exploitation? These are the questions which run through most consumer minds. The concern for privacy is a major issue and needs to be addressed properly. By law now a company must mention why are they collecting data but this reassurance can furtherly increase if the information was presented in a more user friendly manner (Bang, 2012). </a:t>
            </a:r>
          </a:p>
        </p:txBody>
      </p:sp>
    </p:spTree>
    <p:extLst>
      <p:ext uri="{BB962C8B-B14F-4D97-AF65-F5344CB8AC3E}">
        <p14:creationId xmlns:p14="http://schemas.microsoft.com/office/powerpoint/2010/main" val="210395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ircle(in)">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ircle(in)">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ircle(in)">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C1C6-640E-46BC-9BA1-BC3153EB2AF3}"/>
              </a:ext>
            </a:extLst>
          </p:cNvPr>
          <p:cNvSpPr>
            <a:spLocks noGrp="1"/>
          </p:cNvSpPr>
          <p:nvPr>
            <p:ph type="title"/>
          </p:nvPr>
        </p:nvSpPr>
        <p:spPr/>
        <p:txBody>
          <a:bodyPr/>
          <a:lstStyle/>
          <a:p>
            <a:r>
              <a:rPr lang="en-GB" b="1" dirty="0"/>
              <a:t>References</a:t>
            </a:r>
            <a:endParaRPr lang="en-GB" dirty="0"/>
          </a:p>
        </p:txBody>
      </p:sp>
      <p:sp>
        <p:nvSpPr>
          <p:cNvPr id="4" name="Rectangle 1">
            <a:extLst>
              <a:ext uri="{FF2B5EF4-FFF2-40B4-BE49-F238E27FC236}">
                <a16:creationId xmlns:a16="http://schemas.microsoft.com/office/drawing/2014/main" id="{EF38E47C-ECDC-418C-889F-15F8FDBABBC0}"/>
              </a:ext>
            </a:extLst>
          </p:cNvPr>
          <p:cNvSpPr>
            <a:spLocks noGrp="1" noChangeArrowheads="1"/>
          </p:cNvSpPr>
          <p:nvPr>
            <p:ph idx="1"/>
          </p:nvPr>
        </p:nvSpPr>
        <p:spPr bwMode="auto">
          <a:xfrm>
            <a:off x="685800" y="2194560"/>
            <a:ext cx="10820400" cy="4024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Bang, N., 2012.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dark side of customer relationship management.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https://link.springer.com/article/10.1057/dbm.2012.5</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08 June 2019].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Cyberiansoft</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CRM </a:t>
            </a:r>
            <a:r>
              <a:rPr kumimoji="0" lang="en-GB"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Risk&amp;Benifits</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http://www.cyberiansoft.com/CrmRisksBenefits.aspx</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08 June 2019].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ExpertMarket</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2018.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Case Study.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https://www.expertmarket.co.uk/crm-systems/customer-relationship-management-case-studies</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09 June 2019].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NIBusinessInfo</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CRM.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https://www.nibusinessinfo.co.uk/content/potential-drawbacks-crm-systems</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09 June 2019].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Rouse, M., 2019.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CRM customer relationship management.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https://searchcustomerexperience.techtarget.com/definition/CRM-customer-relationship-management</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06 June 2019].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SalesForce</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CRM.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https://www.salesforce.com/uk/learning-centre/crm/what-is-crm/</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06 June 2019].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TargetIntegration</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2018.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Advantages and Disadvantages of CRM.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https://www.targetintegration.com/advantages-and-disadvantages-of-crm/</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08 June 2019].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Thompson, V., 2018. </a:t>
            </a:r>
            <a:r>
              <a:rPr kumimoji="0" lang="en-GB"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Disadvantages of Loyalty Card. </a:t>
            </a: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https://pocketsense.com/disadvantages-loyalty-cards-17069.html</a:t>
            </a:r>
            <a:b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09 June 2019].</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6338523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96</TotalTime>
  <Words>980</Words>
  <Application>Microsoft Office PowerPoint</Application>
  <PresentationFormat>Widescreen</PresentationFormat>
  <Paragraphs>53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Vapor Trail</vt:lpstr>
      <vt:lpstr>BMSK5003 Customer relationship management  </vt:lpstr>
      <vt:lpstr>Task 1: CRM Meaning, 2 Definition on Relatable Meaning for The Organisation and Explanation </vt:lpstr>
      <vt:lpstr>Task 2: Benefits &amp; Drawbacks from Developing/ Operating a CRM System with Supporting Organisational Examples </vt:lpstr>
      <vt:lpstr>Tesco Club card scheme </vt:lpstr>
      <vt:lpstr>Amazon CRM provided by Oracle </vt:lpstr>
      <vt:lpstr>Task 6: Threats of Using CRM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BMSK5003 Customer relationship management  </dc:title>
  <dc:creator>Manik</dc:creator>
  <cp:lastModifiedBy>Manik</cp:lastModifiedBy>
  <cp:revision>3</cp:revision>
  <dcterms:created xsi:type="dcterms:W3CDTF">2019-06-10T20:06:48Z</dcterms:created>
  <dcterms:modified xsi:type="dcterms:W3CDTF">2019-06-10T21:42:57Z</dcterms:modified>
</cp:coreProperties>
</file>