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11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7"/>
  </p:notesMasterIdLst>
  <p:sldIdLst>
    <p:sldId id="719" r:id="rId24"/>
    <p:sldId id="795" r:id="rId25"/>
    <p:sldId id="796" r:id="rId26"/>
    <p:sldId id="797" r:id="rId27"/>
    <p:sldId id="802" r:id="rId28"/>
    <p:sldId id="806" r:id="rId29"/>
    <p:sldId id="807" r:id="rId30"/>
    <p:sldId id="799" r:id="rId31"/>
    <p:sldId id="808" r:id="rId32"/>
    <p:sldId id="809" r:id="rId33"/>
    <p:sldId id="811" r:id="rId34"/>
    <p:sldId id="810" r:id="rId35"/>
    <p:sldId id="812" r:id="rId36"/>
    <p:sldId id="813" r:id="rId37"/>
    <p:sldId id="814" r:id="rId38"/>
    <p:sldId id="815" r:id="rId39"/>
    <p:sldId id="816" r:id="rId40"/>
    <p:sldId id="817" r:id="rId41"/>
    <p:sldId id="819" r:id="rId42"/>
    <p:sldId id="821" r:id="rId43"/>
    <p:sldId id="820" r:id="rId44"/>
    <p:sldId id="822" r:id="rId45"/>
    <p:sldId id="823" r:id="rId46"/>
    <p:sldId id="824" r:id="rId47"/>
    <p:sldId id="825" r:id="rId48"/>
    <p:sldId id="826" r:id="rId49"/>
    <p:sldId id="827" r:id="rId50"/>
    <p:sldId id="828" r:id="rId51"/>
    <p:sldId id="829" r:id="rId52"/>
    <p:sldId id="830" r:id="rId53"/>
    <p:sldId id="831" r:id="rId54"/>
    <p:sldId id="801" r:id="rId55"/>
    <p:sldId id="720" r:id="rId56"/>
  </p:sldIdLst>
  <p:sldSz cx="12192000" cy="6858000"/>
  <p:notesSz cx="6858000" cy="9144000"/>
  <p:custDataLst>
    <p:tags r:id="rId5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E67433-2D3B-47D5-BE3F-F543EF8711A7}" v="15" dt="2025-03-20T10:10:58.5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00" y="4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tags" Target="tags/tag1.xml"/><Relationship Id="rId5" Type="http://schemas.openxmlformats.org/officeDocument/2006/relationships/slideMaster" Target="slideMasters/slideMaster2.xml"/><Relationship Id="rId61" Type="http://schemas.openxmlformats.org/officeDocument/2006/relationships/theme" Target="theme/theme1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microsoft.com/office/2015/10/relationships/revisionInfo" Target="revisionInfo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presProps" Target="presProp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A2E67433-2D3B-47D5-BE3F-F543EF8711A7}"/>
    <pc:docChg chg="undo custSel addSld delSld modSld sldOrd">
      <pc:chgData name="Jenifer Prince Devaraj" userId="c3fb109c-09d1-42a6-93f4-69472d709861" providerId="ADAL" clId="{A2E67433-2D3B-47D5-BE3F-F543EF8711A7}" dt="2025-03-20T10:10:58.586" v="65"/>
      <pc:docMkLst>
        <pc:docMk/>
      </pc:docMkLst>
      <pc:sldChg chg="modSp mod">
        <pc:chgData name="Jenifer Prince Devaraj" userId="c3fb109c-09d1-42a6-93f4-69472d709861" providerId="ADAL" clId="{A2E67433-2D3B-47D5-BE3F-F543EF8711A7}" dt="2025-03-19T22:37:50.289" v="1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A2E67433-2D3B-47D5-BE3F-F543EF8711A7}" dt="2025-03-19T22:37:50.289" v="1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modSp mod">
        <pc:chgData name="Jenifer Prince Devaraj" userId="c3fb109c-09d1-42a6-93f4-69472d709861" providerId="ADAL" clId="{A2E67433-2D3B-47D5-BE3F-F543EF8711A7}" dt="2025-03-20T09:50:51.909" v="4" actId="14100"/>
        <pc:sldMkLst>
          <pc:docMk/>
          <pc:sldMk cId="2939744086" sldId="797"/>
        </pc:sldMkLst>
        <pc:spChg chg="mod">
          <ac:chgData name="Jenifer Prince Devaraj" userId="c3fb109c-09d1-42a6-93f4-69472d709861" providerId="ADAL" clId="{A2E67433-2D3B-47D5-BE3F-F543EF8711A7}" dt="2025-03-20T09:50:51.909" v="4" actId="14100"/>
          <ac:spMkLst>
            <pc:docMk/>
            <pc:sldMk cId="2939744086" sldId="797"/>
            <ac:spMk id="3" creationId="{EDAA811D-949B-395B-93EA-95DF6AFE4EBD}"/>
          </ac:spMkLst>
        </pc:spChg>
      </pc:sldChg>
      <pc:sldChg chg="modSp mod ord">
        <pc:chgData name="Jenifer Prince Devaraj" userId="c3fb109c-09d1-42a6-93f4-69472d709861" providerId="ADAL" clId="{A2E67433-2D3B-47D5-BE3F-F543EF8711A7}" dt="2025-03-20T09:54:56.161" v="17"/>
        <pc:sldMkLst>
          <pc:docMk/>
          <pc:sldMk cId="2573527317" sldId="799"/>
        </pc:sldMkLst>
        <pc:spChg chg="mod">
          <ac:chgData name="Jenifer Prince Devaraj" userId="c3fb109c-09d1-42a6-93f4-69472d709861" providerId="ADAL" clId="{A2E67433-2D3B-47D5-BE3F-F543EF8711A7}" dt="2025-03-20T09:52:43.924" v="11" actId="1076"/>
          <ac:spMkLst>
            <pc:docMk/>
            <pc:sldMk cId="2573527317" sldId="799"/>
            <ac:spMk id="3" creationId="{EDAA811D-949B-395B-93EA-95DF6AFE4EBD}"/>
          </ac:spMkLst>
        </pc:spChg>
      </pc:sldChg>
      <pc:sldChg chg="modSp mod">
        <pc:chgData name="Jenifer Prince Devaraj" userId="c3fb109c-09d1-42a6-93f4-69472d709861" providerId="ADAL" clId="{A2E67433-2D3B-47D5-BE3F-F543EF8711A7}" dt="2025-03-20T09:51:43.090" v="6" actId="14100"/>
        <pc:sldMkLst>
          <pc:docMk/>
          <pc:sldMk cId="2663323955" sldId="802"/>
        </pc:sldMkLst>
        <pc:spChg chg="mod">
          <ac:chgData name="Jenifer Prince Devaraj" userId="c3fb109c-09d1-42a6-93f4-69472d709861" providerId="ADAL" clId="{A2E67433-2D3B-47D5-BE3F-F543EF8711A7}" dt="2025-03-20T09:51:43.090" v="6" actId="14100"/>
          <ac:spMkLst>
            <pc:docMk/>
            <pc:sldMk cId="2663323955" sldId="802"/>
            <ac:spMk id="3" creationId="{EDAA811D-949B-395B-93EA-95DF6AFE4EBD}"/>
          </ac:spMkLst>
        </pc:spChg>
      </pc:sldChg>
      <pc:sldChg chg="del">
        <pc:chgData name="Jenifer Prince Devaraj" userId="c3fb109c-09d1-42a6-93f4-69472d709861" providerId="ADAL" clId="{A2E67433-2D3B-47D5-BE3F-F543EF8711A7}" dt="2025-03-20T09:52:23.552" v="7" actId="47"/>
        <pc:sldMkLst>
          <pc:docMk/>
          <pc:sldMk cId="662633145" sldId="803"/>
        </pc:sldMkLst>
      </pc:sldChg>
      <pc:sldChg chg="del">
        <pc:chgData name="Jenifer Prince Devaraj" userId="c3fb109c-09d1-42a6-93f4-69472d709861" providerId="ADAL" clId="{A2E67433-2D3B-47D5-BE3F-F543EF8711A7}" dt="2025-03-20T09:52:24.639" v="9" actId="47"/>
        <pc:sldMkLst>
          <pc:docMk/>
          <pc:sldMk cId="2385466428" sldId="804"/>
        </pc:sldMkLst>
      </pc:sldChg>
      <pc:sldChg chg="del">
        <pc:chgData name="Jenifer Prince Devaraj" userId="c3fb109c-09d1-42a6-93f4-69472d709861" providerId="ADAL" clId="{A2E67433-2D3B-47D5-BE3F-F543EF8711A7}" dt="2025-03-20T09:52:24.285" v="8" actId="47"/>
        <pc:sldMkLst>
          <pc:docMk/>
          <pc:sldMk cId="2912766477" sldId="805"/>
        </pc:sldMkLst>
      </pc:sldChg>
      <pc:sldChg chg="modSp mod">
        <pc:chgData name="Jenifer Prince Devaraj" userId="c3fb109c-09d1-42a6-93f4-69472d709861" providerId="ADAL" clId="{A2E67433-2D3B-47D5-BE3F-F543EF8711A7}" dt="2025-03-20T09:55:14.571" v="37" actId="20577"/>
        <pc:sldMkLst>
          <pc:docMk/>
          <pc:sldMk cId="1154885298" sldId="806"/>
        </pc:sldMkLst>
        <pc:spChg chg="mod">
          <ac:chgData name="Jenifer Prince Devaraj" userId="c3fb109c-09d1-42a6-93f4-69472d709861" providerId="ADAL" clId="{A2E67433-2D3B-47D5-BE3F-F543EF8711A7}" dt="2025-03-20T09:55:04.973" v="18" actId="1076"/>
          <ac:spMkLst>
            <pc:docMk/>
            <pc:sldMk cId="1154885298" sldId="806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A2E67433-2D3B-47D5-BE3F-F543EF8711A7}" dt="2025-03-20T09:55:14.571" v="37" actId="20577"/>
          <ac:spMkLst>
            <pc:docMk/>
            <pc:sldMk cId="1154885298" sldId="806"/>
            <ac:spMk id="3" creationId="{EDAA811D-949B-395B-93EA-95DF6AFE4EBD}"/>
          </ac:spMkLst>
        </pc:spChg>
      </pc:sldChg>
      <pc:sldChg chg="modSp mod">
        <pc:chgData name="Jenifer Prince Devaraj" userId="c3fb109c-09d1-42a6-93f4-69472d709861" providerId="ADAL" clId="{A2E67433-2D3B-47D5-BE3F-F543EF8711A7}" dt="2025-03-20T09:54:21.908" v="15" actId="1076"/>
        <pc:sldMkLst>
          <pc:docMk/>
          <pc:sldMk cId="3053357872" sldId="807"/>
        </pc:sldMkLst>
        <pc:spChg chg="mod">
          <ac:chgData name="Jenifer Prince Devaraj" userId="c3fb109c-09d1-42a6-93f4-69472d709861" providerId="ADAL" clId="{A2E67433-2D3B-47D5-BE3F-F543EF8711A7}" dt="2025-03-20T09:54:18.330" v="14" actId="1076"/>
          <ac:spMkLst>
            <pc:docMk/>
            <pc:sldMk cId="3053357872" sldId="807"/>
            <ac:spMk id="23" creationId="{4F4A39FC-03C8-B90C-ED1B-07E5E34CB395}"/>
          </ac:spMkLst>
        </pc:spChg>
        <pc:spChg chg="mod">
          <ac:chgData name="Jenifer Prince Devaraj" userId="c3fb109c-09d1-42a6-93f4-69472d709861" providerId="ADAL" clId="{A2E67433-2D3B-47D5-BE3F-F543EF8711A7}" dt="2025-03-20T09:54:21.908" v="15" actId="1076"/>
          <ac:spMkLst>
            <pc:docMk/>
            <pc:sldMk cId="3053357872" sldId="807"/>
            <ac:spMk id="36" creationId="{CC971955-5B58-D721-AAFC-6A940BB1D995}"/>
          </ac:spMkLst>
        </pc:spChg>
        <pc:spChg chg="mod">
          <ac:chgData name="Jenifer Prince Devaraj" userId="c3fb109c-09d1-42a6-93f4-69472d709861" providerId="ADAL" clId="{A2E67433-2D3B-47D5-BE3F-F543EF8711A7}" dt="2025-03-20T09:54:10.798" v="12" actId="1076"/>
          <ac:spMkLst>
            <pc:docMk/>
            <pc:sldMk cId="3053357872" sldId="807"/>
            <ac:spMk id="40" creationId="{2670302C-E7C1-4E99-837E-B894A5B18E27}"/>
          </ac:spMkLst>
        </pc:spChg>
        <pc:spChg chg="mod">
          <ac:chgData name="Jenifer Prince Devaraj" userId="c3fb109c-09d1-42a6-93f4-69472d709861" providerId="ADAL" clId="{A2E67433-2D3B-47D5-BE3F-F543EF8711A7}" dt="2025-03-20T09:54:14.336" v="13" actId="1076"/>
          <ac:spMkLst>
            <pc:docMk/>
            <pc:sldMk cId="3053357872" sldId="807"/>
            <ac:spMk id="41" creationId="{DD01A89D-D2AD-D61A-FAF9-776D5E9A40E8}"/>
          </ac:spMkLst>
        </pc:spChg>
      </pc:sldChg>
      <pc:sldChg chg="modSp mod">
        <pc:chgData name="Jenifer Prince Devaraj" userId="c3fb109c-09d1-42a6-93f4-69472d709861" providerId="ADAL" clId="{A2E67433-2D3B-47D5-BE3F-F543EF8711A7}" dt="2025-03-20T09:57:07.916" v="43" actId="20577"/>
        <pc:sldMkLst>
          <pc:docMk/>
          <pc:sldMk cId="745942666" sldId="808"/>
        </pc:sldMkLst>
        <pc:spChg chg="mod">
          <ac:chgData name="Jenifer Prince Devaraj" userId="c3fb109c-09d1-42a6-93f4-69472d709861" providerId="ADAL" clId="{A2E67433-2D3B-47D5-BE3F-F543EF8711A7}" dt="2025-03-20T09:57:07.916" v="43" actId="20577"/>
          <ac:spMkLst>
            <pc:docMk/>
            <pc:sldMk cId="745942666" sldId="808"/>
            <ac:spMk id="11" creationId="{D2BFA0B8-66A1-3962-CC4C-D524B3348AF2}"/>
          </ac:spMkLst>
        </pc:spChg>
      </pc:sldChg>
      <pc:sldChg chg="addSp modSp mod">
        <pc:chgData name="Jenifer Prince Devaraj" userId="c3fb109c-09d1-42a6-93f4-69472d709861" providerId="ADAL" clId="{A2E67433-2D3B-47D5-BE3F-F543EF8711A7}" dt="2025-03-20T10:01:28.358" v="53" actId="1076"/>
        <pc:sldMkLst>
          <pc:docMk/>
          <pc:sldMk cId="389167835" sldId="810"/>
        </pc:sldMkLst>
        <pc:spChg chg="add mod">
          <ac:chgData name="Jenifer Prince Devaraj" userId="c3fb109c-09d1-42a6-93f4-69472d709861" providerId="ADAL" clId="{A2E67433-2D3B-47D5-BE3F-F543EF8711A7}" dt="2025-03-20T10:01:28.358" v="53" actId="1076"/>
          <ac:spMkLst>
            <pc:docMk/>
            <pc:sldMk cId="389167835" sldId="810"/>
            <ac:spMk id="2" creationId="{F895CC9A-E4C4-45EA-ADB2-4D661C0E3925}"/>
          </ac:spMkLst>
        </pc:spChg>
        <pc:spChg chg="add mod">
          <ac:chgData name="Jenifer Prince Devaraj" userId="c3fb109c-09d1-42a6-93f4-69472d709861" providerId="ADAL" clId="{A2E67433-2D3B-47D5-BE3F-F543EF8711A7}" dt="2025-03-20T10:01:17.041" v="52" actId="1076"/>
          <ac:spMkLst>
            <pc:docMk/>
            <pc:sldMk cId="389167835" sldId="810"/>
            <ac:spMk id="10" creationId="{06363C81-49F0-4B52-B676-38DDB9E76E25}"/>
          </ac:spMkLst>
        </pc:spChg>
      </pc:sldChg>
      <pc:sldChg chg="addSp delSp modSp mod modAnim">
        <pc:chgData name="Jenifer Prince Devaraj" userId="c3fb109c-09d1-42a6-93f4-69472d709861" providerId="ADAL" clId="{A2E67433-2D3B-47D5-BE3F-F543EF8711A7}" dt="2025-03-20T10:10:58.586" v="65"/>
        <pc:sldMkLst>
          <pc:docMk/>
          <pc:sldMk cId="1987029610" sldId="819"/>
        </pc:sldMkLst>
        <pc:spChg chg="mod">
          <ac:chgData name="Jenifer Prince Devaraj" userId="c3fb109c-09d1-42a6-93f4-69472d709861" providerId="ADAL" clId="{A2E67433-2D3B-47D5-BE3F-F543EF8711A7}" dt="2025-03-20T10:10:58.039" v="61"/>
          <ac:spMkLst>
            <pc:docMk/>
            <pc:sldMk cId="1987029610" sldId="819"/>
            <ac:spMk id="6" creationId="{0CE9AAA9-1515-4F99-4C36-4279F153CDE8}"/>
          </ac:spMkLst>
        </pc:spChg>
        <pc:picChg chg="add mod">
          <ac:chgData name="Jenifer Prince Devaraj" userId="c3fb109c-09d1-42a6-93f4-69472d709861" providerId="ADAL" clId="{A2E67433-2D3B-47D5-BE3F-F543EF8711A7}" dt="2025-03-20T10:10:58.586" v="65"/>
          <ac:picMkLst>
            <pc:docMk/>
            <pc:sldMk cId="1987029610" sldId="819"/>
            <ac:picMk id="4" creationId="{32749B5D-023C-4752-A37B-4C469F23DACF}"/>
          </ac:picMkLst>
        </pc:picChg>
        <pc:picChg chg="del">
          <ac:chgData name="Jenifer Prince Devaraj" userId="c3fb109c-09d1-42a6-93f4-69472d709861" providerId="ADAL" clId="{A2E67433-2D3B-47D5-BE3F-F543EF8711A7}" dt="2025-03-20T10:10:58.045" v="63"/>
          <ac:picMkLst>
            <pc:docMk/>
            <pc:sldMk cId="1987029610" sldId="819"/>
            <ac:picMk id="5" creationId="{61700CE2-02AA-B972-AAFD-9019D17E09C8}"/>
          </ac:picMkLst>
        </pc:picChg>
      </pc:sldChg>
      <pc:sldChg chg="new del">
        <pc:chgData name="Jenifer Prince Devaraj" userId="c3fb109c-09d1-42a6-93f4-69472d709861" providerId="ADAL" clId="{A2E67433-2D3B-47D5-BE3F-F543EF8711A7}" dt="2025-03-20T10:08:44.276" v="55" actId="680"/>
        <pc:sldMkLst>
          <pc:docMk/>
          <pc:sldMk cId="3153618509" sldId="83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37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16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200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896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002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548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625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784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742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273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6083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850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88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356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6321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5822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5693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9777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564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453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7298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1204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6284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9102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3157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5227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671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3544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62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07453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15– FPGAs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15– FPGAs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15– FPGAs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theme" Target="../theme/theme11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3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  <p:sldLayoutId id="214748379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tags" Target="../tags/tag4.xml"/><Relationship Id="rId7" Type="http://schemas.openxmlformats.org/officeDocument/2006/relationships/image" Target="../media/image29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34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tags" Target="../tags/tag9.xml"/><Relationship Id="rId7" Type="http://schemas.openxmlformats.org/officeDocument/2006/relationships/image" Target="../media/image29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Layout" Target="../slideLayouts/slideLayout34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9" Type="http://schemas.openxmlformats.org/officeDocument/2006/relationships/image" Target="../media/image38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Finite State Machines	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10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016848" y="511311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17" y="1124086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2217" y="2328256"/>
            <a:ext cx="10894663" cy="365134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ea typeface="Cambria" panose="02040503050406030204" pitchFamily="18" charset="0"/>
              </a:rPr>
              <a:t>At the end of this Lecture, the students can be able to understand</a:t>
            </a:r>
          </a:p>
          <a:p>
            <a:pPr marL="541338" indent="0" algn="just">
              <a:lnSpc>
                <a:spcPct val="150000"/>
              </a:lnSpc>
              <a:buNone/>
            </a:pPr>
            <a:r>
              <a:rPr lang="en-GB" sz="2400" dirty="0">
                <a:ea typeface="Cambria" panose="02040503050406030204" pitchFamily="18" charset="0"/>
              </a:rPr>
              <a:t>-	What is Finite State Machines.</a:t>
            </a:r>
          </a:p>
          <a:p>
            <a:pPr marL="541338" indent="0" algn="just">
              <a:lnSpc>
                <a:spcPct val="150000"/>
              </a:lnSpc>
              <a:buNone/>
            </a:pPr>
            <a:r>
              <a:rPr lang="en-GB" sz="2400" dirty="0">
                <a:ea typeface="Cambria" panose="02040503050406030204" pitchFamily="18" charset="0"/>
              </a:rPr>
              <a:t>-	How to draw the State Diagrams.</a:t>
            </a:r>
          </a:p>
          <a:p>
            <a:pPr marL="541338" indent="0" algn="just">
              <a:lnSpc>
                <a:spcPct val="150000"/>
              </a:lnSpc>
              <a:buNone/>
            </a:pPr>
            <a:r>
              <a:rPr lang="en-GB" sz="2400" dirty="0">
                <a:ea typeface="Cambria" panose="02040503050406030204" pitchFamily="18" charset="0"/>
              </a:rPr>
              <a:t>-	Real-world applications through examples of State Machines.</a:t>
            </a:r>
          </a:p>
          <a:p>
            <a:pPr marL="541338" indent="0" algn="just">
              <a:lnSpc>
                <a:spcPct val="150000"/>
              </a:lnSpc>
              <a:buNone/>
            </a:pPr>
            <a:r>
              <a:rPr lang="en-GB" sz="2400" dirty="0">
                <a:ea typeface="Cambria" panose="02040503050406030204" pitchFamily="18" charset="0"/>
              </a:rPr>
              <a:t>-	Practical demonstration of simulating State Machines.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400" dirty="0"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0754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02" y="1125794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3294" y="2451357"/>
            <a:ext cx="10894663" cy="365134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A Finite State Machine (FSM) is a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computational model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 used to design and describe the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behaviour of systems 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that can exist in a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finite number of states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 at any given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time. </a:t>
            </a:r>
          </a:p>
          <a:p>
            <a:pPr algn="just">
              <a:lnSpc>
                <a:spcPct val="150000"/>
              </a:lnSpc>
            </a:pP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Finite State Machines provide a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systematic and formal way 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to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model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 and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analys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e the behaviour of systems with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discrete states and transitions.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8277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872" y="1257246"/>
            <a:ext cx="11537972" cy="512125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3000" b="1" dirty="0">
                <a:latin typeface="Cambria" panose="02040503050406030204" pitchFamily="18" charset="0"/>
                <a:ea typeface="Cambria" panose="02040503050406030204" pitchFamily="18" charset="0"/>
              </a:rPr>
              <a:t>Applications</a:t>
            </a:r>
          </a:p>
          <a:p>
            <a:pPr lvl="1" algn="just">
              <a:lnSpc>
                <a:spcPct val="150000"/>
              </a:lnSpc>
              <a:buFont typeface="Cambria" panose="02040503050406030204" pitchFamily="18" charset="0"/>
              <a:buChar char="­"/>
            </a:pP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Digital Logic Design: </a:t>
            </a: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FSMs are used to design and control digital circuits, including </a:t>
            </a: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counters and state machines</a:t>
            </a: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buFont typeface="Cambria" panose="02040503050406030204" pitchFamily="18" charset="0"/>
              <a:buChar char="­"/>
            </a:pP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Automated Systems: </a:t>
            </a: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FSMs are applied in various automated systems, such as </a:t>
            </a: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elevators, traffic lights, Vending Machines, Aerospace Systems, Security Systems and industrial processes.</a:t>
            </a:r>
          </a:p>
          <a:p>
            <a:pPr lvl="1" algn="just">
              <a:lnSpc>
                <a:spcPct val="150000"/>
              </a:lnSpc>
              <a:buFont typeface="Cambria" panose="02040503050406030204" pitchFamily="18" charset="0"/>
              <a:buChar char="­"/>
            </a:pP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Robotics: </a:t>
            </a: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FSMs are used to control the </a:t>
            </a:r>
            <a:r>
              <a:rPr lang="en-GB" sz="2200" b="1" dirty="0" err="1">
                <a:latin typeface="Cambria" panose="02040503050406030204" pitchFamily="18" charset="0"/>
                <a:ea typeface="Cambria" panose="02040503050406030204" pitchFamily="18" charset="0"/>
              </a:rPr>
              <a:t>behavior</a:t>
            </a: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 of robots</a:t>
            </a: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, guiding them through </a:t>
            </a: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different tasks and actions.</a:t>
            </a:r>
          </a:p>
          <a:p>
            <a:pPr algn="just">
              <a:lnSpc>
                <a:spcPct val="150000"/>
              </a:lnSpc>
              <a:buFont typeface="Cambria" panose="02040503050406030204" pitchFamily="18" charset="0"/>
              <a:buChar char="­"/>
            </a:pP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9744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91" y="906853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Types of FSM (Sequential Circuits)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1493" y="1801000"/>
            <a:ext cx="11594970" cy="3651349"/>
          </a:xfrm>
        </p:spPr>
        <p:txBody>
          <a:bodyPr>
            <a:noAutofit/>
          </a:bodyPr>
          <a:lstStyle/>
          <a:p>
            <a:pPr marL="847725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Synchronous Sequential Circuits: </a:t>
            </a:r>
          </a:p>
          <a:p>
            <a:pPr marL="1533525" lvl="1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A digital circuit that performs specific operations on every rising edge / falling edge of a clock signal.</a:t>
            </a:r>
          </a:p>
          <a:p>
            <a:pPr marL="1533525" lvl="1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A Clock is given as input to all the flipflop Simultaneously. </a:t>
            </a:r>
          </a:p>
          <a:p>
            <a:pPr marL="847725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Asynchronous Sequential Circuits:</a:t>
            </a:r>
          </a:p>
          <a:p>
            <a:pPr marL="1533525" lvl="1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An Output that responds to sensor inputs, and transitions between states based on the occurrence of events, without being synchronized to a clock.</a:t>
            </a:r>
          </a:p>
          <a:p>
            <a:pPr marL="1533525" lvl="1" algn="just">
              <a:lnSpc>
                <a:spcPct val="150000"/>
              </a:lnSpc>
              <a:buFont typeface="Cambria" panose="02040503050406030204" pitchFamily="18" charset="0"/>
              <a:buChar char="-"/>
            </a:pPr>
            <a:r>
              <a:rPr lang="en-GB" sz="2200" dirty="0">
                <a:latin typeface="Cambria" panose="02040503050406030204" pitchFamily="18" charset="0"/>
                <a:ea typeface="Cambria" panose="02040503050406030204" pitchFamily="18" charset="0"/>
              </a:rPr>
              <a:t>A clock will be provided only to the first Flipflop.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3323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85385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391" y="2195612"/>
            <a:ext cx="5440060" cy="36513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Example of State Diagram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Example 1:  Sensors that detect the presence or absence of an object can be modelled with a two-state state machine.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1026" name="Picture 2" descr="Sensors Modules Pir Sensor | Sensors Modules">
            <a:extLst>
              <a:ext uri="{FF2B5EF4-FFF2-40B4-BE49-F238E27FC236}">
                <a16:creationId xmlns:a16="http://schemas.microsoft.com/office/drawing/2014/main" id="{8B6BF6DE-70E5-2E7C-598B-C38289B47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551" y="2489841"/>
            <a:ext cx="5660925" cy="318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885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974" y="1562023"/>
            <a:ext cx="10523118" cy="36513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Diagram: States of Sensors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DF86284-4272-0F72-B23D-A23E35F84504}"/>
              </a:ext>
            </a:extLst>
          </p:cNvPr>
          <p:cNvSpPr/>
          <p:nvPr/>
        </p:nvSpPr>
        <p:spPr>
          <a:xfrm>
            <a:off x="2485566" y="4055957"/>
            <a:ext cx="889140" cy="822202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3E65685-32B3-11ED-A11F-090C56C4BCD1}"/>
              </a:ext>
            </a:extLst>
          </p:cNvPr>
          <p:cNvSpPr/>
          <p:nvPr/>
        </p:nvSpPr>
        <p:spPr>
          <a:xfrm>
            <a:off x="5419883" y="4098874"/>
            <a:ext cx="889140" cy="822202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b</a:t>
            </a:r>
          </a:p>
        </p:txBody>
      </p:sp>
      <p:cxnSp>
        <p:nvCxnSpPr>
          <p:cNvPr id="14" name="Connector: Curved 13">
            <a:extLst>
              <a:ext uri="{FF2B5EF4-FFF2-40B4-BE49-F238E27FC236}">
                <a16:creationId xmlns:a16="http://schemas.microsoft.com/office/drawing/2014/main" id="{048FC45D-C09E-1801-B184-82443DF48343}"/>
              </a:ext>
            </a:extLst>
          </p:cNvPr>
          <p:cNvCxnSpPr>
            <a:stCxn id="7" idx="0"/>
            <a:endCxn id="5" idx="0"/>
          </p:cNvCxnSpPr>
          <p:nvPr/>
        </p:nvCxnSpPr>
        <p:spPr>
          <a:xfrm rot="16200000" flipH="1">
            <a:off x="4375835" y="2610257"/>
            <a:ext cx="42917" cy="2934317"/>
          </a:xfrm>
          <a:prstGeom prst="curvedConnector3">
            <a:avLst>
              <a:gd name="adj1" fmla="val -815169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Curved 16">
            <a:extLst>
              <a:ext uri="{FF2B5EF4-FFF2-40B4-BE49-F238E27FC236}">
                <a16:creationId xmlns:a16="http://schemas.microsoft.com/office/drawing/2014/main" id="{D6EDAF9A-6A9C-8623-8241-5CC047EFFCD7}"/>
              </a:ext>
            </a:extLst>
          </p:cNvPr>
          <p:cNvCxnSpPr>
            <a:cxnSpLocks/>
            <a:stCxn id="5" idx="4"/>
            <a:endCxn id="7" idx="4"/>
          </p:cNvCxnSpPr>
          <p:nvPr/>
        </p:nvCxnSpPr>
        <p:spPr>
          <a:xfrm rot="5400000" flipH="1">
            <a:off x="4375836" y="3432460"/>
            <a:ext cx="42917" cy="2934317"/>
          </a:xfrm>
          <a:prstGeom prst="curvedConnector3">
            <a:avLst>
              <a:gd name="adj1" fmla="val -932884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4F4A39FC-03C8-B90C-ED1B-07E5E34CB395}"/>
              </a:ext>
            </a:extLst>
          </p:cNvPr>
          <p:cNvSpPr txBox="1"/>
          <p:nvPr/>
        </p:nvSpPr>
        <p:spPr>
          <a:xfrm>
            <a:off x="8607689" y="3339056"/>
            <a:ext cx="565817" cy="378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C69E1C6-3FDF-3DC5-5F70-7697B8DAFB48}"/>
              </a:ext>
            </a:extLst>
          </p:cNvPr>
          <p:cNvSpPr txBox="1"/>
          <p:nvPr/>
        </p:nvSpPr>
        <p:spPr>
          <a:xfrm>
            <a:off x="3980922" y="5441102"/>
            <a:ext cx="565817" cy="378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0/0</a:t>
            </a:r>
          </a:p>
        </p:txBody>
      </p:sp>
      <p:cxnSp>
        <p:nvCxnSpPr>
          <p:cNvPr id="26" name="Connector: Curved 25">
            <a:extLst>
              <a:ext uri="{FF2B5EF4-FFF2-40B4-BE49-F238E27FC236}">
                <a16:creationId xmlns:a16="http://schemas.microsoft.com/office/drawing/2014/main" id="{3D345C0C-2A2F-2EA4-DDE6-1D10B79F98AE}"/>
              </a:ext>
            </a:extLst>
          </p:cNvPr>
          <p:cNvCxnSpPr>
            <a:cxnSpLocks/>
            <a:stCxn id="7" idx="3"/>
            <a:endCxn id="7" idx="1"/>
          </p:cNvCxnSpPr>
          <p:nvPr/>
        </p:nvCxnSpPr>
        <p:spPr>
          <a:xfrm rot="5400000" flipH="1">
            <a:off x="2325086" y="4467058"/>
            <a:ext cx="581384" cy="12700"/>
          </a:xfrm>
          <a:prstGeom prst="curvedConnector5">
            <a:avLst>
              <a:gd name="adj1" fmla="val -39320"/>
              <a:gd name="adj2" fmla="val 7775811"/>
              <a:gd name="adj3" fmla="val 13932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or: Curved 30">
            <a:extLst>
              <a:ext uri="{FF2B5EF4-FFF2-40B4-BE49-F238E27FC236}">
                <a16:creationId xmlns:a16="http://schemas.microsoft.com/office/drawing/2014/main" id="{C8A8EE44-7C79-66BA-D064-429174959C71}"/>
              </a:ext>
            </a:extLst>
          </p:cNvPr>
          <p:cNvCxnSpPr>
            <a:stCxn id="5" idx="5"/>
            <a:endCxn id="5" idx="7"/>
          </p:cNvCxnSpPr>
          <p:nvPr/>
        </p:nvCxnSpPr>
        <p:spPr>
          <a:xfrm rot="5400000" flipH="1">
            <a:off x="5888119" y="4509975"/>
            <a:ext cx="581384" cy="12700"/>
          </a:xfrm>
          <a:prstGeom prst="curvedConnector5">
            <a:avLst>
              <a:gd name="adj1" fmla="val -39320"/>
              <a:gd name="adj2" fmla="val -7596803"/>
              <a:gd name="adj3" fmla="val 13932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5033C88F-A005-4D08-B259-7DB93C3D32BE}"/>
              </a:ext>
            </a:extLst>
          </p:cNvPr>
          <p:cNvSpPr txBox="1"/>
          <p:nvPr/>
        </p:nvSpPr>
        <p:spPr>
          <a:xfrm>
            <a:off x="1127421" y="4137430"/>
            <a:ext cx="565817" cy="378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0/0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DED6CD1-9AF1-D975-BA0A-107631B1EECD}"/>
              </a:ext>
            </a:extLst>
          </p:cNvPr>
          <p:cNvSpPr txBox="1"/>
          <p:nvPr/>
        </p:nvSpPr>
        <p:spPr>
          <a:xfrm>
            <a:off x="7172873" y="4320527"/>
            <a:ext cx="565817" cy="378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971955-5B58-D721-AAFC-6A940BB1D995}"/>
              </a:ext>
            </a:extLst>
          </p:cNvPr>
          <p:cNvSpPr txBox="1"/>
          <p:nvPr/>
        </p:nvSpPr>
        <p:spPr>
          <a:xfrm>
            <a:off x="9518453" y="3132626"/>
            <a:ext cx="1898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Inputs or Events/Outputs or Actions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670302C-E7C1-4E99-837E-B894A5B18E27}"/>
              </a:ext>
            </a:extLst>
          </p:cNvPr>
          <p:cNvSpPr/>
          <p:nvPr/>
        </p:nvSpPr>
        <p:spPr>
          <a:xfrm>
            <a:off x="8575656" y="2177498"/>
            <a:ext cx="565817" cy="589837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D01A89D-D2AD-D61A-FAF9-776D5E9A40E8}"/>
              </a:ext>
            </a:extLst>
          </p:cNvPr>
          <p:cNvSpPr txBox="1"/>
          <p:nvPr/>
        </p:nvSpPr>
        <p:spPr>
          <a:xfrm>
            <a:off x="9460480" y="2140437"/>
            <a:ext cx="1898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State or Present State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8BD838C-B75A-5964-F3B5-9A934BFF9B09}"/>
              </a:ext>
            </a:extLst>
          </p:cNvPr>
          <p:cNvSpPr txBox="1"/>
          <p:nvPr/>
        </p:nvSpPr>
        <p:spPr>
          <a:xfrm>
            <a:off x="2945278" y="3359265"/>
            <a:ext cx="6163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1/1</a:t>
            </a:r>
          </a:p>
        </p:txBody>
      </p:sp>
      <p:cxnSp>
        <p:nvCxnSpPr>
          <p:cNvPr id="44" name="Connector: Curved 43">
            <a:extLst>
              <a:ext uri="{FF2B5EF4-FFF2-40B4-BE49-F238E27FC236}">
                <a16:creationId xmlns:a16="http://schemas.microsoft.com/office/drawing/2014/main" id="{A83AC380-2667-75AD-4067-25255C09D0B8}"/>
              </a:ext>
            </a:extLst>
          </p:cNvPr>
          <p:cNvCxnSpPr>
            <a:cxnSpLocks/>
          </p:cNvCxnSpPr>
          <p:nvPr/>
        </p:nvCxnSpPr>
        <p:spPr>
          <a:xfrm>
            <a:off x="8796892" y="4679213"/>
            <a:ext cx="344581" cy="212183"/>
          </a:xfrm>
          <a:prstGeom prst="curvedConnector3">
            <a:avLst>
              <a:gd name="adj1" fmla="val -29169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61FB441C-5921-217D-8231-4AAEED6EB4E2}"/>
              </a:ext>
            </a:extLst>
          </p:cNvPr>
          <p:cNvSpPr txBox="1"/>
          <p:nvPr/>
        </p:nvSpPr>
        <p:spPr>
          <a:xfrm>
            <a:off x="9528739" y="4542405"/>
            <a:ext cx="1898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Transitions or Next States</a:t>
            </a:r>
          </a:p>
        </p:txBody>
      </p:sp>
    </p:spTree>
    <p:extLst>
      <p:ext uri="{BB962C8B-B14F-4D97-AF65-F5344CB8AC3E}">
        <p14:creationId xmlns:p14="http://schemas.microsoft.com/office/powerpoint/2010/main" val="3053357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42" y="819115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State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606" y="2200972"/>
            <a:ext cx="11634878" cy="3651349"/>
          </a:xfrm>
        </p:spPr>
        <p:txBody>
          <a:bodyPr>
            <a:noAutofit/>
          </a:bodyPr>
          <a:lstStyle/>
          <a:p>
            <a:pPr marL="898525" algn="just">
              <a:lnSpc>
                <a:spcPct val="150000"/>
              </a:lnSpc>
              <a:buFont typeface="Calibri" panose="020F0502020204030204" pitchFamily="34" charset="0"/>
              <a:buChar char="-"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: Distinct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conditions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 or modes that a system can be in.</a:t>
            </a:r>
          </a:p>
          <a:p>
            <a:pPr marL="898525" algn="just">
              <a:lnSpc>
                <a:spcPct val="150000"/>
              </a:lnSpc>
              <a:buFont typeface="Calibri" panose="020F0502020204030204" pitchFamily="34" charset="0"/>
              <a:buChar char="-"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Transitions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: Rules or conditions that determine when and how the </a:t>
            </a: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system moves from one state to another.</a:t>
            </a:r>
          </a:p>
          <a:p>
            <a:pPr marL="898525" algn="just">
              <a:lnSpc>
                <a:spcPct val="150000"/>
              </a:lnSpc>
              <a:buFont typeface="Calibri" panose="020F0502020204030204" pitchFamily="34" charset="0"/>
              <a:buChar char="-"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Events or Inputs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: Triggers that cause the system to transition between states.</a:t>
            </a:r>
          </a:p>
          <a:p>
            <a:pPr marL="898525" algn="just">
              <a:lnSpc>
                <a:spcPct val="150000"/>
              </a:lnSpc>
              <a:buFont typeface="Calibri" panose="020F0502020204030204" pitchFamily="34" charset="0"/>
              <a:buChar char="-"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Actions or Outputs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: Responses or behaviours associated with transitions.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73527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959" y="1337923"/>
            <a:ext cx="10523118" cy="36513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Table: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F8E9EDEC-2E58-BF2A-F6A9-8310CFD2D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023234"/>
              </p:ext>
            </p:extLst>
          </p:nvPr>
        </p:nvGraphicFramePr>
        <p:xfrm>
          <a:off x="1807347" y="2441846"/>
          <a:ext cx="4541689" cy="381131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13751">
                  <a:extLst>
                    <a:ext uri="{9D8B030D-6E8A-4147-A177-3AD203B41FA5}">
                      <a16:colId xmlns:a16="http://schemas.microsoft.com/office/drawing/2014/main" val="469835321"/>
                    </a:ext>
                  </a:extLst>
                </a:gridCol>
                <a:gridCol w="1142646">
                  <a:extLst>
                    <a:ext uri="{9D8B030D-6E8A-4147-A177-3AD203B41FA5}">
                      <a16:colId xmlns:a16="http://schemas.microsoft.com/office/drawing/2014/main" val="2884973386"/>
                    </a:ext>
                  </a:extLst>
                </a:gridCol>
                <a:gridCol w="1142646">
                  <a:extLst>
                    <a:ext uri="{9D8B030D-6E8A-4147-A177-3AD203B41FA5}">
                      <a16:colId xmlns:a16="http://schemas.microsoft.com/office/drawing/2014/main" val="1577730195"/>
                    </a:ext>
                  </a:extLst>
                </a:gridCol>
                <a:gridCol w="1142646">
                  <a:extLst>
                    <a:ext uri="{9D8B030D-6E8A-4147-A177-3AD203B41FA5}">
                      <a16:colId xmlns:a16="http://schemas.microsoft.com/office/drawing/2014/main" val="1787946477"/>
                    </a:ext>
                  </a:extLst>
                </a:gridCol>
              </a:tblGrid>
              <a:tr h="1093912">
                <a:tc>
                  <a:txBody>
                    <a:bodyPr/>
                    <a:lstStyle/>
                    <a:p>
                      <a:r>
                        <a:rPr lang="en-GB" sz="2200" dirty="0"/>
                        <a:t>Input</a:t>
                      </a:r>
                    </a:p>
                    <a:p>
                      <a:endParaRPr lang="en-GB" sz="2200" dirty="0"/>
                    </a:p>
                    <a:p>
                      <a:r>
                        <a:rPr lang="en-GB" sz="2200" dirty="0"/>
                        <a:t>    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Present State</a:t>
                      </a:r>
                    </a:p>
                    <a:p>
                      <a:r>
                        <a:rPr lang="en-GB" sz="2200" dirty="0"/>
                        <a:t>(Qn)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Next State (Qn+1)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Output</a:t>
                      </a:r>
                    </a:p>
                    <a:p>
                      <a:r>
                        <a:rPr lang="en-GB" sz="2200" dirty="0"/>
                        <a:t>    </a:t>
                      </a:r>
                    </a:p>
                    <a:p>
                      <a:r>
                        <a:rPr lang="en-GB" sz="2200" dirty="0"/>
                        <a:t>    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518606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367767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8634218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571540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65875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2BFA0B8-66A1-3962-CC4C-D524B3348AF2}"/>
              </a:ext>
            </a:extLst>
          </p:cNvPr>
          <p:cNvSpPr txBox="1"/>
          <p:nvPr/>
        </p:nvSpPr>
        <p:spPr>
          <a:xfrm>
            <a:off x="6779695" y="3364589"/>
            <a:ext cx="56632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a </a:t>
            </a:r>
            <a:r>
              <a:rPr lang="en-GB" sz="2200" dirty="0">
                <a:sym typeface="Wingdings" panose="05000000000000000000" pitchFamily="2" charset="2"/>
              </a:rPr>
              <a:t> Inactive State</a:t>
            </a:r>
          </a:p>
          <a:p>
            <a:r>
              <a:rPr lang="en-GB" sz="2200" dirty="0">
                <a:sym typeface="Wingdings" panose="05000000000000000000" pitchFamily="2" charset="2"/>
              </a:rPr>
              <a:t>b Active State</a:t>
            </a:r>
          </a:p>
          <a:p>
            <a:r>
              <a:rPr lang="en-GB" sz="2200" dirty="0">
                <a:sym typeface="Wingdings" panose="05000000000000000000" pitchFamily="2" charset="2"/>
              </a:rPr>
              <a:t>Input	: 0No Motion of Object 	      	  1Motion of Object</a:t>
            </a:r>
          </a:p>
          <a:p>
            <a:r>
              <a:rPr lang="en-GB" sz="2200" dirty="0">
                <a:sym typeface="Wingdings" panose="05000000000000000000" pitchFamily="2" charset="2"/>
              </a:rPr>
              <a:t>Output	: 0LED OFF</a:t>
            </a:r>
          </a:p>
          <a:p>
            <a:r>
              <a:rPr lang="en-GB" sz="2200" dirty="0">
                <a:sym typeface="Wingdings" panose="05000000000000000000" pitchFamily="2" charset="2"/>
              </a:rPr>
              <a:t>                 1</a:t>
            </a:r>
            <a:r>
              <a:rPr lang="en-GB" sz="2200">
                <a:sym typeface="Wingdings" panose="05000000000000000000" pitchFamily="2" charset="2"/>
              </a:rPr>
              <a:t>LED ON </a:t>
            </a:r>
            <a:endParaRPr lang="en-GB" sz="22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F4E5C6B-39AB-A8F1-1C70-7B01E373E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842" y="1426754"/>
            <a:ext cx="4521199" cy="173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942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14" y="1006493"/>
            <a:ext cx="10523118" cy="36513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Assignment: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 Assign :  </a:t>
            </a:r>
            <a:r>
              <a:rPr lang="en-GB" sz="2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GB" sz="2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0 and b 1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F8E9EDEC-2E58-BF2A-F6A9-8310CFD2D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780741"/>
              </p:ext>
            </p:extLst>
          </p:nvPr>
        </p:nvGraphicFramePr>
        <p:xfrm>
          <a:off x="1807347" y="2441846"/>
          <a:ext cx="4541689" cy="381131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13751">
                  <a:extLst>
                    <a:ext uri="{9D8B030D-6E8A-4147-A177-3AD203B41FA5}">
                      <a16:colId xmlns:a16="http://schemas.microsoft.com/office/drawing/2014/main" val="469835321"/>
                    </a:ext>
                  </a:extLst>
                </a:gridCol>
                <a:gridCol w="1142646">
                  <a:extLst>
                    <a:ext uri="{9D8B030D-6E8A-4147-A177-3AD203B41FA5}">
                      <a16:colId xmlns:a16="http://schemas.microsoft.com/office/drawing/2014/main" val="2884973386"/>
                    </a:ext>
                  </a:extLst>
                </a:gridCol>
                <a:gridCol w="1142646">
                  <a:extLst>
                    <a:ext uri="{9D8B030D-6E8A-4147-A177-3AD203B41FA5}">
                      <a16:colId xmlns:a16="http://schemas.microsoft.com/office/drawing/2014/main" val="1577730195"/>
                    </a:ext>
                  </a:extLst>
                </a:gridCol>
                <a:gridCol w="1142646">
                  <a:extLst>
                    <a:ext uri="{9D8B030D-6E8A-4147-A177-3AD203B41FA5}">
                      <a16:colId xmlns:a16="http://schemas.microsoft.com/office/drawing/2014/main" val="1787946477"/>
                    </a:ext>
                  </a:extLst>
                </a:gridCol>
              </a:tblGrid>
              <a:tr h="1093912">
                <a:tc>
                  <a:txBody>
                    <a:bodyPr/>
                    <a:lstStyle/>
                    <a:p>
                      <a:r>
                        <a:rPr lang="en-GB" sz="2200" dirty="0"/>
                        <a:t>Input</a:t>
                      </a:r>
                    </a:p>
                    <a:p>
                      <a:endParaRPr lang="en-GB" sz="2200" dirty="0"/>
                    </a:p>
                    <a:p>
                      <a:r>
                        <a:rPr lang="en-GB" sz="2200" dirty="0"/>
                        <a:t>    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Present State</a:t>
                      </a:r>
                    </a:p>
                    <a:p>
                      <a:r>
                        <a:rPr lang="en-GB" sz="2200" dirty="0"/>
                        <a:t>(Qn)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Next State (Qn+1)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Output</a:t>
                      </a:r>
                    </a:p>
                    <a:p>
                      <a:r>
                        <a:rPr lang="en-GB" sz="2200" dirty="0"/>
                        <a:t>    </a:t>
                      </a:r>
                    </a:p>
                    <a:p>
                      <a:r>
                        <a:rPr lang="en-GB" sz="2200" dirty="0"/>
                        <a:t>    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518606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367767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8634218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571540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658753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AEB594D8-B85F-FC39-4EB8-C6C593A77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0887" y="1298347"/>
            <a:ext cx="2947532" cy="248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33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029E03-C177-D03D-D56F-7FED00855757}"/>
              </a:ext>
            </a:extLst>
          </p:cNvPr>
          <p:cNvPicPr>
            <a:picLocks/>
          </p:cNvPicPr>
          <p:nvPr>
            <p:custDataLst>
              <p:tags r:id="rId2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201670" y="508000"/>
            <a:ext cx="1219200" cy="5101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2948BA-4E4D-D7E9-E609-EC590D08044B}"/>
              </a:ext>
            </a:extLst>
          </p:cNvPr>
          <p:cNvPicPr>
            <a:picLocks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08000" y="2209800"/>
            <a:ext cx="2438400" cy="24384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58B762-AA21-3C50-C831-1F0BDD30FBB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200400" y="2571750"/>
            <a:ext cx="8483600" cy="1714500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b="1" dirty="0">
                <a:solidFill>
                  <a:srgbClr val="5B5B5B"/>
                </a:solidFill>
              </a:rPr>
              <a:t>What is the Characteristic Equation of a      D flip-flop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5FF1B0-A1FD-1701-78DB-1BA8641C4D27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200400" y="6096000"/>
            <a:ext cx="8737600" cy="510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300" b="1">
                <a:solidFill>
                  <a:srgbClr val="5B5B5B"/>
                </a:solidFill>
              </a:rPr>
              <a:t>ⓘ</a:t>
            </a:r>
            <a:r>
              <a:rPr lang="en-GB" sz="1400">
                <a:solidFill>
                  <a:srgbClr val="5B5B5B"/>
                </a:solidFill>
              </a:rPr>
              <a:t> Start presenting to display the poll results on this slide.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209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14" y="1202582"/>
            <a:ext cx="10523118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Excitation Table: Implement the design using D Flipflop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12" name="Table 10">
            <a:extLst>
              <a:ext uri="{FF2B5EF4-FFF2-40B4-BE49-F238E27FC236}">
                <a16:creationId xmlns:a16="http://schemas.microsoft.com/office/drawing/2014/main" id="{48765FFB-9512-CD25-7064-309B24918D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687973"/>
              </p:ext>
            </p:extLst>
          </p:nvPr>
        </p:nvGraphicFramePr>
        <p:xfrm>
          <a:off x="2286450" y="2174093"/>
          <a:ext cx="5319695" cy="381131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845749">
                  <a:extLst>
                    <a:ext uri="{9D8B030D-6E8A-4147-A177-3AD203B41FA5}">
                      <a16:colId xmlns:a16="http://schemas.microsoft.com/office/drawing/2014/main" val="469835321"/>
                    </a:ext>
                  </a:extLst>
                </a:gridCol>
                <a:gridCol w="1106373">
                  <a:extLst>
                    <a:ext uri="{9D8B030D-6E8A-4147-A177-3AD203B41FA5}">
                      <a16:colId xmlns:a16="http://schemas.microsoft.com/office/drawing/2014/main" val="2884973386"/>
                    </a:ext>
                  </a:extLst>
                </a:gridCol>
                <a:gridCol w="1045751">
                  <a:extLst>
                    <a:ext uri="{9D8B030D-6E8A-4147-A177-3AD203B41FA5}">
                      <a16:colId xmlns:a16="http://schemas.microsoft.com/office/drawing/2014/main" val="1577730195"/>
                    </a:ext>
                  </a:extLst>
                </a:gridCol>
                <a:gridCol w="1187204">
                  <a:extLst>
                    <a:ext uri="{9D8B030D-6E8A-4147-A177-3AD203B41FA5}">
                      <a16:colId xmlns:a16="http://schemas.microsoft.com/office/drawing/2014/main" val="1787946477"/>
                    </a:ext>
                  </a:extLst>
                </a:gridCol>
                <a:gridCol w="1134618">
                  <a:extLst>
                    <a:ext uri="{9D8B030D-6E8A-4147-A177-3AD203B41FA5}">
                      <a16:colId xmlns:a16="http://schemas.microsoft.com/office/drawing/2014/main" val="971653026"/>
                    </a:ext>
                  </a:extLst>
                </a:gridCol>
              </a:tblGrid>
              <a:tr h="1093912">
                <a:tc>
                  <a:txBody>
                    <a:bodyPr/>
                    <a:lstStyle/>
                    <a:p>
                      <a:r>
                        <a:rPr lang="en-GB" sz="2200" dirty="0"/>
                        <a:t>Input</a:t>
                      </a:r>
                    </a:p>
                    <a:p>
                      <a:endParaRPr lang="en-GB" sz="2200" dirty="0"/>
                    </a:p>
                    <a:p>
                      <a:r>
                        <a:rPr lang="en-GB" sz="2200" dirty="0"/>
                        <a:t>    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Present State</a:t>
                      </a:r>
                    </a:p>
                    <a:p>
                      <a:r>
                        <a:rPr lang="en-GB" sz="2200" dirty="0"/>
                        <a:t>(Qn)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Next State (Qn+1)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Output</a:t>
                      </a:r>
                    </a:p>
                    <a:p>
                      <a:r>
                        <a:rPr lang="en-GB" sz="2200" dirty="0"/>
                        <a:t>    </a:t>
                      </a:r>
                    </a:p>
                    <a:p>
                      <a:r>
                        <a:rPr lang="en-GB" sz="2200" dirty="0"/>
                        <a:t>    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dirty="0"/>
                        <a:t>D Flip-Flop</a:t>
                      </a:r>
                    </a:p>
                    <a:p>
                      <a:r>
                        <a:rPr lang="en-GB" sz="2200" dirty="0"/>
                        <a:t> 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518606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367767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8634218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571540"/>
                  </a:ext>
                </a:extLst>
              </a:tr>
              <a:tr h="678509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658753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514A4496-B6A4-1F44-A32B-A9D72F6C5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8733" y="1240565"/>
            <a:ext cx="2568186" cy="2134127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895CC9A-E4C4-45EA-ADB2-4D661C0E3925}"/>
              </a:ext>
            </a:extLst>
          </p:cNvPr>
          <p:cNvSpPr/>
          <p:nvPr/>
        </p:nvSpPr>
        <p:spPr>
          <a:xfrm>
            <a:off x="4512528" y="3374690"/>
            <a:ext cx="498088" cy="2453679"/>
          </a:xfrm>
          <a:prstGeom prst="roundRect">
            <a:avLst/>
          </a:prstGeom>
          <a:solidFill>
            <a:srgbClr val="4472C4">
              <a:alpha val="3686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6363C81-49F0-4B52-B676-38DDB9E76E25}"/>
              </a:ext>
            </a:extLst>
          </p:cNvPr>
          <p:cNvSpPr/>
          <p:nvPr/>
        </p:nvSpPr>
        <p:spPr>
          <a:xfrm>
            <a:off x="6810410" y="3374691"/>
            <a:ext cx="498088" cy="2453679"/>
          </a:xfrm>
          <a:prstGeom prst="roundRect">
            <a:avLst/>
          </a:prstGeom>
          <a:solidFill>
            <a:srgbClr val="4472C4">
              <a:alpha val="3686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67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14" y="1202582"/>
            <a:ext cx="10523118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K- Map: Find the Expression for Output(z) and (D).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56260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29" name="Table 29">
            <a:extLst>
              <a:ext uri="{FF2B5EF4-FFF2-40B4-BE49-F238E27FC236}">
                <a16:creationId xmlns:a16="http://schemas.microsoft.com/office/drawing/2014/main" id="{82BE643F-7E86-ABAD-4DC3-BB8F9C6F50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433443"/>
              </p:ext>
            </p:extLst>
          </p:nvPr>
        </p:nvGraphicFramePr>
        <p:xfrm>
          <a:off x="2126864" y="2397935"/>
          <a:ext cx="3273653" cy="253275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72457">
                  <a:extLst>
                    <a:ext uri="{9D8B030D-6E8A-4147-A177-3AD203B41FA5}">
                      <a16:colId xmlns:a16="http://schemas.microsoft.com/office/drawing/2014/main" val="3264547947"/>
                    </a:ext>
                  </a:extLst>
                </a:gridCol>
                <a:gridCol w="1031225">
                  <a:extLst>
                    <a:ext uri="{9D8B030D-6E8A-4147-A177-3AD203B41FA5}">
                      <a16:colId xmlns:a16="http://schemas.microsoft.com/office/drawing/2014/main" val="1037895244"/>
                    </a:ext>
                  </a:extLst>
                </a:gridCol>
                <a:gridCol w="969971">
                  <a:extLst>
                    <a:ext uri="{9D8B030D-6E8A-4147-A177-3AD203B41FA5}">
                      <a16:colId xmlns:a16="http://schemas.microsoft.com/office/drawing/2014/main" val="1060069902"/>
                    </a:ext>
                  </a:extLst>
                </a:gridCol>
              </a:tblGrid>
              <a:tr h="1018245">
                <a:tc>
                  <a:txBody>
                    <a:bodyPr/>
                    <a:lstStyle/>
                    <a:p>
                      <a:r>
                        <a:rPr lang="en-GB" dirty="0"/>
                        <a:t>        Qn</a:t>
                      </a:r>
                    </a:p>
                    <a:p>
                      <a:r>
                        <a:rPr lang="en-GB" dirty="0"/>
                        <a:t>       </a:t>
                      </a:r>
                    </a:p>
                    <a:p>
                      <a:r>
                        <a:rPr lang="en-GB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/>
                        <a:t>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/>
                        <a:t>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7888960"/>
                  </a:ext>
                </a:extLst>
              </a:tr>
              <a:tr h="757254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    </a:t>
                      </a:r>
                    </a:p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6115585"/>
                  </a:ext>
                </a:extLst>
              </a:tr>
              <a:tr h="757254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999728"/>
                  </a:ext>
                </a:extLst>
              </a:tr>
            </a:tbl>
          </a:graphicData>
        </a:graphic>
      </p:graphicFrame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D577552-E85D-3548-3D75-19A120003FDC}"/>
              </a:ext>
            </a:extLst>
          </p:cNvPr>
          <p:cNvCxnSpPr>
            <a:cxnSpLocks/>
          </p:cNvCxnSpPr>
          <p:nvPr/>
        </p:nvCxnSpPr>
        <p:spPr>
          <a:xfrm flipH="1" flipV="1">
            <a:off x="1843954" y="2362571"/>
            <a:ext cx="1541683" cy="10562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5BCB923-DF7B-FE3A-048F-677C9EC9CA5C}"/>
                  </a:ext>
                </a:extLst>
              </p:cNvPr>
              <p:cNvSpPr txBox="1"/>
              <p:nvPr/>
            </p:nvSpPr>
            <p:spPr>
              <a:xfrm>
                <a:off x="3763690" y="5534443"/>
                <a:ext cx="6163358" cy="3704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dirty="0"/>
                  <a:t>Z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5BCB923-DF7B-FE3A-048F-677C9EC9CA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3690" y="5534443"/>
                <a:ext cx="6163358" cy="370422"/>
              </a:xfrm>
              <a:prstGeom prst="rect">
                <a:avLst/>
              </a:prstGeom>
              <a:blipFill>
                <a:blip r:embed="rId3"/>
                <a:stretch>
                  <a:fillRect l="-791"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C1DBCB86-4470-718F-C9A1-A80210384602}"/>
              </a:ext>
            </a:extLst>
          </p:cNvPr>
          <p:cNvSpPr/>
          <p:nvPr/>
        </p:nvSpPr>
        <p:spPr>
          <a:xfrm>
            <a:off x="3663494" y="4360022"/>
            <a:ext cx="1469271" cy="454472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A2733498-AAB5-E767-A76C-5C23E894C7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0120" y="1618633"/>
            <a:ext cx="3417370" cy="247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667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14" y="1202582"/>
            <a:ext cx="10523118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Logic Diagram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5BCB923-DF7B-FE3A-048F-677C9EC9CA5C}"/>
                  </a:ext>
                </a:extLst>
              </p:cNvPr>
              <p:cNvSpPr txBox="1"/>
              <p:nvPr/>
            </p:nvSpPr>
            <p:spPr>
              <a:xfrm>
                <a:off x="2541122" y="5239367"/>
                <a:ext cx="6163358" cy="3704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dirty="0"/>
                  <a:t>Z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5BCB923-DF7B-FE3A-048F-677C9EC9CA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1122" y="5239367"/>
                <a:ext cx="6163358" cy="370422"/>
              </a:xfrm>
              <a:prstGeom prst="rect">
                <a:avLst/>
              </a:prstGeom>
              <a:blipFill>
                <a:blip r:embed="rId3"/>
                <a:stretch>
                  <a:fillRect l="-890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>
            <a:extLst>
              <a:ext uri="{FF2B5EF4-FFF2-40B4-BE49-F238E27FC236}">
                <a16:creationId xmlns:a16="http://schemas.microsoft.com/office/drawing/2014/main" id="{A2733498-AAB5-E767-A76C-5C23E894C7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0120" y="1618633"/>
            <a:ext cx="3417370" cy="24734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9A00F3-C68E-3954-A270-08F5F4E698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393" y="2161757"/>
            <a:ext cx="6826846" cy="267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015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14" y="1202582"/>
            <a:ext cx="10523118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Simulation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D2159E-2190-D33A-C3FD-EEAD77740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2341" y="1541611"/>
            <a:ext cx="8209391" cy="5024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407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700" y="2490825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Example 2 :</a:t>
            </a: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	Design and implement a Game scoring system using counter that counts in 	binary but resets to zero after reaching the count of 6.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9267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330" y="1331366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Mod 6 Counter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       State Diagram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1C901C4-D7F4-24AA-89A4-84CE13D88888}"/>
              </a:ext>
            </a:extLst>
          </p:cNvPr>
          <p:cNvSpPr/>
          <p:nvPr/>
        </p:nvSpPr>
        <p:spPr>
          <a:xfrm>
            <a:off x="3396313" y="3925013"/>
            <a:ext cx="611284" cy="5759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8025B6A-ACE4-5F3C-1803-2AFAE5DBF68C}"/>
              </a:ext>
            </a:extLst>
          </p:cNvPr>
          <p:cNvSpPr/>
          <p:nvPr/>
        </p:nvSpPr>
        <p:spPr>
          <a:xfrm>
            <a:off x="4186005" y="2894543"/>
            <a:ext cx="611284" cy="5759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75F5846-34E0-E1E4-3F94-E3C6078F9243}"/>
              </a:ext>
            </a:extLst>
          </p:cNvPr>
          <p:cNvSpPr/>
          <p:nvPr/>
        </p:nvSpPr>
        <p:spPr>
          <a:xfrm>
            <a:off x="5790358" y="2853079"/>
            <a:ext cx="611284" cy="5759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09DE86-74AC-DD8E-A452-C68B09590942}"/>
              </a:ext>
            </a:extLst>
          </p:cNvPr>
          <p:cNvSpPr/>
          <p:nvPr/>
        </p:nvSpPr>
        <p:spPr>
          <a:xfrm>
            <a:off x="6547036" y="3925012"/>
            <a:ext cx="611284" cy="5759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D6D7700-38AC-C0D4-DC37-8135B8690183}"/>
              </a:ext>
            </a:extLst>
          </p:cNvPr>
          <p:cNvSpPr/>
          <p:nvPr/>
        </p:nvSpPr>
        <p:spPr>
          <a:xfrm>
            <a:off x="5851520" y="5108604"/>
            <a:ext cx="611284" cy="5759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A11EFDE-5900-FC7F-8620-E81F0F54C805}"/>
              </a:ext>
            </a:extLst>
          </p:cNvPr>
          <p:cNvSpPr/>
          <p:nvPr/>
        </p:nvSpPr>
        <p:spPr>
          <a:xfrm>
            <a:off x="4096485" y="5170459"/>
            <a:ext cx="611284" cy="57592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</a:t>
            </a:r>
          </a:p>
        </p:txBody>
      </p:sp>
      <p:cxnSp>
        <p:nvCxnSpPr>
          <p:cNvPr id="12" name="Connector: Curved 11">
            <a:extLst>
              <a:ext uri="{FF2B5EF4-FFF2-40B4-BE49-F238E27FC236}">
                <a16:creationId xmlns:a16="http://schemas.microsoft.com/office/drawing/2014/main" id="{8DE8F2C1-13AC-8011-C365-C47ABFB76A25}"/>
              </a:ext>
            </a:extLst>
          </p:cNvPr>
          <p:cNvCxnSpPr>
            <a:cxnSpLocks/>
            <a:endCxn id="5" idx="2"/>
          </p:cNvCxnSpPr>
          <p:nvPr/>
        </p:nvCxnSpPr>
        <p:spPr>
          <a:xfrm rot="5400000" flipH="1" flipV="1">
            <a:off x="3572726" y="3311735"/>
            <a:ext cx="742510" cy="484048"/>
          </a:xfrm>
          <a:prstGeom prst="curvedConnector2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Curved 13">
            <a:extLst>
              <a:ext uri="{FF2B5EF4-FFF2-40B4-BE49-F238E27FC236}">
                <a16:creationId xmlns:a16="http://schemas.microsoft.com/office/drawing/2014/main" id="{5889AE8F-63A1-A57D-4CCF-1254FA8B22AF}"/>
              </a:ext>
            </a:extLst>
          </p:cNvPr>
          <p:cNvCxnSpPr>
            <a:cxnSpLocks/>
            <a:stCxn id="5" idx="0"/>
            <a:endCxn id="6" idx="1"/>
          </p:cNvCxnSpPr>
          <p:nvPr/>
        </p:nvCxnSpPr>
        <p:spPr>
          <a:xfrm rot="16200000" flipH="1">
            <a:off x="5164323" y="2221867"/>
            <a:ext cx="42878" cy="1388231"/>
          </a:xfrm>
          <a:prstGeom prst="curvedConnector3">
            <a:avLst>
              <a:gd name="adj1" fmla="val -629843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Curved 17">
            <a:extLst>
              <a:ext uri="{FF2B5EF4-FFF2-40B4-BE49-F238E27FC236}">
                <a16:creationId xmlns:a16="http://schemas.microsoft.com/office/drawing/2014/main" id="{CBC30526-5380-3BB8-0E76-6286CE7D086B}"/>
              </a:ext>
            </a:extLst>
          </p:cNvPr>
          <p:cNvCxnSpPr>
            <a:cxnSpLocks/>
            <a:stCxn id="6" idx="6"/>
            <a:endCxn id="7" idx="0"/>
          </p:cNvCxnSpPr>
          <p:nvPr/>
        </p:nvCxnSpPr>
        <p:spPr>
          <a:xfrm>
            <a:off x="6401642" y="3141040"/>
            <a:ext cx="451036" cy="783972"/>
          </a:xfrm>
          <a:prstGeom prst="curvedConnector2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or: Curved 19">
            <a:extLst>
              <a:ext uri="{FF2B5EF4-FFF2-40B4-BE49-F238E27FC236}">
                <a16:creationId xmlns:a16="http://schemas.microsoft.com/office/drawing/2014/main" id="{3E5DDBA5-E9F4-A83A-8678-5A97247BA89D}"/>
              </a:ext>
            </a:extLst>
          </p:cNvPr>
          <p:cNvCxnSpPr>
            <a:stCxn id="7" idx="4"/>
            <a:endCxn id="8" idx="6"/>
          </p:cNvCxnSpPr>
          <p:nvPr/>
        </p:nvCxnSpPr>
        <p:spPr>
          <a:xfrm rot="5400000">
            <a:off x="6209925" y="4753812"/>
            <a:ext cx="895632" cy="389874"/>
          </a:xfrm>
          <a:prstGeom prst="curvedConnector2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Curved 21">
            <a:extLst>
              <a:ext uri="{FF2B5EF4-FFF2-40B4-BE49-F238E27FC236}">
                <a16:creationId xmlns:a16="http://schemas.microsoft.com/office/drawing/2014/main" id="{B30101A1-EA02-B692-FFA3-8259D8C0B7D9}"/>
              </a:ext>
            </a:extLst>
          </p:cNvPr>
          <p:cNvCxnSpPr>
            <a:stCxn id="8" idx="3"/>
            <a:endCxn id="10" idx="5"/>
          </p:cNvCxnSpPr>
          <p:nvPr/>
        </p:nvCxnSpPr>
        <p:spPr>
          <a:xfrm rot="5400000">
            <a:off x="5248718" y="4969715"/>
            <a:ext cx="61855" cy="1322791"/>
          </a:xfrm>
          <a:prstGeom prst="curvedConnector3">
            <a:avLst>
              <a:gd name="adj1" fmla="val 605928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or: Curved 26">
            <a:extLst>
              <a:ext uri="{FF2B5EF4-FFF2-40B4-BE49-F238E27FC236}">
                <a16:creationId xmlns:a16="http://schemas.microsoft.com/office/drawing/2014/main" id="{AB039FCE-819E-5449-4D89-1B2D62EF2376}"/>
              </a:ext>
            </a:extLst>
          </p:cNvPr>
          <p:cNvCxnSpPr>
            <a:cxnSpLocks/>
            <a:stCxn id="10" idx="2"/>
            <a:endCxn id="2" idx="4"/>
          </p:cNvCxnSpPr>
          <p:nvPr/>
        </p:nvCxnSpPr>
        <p:spPr>
          <a:xfrm rot="10800000">
            <a:off x="3701955" y="4500934"/>
            <a:ext cx="394530" cy="957486"/>
          </a:xfrm>
          <a:prstGeom prst="curvedConnector2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58475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0181" y="1768399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Table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11" name="Table 12">
            <a:extLst>
              <a:ext uri="{FF2B5EF4-FFF2-40B4-BE49-F238E27FC236}">
                <a16:creationId xmlns:a16="http://schemas.microsoft.com/office/drawing/2014/main" id="{A8643D2C-F112-A42A-EF1D-687E966879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621986"/>
              </p:ext>
            </p:extLst>
          </p:nvPr>
        </p:nvGraphicFramePr>
        <p:xfrm>
          <a:off x="3603151" y="2811746"/>
          <a:ext cx="2873427" cy="3139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3730">
                  <a:extLst>
                    <a:ext uri="{9D8B030D-6E8A-4147-A177-3AD203B41FA5}">
                      <a16:colId xmlns:a16="http://schemas.microsoft.com/office/drawing/2014/main" val="2752553449"/>
                    </a:ext>
                  </a:extLst>
                </a:gridCol>
                <a:gridCol w="1429697">
                  <a:extLst>
                    <a:ext uri="{9D8B030D-6E8A-4147-A177-3AD203B41FA5}">
                      <a16:colId xmlns:a16="http://schemas.microsoft.com/office/drawing/2014/main" val="18105311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Present State</a:t>
                      </a:r>
                    </a:p>
                    <a:p>
                      <a:r>
                        <a:rPr lang="en-GB" dirty="0"/>
                        <a:t>Qn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Next State </a:t>
                      </a:r>
                    </a:p>
                    <a:p>
                      <a:r>
                        <a:rPr lang="en-GB" dirty="0"/>
                        <a:t>Qn+1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150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27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6333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135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6064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09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75481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5029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05DBD7-1439-A811-80C2-C6AB733793CF}"/>
              </a:ext>
            </a:extLst>
          </p:cNvPr>
          <p:cNvPicPr>
            <a:picLocks/>
          </p:cNvPicPr>
          <p:nvPr>
            <p:custDataLst>
              <p:tags r:id="rId2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201670" y="508000"/>
            <a:ext cx="1219200" cy="51012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CE9AAA9-1515-4F99-4C36-4279F153CDE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200400" y="2571750"/>
            <a:ext cx="8483600" cy="1714500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>
                <a:solidFill>
                  <a:srgbClr val="5B5B5B"/>
                </a:solidFill>
              </a:rPr>
              <a:t>Mod 6 Counter has how many  Combinations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F49F79A-8674-602E-C3AC-09B1356F42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200400" y="6096000"/>
            <a:ext cx="8737600" cy="510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300" b="1">
                <a:solidFill>
                  <a:srgbClr val="5B5B5B"/>
                </a:solidFill>
              </a:rPr>
              <a:t>ⓘ</a:t>
            </a:r>
            <a:r>
              <a:rPr lang="en-GB" sz="1400">
                <a:solidFill>
                  <a:srgbClr val="5B5B5B"/>
                </a:solidFill>
              </a:rPr>
              <a:t> Start presenting to display the poll results on this slide.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2749B5D-023C-4752-A37B-4C469F23DACF}"/>
              </a:ext>
            </a:extLst>
          </p:cNvPr>
          <p:cNvPicPr>
            <a:picLocks/>
          </p:cNvPicPr>
          <p:nvPr>
            <p:custDataLst>
              <p:tags r:id="rId5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8000" y="2209800"/>
            <a:ext cx="2438400" cy="2438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702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899" y="1399607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Assignment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93ECDD0-3599-146E-4874-F88768928B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027616"/>
              </p:ext>
            </p:extLst>
          </p:nvPr>
        </p:nvGraphicFramePr>
        <p:xfrm>
          <a:off x="3806072" y="2319484"/>
          <a:ext cx="2873427" cy="4246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3730">
                  <a:extLst>
                    <a:ext uri="{9D8B030D-6E8A-4147-A177-3AD203B41FA5}">
                      <a16:colId xmlns:a16="http://schemas.microsoft.com/office/drawing/2014/main" val="2752553449"/>
                    </a:ext>
                  </a:extLst>
                </a:gridCol>
                <a:gridCol w="1429697">
                  <a:extLst>
                    <a:ext uri="{9D8B030D-6E8A-4147-A177-3AD203B41FA5}">
                      <a16:colId xmlns:a16="http://schemas.microsoft.com/office/drawing/2014/main" val="18105311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Present State</a:t>
                      </a:r>
                    </a:p>
                    <a:p>
                      <a:r>
                        <a:rPr lang="en-GB" dirty="0"/>
                        <a:t>Qn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Next State </a:t>
                      </a:r>
                    </a:p>
                    <a:p>
                      <a:r>
                        <a:rPr lang="en-GB" dirty="0"/>
                        <a:t>Qn+1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150437"/>
                  </a:ext>
                </a:extLst>
              </a:tr>
              <a:tr h="20277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q2  q1 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Q2  Q1  Q0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27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0     0     1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6333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0     1     0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135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6064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09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7548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654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1     1     0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777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1     1     1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8602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338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330" y="1243757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Excitation Table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93ECDD0-3599-146E-4874-F88768928B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595462"/>
              </p:ext>
            </p:extLst>
          </p:nvPr>
        </p:nvGraphicFramePr>
        <p:xfrm>
          <a:off x="1381069" y="2005182"/>
          <a:ext cx="5435037" cy="45421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21724">
                  <a:extLst>
                    <a:ext uri="{9D8B030D-6E8A-4147-A177-3AD203B41FA5}">
                      <a16:colId xmlns:a16="http://schemas.microsoft.com/office/drawing/2014/main" val="2752553449"/>
                    </a:ext>
                  </a:extLst>
                </a:gridCol>
                <a:gridCol w="1273088">
                  <a:extLst>
                    <a:ext uri="{9D8B030D-6E8A-4147-A177-3AD203B41FA5}">
                      <a16:colId xmlns:a16="http://schemas.microsoft.com/office/drawing/2014/main" val="1810531140"/>
                    </a:ext>
                  </a:extLst>
                </a:gridCol>
                <a:gridCol w="770469">
                  <a:extLst>
                    <a:ext uri="{9D8B030D-6E8A-4147-A177-3AD203B41FA5}">
                      <a16:colId xmlns:a16="http://schemas.microsoft.com/office/drawing/2014/main" val="2329425167"/>
                    </a:ext>
                  </a:extLst>
                </a:gridCol>
                <a:gridCol w="1084878">
                  <a:extLst>
                    <a:ext uri="{9D8B030D-6E8A-4147-A177-3AD203B41FA5}">
                      <a16:colId xmlns:a16="http://schemas.microsoft.com/office/drawing/2014/main" val="1458226302"/>
                    </a:ext>
                  </a:extLst>
                </a:gridCol>
                <a:gridCol w="1084878">
                  <a:extLst>
                    <a:ext uri="{9D8B030D-6E8A-4147-A177-3AD203B41FA5}">
                      <a16:colId xmlns:a16="http://schemas.microsoft.com/office/drawing/2014/main" val="12153904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Present State</a:t>
                      </a:r>
                    </a:p>
                    <a:p>
                      <a:r>
                        <a:rPr lang="en-GB" dirty="0"/>
                        <a:t>Qn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Next State </a:t>
                      </a:r>
                    </a:p>
                    <a:p>
                      <a:r>
                        <a:rPr lang="en-GB" dirty="0"/>
                        <a:t>Qn+1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Excitation Inputs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150437"/>
                  </a:ext>
                </a:extLst>
              </a:tr>
              <a:tr h="20277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q2  q1 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Q2  Q1 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</a:t>
                      </a:r>
                      <a:r>
                        <a:rPr lang="en-GB" sz="1200" dirty="0"/>
                        <a:t>2</a:t>
                      </a:r>
                      <a:r>
                        <a:rPr lang="en-GB" dirty="0"/>
                        <a:t> K</a:t>
                      </a:r>
                      <a:r>
                        <a:rPr lang="en-GB" sz="1000" dirty="0"/>
                        <a:t>2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</a:t>
                      </a:r>
                      <a:r>
                        <a:rPr lang="en-GB" sz="1200" dirty="0"/>
                        <a:t>1</a:t>
                      </a:r>
                      <a:r>
                        <a:rPr lang="en-GB" dirty="0"/>
                        <a:t> K</a:t>
                      </a:r>
                      <a:r>
                        <a:rPr lang="en-GB" sz="1000" dirty="0"/>
                        <a:t>1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</a:t>
                      </a:r>
                      <a:r>
                        <a:rPr lang="en-GB" sz="1200" dirty="0"/>
                        <a:t>0</a:t>
                      </a:r>
                      <a:r>
                        <a:rPr lang="en-GB" dirty="0"/>
                        <a:t> K</a:t>
                      </a:r>
                      <a:r>
                        <a:rPr lang="en-GB" sz="1000" dirty="0"/>
                        <a:t>0</a:t>
                      </a:r>
                      <a:r>
                        <a:rPr lang="en-GB" dirty="0"/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27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6333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135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6064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09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7548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654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03305"/>
                  </a:ext>
                </a:extLst>
              </a:tr>
              <a:tr h="3917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305522"/>
                  </a:ext>
                </a:extLst>
              </a:tr>
            </a:tbl>
          </a:graphicData>
        </a:graphic>
      </p:graphicFrame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FF9618B4-0B6C-BF57-C0B1-268BF0DF69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619557"/>
              </p:ext>
            </p:extLst>
          </p:nvPr>
        </p:nvGraphicFramePr>
        <p:xfrm>
          <a:off x="8180203" y="3038598"/>
          <a:ext cx="3565543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564">
                  <a:extLst>
                    <a:ext uri="{9D8B030D-6E8A-4147-A177-3AD203B41FA5}">
                      <a16:colId xmlns:a16="http://schemas.microsoft.com/office/drawing/2014/main" val="1407209475"/>
                    </a:ext>
                  </a:extLst>
                </a:gridCol>
                <a:gridCol w="1005334">
                  <a:extLst>
                    <a:ext uri="{9D8B030D-6E8A-4147-A177-3AD203B41FA5}">
                      <a16:colId xmlns:a16="http://schemas.microsoft.com/office/drawing/2014/main" val="2816807520"/>
                    </a:ext>
                  </a:extLst>
                </a:gridCol>
                <a:gridCol w="939660">
                  <a:extLst>
                    <a:ext uri="{9D8B030D-6E8A-4147-A177-3AD203B41FA5}">
                      <a16:colId xmlns:a16="http://schemas.microsoft.com/office/drawing/2014/main" val="3681947557"/>
                    </a:ext>
                  </a:extLst>
                </a:gridCol>
                <a:gridCol w="873985">
                  <a:extLst>
                    <a:ext uri="{9D8B030D-6E8A-4147-A177-3AD203B41FA5}">
                      <a16:colId xmlns:a16="http://schemas.microsoft.com/office/drawing/2014/main" val="12267247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Q</a:t>
                      </a:r>
                      <a:r>
                        <a:rPr lang="en-GB" sz="1000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</a:t>
                      </a:r>
                      <a:r>
                        <a:rPr lang="en-GB" sz="1000" dirty="0"/>
                        <a:t>n+1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9243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1247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5974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495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504034"/>
                  </a:ext>
                </a:extLst>
              </a:tr>
            </a:tbl>
          </a:graphicData>
        </a:graphic>
      </p:graphicFrame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E1450BC-9653-7885-A5CD-C005F43BB05D}"/>
              </a:ext>
            </a:extLst>
          </p:cNvPr>
          <p:cNvSpPr txBox="1">
            <a:spLocks/>
          </p:cNvSpPr>
          <p:nvPr/>
        </p:nvSpPr>
        <p:spPr>
          <a:xfrm>
            <a:off x="7739280" y="2219101"/>
            <a:ext cx="4447387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Excitation Table of JK Flipflop</a:t>
            </a:r>
            <a:endParaRPr lang="en-GB" sz="22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6835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330" y="1243757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K- Map Expressions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938547C-A579-3991-5AA3-F5AF42758D94}"/>
                  </a:ext>
                </a:extLst>
              </p:cNvPr>
              <p:cNvSpPr txBox="1"/>
              <p:nvPr/>
            </p:nvSpPr>
            <p:spPr>
              <a:xfrm>
                <a:off x="4239621" y="2257026"/>
                <a:ext cx="6163358" cy="32839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𝐽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𝐽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GB" sz="1800" i="1" kern="100">
                                  <a:effectLst/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sz="1800" i="1" kern="100">
                                  <a:effectLst/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GB" sz="1800" i="1" kern="100">
                                  <a:effectLst/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800" i="1" kern="100" dirty="0">
                  <a:effectLst/>
                  <a:latin typeface="Cambria Math" panose="02040503050406030204" pitchFamily="18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𝐽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938547C-A579-3991-5AA3-F5AF42758D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9621" y="2257026"/>
                <a:ext cx="6163358" cy="328397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6DB28F4-80BB-5EC3-0268-B8A5236BAB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568235"/>
              </p:ext>
            </p:extLst>
          </p:nvPr>
        </p:nvGraphicFramePr>
        <p:xfrm>
          <a:off x="507085" y="1916796"/>
          <a:ext cx="5435037" cy="45421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21724">
                  <a:extLst>
                    <a:ext uri="{9D8B030D-6E8A-4147-A177-3AD203B41FA5}">
                      <a16:colId xmlns:a16="http://schemas.microsoft.com/office/drawing/2014/main" val="2752553449"/>
                    </a:ext>
                  </a:extLst>
                </a:gridCol>
                <a:gridCol w="1273088">
                  <a:extLst>
                    <a:ext uri="{9D8B030D-6E8A-4147-A177-3AD203B41FA5}">
                      <a16:colId xmlns:a16="http://schemas.microsoft.com/office/drawing/2014/main" val="1810531140"/>
                    </a:ext>
                  </a:extLst>
                </a:gridCol>
                <a:gridCol w="770469">
                  <a:extLst>
                    <a:ext uri="{9D8B030D-6E8A-4147-A177-3AD203B41FA5}">
                      <a16:colId xmlns:a16="http://schemas.microsoft.com/office/drawing/2014/main" val="2329425167"/>
                    </a:ext>
                  </a:extLst>
                </a:gridCol>
                <a:gridCol w="1084878">
                  <a:extLst>
                    <a:ext uri="{9D8B030D-6E8A-4147-A177-3AD203B41FA5}">
                      <a16:colId xmlns:a16="http://schemas.microsoft.com/office/drawing/2014/main" val="1458226302"/>
                    </a:ext>
                  </a:extLst>
                </a:gridCol>
                <a:gridCol w="1084878">
                  <a:extLst>
                    <a:ext uri="{9D8B030D-6E8A-4147-A177-3AD203B41FA5}">
                      <a16:colId xmlns:a16="http://schemas.microsoft.com/office/drawing/2014/main" val="12153904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Present State</a:t>
                      </a:r>
                    </a:p>
                    <a:p>
                      <a:r>
                        <a:rPr lang="en-GB" dirty="0"/>
                        <a:t>Qn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Next State </a:t>
                      </a:r>
                    </a:p>
                    <a:p>
                      <a:r>
                        <a:rPr lang="en-GB" dirty="0"/>
                        <a:t>Qn+1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Excitation Inputs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150437"/>
                  </a:ext>
                </a:extLst>
              </a:tr>
              <a:tr h="20277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q2  q1 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Q2  Q1  Q0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</a:t>
                      </a:r>
                      <a:r>
                        <a:rPr lang="en-GB" sz="1200" dirty="0"/>
                        <a:t>2</a:t>
                      </a:r>
                      <a:r>
                        <a:rPr lang="en-GB" dirty="0"/>
                        <a:t> K</a:t>
                      </a:r>
                      <a:r>
                        <a:rPr lang="en-GB" sz="1000" dirty="0"/>
                        <a:t>2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</a:t>
                      </a:r>
                      <a:r>
                        <a:rPr lang="en-GB" sz="1200" dirty="0"/>
                        <a:t>1</a:t>
                      </a:r>
                      <a:r>
                        <a:rPr lang="en-GB" dirty="0"/>
                        <a:t> K</a:t>
                      </a:r>
                      <a:r>
                        <a:rPr lang="en-GB" sz="1000" dirty="0"/>
                        <a:t>1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</a:t>
                      </a:r>
                      <a:r>
                        <a:rPr lang="en-GB" sz="1200" dirty="0"/>
                        <a:t>0</a:t>
                      </a:r>
                      <a:r>
                        <a:rPr lang="en-GB" dirty="0"/>
                        <a:t> K</a:t>
                      </a:r>
                      <a:r>
                        <a:rPr lang="en-GB" sz="1000" dirty="0"/>
                        <a:t>0</a:t>
                      </a:r>
                      <a:r>
                        <a:rPr lang="en-GB" dirty="0"/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27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6333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135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6064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0     1     1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09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7548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1     0     1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0     0     0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  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654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1     1     0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03305"/>
                  </a:ext>
                </a:extLst>
              </a:tr>
              <a:tr h="3917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1     1     1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 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305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99664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330" y="1243757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Logic Diagram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704618-A8B2-4FDE-09A9-153FC3DFFEA9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50000"/>
          </a:blip>
          <a:stretch>
            <a:fillRect/>
          </a:stretch>
        </p:blipFill>
        <p:spPr>
          <a:xfrm>
            <a:off x="247330" y="2395675"/>
            <a:ext cx="7756402" cy="31668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9810FF6-79C3-C2D1-5C20-18BDFF303E75}"/>
                  </a:ext>
                </a:extLst>
              </p:cNvPr>
              <p:cNvSpPr txBox="1"/>
              <p:nvPr/>
            </p:nvSpPr>
            <p:spPr>
              <a:xfrm>
                <a:off x="6530701" y="2278514"/>
                <a:ext cx="6163358" cy="32839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𝐽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𝐽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GB" sz="1800" i="1" kern="100">
                                  <a:effectLst/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sz="1800" i="1" kern="100">
                                  <a:effectLst/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GB" sz="1800" i="1" kern="100">
                                  <a:effectLst/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𝑞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GB" sz="1800" i="1" kern="100" dirty="0">
                  <a:effectLst/>
                  <a:latin typeface="Cambria Math" panose="02040503050406030204" pitchFamily="18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𝐽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𝐾</m:t>
                          </m:r>
                        </m:e>
                        <m:sub>
                          <m:r>
                            <a:rPr lang="en-GB" sz="1800" i="1" kern="10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1800" i="1" kern="10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9810FF6-79C3-C2D1-5C20-18BDFF303E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0701" y="2278514"/>
                <a:ext cx="6163358" cy="328397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451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330" y="1243757"/>
            <a:ext cx="11697340" cy="5655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Design a Mod 5 counter using J-K flipflop for an asynchronous Sequential Circuit. </a:t>
            </a:r>
            <a:endParaRPr lang="en-GB" sz="2600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1434569" y="195663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1: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Diagram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9287AD-BC74-A588-1C2F-61F9798300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142" y="3265409"/>
            <a:ext cx="2809875" cy="2557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65762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2: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Table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B6AEA7-F6C4-433E-93FC-FBACC7F58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6080" y="2559325"/>
            <a:ext cx="6520180" cy="402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73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3: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State Assignment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30DCA8-7F43-E13E-636A-90DBA722E50E}"/>
              </a:ext>
            </a:extLst>
          </p:cNvPr>
          <p:cNvSpPr txBox="1"/>
          <p:nvPr/>
        </p:nvSpPr>
        <p:spPr>
          <a:xfrm>
            <a:off x="3698240" y="2753930"/>
            <a:ext cx="6238240" cy="2777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algn="just">
              <a:lnSpc>
                <a:spcPct val="20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  ---&gt;  000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algn="just">
              <a:lnSpc>
                <a:spcPct val="20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  ---&gt;  001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algn="just">
              <a:lnSpc>
                <a:spcPct val="20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  ---&gt;  010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algn="just">
              <a:lnSpc>
                <a:spcPct val="20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d  ---&gt;  100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algn="just">
              <a:lnSpc>
                <a:spcPct val="200000"/>
              </a:lnSpc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  ---&gt;  101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7091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4: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Excitation Table	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C444E8-1476-8CB8-2A39-EB56F96A2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312" y="1686118"/>
            <a:ext cx="6124893" cy="49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869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5: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K Map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C444E8-1476-8CB8-2A39-EB56F96A2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200" y="1386398"/>
            <a:ext cx="3045725" cy="248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764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5: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K Map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C444E8-1476-8CB8-2A39-EB56F96A2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200" y="1386398"/>
            <a:ext cx="3045725" cy="248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46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5: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K Map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C444E8-1476-8CB8-2A39-EB56F96A2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6200" y="1386398"/>
            <a:ext cx="3045725" cy="24838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4A41DED-B8A4-0F3F-FAAF-D4B9BD39C845}"/>
                  </a:ext>
                </a:extLst>
              </p:cNvPr>
              <p:cNvSpPr txBox="1"/>
              <p:nvPr/>
            </p:nvSpPr>
            <p:spPr>
              <a:xfrm>
                <a:off x="-548640" y="4104640"/>
                <a:ext cx="6238240" cy="203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990600" indent="38100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𝑱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𝑲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𝑱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𝑲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𝑱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𝑲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	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4A41DED-B8A4-0F3F-FAAF-D4B9BD39C8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48640" y="4104640"/>
                <a:ext cx="6238240" cy="203132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5455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186700" y="6566364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22EC238-6699-280A-6AE2-C6E4FDF8D1F2}"/>
              </a:ext>
            </a:extLst>
          </p:cNvPr>
          <p:cNvSpPr txBox="1">
            <a:spLocks/>
          </p:cNvSpPr>
          <p:nvPr/>
        </p:nvSpPr>
        <p:spPr>
          <a:xfrm>
            <a:off x="642089" y="1235279"/>
            <a:ext cx="11697340" cy="565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Step 6: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Logic Design		</a:t>
            </a:r>
            <a:endParaRPr lang="en-GB" sz="2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4A41DED-B8A4-0F3F-FAAF-D4B9BD39C845}"/>
                  </a:ext>
                </a:extLst>
              </p:cNvPr>
              <p:cNvSpPr txBox="1"/>
              <p:nvPr/>
            </p:nvSpPr>
            <p:spPr>
              <a:xfrm>
                <a:off x="8727440" y="1457960"/>
                <a:ext cx="6238240" cy="20313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990600" indent="38100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𝑱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𝑲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𝟐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𝑱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𝑲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𝑱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</a:t>
                </a:r>
              </a:p>
              <a:p>
                <a:pPr marL="1163320" indent="208280"/>
                <a14:m>
                  <m:oMath xmlns:m="http://schemas.openxmlformats.org/officeDocument/2006/math">
                    <m:sSub>
                      <m:sSubPr>
                        <m:ctrlP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𝑲</m:t>
                        </m:r>
                      </m:e>
                      <m:sub>
                        <m:r>
                          <a:rPr lang="en-GB" sz="1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𝟎</m:t>
                        </m:r>
                      </m:sub>
                    </m:sSub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GB" sz="1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GB" sz="1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</a:rPr>
                  <a:t>							</a:t>
                </a:r>
                <a:endParaRPr lang="en-GB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4A41DED-B8A4-0F3F-FAAF-D4B9BD39C8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7440" y="1457960"/>
                <a:ext cx="6238240" cy="20313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7201CC8F-8EDB-16AC-3CE7-9FD8ECC2F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576" y="2797492"/>
            <a:ext cx="7862029" cy="33188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31016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471522" y="272325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Finite State Machines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175" y="1619029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A811D-949B-395B-93EA-95DF6AFE4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56" y="2944592"/>
            <a:ext cx="10817814" cy="365134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[1] "Digital Design" by M. Morris Mano.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2600" dirty="0">
                <a:latin typeface="Cambria" panose="02040503050406030204" pitchFamily="18" charset="0"/>
                <a:ea typeface="Cambria" panose="02040503050406030204" pitchFamily="18" charset="0"/>
              </a:rPr>
              <a:t>[2] "Introduction to Automata Theory, Languages, and Computation" by John E. Hopcroft and Jeffrey D. Ullman.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09C744-0F1E-686F-04A2-FB63F0D95845}"/>
              </a:ext>
            </a:extLst>
          </p:cNvPr>
          <p:cNvSpPr txBox="1">
            <a:spLocks/>
          </p:cNvSpPr>
          <p:nvPr/>
        </p:nvSpPr>
        <p:spPr>
          <a:xfrm>
            <a:off x="217011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73255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aaf796a4-fbda-4095-85ee-a3c4600e0014"/>
  <p:tag name="SLIDO_EVENT_SECTION_UUID" val="885f9e7a-0397-4342-8ddb-f91096469b0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METADATA" val="eyJUaW1lc3RhbXAiOjE2OTk5OTc2ODN9"/>
  <p:tag name="SLIDO_TYPE" val="SlidoPoll"/>
  <p:tag name="SLIDO_POLL_UUID" val="a72e5fd7-30ad-430e-81e6-45af750f4e11"/>
  <p:tag name="SLIDO_TIMELINE" val="W3sicG9sbFF1ZXN0aW9uVXVpZCI6IjRmMWI4Yzg5LWUyNzQtNDJjOS05MjFlLTM4OTk4MDJkYjM5MCIsInNob3dSZXN1bHRzIjpmYWxzZSwic2hvd0NvcnJlY3RBbnN3ZXJzIjpmYWxzZSwidm90aW5nTG9ja2VkIjpmYWxzZX0seyJwb2xsUXVlc3Rpb25VdWlkIjoiNGYxYjhjODktZTI3NC00MmM5LTkyMWUtMzg5OTgwMmRiMzkwIiwic2hvd1Jlc3VsdHMiOnRydWUsInNob3dDb3JyZWN0QW5zd2VycyI6ZmFsc2UsInZvdGluZ0xvY2tlZCI6ZmFsc2V9XQ==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logo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interaction_image"/>
  <p:tag name="INTERACTION_TYPE" val="Open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foot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METADATA" val="eyJUaW1lc3RhbXAiOjE3MDAwMTQ2ODd9"/>
  <p:tag name="SLIDO_TYPE" val="SlidoPoll"/>
  <p:tag name="SLIDO_POLL_UUID" val="82dd85b1-0f45-428f-9d34-12a819db2e05"/>
  <p:tag name="SLIDO_TIMELINE" val="W3sicG9sbFF1ZXN0aW9uVXVpZCI6IjE1NjE4ZGY0LTZjOGEtNDcwZi1hN2IyLTRlZmY0NTBjMjM1YSIsInNob3dSZXN1bHRzIjpmYWxzZSwic2hvd0NvcnJlY3RBbnN3ZXJzIjpmYWxzZSwidm90aW5nTG9ja2VkIjpmYWxzZX0seyJwb2xsUXVlc3Rpb25VdWlkIjoiMTU2MThkZjQtNmM4YS00NzBmLWE3YjItNGVmZjQ1MGMyMzVhIiwic2hvd1Jlc3VsdHMiOnRydWUsInNob3dDb3JyZWN0QW5zd2VycyI6dHJ1ZSwidm90aW5nTG9ja2VkIjpmYWxzZX1d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logo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titl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foot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ELEMENT" val="interaction_image"/>
  <p:tag name="INTERACTION_TYPE" val="MultipleChoice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1767</Words>
  <Application>Microsoft Office PowerPoint</Application>
  <PresentationFormat>Widescreen</PresentationFormat>
  <Paragraphs>569</Paragraphs>
  <Slides>33</Slides>
  <Notes>29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33</vt:i4>
      </vt:variant>
    </vt:vector>
  </HeadingPairs>
  <TitlesOfParts>
    <vt:vector size="59" baseType="lpstr">
      <vt:lpstr>Arial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Learning Outcomes</vt:lpstr>
      <vt:lpstr>Finite State Machines</vt:lpstr>
      <vt:lpstr>PowerPoint Presentation</vt:lpstr>
      <vt:lpstr>Types of FSM (Sequential Circuits)</vt:lpstr>
      <vt:lpstr>Finite State Machines</vt:lpstr>
      <vt:lpstr>PowerPoint Presentation</vt:lpstr>
      <vt:lpstr>State Diagram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10</cp:revision>
  <dcterms:created xsi:type="dcterms:W3CDTF">2021-03-09T15:35:42Z</dcterms:created>
  <dcterms:modified xsi:type="dcterms:W3CDTF">2025-03-20T10:11:09Z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  <property fmtid="{D5CDD505-2E9C-101B-9397-08002B2CF9AE}" pid="3" name="SlidoAppVersion">
    <vt:lpwstr>1.7.1.4619</vt:lpwstr>
  </property>
</Properties>
</file>